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Lst>
  <p:notesMasterIdLst>
    <p:notesMasterId r:id="rId23"/>
  </p:notesMasterIdLst>
  <p:sldIdLst>
    <p:sldId id="357" r:id="rId6"/>
    <p:sldId id="360" r:id="rId7"/>
    <p:sldId id="361" r:id="rId8"/>
    <p:sldId id="376" r:id="rId9"/>
    <p:sldId id="363" r:id="rId10"/>
    <p:sldId id="364" r:id="rId11"/>
    <p:sldId id="365" r:id="rId12"/>
    <p:sldId id="366" r:id="rId13"/>
    <p:sldId id="367" r:id="rId14"/>
    <p:sldId id="368" r:id="rId15"/>
    <p:sldId id="373" r:id="rId16"/>
    <p:sldId id="378" r:id="rId17"/>
    <p:sldId id="370" r:id="rId18"/>
    <p:sldId id="371" r:id="rId19"/>
    <p:sldId id="374" r:id="rId20"/>
    <p:sldId id="375" r:id="rId21"/>
    <p:sldId id="32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F4D"/>
    <a:srgbClr val="0C2340"/>
    <a:srgbClr val="ACA3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81" autoAdjust="0"/>
    <p:restoredTop sz="92114" autoAdjust="0"/>
  </p:normalViewPr>
  <p:slideViewPr>
    <p:cSldViewPr>
      <p:cViewPr varScale="1">
        <p:scale>
          <a:sx n="63" d="100"/>
          <a:sy n="63" d="100"/>
        </p:scale>
        <p:origin x="1272" y="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E19B60-3B32-4711-9116-A919E4D4F5E3}" type="doc">
      <dgm:prSet loTypeId="urn:microsoft.com/office/officeart/2008/layout/HorizontalMultiLevelHierarchy" loCatId="hierarchy" qsTypeId="urn:microsoft.com/office/officeart/2005/8/quickstyle/simple2" qsCatId="simple" csTypeId="urn:microsoft.com/office/officeart/2005/8/colors/accent0_3" csCatId="mainScheme" phldr="1"/>
      <dgm:spPr/>
      <dgm:t>
        <a:bodyPr/>
        <a:lstStyle/>
        <a:p>
          <a:endParaRPr lang="en-US"/>
        </a:p>
      </dgm:t>
    </dgm:pt>
    <dgm:pt modelId="{9EFF68FC-40CF-4351-B4E1-C5EAB4E7F358}">
      <dgm:prSet phldrT="[Text]"/>
      <dgm:spPr/>
      <dgm:t>
        <a:bodyPr/>
        <a:lstStyle/>
        <a:p>
          <a:r>
            <a:rPr lang="en-US"/>
            <a:t>Postsecondary Credentials</a:t>
          </a:r>
        </a:p>
      </dgm:t>
    </dgm:pt>
    <dgm:pt modelId="{ABFFB9EB-B6A8-47B8-B77B-F4CE4C172ED0}" type="parTrans" cxnId="{3149F953-500E-444A-8F5A-8CE7EA6D8D24}">
      <dgm:prSet/>
      <dgm:spPr/>
      <dgm:t>
        <a:bodyPr/>
        <a:lstStyle/>
        <a:p>
          <a:endParaRPr lang="en-US"/>
        </a:p>
      </dgm:t>
    </dgm:pt>
    <dgm:pt modelId="{B230FF54-41C2-45C9-9FC5-CE38C725CCB4}" type="sibTrans" cxnId="{3149F953-500E-444A-8F5A-8CE7EA6D8D24}">
      <dgm:prSet/>
      <dgm:spPr/>
      <dgm:t>
        <a:bodyPr/>
        <a:lstStyle/>
        <a:p>
          <a:endParaRPr lang="en-US"/>
        </a:p>
      </dgm:t>
    </dgm:pt>
    <dgm:pt modelId="{A431642F-2913-4BDF-986B-7CA21C18AE12}">
      <dgm:prSet phldrT="[Text]"/>
      <dgm:spPr/>
      <dgm:t>
        <a:bodyPr/>
        <a:lstStyle/>
        <a:p>
          <a:r>
            <a:rPr lang="en-US"/>
            <a:t>2- or 4-year Degree</a:t>
          </a:r>
        </a:p>
      </dgm:t>
    </dgm:pt>
    <dgm:pt modelId="{04E290C3-4DD6-4C19-ADE6-2BFCB5842EB1}" type="parTrans" cxnId="{5E24FF75-729F-4D6F-A640-CFB920221BF6}">
      <dgm:prSet/>
      <dgm:spPr/>
      <dgm:t>
        <a:bodyPr/>
        <a:lstStyle/>
        <a:p>
          <a:endParaRPr lang="en-US"/>
        </a:p>
      </dgm:t>
    </dgm:pt>
    <dgm:pt modelId="{1EB8FCF0-4A5D-41FA-8AFD-ACB16A5FAAA6}" type="sibTrans" cxnId="{5E24FF75-729F-4D6F-A640-CFB920221BF6}">
      <dgm:prSet/>
      <dgm:spPr/>
      <dgm:t>
        <a:bodyPr/>
        <a:lstStyle/>
        <a:p>
          <a:endParaRPr lang="en-US"/>
        </a:p>
      </dgm:t>
    </dgm:pt>
    <dgm:pt modelId="{F9A82EE2-D505-45F0-ADD2-66BAF844572E}">
      <dgm:prSet phldrT="[Text]"/>
      <dgm:spPr/>
      <dgm:t>
        <a:bodyPr/>
        <a:lstStyle/>
        <a:p>
          <a:r>
            <a:rPr lang="en-US"/>
            <a:t>Certificate</a:t>
          </a:r>
        </a:p>
      </dgm:t>
    </dgm:pt>
    <dgm:pt modelId="{AE125DBB-0140-49D6-A328-EB6562CBE42C}" type="parTrans" cxnId="{E42B82F1-6407-4DD8-A7F8-C5EE982BF42E}">
      <dgm:prSet/>
      <dgm:spPr/>
      <dgm:t>
        <a:bodyPr/>
        <a:lstStyle/>
        <a:p>
          <a:endParaRPr lang="en-US"/>
        </a:p>
      </dgm:t>
    </dgm:pt>
    <dgm:pt modelId="{3A5E0A44-5A93-4DC3-B8DE-417A3F85B291}" type="sibTrans" cxnId="{E42B82F1-6407-4DD8-A7F8-C5EE982BF42E}">
      <dgm:prSet/>
      <dgm:spPr/>
      <dgm:t>
        <a:bodyPr/>
        <a:lstStyle/>
        <a:p>
          <a:endParaRPr lang="en-US"/>
        </a:p>
      </dgm:t>
    </dgm:pt>
    <dgm:pt modelId="{12BEA0E0-96F3-41B5-B26C-B5DE6671237B}">
      <dgm:prSet phldrT="[Text]"/>
      <dgm:spPr/>
      <dgm:t>
        <a:bodyPr/>
        <a:lstStyle/>
        <a:p>
          <a:r>
            <a:rPr lang="en-US"/>
            <a:t>Licensure</a:t>
          </a:r>
        </a:p>
      </dgm:t>
    </dgm:pt>
    <dgm:pt modelId="{39D632D3-B709-4A5E-BD45-F2722BF3D260}" type="parTrans" cxnId="{3D2FE2C5-B262-4220-9444-96D5DB7C625F}">
      <dgm:prSet/>
      <dgm:spPr/>
      <dgm:t>
        <a:bodyPr/>
        <a:lstStyle/>
        <a:p>
          <a:endParaRPr lang="en-US"/>
        </a:p>
      </dgm:t>
    </dgm:pt>
    <dgm:pt modelId="{EA487BF3-785C-4150-BD62-5A109E7EA7DE}" type="sibTrans" cxnId="{3D2FE2C5-B262-4220-9444-96D5DB7C625F}">
      <dgm:prSet/>
      <dgm:spPr/>
      <dgm:t>
        <a:bodyPr/>
        <a:lstStyle/>
        <a:p>
          <a:endParaRPr lang="en-US"/>
        </a:p>
      </dgm:t>
    </dgm:pt>
    <dgm:pt modelId="{7973DEF5-D627-4DE9-8109-B5E5E1F79FE8}">
      <dgm:prSet/>
      <dgm:spPr/>
      <dgm:t>
        <a:bodyPr/>
        <a:lstStyle/>
        <a:p>
          <a:r>
            <a:rPr lang="en-US" dirty="0"/>
            <a:t>Apprenticeship</a:t>
          </a:r>
        </a:p>
      </dgm:t>
    </dgm:pt>
    <dgm:pt modelId="{8A5064D4-5C88-4DB7-BBA9-11D7E89B194C}" type="parTrans" cxnId="{49CE1217-D2E7-4007-B357-E7F8EBCA5483}">
      <dgm:prSet/>
      <dgm:spPr/>
      <dgm:t>
        <a:bodyPr/>
        <a:lstStyle/>
        <a:p>
          <a:endParaRPr lang="en-US"/>
        </a:p>
      </dgm:t>
    </dgm:pt>
    <dgm:pt modelId="{0501E5FE-C870-4726-9EFA-82729D1EA6DF}" type="sibTrans" cxnId="{49CE1217-D2E7-4007-B357-E7F8EBCA5483}">
      <dgm:prSet/>
      <dgm:spPr/>
      <dgm:t>
        <a:bodyPr/>
        <a:lstStyle/>
        <a:p>
          <a:endParaRPr lang="en-US"/>
        </a:p>
      </dgm:t>
    </dgm:pt>
    <dgm:pt modelId="{5931C3B3-A419-4687-945B-AADA169C1108}">
      <dgm:prSet/>
      <dgm:spPr/>
      <dgm:t>
        <a:bodyPr/>
        <a:lstStyle/>
        <a:p>
          <a:r>
            <a:rPr lang="en-US" dirty="0"/>
            <a:t>Military Programs</a:t>
          </a:r>
        </a:p>
      </dgm:t>
    </dgm:pt>
    <dgm:pt modelId="{3430035C-CF33-4314-9723-751181D33ED6}" type="parTrans" cxnId="{9B2C8CB0-E579-4271-8409-FCB6E97B6727}">
      <dgm:prSet/>
      <dgm:spPr/>
      <dgm:t>
        <a:bodyPr/>
        <a:lstStyle/>
        <a:p>
          <a:endParaRPr lang="en-US"/>
        </a:p>
      </dgm:t>
    </dgm:pt>
    <dgm:pt modelId="{89CC7702-C3EE-4EDD-99C8-9600ABBBE87C}" type="sibTrans" cxnId="{9B2C8CB0-E579-4271-8409-FCB6E97B6727}">
      <dgm:prSet/>
      <dgm:spPr/>
      <dgm:t>
        <a:bodyPr/>
        <a:lstStyle/>
        <a:p>
          <a:endParaRPr lang="en-US"/>
        </a:p>
      </dgm:t>
    </dgm:pt>
    <dgm:pt modelId="{81530670-EEC0-4452-AC28-E1E7E8E6E712}">
      <dgm:prSet/>
      <dgm:spPr/>
      <dgm:t>
        <a:bodyPr/>
        <a:lstStyle/>
        <a:p>
          <a:r>
            <a:rPr lang="en-US" dirty="0" smtClean="0"/>
            <a:t>College Diploma</a:t>
          </a:r>
          <a:endParaRPr lang="en-US" dirty="0"/>
        </a:p>
      </dgm:t>
    </dgm:pt>
    <dgm:pt modelId="{C153AC13-DC23-41C8-B20D-9FBFDA5D9E8B}" type="parTrans" cxnId="{63251BE2-C442-4C5B-B982-2BFF138A873B}">
      <dgm:prSet/>
      <dgm:spPr/>
      <dgm:t>
        <a:bodyPr/>
        <a:lstStyle/>
        <a:p>
          <a:endParaRPr lang="en-US"/>
        </a:p>
      </dgm:t>
    </dgm:pt>
    <dgm:pt modelId="{6081B692-16D2-461B-8158-4441F9CA1A49}" type="sibTrans" cxnId="{63251BE2-C442-4C5B-B982-2BFF138A873B}">
      <dgm:prSet/>
      <dgm:spPr/>
      <dgm:t>
        <a:bodyPr/>
        <a:lstStyle/>
        <a:p>
          <a:endParaRPr lang="en-US"/>
        </a:p>
      </dgm:t>
    </dgm:pt>
    <dgm:pt modelId="{144792B3-9F00-481D-B58C-4A27B2BF063E}" type="pres">
      <dgm:prSet presAssocID="{29E19B60-3B32-4711-9116-A919E4D4F5E3}" presName="Name0" presStyleCnt="0">
        <dgm:presLayoutVars>
          <dgm:chPref val="1"/>
          <dgm:dir/>
          <dgm:animOne val="branch"/>
          <dgm:animLvl val="lvl"/>
          <dgm:resizeHandles val="exact"/>
        </dgm:presLayoutVars>
      </dgm:prSet>
      <dgm:spPr/>
      <dgm:t>
        <a:bodyPr/>
        <a:lstStyle/>
        <a:p>
          <a:endParaRPr lang="en-US"/>
        </a:p>
      </dgm:t>
    </dgm:pt>
    <dgm:pt modelId="{8278060C-7C91-4341-843C-FB7197E5E885}" type="pres">
      <dgm:prSet presAssocID="{9EFF68FC-40CF-4351-B4E1-C5EAB4E7F358}" presName="root1" presStyleCnt="0"/>
      <dgm:spPr/>
    </dgm:pt>
    <dgm:pt modelId="{4A2CCF51-743D-4664-993F-91EAB9B760F2}" type="pres">
      <dgm:prSet presAssocID="{9EFF68FC-40CF-4351-B4E1-C5EAB4E7F358}" presName="LevelOneTextNode" presStyleLbl="node0" presStyleIdx="0" presStyleCnt="1" custScaleX="141339" custScaleY="112425">
        <dgm:presLayoutVars>
          <dgm:chPref val="3"/>
        </dgm:presLayoutVars>
      </dgm:prSet>
      <dgm:spPr/>
      <dgm:t>
        <a:bodyPr/>
        <a:lstStyle/>
        <a:p>
          <a:endParaRPr lang="en-US"/>
        </a:p>
      </dgm:t>
    </dgm:pt>
    <dgm:pt modelId="{DB6D29AA-C189-44AE-BCCD-FC90001880CD}" type="pres">
      <dgm:prSet presAssocID="{9EFF68FC-40CF-4351-B4E1-C5EAB4E7F358}" presName="level2hierChild" presStyleCnt="0"/>
      <dgm:spPr/>
    </dgm:pt>
    <dgm:pt modelId="{B7AD410F-A4B4-4BDA-A9EB-7432E51270F8}" type="pres">
      <dgm:prSet presAssocID="{C153AC13-DC23-41C8-B20D-9FBFDA5D9E8B}" presName="conn2-1" presStyleLbl="parChTrans1D2" presStyleIdx="0" presStyleCnt="6"/>
      <dgm:spPr/>
      <dgm:t>
        <a:bodyPr/>
        <a:lstStyle/>
        <a:p>
          <a:endParaRPr lang="en-US"/>
        </a:p>
      </dgm:t>
    </dgm:pt>
    <dgm:pt modelId="{EA2A98F7-DA44-4C93-8481-E39B85932831}" type="pres">
      <dgm:prSet presAssocID="{C153AC13-DC23-41C8-B20D-9FBFDA5D9E8B}" presName="connTx" presStyleLbl="parChTrans1D2" presStyleIdx="0" presStyleCnt="6"/>
      <dgm:spPr/>
      <dgm:t>
        <a:bodyPr/>
        <a:lstStyle/>
        <a:p>
          <a:endParaRPr lang="en-US"/>
        </a:p>
      </dgm:t>
    </dgm:pt>
    <dgm:pt modelId="{0A79319E-F77B-4339-9DB5-09BF11D9A729}" type="pres">
      <dgm:prSet presAssocID="{81530670-EEC0-4452-AC28-E1E7E8E6E712}" presName="root2" presStyleCnt="0"/>
      <dgm:spPr/>
    </dgm:pt>
    <dgm:pt modelId="{50CEBD4F-520C-4030-BDD3-C2094CE6C979}" type="pres">
      <dgm:prSet presAssocID="{81530670-EEC0-4452-AC28-E1E7E8E6E712}" presName="LevelTwoTextNode" presStyleLbl="node2" presStyleIdx="0" presStyleCnt="6" custScaleX="152167">
        <dgm:presLayoutVars>
          <dgm:chPref val="3"/>
        </dgm:presLayoutVars>
      </dgm:prSet>
      <dgm:spPr/>
      <dgm:t>
        <a:bodyPr/>
        <a:lstStyle/>
        <a:p>
          <a:endParaRPr lang="en-US"/>
        </a:p>
      </dgm:t>
    </dgm:pt>
    <dgm:pt modelId="{1ACB8580-F093-4497-8A5A-E154BED0085E}" type="pres">
      <dgm:prSet presAssocID="{81530670-EEC0-4452-AC28-E1E7E8E6E712}" presName="level3hierChild" presStyleCnt="0"/>
      <dgm:spPr/>
    </dgm:pt>
    <dgm:pt modelId="{2E9F405B-5ABF-467C-8CAA-88013019721C}" type="pres">
      <dgm:prSet presAssocID="{04E290C3-4DD6-4C19-ADE6-2BFCB5842EB1}" presName="conn2-1" presStyleLbl="parChTrans1D2" presStyleIdx="1" presStyleCnt="6"/>
      <dgm:spPr/>
      <dgm:t>
        <a:bodyPr/>
        <a:lstStyle/>
        <a:p>
          <a:endParaRPr lang="en-US"/>
        </a:p>
      </dgm:t>
    </dgm:pt>
    <dgm:pt modelId="{C53C5C3E-BC57-425E-832A-DB049AD62DF4}" type="pres">
      <dgm:prSet presAssocID="{04E290C3-4DD6-4C19-ADE6-2BFCB5842EB1}" presName="connTx" presStyleLbl="parChTrans1D2" presStyleIdx="1" presStyleCnt="6"/>
      <dgm:spPr/>
      <dgm:t>
        <a:bodyPr/>
        <a:lstStyle/>
        <a:p>
          <a:endParaRPr lang="en-US"/>
        </a:p>
      </dgm:t>
    </dgm:pt>
    <dgm:pt modelId="{BB163E33-4869-426B-8CF1-77F7C04E9761}" type="pres">
      <dgm:prSet presAssocID="{A431642F-2913-4BDF-986B-7CA21C18AE12}" presName="root2" presStyleCnt="0"/>
      <dgm:spPr/>
    </dgm:pt>
    <dgm:pt modelId="{71185E79-CCFA-492F-937E-511892906C62}" type="pres">
      <dgm:prSet presAssocID="{A431642F-2913-4BDF-986B-7CA21C18AE12}" presName="LevelTwoTextNode" presStyleLbl="node2" presStyleIdx="1" presStyleCnt="6" custScaleX="152867">
        <dgm:presLayoutVars>
          <dgm:chPref val="3"/>
        </dgm:presLayoutVars>
      </dgm:prSet>
      <dgm:spPr/>
      <dgm:t>
        <a:bodyPr/>
        <a:lstStyle/>
        <a:p>
          <a:endParaRPr lang="en-US"/>
        </a:p>
      </dgm:t>
    </dgm:pt>
    <dgm:pt modelId="{0363FD5B-42D3-4A53-B25C-7C1D54A5D711}" type="pres">
      <dgm:prSet presAssocID="{A431642F-2913-4BDF-986B-7CA21C18AE12}" presName="level3hierChild" presStyleCnt="0"/>
      <dgm:spPr/>
    </dgm:pt>
    <dgm:pt modelId="{D5B92A33-366C-4C80-922A-3D0DB3AF8A2C}" type="pres">
      <dgm:prSet presAssocID="{AE125DBB-0140-49D6-A328-EB6562CBE42C}" presName="conn2-1" presStyleLbl="parChTrans1D2" presStyleIdx="2" presStyleCnt="6"/>
      <dgm:spPr/>
      <dgm:t>
        <a:bodyPr/>
        <a:lstStyle/>
        <a:p>
          <a:endParaRPr lang="en-US"/>
        </a:p>
      </dgm:t>
    </dgm:pt>
    <dgm:pt modelId="{53EA7A0B-EB7C-43D1-9790-96B4B87D8A9C}" type="pres">
      <dgm:prSet presAssocID="{AE125DBB-0140-49D6-A328-EB6562CBE42C}" presName="connTx" presStyleLbl="parChTrans1D2" presStyleIdx="2" presStyleCnt="6"/>
      <dgm:spPr/>
      <dgm:t>
        <a:bodyPr/>
        <a:lstStyle/>
        <a:p>
          <a:endParaRPr lang="en-US"/>
        </a:p>
      </dgm:t>
    </dgm:pt>
    <dgm:pt modelId="{8E4EEB77-3CF5-4C44-B3E5-C83FECAD1F87}" type="pres">
      <dgm:prSet presAssocID="{F9A82EE2-D505-45F0-ADD2-66BAF844572E}" presName="root2" presStyleCnt="0"/>
      <dgm:spPr/>
    </dgm:pt>
    <dgm:pt modelId="{A1E6CA95-8F2E-444A-AAA7-B956C029B86C}" type="pres">
      <dgm:prSet presAssocID="{F9A82EE2-D505-45F0-ADD2-66BAF844572E}" presName="LevelTwoTextNode" presStyleLbl="node2" presStyleIdx="2" presStyleCnt="6" custScaleX="154151">
        <dgm:presLayoutVars>
          <dgm:chPref val="3"/>
        </dgm:presLayoutVars>
      </dgm:prSet>
      <dgm:spPr/>
      <dgm:t>
        <a:bodyPr/>
        <a:lstStyle/>
        <a:p>
          <a:endParaRPr lang="en-US"/>
        </a:p>
      </dgm:t>
    </dgm:pt>
    <dgm:pt modelId="{0DD15BA1-8215-410C-B5FC-F09BD96EB8FC}" type="pres">
      <dgm:prSet presAssocID="{F9A82EE2-D505-45F0-ADD2-66BAF844572E}" presName="level3hierChild" presStyleCnt="0"/>
      <dgm:spPr/>
    </dgm:pt>
    <dgm:pt modelId="{BF3E1C84-CB08-4AB1-94B4-4A0DAD748CA4}" type="pres">
      <dgm:prSet presAssocID="{39D632D3-B709-4A5E-BD45-F2722BF3D260}" presName="conn2-1" presStyleLbl="parChTrans1D2" presStyleIdx="3" presStyleCnt="6"/>
      <dgm:spPr/>
      <dgm:t>
        <a:bodyPr/>
        <a:lstStyle/>
        <a:p>
          <a:endParaRPr lang="en-US"/>
        </a:p>
      </dgm:t>
    </dgm:pt>
    <dgm:pt modelId="{9581C5CF-00BF-4245-BB7D-82BD38B224BB}" type="pres">
      <dgm:prSet presAssocID="{39D632D3-B709-4A5E-BD45-F2722BF3D260}" presName="connTx" presStyleLbl="parChTrans1D2" presStyleIdx="3" presStyleCnt="6"/>
      <dgm:spPr/>
      <dgm:t>
        <a:bodyPr/>
        <a:lstStyle/>
        <a:p>
          <a:endParaRPr lang="en-US"/>
        </a:p>
      </dgm:t>
    </dgm:pt>
    <dgm:pt modelId="{BDB256A7-DDE5-4F21-8D03-AA437304C164}" type="pres">
      <dgm:prSet presAssocID="{12BEA0E0-96F3-41B5-B26C-B5DE6671237B}" presName="root2" presStyleCnt="0"/>
      <dgm:spPr/>
    </dgm:pt>
    <dgm:pt modelId="{DB204183-4188-4A88-ACAF-B27AA6ED33E4}" type="pres">
      <dgm:prSet presAssocID="{12BEA0E0-96F3-41B5-B26C-B5DE6671237B}" presName="LevelTwoTextNode" presStyleLbl="node2" presStyleIdx="3" presStyleCnt="6" custScaleX="152867">
        <dgm:presLayoutVars>
          <dgm:chPref val="3"/>
        </dgm:presLayoutVars>
      </dgm:prSet>
      <dgm:spPr/>
      <dgm:t>
        <a:bodyPr/>
        <a:lstStyle/>
        <a:p>
          <a:endParaRPr lang="en-US"/>
        </a:p>
      </dgm:t>
    </dgm:pt>
    <dgm:pt modelId="{3D56FF89-A524-497E-A587-3BF2056BCE7D}" type="pres">
      <dgm:prSet presAssocID="{12BEA0E0-96F3-41B5-B26C-B5DE6671237B}" presName="level3hierChild" presStyleCnt="0"/>
      <dgm:spPr/>
    </dgm:pt>
    <dgm:pt modelId="{74171946-4731-490D-B8FA-961029787609}" type="pres">
      <dgm:prSet presAssocID="{8A5064D4-5C88-4DB7-BBA9-11D7E89B194C}" presName="conn2-1" presStyleLbl="parChTrans1D2" presStyleIdx="4" presStyleCnt="6"/>
      <dgm:spPr/>
      <dgm:t>
        <a:bodyPr/>
        <a:lstStyle/>
        <a:p>
          <a:endParaRPr lang="en-US"/>
        </a:p>
      </dgm:t>
    </dgm:pt>
    <dgm:pt modelId="{D1C53CA5-4A6C-4068-AFA1-AAD79C844EDF}" type="pres">
      <dgm:prSet presAssocID="{8A5064D4-5C88-4DB7-BBA9-11D7E89B194C}" presName="connTx" presStyleLbl="parChTrans1D2" presStyleIdx="4" presStyleCnt="6"/>
      <dgm:spPr/>
      <dgm:t>
        <a:bodyPr/>
        <a:lstStyle/>
        <a:p>
          <a:endParaRPr lang="en-US"/>
        </a:p>
      </dgm:t>
    </dgm:pt>
    <dgm:pt modelId="{3EAD43D6-C9C4-49B3-89F3-5FD847BDC1F6}" type="pres">
      <dgm:prSet presAssocID="{7973DEF5-D627-4DE9-8109-B5E5E1F79FE8}" presName="root2" presStyleCnt="0"/>
      <dgm:spPr/>
    </dgm:pt>
    <dgm:pt modelId="{EC03C910-B486-4857-A0D6-CB7528A48091}" type="pres">
      <dgm:prSet presAssocID="{7973DEF5-D627-4DE9-8109-B5E5E1F79FE8}" presName="LevelTwoTextNode" presStyleLbl="node2" presStyleIdx="4" presStyleCnt="6" custScaleX="153859">
        <dgm:presLayoutVars>
          <dgm:chPref val="3"/>
        </dgm:presLayoutVars>
      </dgm:prSet>
      <dgm:spPr/>
      <dgm:t>
        <a:bodyPr/>
        <a:lstStyle/>
        <a:p>
          <a:endParaRPr lang="en-US"/>
        </a:p>
      </dgm:t>
    </dgm:pt>
    <dgm:pt modelId="{DEA4D8AC-FB7C-42C5-A340-80009D00A9EE}" type="pres">
      <dgm:prSet presAssocID="{7973DEF5-D627-4DE9-8109-B5E5E1F79FE8}" presName="level3hierChild" presStyleCnt="0"/>
      <dgm:spPr/>
    </dgm:pt>
    <dgm:pt modelId="{3EAD0397-7BF8-47C9-AE52-CFFD6B0865AE}" type="pres">
      <dgm:prSet presAssocID="{3430035C-CF33-4314-9723-751181D33ED6}" presName="conn2-1" presStyleLbl="parChTrans1D2" presStyleIdx="5" presStyleCnt="6"/>
      <dgm:spPr/>
      <dgm:t>
        <a:bodyPr/>
        <a:lstStyle/>
        <a:p>
          <a:endParaRPr lang="en-US"/>
        </a:p>
      </dgm:t>
    </dgm:pt>
    <dgm:pt modelId="{68E6E7CB-563C-479B-BBCC-4DC8193FBB57}" type="pres">
      <dgm:prSet presAssocID="{3430035C-CF33-4314-9723-751181D33ED6}" presName="connTx" presStyleLbl="parChTrans1D2" presStyleIdx="5" presStyleCnt="6"/>
      <dgm:spPr/>
      <dgm:t>
        <a:bodyPr/>
        <a:lstStyle/>
        <a:p>
          <a:endParaRPr lang="en-US"/>
        </a:p>
      </dgm:t>
    </dgm:pt>
    <dgm:pt modelId="{DE3F3693-D8B6-4983-8B2B-E6C51CF110EE}" type="pres">
      <dgm:prSet presAssocID="{5931C3B3-A419-4687-945B-AADA169C1108}" presName="root2" presStyleCnt="0"/>
      <dgm:spPr/>
    </dgm:pt>
    <dgm:pt modelId="{A2D4253A-2B35-4B1D-9B5B-EBCEDE93ABA4}" type="pres">
      <dgm:prSet presAssocID="{5931C3B3-A419-4687-945B-AADA169C1108}" presName="LevelTwoTextNode" presStyleLbl="node2" presStyleIdx="5" presStyleCnt="6" custScaleX="153159">
        <dgm:presLayoutVars>
          <dgm:chPref val="3"/>
        </dgm:presLayoutVars>
      </dgm:prSet>
      <dgm:spPr/>
      <dgm:t>
        <a:bodyPr/>
        <a:lstStyle/>
        <a:p>
          <a:endParaRPr lang="en-US"/>
        </a:p>
      </dgm:t>
    </dgm:pt>
    <dgm:pt modelId="{DFAD0F0E-2A81-4E4B-9CE0-8B6473BDE92B}" type="pres">
      <dgm:prSet presAssocID="{5931C3B3-A419-4687-945B-AADA169C1108}" presName="level3hierChild" presStyleCnt="0"/>
      <dgm:spPr/>
    </dgm:pt>
  </dgm:ptLst>
  <dgm:cxnLst>
    <dgm:cxn modelId="{6F52034B-7396-4A2D-9894-D478D8C2B8FF}" type="presOf" srcId="{04E290C3-4DD6-4C19-ADE6-2BFCB5842EB1}" destId="{2E9F405B-5ABF-467C-8CAA-88013019721C}" srcOrd="0" destOrd="0" presId="urn:microsoft.com/office/officeart/2008/layout/HorizontalMultiLevelHierarchy"/>
    <dgm:cxn modelId="{D68D72E5-D8D4-4A08-BF6F-DB0015E24B5A}" type="presOf" srcId="{C153AC13-DC23-41C8-B20D-9FBFDA5D9E8B}" destId="{EA2A98F7-DA44-4C93-8481-E39B85932831}" srcOrd="1" destOrd="0" presId="urn:microsoft.com/office/officeart/2008/layout/HorizontalMultiLevelHierarchy"/>
    <dgm:cxn modelId="{3149F953-500E-444A-8F5A-8CE7EA6D8D24}" srcId="{29E19B60-3B32-4711-9116-A919E4D4F5E3}" destId="{9EFF68FC-40CF-4351-B4E1-C5EAB4E7F358}" srcOrd="0" destOrd="0" parTransId="{ABFFB9EB-B6A8-47B8-B77B-F4CE4C172ED0}" sibTransId="{B230FF54-41C2-45C9-9FC5-CE38C725CCB4}"/>
    <dgm:cxn modelId="{060582E6-2D98-4A98-8328-0A25F6095AFA}" type="presOf" srcId="{3430035C-CF33-4314-9723-751181D33ED6}" destId="{68E6E7CB-563C-479B-BBCC-4DC8193FBB57}" srcOrd="1" destOrd="0" presId="urn:microsoft.com/office/officeart/2008/layout/HorizontalMultiLevelHierarchy"/>
    <dgm:cxn modelId="{E2FA3A82-2374-4184-A304-2BC2DEE36365}" type="presOf" srcId="{39D632D3-B709-4A5E-BD45-F2722BF3D260}" destId="{9581C5CF-00BF-4245-BB7D-82BD38B224BB}" srcOrd="1" destOrd="0" presId="urn:microsoft.com/office/officeart/2008/layout/HorizontalMultiLevelHierarchy"/>
    <dgm:cxn modelId="{0EC22B68-12B6-4FF5-901E-8D8C70DBB9BB}" type="presOf" srcId="{9EFF68FC-40CF-4351-B4E1-C5EAB4E7F358}" destId="{4A2CCF51-743D-4664-993F-91EAB9B760F2}" srcOrd="0" destOrd="0" presId="urn:microsoft.com/office/officeart/2008/layout/HorizontalMultiLevelHierarchy"/>
    <dgm:cxn modelId="{9E191E86-8089-4AE3-A30D-FAAD68CF723B}" type="presOf" srcId="{5931C3B3-A419-4687-945B-AADA169C1108}" destId="{A2D4253A-2B35-4B1D-9B5B-EBCEDE93ABA4}" srcOrd="0" destOrd="0" presId="urn:microsoft.com/office/officeart/2008/layout/HorizontalMultiLevelHierarchy"/>
    <dgm:cxn modelId="{E42B82F1-6407-4DD8-A7F8-C5EE982BF42E}" srcId="{9EFF68FC-40CF-4351-B4E1-C5EAB4E7F358}" destId="{F9A82EE2-D505-45F0-ADD2-66BAF844572E}" srcOrd="2" destOrd="0" parTransId="{AE125DBB-0140-49D6-A328-EB6562CBE42C}" sibTransId="{3A5E0A44-5A93-4DC3-B8DE-417A3F85B291}"/>
    <dgm:cxn modelId="{2AE6D487-47FC-4752-B8C7-F6CB37290724}" type="presOf" srcId="{12BEA0E0-96F3-41B5-B26C-B5DE6671237B}" destId="{DB204183-4188-4A88-ACAF-B27AA6ED33E4}" srcOrd="0" destOrd="0" presId="urn:microsoft.com/office/officeart/2008/layout/HorizontalMultiLevelHierarchy"/>
    <dgm:cxn modelId="{6F697AA8-44AD-4677-BA0F-B54B11DD2A78}" type="presOf" srcId="{AE125DBB-0140-49D6-A328-EB6562CBE42C}" destId="{D5B92A33-366C-4C80-922A-3D0DB3AF8A2C}" srcOrd="0" destOrd="0" presId="urn:microsoft.com/office/officeart/2008/layout/HorizontalMultiLevelHierarchy"/>
    <dgm:cxn modelId="{AD4E6571-59A3-40A1-B42A-F91A27503AA8}" type="presOf" srcId="{3430035C-CF33-4314-9723-751181D33ED6}" destId="{3EAD0397-7BF8-47C9-AE52-CFFD6B0865AE}" srcOrd="0" destOrd="0" presId="urn:microsoft.com/office/officeart/2008/layout/HorizontalMultiLevelHierarchy"/>
    <dgm:cxn modelId="{5E24FF75-729F-4D6F-A640-CFB920221BF6}" srcId="{9EFF68FC-40CF-4351-B4E1-C5EAB4E7F358}" destId="{A431642F-2913-4BDF-986B-7CA21C18AE12}" srcOrd="1" destOrd="0" parTransId="{04E290C3-4DD6-4C19-ADE6-2BFCB5842EB1}" sibTransId="{1EB8FCF0-4A5D-41FA-8AFD-ACB16A5FAAA6}"/>
    <dgm:cxn modelId="{3D2FE2C5-B262-4220-9444-96D5DB7C625F}" srcId="{9EFF68FC-40CF-4351-B4E1-C5EAB4E7F358}" destId="{12BEA0E0-96F3-41B5-B26C-B5DE6671237B}" srcOrd="3" destOrd="0" parTransId="{39D632D3-B709-4A5E-BD45-F2722BF3D260}" sibTransId="{EA487BF3-785C-4150-BD62-5A109E7EA7DE}"/>
    <dgm:cxn modelId="{2F4221EC-A0ED-4438-BEBA-D3055194B4DE}" type="presOf" srcId="{7973DEF5-D627-4DE9-8109-B5E5E1F79FE8}" destId="{EC03C910-B486-4857-A0D6-CB7528A48091}" srcOrd="0" destOrd="0" presId="urn:microsoft.com/office/officeart/2008/layout/HorizontalMultiLevelHierarchy"/>
    <dgm:cxn modelId="{49CE1217-D2E7-4007-B357-E7F8EBCA5483}" srcId="{9EFF68FC-40CF-4351-B4E1-C5EAB4E7F358}" destId="{7973DEF5-D627-4DE9-8109-B5E5E1F79FE8}" srcOrd="4" destOrd="0" parTransId="{8A5064D4-5C88-4DB7-BBA9-11D7E89B194C}" sibTransId="{0501E5FE-C870-4726-9EFA-82729D1EA6DF}"/>
    <dgm:cxn modelId="{7E71E936-38E1-4834-8D74-35C505092160}" type="presOf" srcId="{8A5064D4-5C88-4DB7-BBA9-11D7E89B194C}" destId="{74171946-4731-490D-B8FA-961029787609}" srcOrd="0" destOrd="0" presId="urn:microsoft.com/office/officeart/2008/layout/HorizontalMultiLevelHierarchy"/>
    <dgm:cxn modelId="{3A756F91-F39D-441E-93C4-8ADFD122B1A9}" type="presOf" srcId="{AE125DBB-0140-49D6-A328-EB6562CBE42C}" destId="{53EA7A0B-EB7C-43D1-9790-96B4B87D8A9C}" srcOrd="1" destOrd="0" presId="urn:microsoft.com/office/officeart/2008/layout/HorizontalMultiLevelHierarchy"/>
    <dgm:cxn modelId="{95FD0E32-61A7-44ED-9BD2-5FC5EF6E5484}" type="presOf" srcId="{C153AC13-DC23-41C8-B20D-9FBFDA5D9E8B}" destId="{B7AD410F-A4B4-4BDA-A9EB-7432E51270F8}" srcOrd="0" destOrd="0" presId="urn:microsoft.com/office/officeart/2008/layout/HorizontalMultiLevelHierarchy"/>
    <dgm:cxn modelId="{69E046D4-A8AB-457C-9234-8C070271C0F6}" type="presOf" srcId="{81530670-EEC0-4452-AC28-E1E7E8E6E712}" destId="{50CEBD4F-520C-4030-BDD3-C2094CE6C979}" srcOrd="0" destOrd="0" presId="urn:microsoft.com/office/officeart/2008/layout/HorizontalMultiLevelHierarchy"/>
    <dgm:cxn modelId="{DA370A9D-D164-49BF-9B2E-A0190F0991A9}" type="presOf" srcId="{29E19B60-3B32-4711-9116-A919E4D4F5E3}" destId="{144792B3-9F00-481D-B58C-4A27B2BF063E}" srcOrd="0" destOrd="0" presId="urn:microsoft.com/office/officeart/2008/layout/HorizontalMultiLevelHierarchy"/>
    <dgm:cxn modelId="{9B2C8CB0-E579-4271-8409-FCB6E97B6727}" srcId="{9EFF68FC-40CF-4351-B4E1-C5EAB4E7F358}" destId="{5931C3B3-A419-4687-945B-AADA169C1108}" srcOrd="5" destOrd="0" parTransId="{3430035C-CF33-4314-9723-751181D33ED6}" sibTransId="{89CC7702-C3EE-4EDD-99C8-9600ABBBE87C}"/>
    <dgm:cxn modelId="{082DE6D6-F817-489C-A85F-D8237E881509}" type="presOf" srcId="{A431642F-2913-4BDF-986B-7CA21C18AE12}" destId="{71185E79-CCFA-492F-937E-511892906C62}" srcOrd="0" destOrd="0" presId="urn:microsoft.com/office/officeart/2008/layout/HorizontalMultiLevelHierarchy"/>
    <dgm:cxn modelId="{7B09A284-03B0-49C9-B0BA-26626E059D7C}" type="presOf" srcId="{39D632D3-B709-4A5E-BD45-F2722BF3D260}" destId="{BF3E1C84-CB08-4AB1-94B4-4A0DAD748CA4}" srcOrd="0" destOrd="0" presId="urn:microsoft.com/office/officeart/2008/layout/HorizontalMultiLevelHierarchy"/>
    <dgm:cxn modelId="{6A1951E2-916F-4603-85E8-DD3ED7003900}" type="presOf" srcId="{04E290C3-4DD6-4C19-ADE6-2BFCB5842EB1}" destId="{C53C5C3E-BC57-425E-832A-DB049AD62DF4}" srcOrd="1" destOrd="0" presId="urn:microsoft.com/office/officeart/2008/layout/HorizontalMultiLevelHierarchy"/>
    <dgm:cxn modelId="{88A5796E-30E6-4BC6-9E35-9A738F6167A0}" type="presOf" srcId="{8A5064D4-5C88-4DB7-BBA9-11D7E89B194C}" destId="{D1C53CA5-4A6C-4068-AFA1-AAD79C844EDF}" srcOrd="1" destOrd="0" presId="urn:microsoft.com/office/officeart/2008/layout/HorizontalMultiLevelHierarchy"/>
    <dgm:cxn modelId="{63251BE2-C442-4C5B-B982-2BFF138A873B}" srcId="{9EFF68FC-40CF-4351-B4E1-C5EAB4E7F358}" destId="{81530670-EEC0-4452-AC28-E1E7E8E6E712}" srcOrd="0" destOrd="0" parTransId="{C153AC13-DC23-41C8-B20D-9FBFDA5D9E8B}" sibTransId="{6081B692-16D2-461B-8158-4441F9CA1A49}"/>
    <dgm:cxn modelId="{FE9B15E4-DD76-4AD9-946A-3B2D417C78B9}" type="presOf" srcId="{F9A82EE2-D505-45F0-ADD2-66BAF844572E}" destId="{A1E6CA95-8F2E-444A-AAA7-B956C029B86C}" srcOrd="0" destOrd="0" presId="urn:microsoft.com/office/officeart/2008/layout/HorizontalMultiLevelHierarchy"/>
    <dgm:cxn modelId="{EFD30113-CDE0-4A47-A6EC-59BD821D4E53}" type="presParOf" srcId="{144792B3-9F00-481D-B58C-4A27B2BF063E}" destId="{8278060C-7C91-4341-843C-FB7197E5E885}" srcOrd="0" destOrd="0" presId="urn:microsoft.com/office/officeart/2008/layout/HorizontalMultiLevelHierarchy"/>
    <dgm:cxn modelId="{77552BAE-74B1-442F-B31D-4AC1062731AF}" type="presParOf" srcId="{8278060C-7C91-4341-843C-FB7197E5E885}" destId="{4A2CCF51-743D-4664-993F-91EAB9B760F2}" srcOrd="0" destOrd="0" presId="urn:microsoft.com/office/officeart/2008/layout/HorizontalMultiLevelHierarchy"/>
    <dgm:cxn modelId="{AD757E5A-91D3-44FB-B9D8-4472A50CDB32}" type="presParOf" srcId="{8278060C-7C91-4341-843C-FB7197E5E885}" destId="{DB6D29AA-C189-44AE-BCCD-FC90001880CD}" srcOrd="1" destOrd="0" presId="urn:microsoft.com/office/officeart/2008/layout/HorizontalMultiLevelHierarchy"/>
    <dgm:cxn modelId="{31FD7459-84D0-4CE5-BD07-76EC80661CD3}" type="presParOf" srcId="{DB6D29AA-C189-44AE-BCCD-FC90001880CD}" destId="{B7AD410F-A4B4-4BDA-A9EB-7432E51270F8}" srcOrd="0" destOrd="0" presId="urn:microsoft.com/office/officeart/2008/layout/HorizontalMultiLevelHierarchy"/>
    <dgm:cxn modelId="{887182BE-9CFA-4E30-93DE-1B03D142DAE0}" type="presParOf" srcId="{B7AD410F-A4B4-4BDA-A9EB-7432E51270F8}" destId="{EA2A98F7-DA44-4C93-8481-E39B85932831}" srcOrd="0" destOrd="0" presId="urn:microsoft.com/office/officeart/2008/layout/HorizontalMultiLevelHierarchy"/>
    <dgm:cxn modelId="{6B8DCF39-098B-4526-901A-D15B44E663B7}" type="presParOf" srcId="{DB6D29AA-C189-44AE-BCCD-FC90001880CD}" destId="{0A79319E-F77B-4339-9DB5-09BF11D9A729}" srcOrd="1" destOrd="0" presId="urn:microsoft.com/office/officeart/2008/layout/HorizontalMultiLevelHierarchy"/>
    <dgm:cxn modelId="{B3D180BC-D9E2-4823-8B49-F842FFD121C8}" type="presParOf" srcId="{0A79319E-F77B-4339-9DB5-09BF11D9A729}" destId="{50CEBD4F-520C-4030-BDD3-C2094CE6C979}" srcOrd="0" destOrd="0" presId="urn:microsoft.com/office/officeart/2008/layout/HorizontalMultiLevelHierarchy"/>
    <dgm:cxn modelId="{B38F9B5C-E1F5-49FF-9BA6-F398FB8A4324}" type="presParOf" srcId="{0A79319E-F77B-4339-9DB5-09BF11D9A729}" destId="{1ACB8580-F093-4497-8A5A-E154BED0085E}" srcOrd="1" destOrd="0" presId="urn:microsoft.com/office/officeart/2008/layout/HorizontalMultiLevelHierarchy"/>
    <dgm:cxn modelId="{EB77E52C-2FEE-4A74-B2ED-4C88901B02C2}" type="presParOf" srcId="{DB6D29AA-C189-44AE-BCCD-FC90001880CD}" destId="{2E9F405B-5ABF-467C-8CAA-88013019721C}" srcOrd="2" destOrd="0" presId="urn:microsoft.com/office/officeart/2008/layout/HorizontalMultiLevelHierarchy"/>
    <dgm:cxn modelId="{8C2B0D88-109A-40CB-8C04-2094054B3B30}" type="presParOf" srcId="{2E9F405B-5ABF-467C-8CAA-88013019721C}" destId="{C53C5C3E-BC57-425E-832A-DB049AD62DF4}" srcOrd="0" destOrd="0" presId="urn:microsoft.com/office/officeart/2008/layout/HorizontalMultiLevelHierarchy"/>
    <dgm:cxn modelId="{A7A4ED03-559C-4FF2-A14B-3B4D1D0E1652}" type="presParOf" srcId="{DB6D29AA-C189-44AE-BCCD-FC90001880CD}" destId="{BB163E33-4869-426B-8CF1-77F7C04E9761}" srcOrd="3" destOrd="0" presId="urn:microsoft.com/office/officeart/2008/layout/HorizontalMultiLevelHierarchy"/>
    <dgm:cxn modelId="{4E8ACBE1-A105-4EC8-8F26-8EB2CC2CCA99}" type="presParOf" srcId="{BB163E33-4869-426B-8CF1-77F7C04E9761}" destId="{71185E79-CCFA-492F-937E-511892906C62}" srcOrd="0" destOrd="0" presId="urn:microsoft.com/office/officeart/2008/layout/HorizontalMultiLevelHierarchy"/>
    <dgm:cxn modelId="{64CE1444-F0F3-407E-BB79-A60DCBFC66F7}" type="presParOf" srcId="{BB163E33-4869-426B-8CF1-77F7C04E9761}" destId="{0363FD5B-42D3-4A53-B25C-7C1D54A5D711}" srcOrd="1" destOrd="0" presId="urn:microsoft.com/office/officeart/2008/layout/HorizontalMultiLevelHierarchy"/>
    <dgm:cxn modelId="{05A8EA1C-D262-4F41-BCFE-01A0AAF0B6AC}" type="presParOf" srcId="{DB6D29AA-C189-44AE-BCCD-FC90001880CD}" destId="{D5B92A33-366C-4C80-922A-3D0DB3AF8A2C}" srcOrd="4" destOrd="0" presId="urn:microsoft.com/office/officeart/2008/layout/HorizontalMultiLevelHierarchy"/>
    <dgm:cxn modelId="{0F22D47E-0D2A-470B-B472-833C9640DD76}" type="presParOf" srcId="{D5B92A33-366C-4C80-922A-3D0DB3AF8A2C}" destId="{53EA7A0B-EB7C-43D1-9790-96B4B87D8A9C}" srcOrd="0" destOrd="0" presId="urn:microsoft.com/office/officeart/2008/layout/HorizontalMultiLevelHierarchy"/>
    <dgm:cxn modelId="{84617B01-C8C2-4B59-8D93-77D7AF690AA0}" type="presParOf" srcId="{DB6D29AA-C189-44AE-BCCD-FC90001880CD}" destId="{8E4EEB77-3CF5-4C44-B3E5-C83FECAD1F87}" srcOrd="5" destOrd="0" presId="urn:microsoft.com/office/officeart/2008/layout/HorizontalMultiLevelHierarchy"/>
    <dgm:cxn modelId="{75896D6B-FC7D-4A6D-82E4-9D95BC671225}" type="presParOf" srcId="{8E4EEB77-3CF5-4C44-B3E5-C83FECAD1F87}" destId="{A1E6CA95-8F2E-444A-AAA7-B956C029B86C}" srcOrd="0" destOrd="0" presId="urn:microsoft.com/office/officeart/2008/layout/HorizontalMultiLevelHierarchy"/>
    <dgm:cxn modelId="{24CE19C1-F9D3-4B5C-A46A-15EB3AC64246}" type="presParOf" srcId="{8E4EEB77-3CF5-4C44-B3E5-C83FECAD1F87}" destId="{0DD15BA1-8215-410C-B5FC-F09BD96EB8FC}" srcOrd="1" destOrd="0" presId="urn:microsoft.com/office/officeart/2008/layout/HorizontalMultiLevelHierarchy"/>
    <dgm:cxn modelId="{260E19F7-CA1B-4C91-B397-19234EBE0B3B}" type="presParOf" srcId="{DB6D29AA-C189-44AE-BCCD-FC90001880CD}" destId="{BF3E1C84-CB08-4AB1-94B4-4A0DAD748CA4}" srcOrd="6" destOrd="0" presId="urn:microsoft.com/office/officeart/2008/layout/HorizontalMultiLevelHierarchy"/>
    <dgm:cxn modelId="{17E83B77-A6BD-4652-B8B1-CDC57F4C090A}" type="presParOf" srcId="{BF3E1C84-CB08-4AB1-94B4-4A0DAD748CA4}" destId="{9581C5CF-00BF-4245-BB7D-82BD38B224BB}" srcOrd="0" destOrd="0" presId="urn:microsoft.com/office/officeart/2008/layout/HorizontalMultiLevelHierarchy"/>
    <dgm:cxn modelId="{DB04F9C7-3BCB-4C42-A7B7-1F7605DCC530}" type="presParOf" srcId="{DB6D29AA-C189-44AE-BCCD-FC90001880CD}" destId="{BDB256A7-DDE5-4F21-8D03-AA437304C164}" srcOrd="7" destOrd="0" presId="urn:microsoft.com/office/officeart/2008/layout/HorizontalMultiLevelHierarchy"/>
    <dgm:cxn modelId="{534B547C-D118-4EC0-B7DA-6E07721A38D4}" type="presParOf" srcId="{BDB256A7-DDE5-4F21-8D03-AA437304C164}" destId="{DB204183-4188-4A88-ACAF-B27AA6ED33E4}" srcOrd="0" destOrd="0" presId="urn:microsoft.com/office/officeart/2008/layout/HorizontalMultiLevelHierarchy"/>
    <dgm:cxn modelId="{F31DD93B-1F59-4856-9D09-F53971A978FD}" type="presParOf" srcId="{BDB256A7-DDE5-4F21-8D03-AA437304C164}" destId="{3D56FF89-A524-497E-A587-3BF2056BCE7D}" srcOrd="1" destOrd="0" presId="urn:microsoft.com/office/officeart/2008/layout/HorizontalMultiLevelHierarchy"/>
    <dgm:cxn modelId="{1CB5BF6D-C089-48A8-9B6A-395E021263BC}" type="presParOf" srcId="{DB6D29AA-C189-44AE-BCCD-FC90001880CD}" destId="{74171946-4731-490D-B8FA-961029787609}" srcOrd="8" destOrd="0" presId="urn:microsoft.com/office/officeart/2008/layout/HorizontalMultiLevelHierarchy"/>
    <dgm:cxn modelId="{72D34470-4332-4A74-B5BD-211048D8225D}" type="presParOf" srcId="{74171946-4731-490D-B8FA-961029787609}" destId="{D1C53CA5-4A6C-4068-AFA1-AAD79C844EDF}" srcOrd="0" destOrd="0" presId="urn:microsoft.com/office/officeart/2008/layout/HorizontalMultiLevelHierarchy"/>
    <dgm:cxn modelId="{5B931EA6-185D-42A2-9F8A-767BF47A744D}" type="presParOf" srcId="{DB6D29AA-C189-44AE-BCCD-FC90001880CD}" destId="{3EAD43D6-C9C4-49B3-89F3-5FD847BDC1F6}" srcOrd="9" destOrd="0" presId="urn:microsoft.com/office/officeart/2008/layout/HorizontalMultiLevelHierarchy"/>
    <dgm:cxn modelId="{9116A1FA-9437-4B88-84B9-61ED65AEE235}" type="presParOf" srcId="{3EAD43D6-C9C4-49B3-89F3-5FD847BDC1F6}" destId="{EC03C910-B486-4857-A0D6-CB7528A48091}" srcOrd="0" destOrd="0" presId="urn:microsoft.com/office/officeart/2008/layout/HorizontalMultiLevelHierarchy"/>
    <dgm:cxn modelId="{AB5E69B8-D909-462C-9F7F-A086B5F63D42}" type="presParOf" srcId="{3EAD43D6-C9C4-49B3-89F3-5FD847BDC1F6}" destId="{DEA4D8AC-FB7C-42C5-A340-80009D00A9EE}" srcOrd="1" destOrd="0" presId="urn:microsoft.com/office/officeart/2008/layout/HorizontalMultiLevelHierarchy"/>
    <dgm:cxn modelId="{00B0B38B-A4DA-4249-8701-51CF631894A7}" type="presParOf" srcId="{DB6D29AA-C189-44AE-BCCD-FC90001880CD}" destId="{3EAD0397-7BF8-47C9-AE52-CFFD6B0865AE}" srcOrd="10" destOrd="0" presId="urn:microsoft.com/office/officeart/2008/layout/HorizontalMultiLevelHierarchy"/>
    <dgm:cxn modelId="{22589332-549C-4CEB-9117-DA0E0C78F99F}" type="presParOf" srcId="{3EAD0397-7BF8-47C9-AE52-CFFD6B0865AE}" destId="{68E6E7CB-563C-479B-BBCC-4DC8193FBB57}" srcOrd="0" destOrd="0" presId="urn:microsoft.com/office/officeart/2008/layout/HorizontalMultiLevelHierarchy"/>
    <dgm:cxn modelId="{60741917-5BF3-46ED-BD1A-4359BFA799F7}" type="presParOf" srcId="{DB6D29AA-C189-44AE-BCCD-FC90001880CD}" destId="{DE3F3693-D8B6-4983-8B2B-E6C51CF110EE}" srcOrd="11" destOrd="0" presId="urn:microsoft.com/office/officeart/2008/layout/HorizontalMultiLevelHierarchy"/>
    <dgm:cxn modelId="{1F65AB96-ABC5-4355-8C84-E068372FB683}" type="presParOf" srcId="{DE3F3693-D8B6-4983-8B2B-E6C51CF110EE}" destId="{A2D4253A-2B35-4B1D-9B5B-EBCEDE93ABA4}" srcOrd="0" destOrd="0" presId="urn:microsoft.com/office/officeart/2008/layout/HorizontalMultiLevelHierarchy"/>
    <dgm:cxn modelId="{95226CA6-B17B-4441-9603-9F8068FADFBA}" type="presParOf" srcId="{DE3F3693-D8B6-4983-8B2B-E6C51CF110EE}" destId="{DFAD0F0E-2A81-4E4B-9CE0-8B6473BDE92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D0397-7BF8-47C9-AE52-CFFD6B0865AE}">
      <dsp:nvSpPr>
        <dsp:cNvPr id="0" name=""/>
        <dsp:cNvSpPr/>
      </dsp:nvSpPr>
      <dsp:spPr>
        <a:xfrm>
          <a:off x="2423555" y="2954406"/>
          <a:ext cx="534375" cy="2545615"/>
        </a:xfrm>
        <a:custGeom>
          <a:avLst/>
          <a:gdLst/>
          <a:ahLst/>
          <a:cxnLst/>
          <a:rect l="0" t="0" r="0" b="0"/>
          <a:pathLst>
            <a:path>
              <a:moveTo>
                <a:pt x="0" y="0"/>
              </a:moveTo>
              <a:lnTo>
                <a:pt x="267187" y="0"/>
              </a:lnTo>
              <a:lnTo>
                <a:pt x="267187" y="2545615"/>
              </a:lnTo>
              <a:lnTo>
                <a:pt x="534375" y="254561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2625716" y="4162186"/>
        <a:ext cx="130054" cy="130054"/>
      </dsp:txXfrm>
    </dsp:sp>
    <dsp:sp modelId="{74171946-4731-490D-B8FA-961029787609}">
      <dsp:nvSpPr>
        <dsp:cNvPr id="0" name=""/>
        <dsp:cNvSpPr/>
      </dsp:nvSpPr>
      <dsp:spPr>
        <a:xfrm>
          <a:off x="2423555" y="2954406"/>
          <a:ext cx="534375" cy="1527369"/>
        </a:xfrm>
        <a:custGeom>
          <a:avLst/>
          <a:gdLst/>
          <a:ahLst/>
          <a:cxnLst/>
          <a:rect l="0" t="0" r="0" b="0"/>
          <a:pathLst>
            <a:path>
              <a:moveTo>
                <a:pt x="0" y="0"/>
              </a:moveTo>
              <a:lnTo>
                <a:pt x="267187" y="0"/>
              </a:lnTo>
              <a:lnTo>
                <a:pt x="267187" y="1527369"/>
              </a:lnTo>
              <a:lnTo>
                <a:pt x="534375" y="152736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50289" y="3677637"/>
        <a:ext cx="80907" cy="80907"/>
      </dsp:txXfrm>
    </dsp:sp>
    <dsp:sp modelId="{BF3E1C84-CB08-4AB1-94B4-4A0DAD748CA4}">
      <dsp:nvSpPr>
        <dsp:cNvPr id="0" name=""/>
        <dsp:cNvSpPr/>
      </dsp:nvSpPr>
      <dsp:spPr>
        <a:xfrm>
          <a:off x="2423555" y="2954406"/>
          <a:ext cx="534375" cy="509123"/>
        </a:xfrm>
        <a:custGeom>
          <a:avLst/>
          <a:gdLst/>
          <a:ahLst/>
          <a:cxnLst/>
          <a:rect l="0" t="0" r="0" b="0"/>
          <a:pathLst>
            <a:path>
              <a:moveTo>
                <a:pt x="0" y="0"/>
              </a:moveTo>
              <a:lnTo>
                <a:pt x="267187" y="0"/>
              </a:lnTo>
              <a:lnTo>
                <a:pt x="267187" y="509123"/>
              </a:lnTo>
              <a:lnTo>
                <a:pt x="534375" y="50912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72291" y="3190515"/>
        <a:ext cx="36904" cy="36904"/>
      </dsp:txXfrm>
    </dsp:sp>
    <dsp:sp modelId="{D5B92A33-366C-4C80-922A-3D0DB3AF8A2C}">
      <dsp:nvSpPr>
        <dsp:cNvPr id="0" name=""/>
        <dsp:cNvSpPr/>
      </dsp:nvSpPr>
      <dsp:spPr>
        <a:xfrm>
          <a:off x="2423555" y="2445283"/>
          <a:ext cx="534375" cy="509123"/>
        </a:xfrm>
        <a:custGeom>
          <a:avLst/>
          <a:gdLst/>
          <a:ahLst/>
          <a:cxnLst/>
          <a:rect l="0" t="0" r="0" b="0"/>
          <a:pathLst>
            <a:path>
              <a:moveTo>
                <a:pt x="0" y="509123"/>
              </a:moveTo>
              <a:lnTo>
                <a:pt x="267187" y="509123"/>
              </a:lnTo>
              <a:lnTo>
                <a:pt x="267187" y="0"/>
              </a:lnTo>
              <a:lnTo>
                <a:pt x="534375"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72291" y="2681392"/>
        <a:ext cx="36904" cy="36904"/>
      </dsp:txXfrm>
    </dsp:sp>
    <dsp:sp modelId="{2E9F405B-5ABF-467C-8CAA-88013019721C}">
      <dsp:nvSpPr>
        <dsp:cNvPr id="0" name=""/>
        <dsp:cNvSpPr/>
      </dsp:nvSpPr>
      <dsp:spPr>
        <a:xfrm>
          <a:off x="2423555" y="1427037"/>
          <a:ext cx="534375" cy="1527369"/>
        </a:xfrm>
        <a:custGeom>
          <a:avLst/>
          <a:gdLst/>
          <a:ahLst/>
          <a:cxnLst/>
          <a:rect l="0" t="0" r="0" b="0"/>
          <a:pathLst>
            <a:path>
              <a:moveTo>
                <a:pt x="0" y="1527369"/>
              </a:moveTo>
              <a:lnTo>
                <a:pt x="267187" y="1527369"/>
              </a:lnTo>
              <a:lnTo>
                <a:pt x="267187" y="0"/>
              </a:lnTo>
              <a:lnTo>
                <a:pt x="534375"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50289" y="2150268"/>
        <a:ext cx="80907" cy="80907"/>
      </dsp:txXfrm>
    </dsp:sp>
    <dsp:sp modelId="{B7AD410F-A4B4-4BDA-A9EB-7432E51270F8}">
      <dsp:nvSpPr>
        <dsp:cNvPr id="0" name=""/>
        <dsp:cNvSpPr/>
      </dsp:nvSpPr>
      <dsp:spPr>
        <a:xfrm>
          <a:off x="2423555" y="408791"/>
          <a:ext cx="534375" cy="2545615"/>
        </a:xfrm>
        <a:custGeom>
          <a:avLst/>
          <a:gdLst/>
          <a:ahLst/>
          <a:cxnLst/>
          <a:rect l="0" t="0" r="0" b="0"/>
          <a:pathLst>
            <a:path>
              <a:moveTo>
                <a:pt x="0" y="2545615"/>
              </a:moveTo>
              <a:lnTo>
                <a:pt x="267187" y="2545615"/>
              </a:lnTo>
              <a:lnTo>
                <a:pt x="267187" y="0"/>
              </a:lnTo>
              <a:lnTo>
                <a:pt x="534375"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2625716" y="1616571"/>
        <a:ext cx="130054" cy="130054"/>
      </dsp:txXfrm>
    </dsp:sp>
    <dsp:sp modelId="{4A2CCF51-743D-4664-993F-91EAB9B760F2}">
      <dsp:nvSpPr>
        <dsp:cNvPr id="0" name=""/>
        <dsp:cNvSpPr/>
      </dsp:nvSpPr>
      <dsp:spPr>
        <a:xfrm rot="16200000">
          <a:off x="-562143" y="2378735"/>
          <a:ext cx="4820055" cy="1151342"/>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a:t>Postsecondary Credentials</a:t>
          </a:r>
        </a:p>
      </dsp:txBody>
      <dsp:txXfrm>
        <a:off x="-562143" y="2378735"/>
        <a:ext cx="4820055" cy="1151342"/>
      </dsp:txXfrm>
    </dsp:sp>
    <dsp:sp modelId="{50CEBD4F-520C-4030-BDD3-C2094CE6C979}">
      <dsp:nvSpPr>
        <dsp:cNvPr id="0" name=""/>
        <dsp:cNvSpPr/>
      </dsp:nvSpPr>
      <dsp:spPr>
        <a:xfrm>
          <a:off x="2957931" y="1493"/>
          <a:ext cx="4065715" cy="814596"/>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College Diploma</a:t>
          </a:r>
          <a:endParaRPr lang="en-US" sz="3600" kern="1200" dirty="0"/>
        </a:p>
      </dsp:txBody>
      <dsp:txXfrm>
        <a:off x="2957931" y="1493"/>
        <a:ext cx="4065715" cy="814596"/>
      </dsp:txXfrm>
    </dsp:sp>
    <dsp:sp modelId="{71185E79-CCFA-492F-937E-511892906C62}">
      <dsp:nvSpPr>
        <dsp:cNvPr id="0" name=""/>
        <dsp:cNvSpPr/>
      </dsp:nvSpPr>
      <dsp:spPr>
        <a:xfrm>
          <a:off x="2957931" y="1019739"/>
          <a:ext cx="4084419" cy="814596"/>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a:t>2- or 4-year Degree</a:t>
          </a:r>
        </a:p>
      </dsp:txBody>
      <dsp:txXfrm>
        <a:off x="2957931" y="1019739"/>
        <a:ext cx="4084419" cy="814596"/>
      </dsp:txXfrm>
    </dsp:sp>
    <dsp:sp modelId="{A1E6CA95-8F2E-444A-AAA7-B956C029B86C}">
      <dsp:nvSpPr>
        <dsp:cNvPr id="0" name=""/>
        <dsp:cNvSpPr/>
      </dsp:nvSpPr>
      <dsp:spPr>
        <a:xfrm>
          <a:off x="2957931" y="2037985"/>
          <a:ext cx="4118725" cy="814596"/>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a:t>Certificate</a:t>
          </a:r>
        </a:p>
      </dsp:txBody>
      <dsp:txXfrm>
        <a:off x="2957931" y="2037985"/>
        <a:ext cx="4118725" cy="814596"/>
      </dsp:txXfrm>
    </dsp:sp>
    <dsp:sp modelId="{DB204183-4188-4A88-ACAF-B27AA6ED33E4}">
      <dsp:nvSpPr>
        <dsp:cNvPr id="0" name=""/>
        <dsp:cNvSpPr/>
      </dsp:nvSpPr>
      <dsp:spPr>
        <a:xfrm>
          <a:off x="2957931" y="3056231"/>
          <a:ext cx="4084419" cy="814596"/>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a:t>Licensure</a:t>
          </a:r>
        </a:p>
      </dsp:txBody>
      <dsp:txXfrm>
        <a:off x="2957931" y="3056231"/>
        <a:ext cx="4084419" cy="814596"/>
      </dsp:txXfrm>
    </dsp:sp>
    <dsp:sp modelId="{EC03C910-B486-4857-A0D6-CB7528A48091}">
      <dsp:nvSpPr>
        <dsp:cNvPr id="0" name=""/>
        <dsp:cNvSpPr/>
      </dsp:nvSpPr>
      <dsp:spPr>
        <a:xfrm>
          <a:off x="2957931" y="4074477"/>
          <a:ext cx="4110924" cy="814596"/>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a:t>Apprenticeship</a:t>
          </a:r>
        </a:p>
      </dsp:txBody>
      <dsp:txXfrm>
        <a:off x="2957931" y="4074477"/>
        <a:ext cx="4110924" cy="814596"/>
      </dsp:txXfrm>
    </dsp:sp>
    <dsp:sp modelId="{A2D4253A-2B35-4B1D-9B5B-EBCEDE93ABA4}">
      <dsp:nvSpPr>
        <dsp:cNvPr id="0" name=""/>
        <dsp:cNvSpPr/>
      </dsp:nvSpPr>
      <dsp:spPr>
        <a:xfrm>
          <a:off x="2957931" y="5092723"/>
          <a:ext cx="4092220" cy="814596"/>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a:t>Military Programs</a:t>
          </a:r>
        </a:p>
      </dsp:txBody>
      <dsp:txXfrm>
        <a:off x="2957931" y="5092723"/>
        <a:ext cx="4092220" cy="81459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298DE0-82A0-4347-B77C-8670F34C814F}" type="datetimeFigureOut">
              <a:rPr lang="en-US" smtClean="0"/>
              <a:t>1/24/2018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937F48-D485-49AB-BF6E-DE5EA95E8848}" type="slidenum">
              <a:rPr lang="en-US" smtClean="0"/>
              <a:t>‹#›</a:t>
            </a:fld>
            <a:endParaRPr lang="en-US"/>
          </a:p>
        </p:txBody>
      </p:sp>
      <p:sp>
        <p:nvSpPr>
          <p:cNvPr id="8" name="Notes Placeholder 7"/>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2279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Denise.Felder@MinnState.edu"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areerwise.minnstate.edu/info/glossary.html#highe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SCRIP SUGGESTION:</a:t>
            </a:r>
          </a:p>
          <a:p>
            <a:r>
              <a:rPr lang="en-US" sz="1200" dirty="0" smtClean="0"/>
              <a:t>Introduce yourself and/or</a:t>
            </a:r>
            <a:r>
              <a:rPr lang="en-US" sz="1200" baseline="0" dirty="0" smtClean="0"/>
              <a:t> this presentation’s topic. Provide context of how this presentation fits with other information students have received about career exploration, career planning and/or Personal Learning Plans. </a:t>
            </a:r>
            <a:endParaRPr lang="en-US" sz="1200" dirty="0" smtClean="0"/>
          </a:p>
          <a:p>
            <a:endParaRPr lang="en-US" sz="1200" dirty="0" smtClean="0"/>
          </a:p>
          <a:p>
            <a:endParaRPr lang="en-US" sz="1200" dirty="0" smtClean="0"/>
          </a:p>
          <a:p>
            <a:r>
              <a:rPr lang="en-US" sz="1200" dirty="0" smtClean="0"/>
              <a:t>NOTES:</a:t>
            </a:r>
          </a:p>
          <a:p>
            <a:r>
              <a:rPr lang="en-US" sz="1200" b="1" dirty="0" smtClean="0"/>
              <a:t>Public and nonprofit Presenters/Educators/Advisors have permission to customize/edit</a:t>
            </a:r>
            <a:r>
              <a:rPr lang="en-US" sz="1200" b="1" baseline="0" dirty="0" smtClean="0"/>
              <a:t> these slides to use with students.</a:t>
            </a:r>
            <a:endParaRPr lang="en-US" sz="1200" b="1" dirty="0" smtClean="0"/>
          </a:p>
          <a:p>
            <a:endParaRPr lang="en-US" sz="1200" dirty="0" smtClean="0"/>
          </a:p>
          <a:p>
            <a:r>
              <a:rPr lang="en-US" sz="1200" dirty="0" smtClean="0"/>
              <a:t>Original</a:t>
            </a:r>
            <a:r>
              <a:rPr lang="en-US" sz="1200" baseline="0" dirty="0" smtClean="0"/>
              <a:t> </a:t>
            </a:r>
            <a:r>
              <a:rPr lang="en-US" sz="1200" dirty="0" smtClean="0"/>
              <a:t>PowerPoint created by:</a:t>
            </a:r>
            <a:r>
              <a:rPr lang="en-US" sz="1200" baseline="0" dirty="0" smtClean="0"/>
              <a:t> </a:t>
            </a:r>
          </a:p>
          <a:p>
            <a:pPr>
              <a:spcBef>
                <a:spcPts val="0"/>
              </a:spcBef>
            </a:pPr>
            <a:r>
              <a:rPr lang="en-US" sz="1200" dirty="0" smtClean="0">
                <a:solidFill>
                  <a:srgbClr val="ACA39A"/>
                </a:solidFill>
              </a:rPr>
              <a:t>Denise Felder</a:t>
            </a:r>
            <a:r>
              <a:rPr lang="en-US" sz="1200" b="0" dirty="0" smtClean="0">
                <a:solidFill>
                  <a:srgbClr val="ACA39A"/>
                </a:solidFill>
              </a:rPr>
              <a:t>, Minnesota State Colleges &amp; Universities</a:t>
            </a:r>
          </a:p>
          <a:p>
            <a:pPr>
              <a:spcBef>
                <a:spcPts val="0"/>
              </a:spcBef>
            </a:pPr>
            <a:r>
              <a:rPr lang="en-US" sz="1200" b="0" dirty="0" smtClean="0">
                <a:solidFill>
                  <a:srgbClr val="ACA39A"/>
                </a:solidFill>
              </a:rPr>
              <a:t>2018</a:t>
            </a:r>
          </a:p>
          <a:p>
            <a:endParaRPr lang="en-US" sz="1200" dirty="0" smtClean="0"/>
          </a:p>
          <a:p>
            <a:r>
              <a:rPr lang="en-US" sz="1200" dirty="0" smtClean="0"/>
              <a:t>Use this PowerPoint as part of your career</a:t>
            </a:r>
            <a:r>
              <a:rPr lang="en-US" sz="1200" baseline="0" dirty="0" smtClean="0"/>
              <a:t> and college readiness curriculum.</a:t>
            </a:r>
            <a:endParaRPr lang="en-US" sz="120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a:t>
            </a:fld>
            <a:endParaRPr lang="en-US"/>
          </a:p>
        </p:txBody>
      </p:sp>
    </p:spTree>
    <p:extLst>
      <p:ext uri="{BB962C8B-B14F-4D97-AF65-F5344CB8AC3E}">
        <p14:creationId xmlns:p14="http://schemas.microsoft.com/office/powerpoint/2010/main" val="3405645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 SUGGESTIONS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Give information about careers students are interested in, or about top careers in your region: https://careerwise.minnstate.edu/careers/viewCareers?id=00</a:t>
            </a:r>
          </a:p>
          <a:p>
            <a:endParaRPr lang="en-US" dirty="0" smtClean="0"/>
          </a:p>
          <a:p>
            <a:endParaRPr lang="en-US" dirty="0" smtClean="0"/>
          </a:p>
          <a:p>
            <a:r>
              <a:rPr lang="en-US" dirty="0" smtClean="0"/>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baseline="0" dirty="0" smtClean="0">
                <a:solidFill>
                  <a:schemeClr val="tx1">
                    <a:lumMod val="50000"/>
                    <a:lumOff val="50000"/>
                  </a:schemeClr>
                </a:solidFill>
              </a:rPr>
              <a:t>“</a:t>
            </a:r>
            <a:r>
              <a:rPr lang="en-US" sz="1200" kern="1200" dirty="0" smtClean="0">
                <a:solidFill>
                  <a:schemeClr val="tx1"/>
                </a:solidFill>
                <a:effectLst/>
                <a:latin typeface="+mn-lt"/>
                <a:ea typeface="+mn-ea"/>
                <a:cs typeface="+mn-cs"/>
              </a:rPr>
              <a:t>Middle-skill jobs, which require education beyond high school but not a four-year degree, make up the largest part of America’s and Minnesota’s labor market. Key industries in Minnesota are unable to find enough sufficiently trained workers to fill these jobs. “ Source: https://www.nationalskillscoalition.org/resources/publications/2017-middle-skills-fact-sheets/file/Minnesota-MiddleSkills.pdf</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7FB8533-B0A4-49BA-8915-B1BB474569B3}" type="slidenum">
              <a:rPr lang="en-US" smtClean="0"/>
              <a:t>10</a:t>
            </a:fld>
            <a:endParaRPr lang="en-US"/>
          </a:p>
        </p:txBody>
      </p:sp>
    </p:spTree>
    <p:extLst>
      <p:ext uri="{BB962C8B-B14F-4D97-AF65-F5344CB8AC3E}">
        <p14:creationId xmlns:p14="http://schemas.microsoft.com/office/powerpoint/2010/main" val="2852881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 SUGGESTIONS</a:t>
            </a:r>
          </a:p>
          <a:p>
            <a:r>
              <a:rPr lang="en-US" dirty="0" smtClean="0"/>
              <a:t>Talk about the many career</a:t>
            </a:r>
            <a:r>
              <a:rPr lang="en-US" baseline="0" dirty="0" smtClean="0"/>
              <a:t> options in health care – can have an interesting job at a hospital, clinic or lab that does not take as long in school as becoming a doctor or RN. </a:t>
            </a:r>
          </a:p>
          <a:p>
            <a:endParaRPr lang="en-US" baseline="0" dirty="0" smtClean="0"/>
          </a:p>
          <a:p>
            <a:r>
              <a:rPr lang="en-US" baseline="0" dirty="0" smtClean="0"/>
              <a:t>Think about all the medical professional in an operating room. The technicians are highly skilled, interesting jobs.</a:t>
            </a:r>
            <a:endParaRPr lang="en-US" dirty="0" smtClean="0"/>
          </a:p>
          <a:p>
            <a:endParaRPr lang="en-US" dirty="0" smtClean="0"/>
          </a:p>
          <a:p>
            <a:r>
              <a:rPr lang="en-US" dirty="0" smtClean="0"/>
              <a:t>NOTES</a:t>
            </a:r>
          </a:p>
          <a:p>
            <a:r>
              <a:rPr lang="en-US" dirty="0" smtClean="0"/>
              <a:t>Give activity during or after presentation where students research</a:t>
            </a:r>
            <a:r>
              <a:rPr lang="en-US" baseline="0" dirty="0" smtClean="0"/>
              <a:t> occupations in health care and/or occupations using computer technology skills.</a:t>
            </a:r>
          </a:p>
          <a:p>
            <a:endParaRPr lang="en-US" baseline="0" dirty="0" smtClean="0"/>
          </a:p>
          <a:p>
            <a:r>
              <a:rPr lang="en-US" baseline="0" dirty="0" smtClean="0"/>
              <a:t>Give activity where students find at least one occupation in each career cluster that requires strong computer skills. </a:t>
            </a:r>
            <a:endParaRPr lang="en-US" dirty="0"/>
          </a:p>
        </p:txBody>
      </p:sp>
      <p:sp>
        <p:nvSpPr>
          <p:cNvPr id="4" name="Slide Number Placeholder 3"/>
          <p:cNvSpPr>
            <a:spLocks noGrp="1"/>
          </p:cNvSpPr>
          <p:nvPr>
            <p:ph type="sldNum" sz="quarter" idx="10"/>
          </p:nvPr>
        </p:nvSpPr>
        <p:spPr/>
        <p:txBody>
          <a:bodyPr/>
          <a:lstStyle/>
          <a:p>
            <a:fld id="{D7FB8533-B0A4-49BA-8915-B1BB474569B3}" type="slidenum">
              <a:rPr lang="en-US" smtClean="0"/>
              <a:t>11</a:t>
            </a:fld>
            <a:endParaRPr lang="en-US"/>
          </a:p>
        </p:txBody>
      </p:sp>
    </p:spTree>
    <p:extLst>
      <p:ext uri="{BB962C8B-B14F-4D97-AF65-F5344CB8AC3E}">
        <p14:creationId xmlns:p14="http://schemas.microsoft.com/office/powerpoint/2010/main" val="4073812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B8533-B0A4-49BA-8915-B1BB474569B3}" type="slidenum">
              <a:rPr lang="en-US" smtClean="0"/>
              <a:t>12</a:t>
            </a:fld>
            <a:endParaRPr lang="en-US"/>
          </a:p>
        </p:txBody>
      </p:sp>
    </p:spTree>
    <p:extLst>
      <p:ext uri="{BB962C8B-B14F-4D97-AF65-F5344CB8AC3E}">
        <p14:creationId xmlns:p14="http://schemas.microsoft.com/office/powerpoint/2010/main" val="1946744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 SUGGESTIONS</a:t>
            </a:r>
          </a:p>
          <a:p>
            <a:endParaRPr lang="en-US" dirty="0" smtClean="0"/>
          </a:p>
          <a:p>
            <a:endParaRPr lang="en-US" dirty="0" smtClean="0"/>
          </a:p>
          <a:p>
            <a:r>
              <a:rPr lang="en-US" dirty="0" smtClean="0"/>
              <a:t>NOTES</a:t>
            </a:r>
          </a:p>
          <a:p>
            <a:r>
              <a:rPr lang="en-US" dirty="0" smtClean="0"/>
              <a:t>Use </a:t>
            </a:r>
            <a:r>
              <a:rPr lang="en-US" dirty="0" err="1" smtClean="0"/>
              <a:t>Careerwise</a:t>
            </a:r>
            <a:r>
              <a:rPr lang="en-US" dirty="0" smtClean="0"/>
              <a:t>, MCIS,</a:t>
            </a:r>
            <a:r>
              <a:rPr lang="en-US" baseline="0" dirty="0" smtClean="0"/>
              <a:t> </a:t>
            </a:r>
            <a:r>
              <a:rPr lang="en-US" baseline="0" dirty="0" err="1" smtClean="0"/>
              <a:t>CareerOneStop</a:t>
            </a:r>
            <a:r>
              <a:rPr lang="en-US" baseline="0" dirty="0" smtClean="0"/>
              <a:t> or another source for students to find occupations of interest to them – look at education needed for entry, growth rate and/or number of openings, and beginning and median pay.</a:t>
            </a:r>
            <a:endParaRPr lang="en-US" dirty="0"/>
          </a:p>
        </p:txBody>
      </p:sp>
      <p:sp>
        <p:nvSpPr>
          <p:cNvPr id="4" name="Slide Number Placeholder 3"/>
          <p:cNvSpPr>
            <a:spLocks noGrp="1"/>
          </p:cNvSpPr>
          <p:nvPr>
            <p:ph type="sldNum" sz="quarter" idx="10"/>
          </p:nvPr>
        </p:nvSpPr>
        <p:spPr/>
        <p:txBody>
          <a:bodyPr/>
          <a:lstStyle/>
          <a:p>
            <a:fld id="{D7FB8533-B0A4-49BA-8915-B1BB474569B3}" type="slidenum">
              <a:rPr lang="en-US" smtClean="0"/>
              <a:t>13</a:t>
            </a:fld>
            <a:endParaRPr lang="en-US"/>
          </a:p>
        </p:txBody>
      </p:sp>
    </p:spTree>
    <p:extLst>
      <p:ext uri="{BB962C8B-B14F-4D97-AF65-F5344CB8AC3E}">
        <p14:creationId xmlns:p14="http://schemas.microsoft.com/office/powerpoint/2010/main" val="1973263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B8533-B0A4-49BA-8915-B1BB474569B3}" type="slidenum">
              <a:rPr lang="en-US" smtClean="0"/>
              <a:t>14</a:t>
            </a:fld>
            <a:endParaRPr lang="en-US"/>
          </a:p>
        </p:txBody>
      </p:sp>
    </p:spTree>
    <p:extLst>
      <p:ext uri="{BB962C8B-B14F-4D97-AF65-F5344CB8AC3E}">
        <p14:creationId xmlns:p14="http://schemas.microsoft.com/office/powerpoint/2010/main" val="2431807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B8533-B0A4-49BA-8915-B1BB474569B3}" type="slidenum">
              <a:rPr lang="en-US" smtClean="0"/>
              <a:t>15</a:t>
            </a:fld>
            <a:endParaRPr lang="en-US"/>
          </a:p>
        </p:txBody>
      </p:sp>
    </p:spTree>
    <p:extLst>
      <p:ext uri="{BB962C8B-B14F-4D97-AF65-F5344CB8AC3E}">
        <p14:creationId xmlns:p14="http://schemas.microsoft.com/office/powerpoint/2010/main" val="3249194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DADEBB-685F-48FE-A47E-62AE18B76EF9}" type="slidenum">
              <a:rPr lang="en-US"/>
              <a:pPr/>
              <a:t>16</a:t>
            </a:fld>
            <a:endParaRPr lang="en-US"/>
          </a:p>
        </p:txBody>
      </p:sp>
      <p:sp>
        <p:nvSpPr>
          <p:cNvPr id="567298" name="Rectangle 2"/>
          <p:cNvSpPr>
            <a:spLocks noGrp="1" noRot="1" noChangeAspect="1" noChangeArrowheads="1" noTextEdit="1"/>
          </p:cNvSpPr>
          <p:nvPr>
            <p:ph type="sldImg"/>
          </p:nvPr>
        </p:nvSpPr>
        <p:spPr>
          <a:ln/>
        </p:spPr>
      </p:sp>
      <p:sp>
        <p:nvSpPr>
          <p:cNvPr id="567299" name="Rectangle 3"/>
          <p:cNvSpPr>
            <a:spLocks noGrp="1" noChangeArrowheads="1"/>
          </p:cNvSpPr>
          <p:nvPr>
            <p:ph type="body" idx="1"/>
          </p:nvPr>
        </p:nvSpPr>
        <p:spPr/>
        <p:txBody>
          <a:bodyPr/>
          <a:lstStyle/>
          <a:p>
            <a:pPr lvl="0"/>
            <a:r>
              <a:rPr lang="en-US" sz="1100" b="0" dirty="0">
                <a:latin typeface="+mn-lt"/>
              </a:rPr>
              <a:t>SCRIPT SUGGESTIONS</a:t>
            </a:r>
          </a:p>
          <a:p>
            <a:pPr lvl="0"/>
            <a:r>
              <a:rPr lang="en-US" sz="1100" b="0" dirty="0" smtClean="0">
                <a:latin typeface="+mn-lt"/>
              </a:rPr>
              <a:t>College </a:t>
            </a:r>
            <a:r>
              <a:rPr lang="en-US" sz="1100" b="0" dirty="0">
                <a:latin typeface="+mn-lt"/>
              </a:rPr>
              <a:t>is like ice cream with lots of different flavors.</a:t>
            </a:r>
            <a:r>
              <a:rPr lang="en-US" sz="1100" b="0" baseline="0" dirty="0">
                <a:latin typeface="+mn-lt"/>
              </a:rPr>
              <a:t> Think about whether you want to go to a two year school or 4-year university – remember you can transfer if the school is not the right fit for you. Also think about whether you want to go to college close to home or several hours away. Do you want to live on campus in a dorm, in an apartment near school, or live at home? Are campus activities important to you like participating in intermural sports, joining clubs, participating in theater, and other social events? </a:t>
            </a:r>
          </a:p>
          <a:p>
            <a:pPr lvl="0"/>
            <a:endParaRPr lang="en-US" sz="1100" b="0" baseline="0" dirty="0">
              <a:latin typeface="+mn-lt"/>
            </a:endParaRPr>
          </a:p>
          <a:p>
            <a:pPr lvl="0"/>
            <a:r>
              <a:rPr lang="en-US" sz="1100" b="0" baseline="0" dirty="0">
                <a:latin typeface="+mn-lt"/>
              </a:rPr>
              <a:t>Once you have narrowed your choices of colleges to 3-5 campuses, visit each college in person or take a virtual tour. Visiting in person is best so you can literally feel if you fit in on the campus and ask questions of current students and of the faculty and staff. Visit the website for each of your top schools to get more information about visiting. </a:t>
            </a:r>
            <a:endParaRPr lang="en-US" sz="1100" b="0" dirty="0">
              <a:latin typeface="+mn-lt"/>
            </a:endParaRPr>
          </a:p>
          <a:p>
            <a:pPr lvl="0"/>
            <a:endParaRPr lang="en-US" sz="1100" b="1" dirty="0">
              <a:latin typeface="+mn-lt"/>
            </a:endParaRPr>
          </a:p>
          <a:p>
            <a:pPr lvl="0"/>
            <a:endParaRPr lang="en-US" sz="1100" b="1" dirty="0">
              <a:latin typeface="+mn-lt"/>
            </a:endParaRPr>
          </a:p>
          <a:p>
            <a:r>
              <a:rPr lang="en-US" sz="1100" dirty="0"/>
              <a:t>NOTES</a:t>
            </a:r>
          </a:p>
          <a:p>
            <a:r>
              <a:rPr lang="en-US" sz="1100" dirty="0"/>
              <a:t>Colleges outside of Minnesota can be explored on </a:t>
            </a:r>
            <a:r>
              <a:rPr lang="en-US" sz="1100" dirty="0" err="1"/>
              <a:t>CareerOneStop</a:t>
            </a:r>
            <a:r>
              <a:rPr lang="en-US" sz="1100" dirty="0"/>
              <a:t> (https://www.careeronestop.org/Toolkit/Training/find-local-training.aspx) or College Boards’ Big Future (https://bigfuture.collegeboard.org/find-colleges). </a:t>
            </a:r>
            <a:endParaRPr lang="en-US" sz="1100" b="1" dirty="0">
              <a:latin typeface="+mn-lt"/>
            </a:endParaRPr>
          </a:p>
        </p:txBody>
      </p:sp>
    </p:spTree>
    <p:extLst>
      <p:ext uri="{BB962C8B-B14F-4D97-AF65-F5344CB8AC3E}">
        <p14:creationId xmlns:p14="http://schemas.microsoft.com/office/powerpoint/2010/main" val="75374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PowerPoint</a:t>
            </a:r>
            <a:r>
              <a:rPr lang="en-US" baseline="0" dirty="0" smtClean="0"/>
              <a:t> </a:t>
            </a:r>
            <a:r>
              <a:rPr lang="en-US" baseline="0" dirty="0" smtClean="0"/>
              <a:t>developed by </a:t>
            </a:r>
            <a:r>
              <a:rPr lang="en-US" dirty="0" smtClean="0">
                <a:hlinkClick r:id="rId3"/>
              </a:rPr>
              <a:t>Denise.Felder@MinnState.edu</a:t>
            </a:r>
            <a:r>
              <a:rPr lang="en-US" dirty="0" smtClean="0"/>
              <a:t>, 2018</a:t>
            </a:r>
          </a:p>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17</a:t>
            </a:fld>
            <a:endParaRPr lang="en-US"/>
          </a:p>
        </p:txBody>
      </p:sp>
    </p:spTree>
    <p:extLst>
      <p:ext uri="{BB962C8B-B14F-4D97-AF65-F5344CB8AC3E}">
        <p14:creationId xmlns:p14="http://schemas.microsoft.com/office/powerpoint/2010/main" val="228634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a:t>
            </a:r>
            <a:r>
              <a:rPr lang="en-US" baseline="0" dirty="0" smtClean="0"/>
              <a:t> SUGGESTION</a:t>
            </a:r>
          </a:p>
          <a:p>
            <a:r>
              <a:rPr lang="en-US" baseline="0" dirty="0" smtClean="0"/>
              <a:t>Lead discussion on why the answer is “sort of.” What are their guesses for the reason. </a:t>
            </a:r>
            <a:endParaRPr lang="en-US" dirty="0" smtClean="0"/>
          </a:p>
          <a:p>
            <a:endParaRPr lang="en-US" dirty="0" smtClean="0"/>
          </a:p>
          <a:p>
            <a:r>
              <a:rPr lang="en-US" dirty="0" smtClean="0"/>
              <a:t>Lead discussion about what students have been told about the link between college and career. </a:t>
            </a:r>
          </a:p>
          <a:p>
            <a:endParaRPr lang="en-US" dirty="0" smtClean="0"/>
          </a:p>
          <a:p>
            <a:endParaRPr lang="en-US" dirty="0" smtClean="0"/>
          </a:p>
          <a:p>
            <a:r>
              <a:rPr lang="en-US" dirty="0" smtClean="0"/>
              <a:t>NOTE</a:t>
            </a:r>
            <a:endParaRPr lang="en-US" baseline="0" dirty="0" smtClean="0"/>
          </a:p>
          <a:p>
            <a:r>
              <a:rPr lang="en-US" baseline="0" dirty="0" smtClean="0"/>
              <a:t>Use this and/or other quiz questions to interact with audience and gauge their perceptions about college and the job market. </a:t>
            </a:r>
            <a:endParaRPr lang="en-US" dirty="0"/>
          </a:p>
        </p:txBody>
      </p:sp>
      <p:sp>
        <p:nvSpPr>
          <p:cNvPr id="4" name="Slide Number Placeholder 3"/>
          <p:cNvSpPr>
            <a:spLocks noGrp="1"/>
          </p:cNvSpPr>
          <p:nvPr>
            <p:ph type="sldNum" sz="quarter" idx="10"/>
          </p:nvPr>
        </p:nvSpPr>
        <p:spPr/>
        <p:txBody>
          <a:bodyPr/>
          <a:lstStyle/>
          <a:p>
            <a:fld id="{D7FB8533-B0A4-49BA-8915-B1BB474569B3}" type="slidenum">
              <a:rPr lang="en-US" smtClean="0"/>
              <a:t>2</a:t>
            </a:fld>
            <a:endParaRPr lang="en-US"/>
          </a:p>
        </p:txBody>
      </p:sp>
    </p:spTree>
    <p:extLst>
      <p:ext uri="{BB962C8B-B14F-4D97-AF65-F5344CB8AC3E}">
        <p14:creationId xmlns:p14="http://schemas.microsoft.com/office/powerpoint/2010/main" val="1158861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 SUGGESTIONS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Discuss how economic and job market changes require postsecondary education to qualify for high-paying jobs. Did student’s parents graduate from college in order to get a good job? Did their grandparents? What is the connection between postsecondary education and high-wage</a:t>
            </a:r>
            <a:r>
              <a:rPr lang="en-US" sz="1200" baseline="0" dirty="0" smtClean="0"/>
              <a:t> employment in other countries?</a:t>
            </a:r>
          </a:p>
          <a:p>
            <a:endParaRPr lang="en-US" dirty="0"/>
          </a:p>
        </p:txBody>
      </p:sp>
      <p:sp>
        <p:nvSpPr>
          <p:cNvPr id="4" name="Slide Number Placeholder 3"/>
          <p:cNvSpPr>
            <a:spLocks noGrp="1"/>
          </p:cNvSpPr>
          <p:nvPr>
            <p:ph type="sldNum" sz="quarter" idx="10"/>
          </p:nvPr>
        </p:nvSpPr>
        <p:spPr/>
        <p:txBody>
          <a:bodyPr/>
          <a:lstStyle/>
          <a:p>
            <a:fld id="{D7FB8533-B0A4-49BA-8915-B1BB474569B3}" type="slidenum">
              <a:rPr lang="en-US" smtClean="0"/>
              <a:t>3</a:t>
            </a:fld>
            <a:endParaRPr lang="en-US"/>
          </a:p>
        </p:txBody>
      </p:sp>
    </p:spTree>
    <p:extLst>
      <p:ext uri="{BB962C8B-B14F-4D97-AF65-F5344CB8AC3E}">
        <p14:creationId xmlns:p14="http://schemas.microsoft.com/office/powerpoint/2010/main" val="2334247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SCRIPT SUGGESTIONS: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lumMod val="50000"/>
                    <a:lumOff val="50000"/>
                  </a:schemeClr>
                </a:solidFill>
              </a:rPr>
              <a:t>Any type of formal training or education program after high school</a:t>
            </a:r>
            <a:r>
              <a:rPr lang="en-US" sz="1100" b="0" baseline="0" dirty="0" smtClean="0">
                <a:solidFill>
                  <a:schemeClr val="tx1">
                    <a:lumMod val="50000"/>
                    <a:lumOff val="50000"/>
                  </a:schemeClr>
                </a:solidFill>
              </a:rPr>
              <a:t> is needed to qualify for middle and high skill careers. Jobs that used to ask for only a high school diploma now require an associate’s degree, a college certificate or an industry recognized credential like becoming an apprenticeship journeyman.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baseline="0" dirty="0" smtClean="0">
              <a:solidFill>
                <a:schemeClr val="tx1">
                  <a:lumMod val="50000"/>
                  <a:lumOff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baseline="0" dirty="0" smtClean="0">
                <a:solidFill>
                  <a:schemeClr val="tx1">
                    <a:lumMod val="50000"/>
                    <a:lumOff val="50000"/>
                  </a:schemeClr>
                </a:solidFill>
              </a:rPr>
              <a:t>Lead discussion about what a “middle skill” job is.</a:t>
            </a:r>
          </a:p>
          <a:p>
            <a:r>
              <a:rPr lang="en-US" sz="1100" b="0" baseline="0" dirty="0" smtClean="0">
                <a:solidFill>
                  <a:schemeClr val="tx1">
                    <a:lumMod val="50000"/>
                    <a:lumOff val="50000"/>
                  </a:schemeClr>
                </a:solidFill>
              </a:rPr>
              <a:t>“</a:t>
            </a:r>
            <a:r>
              <a:rPr lang="en-US" sz="1200" kern="1200" dirty="0" smtClean="0">
                <a:solidFill>
                  <a:schemeClr val="tx1"/>
                </a:solidFill>
                <a:effectLst/>
                <a:latin typeface="+mn-lt"/>
                <a:ea typeface="+mn-ea"/>
                <a:cs typeface="+mn-cs"/>
              </a:rPr>
              <a:t>Middle-skill jobs, which require education beyond high school but not a four-year degree, make up the largest part of America’s and Minnesota’s labor market. Key industries in Minnesota are unable to find enough sufficiently trained workers to fill these jobs. “ Source: https://www.nationalskillscoalition.org/resources/publications/2017-middle-skills-fact-sheets/file/Minnesota-MiddleSkills.pdf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smtClean="0"/>
          </a:p>
          <a:p>
            <a:endParaRPr lang="en-US" sz="1100" dirty="0" smtClean="0"/>
          </a:p>
          <a:p>
            <a:endParaRPr lang="en-US" sz="1100" dirty="0" smtClean="0"/>
          </a:p>
          <a:p>
            <a:r>
              <a:rPr lang="en-US" sz="1100" dirty="0" smtClean="0"/>
              <a:t>NOTES:</a:t>
            </a:r>
          </a:p>
          <a:p>
            <a:r>
              <a:rPr lang="en-US" sz="1100" dirty="0" smtClean="0"/>
              <a:t>Definition of </a:t>
            </a:r>
            <a:r>
              <a:rPr lang="en-US" sz="1100" b="1" dirty="0" smtClean="0"/>
              <a:t>Higher Education</a:t>
            </a:r>
            <a:r>
              <a:rPr lang="en-US" sz="1100" dirty="0" smtClean="0"/>
              <a:t> </a:t>
            </a:r>
            <a:br>
              <a:rPr lang="en-US" sz="1100" dirty="0" smtClean="0"/>
            </a:br>
            <a:r>
              <a:rPr lang="en-US" sz="1100" dirty="0" smtClean="0"/>
              <a:t>Postsecondary education at colleges, universities, junior or community colleges, professional schools, technical institutes, and teacher-training schools.</a:t>
            </a:r>
          </a:p>
          <a:p>
            <a:endParaRPr lang="en-US" sz="1100" dirty="0" smtClean="0"/>
          </a:p>
          <a:p>
            <a:r>
              <a:rPr lang="en-US" sz="1100" dirty="0" smtClean="0"/>
              <a:t>Definition of </a:t>
            </a:r>
            <a:r>
              <a:rPr lang="en-US" sz="1100" b="1" dirty="0" smtClean="0"/>
              <a:t>Postsecondary Education</a:t>
            </a:r>
            <a:r>
              <a:rPr lang="en-US" sz="1100" dirty="0" smtClean="0"/>
              <a:t> </a:t>
            </a:r>
            <a:br>
              <a:rPr lang="en-US" sz="1100" dirty="0" smtClean="0"/>
            </a:br>
            <a:r>
              <a:rPr lang="en-US" sz="1100" dirty="0" smtClean="0"/>
              <a:t>A formal instructional program which curriculum is designed primarily for students who have earned a high school diploma or the equivalent. Includes two-year colleges and four-year colleges and universities as well as academic, vocational, and continuing professional education programs. Also called </a:t>
            </a:r>
            <a:r>
              <a:rPr lang="en-US" sz="1100" dirty="0" smtClean="0">
                <a:hlinkClick r:id="rId3"/>
              </a:rPr>
              <a:t>higher education</a:t>
            </a:r>
            <a:r>
              <a:rPr lang="en-US" sz="1100" dirty="0" smtClean="0"/>
              <a:t>.</a:t>
            </a:r>
            <a:r>
              <a:rPr lang="en-US" sz="1100" baseline="0" dirty="0" smtClean="0"/>
              <a:t> </a:t>
            </a:r>
            <a:r>
              <a:rPr lang="en-US" sz="1100" dirty="0" smtClean="0"/>
              <a:t>Source: </a:t>
            </a:r>
            <a:r>
              <a:rPr lang="en-US" sz="1100" dirty="0" err="1" smtClean="0"/>
              <a:t>CareerWise</a:t>
            </a:r>
            <a:r>
              <a:rPr lang="en-US" sz="1100" dirty="0" smtClean="0"/>
              <a:t> https://careerwise.minnstate.edu/info/glossary.html </a:t>
            </a:r>
          </a:p>
          <a:p>
            <a:endParaRPr lang="en-US" sz="1100" dirty="0" smtClean="0"/>
          </a:p>
          <a:p>
            <a:r>
              <a:rPr lang="en-US" sz="1100" dirty="0" smtClean="0"/>
              <a:t>Apprenticeship information: https://careerwise.minnstate.edu/education/apprenticeships.html</a:t>
            </a:r>
          </a:p>
          <a:p>
            <a:endParaRPr lang="en-US" sz="1100" dirty="0" smtClean="0"/>
          </a:p>
          <a:p>
            <a:r>
              <a:rPr lang="en-US" sz="1100" dirty="0" smtClean="0"/>
              <a:t>Military options: https://careerwise.minnstate.edu/careers/military.html </a:t>
            </a:r>
            <a:endParaRPr lang="en-US" sz="1100" dirty="0" smtClean="0"/>
          </a:p>
        </p:txBody>
      </p:sp>
      <p:sp>
        <p:nvSpPr>
          <p:cNvPr id="4" name="Slide Number Placeholder 3"/>
          <p:cNvSpPr>
            <a:spLocks noGrp="1"/>
          </p:cNvSpPr>
          <p:nvPr>
            <p:ph type="sldNum" sz="quarter" idx="10"/>
          </p:nvPr>
        </p:nvSpPr>
        <p:spPr/>
        <p:txBody>
          <a:bodyPr/>
          <a:lstStyle/>
          <a:p>
            <a:fld id="{96E65A9B-9F17-48C9-AAD1-DCC4A2E50CEE}" type="slidenum">
              <a:rPr lang="en-US" smtClean="0"/>
              <a:t>4</a:t>
            </a:fld>
            <a:endParaRPr lang="en-US"/>
          </a:p>
        </p:txBody>
      </p:sp>
    </p:spTree>
    <p:extLst>
      <p:ext uri="{BB962C8B-B14F-4D97-AF65-F5344CB8AC3E}">
        <p14:creationId xmlns:p14="http://schemas.microsoft.com/office/powerpoint/2010/main" val="3958136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a:t>
            </a:r>
          </a:p>
          <a:p>
            <a:r>
              <a:rPr lang="en-US" dirty="0" smtClean="0"/>
              <a:t>Transcript of video http://www.citruscollege.edu/academics/cte/Documents/Success-in-the-New-Economy.pdf </a:t>
            </a:r>
          </a:p>
          <a:p>
            <a:endParaRPr lang="en-US" dirty="0" smtClean="0"/>
          </a:p>
          <a:p>
            <a:r>
              <a:rPr lang="en-US" dirty="0" smtClean="0"/>
              <a:t>Video</a:t>
            </a:r>
            <a:r>
              <a:rPr lang="en-US" baseline="0" dirty="0" smtClean="0"/>
              <a:t> is free to play on YouTube. Click on image or text to start the video. </a:t>
            </a:r>
            <a:endParaRPr lang="en-US" dirty="0"/>
          </a:p>
        </p:txBody>
      </p:sp>
      <p:sp>
        <p:nvSpPr>
          <p:cNvPr id="4" name="Slide Number Placeholder 3"/>
          <p:cNvSpPr>
            <a:spLocks noGrp="1"/>
          </p:cNvSpPr>
          <p:nvPr>
            <p:ph type="sldNum" sz="quarter" idx="10"/>
          </p:nvPr>
        </p:nvSpPr>
        <p:spPr/>
        <p:txBody>
          <a:bodyPr/>
          <a:lstStyle/>
          <a:p>
            <a:fld id="{D7FB8533-B0A4-49BA-8915-B1BB474569B3}" type="slidenum">
              <a:rPr lang="en-US" smtClean="0"/>
              <a:t>5</a:t>
            </a:fld>
            <a:endParaRPr lang="en-US"/>
          </a:p>
        </p:txBody>
      </p:sp>
    </p:spTree>
    <p:extLst>
      <p:ext uri="{BB962C8B-B14F-4D97-AF65-F5344CB8AC3E}">
        <p14:creationId xmlns:p14="http://schemas.microsoft.com/office/powerpoint/2010/main" val="4244475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 SUGGESTION</a:t>
            </a:r>
          </a:p>
          <a:p>
            <a:r>
              <a:rPr lang="en-US" dirty="0" smtClean="0"/>
              <a:t>Lead</a:t>
            </a:r>
            <a:r>
              <a:rPr lang="en-US" baseline="0" dirty="0" smtClean="0"/>
              <a:t> discussion about the video – What did you think? What stood out for you in the video? What surprised you? Can you explain the 1:2:7 ratio in your own words?</a:t>
            </a:r>
          </a:p>
          <a:p>
            <a:endParaRPr lang="en-US" baseline="0" dirty="0" smtClean="0"/>
          </a:p>
          <a:p>
            <a:endParaRPr lang="en-US" dirty="0" smtClean="0"/>
          </a:p>
          <a:p>
            <a:r>
              <a:rPr lang="en-US" dirty="0" smtClean="0"/>
              <a:t>NOTES</a:t>
            </a:r>
          </a:p>
          <a:p>
            <a:r>
              <a:rPr lang="en-US" b="1" dirty="0" smtClean="0"/>
              <a:t>Slides 6-9</a:t>
            </a:r>
            <a:r>
              <a:rPr lang="en-US" b="1" baseline="0" dirty="0" smtClean="0"/>
              <a:t> give the same information with different visuals. Choose 1-2 </a:t>
            </a:r>
            <a:r>
              <a:rPr lang="en-US" b="1" baseline="0" dirty="0" smtClean="0"/>
              <a:t>of these slides </a:t>
            </a:r>
            <a:r>
              <a:rPr lang="en-US" b="1" baseline="0" dirty="0" smtClean="0"/>
              <a:t>to use.</a:t>
            </a:r>
            <a:endParaRPr lang="en-US" b="1" dirty="0" smtClean="0"/>
          </a:p>
          <a:p>
            <a:endParaRPr lang="en-US" dirty="0" smtClean="0"/>
          </a:p>
          <a:p>
            <a:r>
              <a:rPr lang="en-US" dirty="0" smtClean="0"/>
              <a:t>1-2 year college credential includes college diplomas, certificates, associate degrees, and apprenticeship.</a:t>
            </a:r>
          </a:p>
          <a:p>
            <a:endParaRPr lang="en-US" dirty="0" smtClean="0"/>
          </a:p>
          <a:p>
            <a:r>
              <a:rPr lang="en-US" dirty="0" smtClean="0"/>
              <a:t>Middle skilled jobs in Minnesota fact sheet: https://www.nationalskillscoalition.org/resources/publications/2017-middle-skills-fact-sheets/file/Minnesota-MiddleSkills.pdf </a:t>
            </a:r>
            <a:endParaRPr lang="en-US" dirty="0"/>
          </a:p>
        </p:txBody>
      </p:sp>
      <p:sp>
        <p:nvSpPr>
          <p:cNvPr id="4" name="Slide Number Placeholder 3"/>
          <p:cNvSpPr>
            <a:spLocks noGrp="1"/>
          </p:cNvSpPr>
          <p:nvPr>
            <p:ph type="sldNum" sz="quarter" idx="10"/>
          </p:nvPr>
        </p:nvSpPr>
        <p:spPr/>
        <p:txBody>
          <a:bodyPr/>
          <a:lstStyle/>
          <a:p>
            <a:fld id="{D7FB8533-B0A4-49BA-8915-B1BB474569B3}" type="slidenum">
              <a:rPr lang="en-US" smtClean="0"/>
              <a:t>6</a:t>
            </a:fld>
            <a:endParaRPr lang="en-US"/>
          </a:p>
        </p:txBody>
      </p:sp>
    </p:spTree>
    <p:extLst>
      <p:ext uri="{BB962C8B-B14F-4D97-AF65-F5344CB8AC3E}">
        <p14:creationId xmlns:p14="http://schemas.microsoft.com/office/powerpoint/2010/main" val="1153004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 SUGGESTIONS</a:t>
            </a:r>
          </a:p>
          <a:p>
            <a:r>
              <a:rPr lang="en-US" dirty="0" smtClean="0"/>
              <a:t>Ask audience or give</a:t>
            </a:r>
            <a:r>
              <a:rPr lang="en-US" baseline="0" dirty="0" smtClean="0"/>
              <a:t> examples of occupations that require a master’s degree or professional degree for entry. Ask for examples of jobs requiring bachelor’s degree. Ask or give examples of jobs requiring 1-2 year degree.</a:t>
            </a:r>
            <a:endParaRPr lang="en-US" dirty="0" smtClean="0"/>
          </a:p>
          <a:p>
            <a:endParaRPr lang="en-US" dirty="0" smtClean="0"/>
          </a:p>
          <a:p>
            <a:r>
              <a:rPr lang="en-US" dirty="0" smtClean="0"/>
              <a:t>NOTES</a:t>
            </a:r>
          </a:p>
          <a:p>
            <a:r>
              <a:rPr lang="en-US" dirty="0" smtClean="0"/>
              <a:t>Slides 6-9</a:t>
            </a:r>
            <a:r>
              <a:rPr lang="en-US" baseline="0" dirty="0" smtClean="0"/>
              <a:t> give the same information with different visuals. Choose 1-2 slides to use.</a:t>
            </a:r>
            <a:endParaRPr lang="en-US" dirty="0" smtClean="0"/>
          </a:p>
          <a:p>
            <a:endParaRPr lang="en-US" dirty="0" smtClean="0"/>
          </a:p>
          <a:p>
            <a:r>
              <a:rPr lang="en-US" dirty="0" smtClean="0"/>
              <a:t>Give information about careers students are interested in, or about top careers in your region: https://careerwise.minnstate.edu/careers/viewCareers?id=00</a:t>
            </a:r>
          </a:p>
          <a:p>
            <a:endParaRPr lang="en-US" dirty="0"/>
          </a:p>
        </p:txBody>
      </p:sp>
      <p:sp>
        <p:nvSpPr>
          <p:cNvPr id="4" name="Slide Number Placeholder 3"/>
          <p:cNvSpPr>
            <a:spLocks noGrp="1"/>
          </p:cNvSpPr>
          <p:nvPr>
            <p:ph type="sldNum" sz="quarter" idx="10"/>
          </p:nvPr>
        </p:nvSpPr>
        <p:spPr/>
        <p:txBody>
          <a:bodyPr/>
          <a:lstStyle/>
          <a:p>
            <a:fld id="{D7FB8533-B0A4-49BA-8915-B1BB474569B3}" type="slidenum">
              <a:rPr lang="en-US" smtClean="0"/>
              <a:t>7</a:t>
            </a:fld>
            <a:endParaRPr lang="en-US"/>
          </a:p>
        </p:txBody>
      </p:sp>
    </p:spTree>
    <p:extLst>
      <p:ext uri="{BB962C8B-B14F-4D97-AF65-F5344CB8AC3E}">
        <p14:creationId xmlns:p14="http://schemas.microsoft.com/office/powerpoint/2010/main" val="1025185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 SUGGESTIONS</a:t>
            </a:r>
          </a:p>
          <a:p>
            <a:r>
              <a:rPr lang="en-US" dirty="0" smtClean="0"/>
              <a:t>Ask audience or give</a:t>
            </a:r>
            <a:r>
              <a:rPr lang="en-US" baseline="0" dirty="0" smtClean="0"/>
              <a:t> examples of occupations that require a master’s degree or professional degree for entry. Ask for examples of jobs requiring bachelor’s degree. Ask or give examples of jobs requiring 1-2 year degree.</a:t>
            </a:r>
            <a:endParaRPr lang="en-US" dirty="0" smtClean="0"/>
          </a:p>
          <a:p>
            <a:endParaRPr lang="en-US" dirty="0" smtClean="0"/>
          </a:p>
          <a:p>
            <a:r>
              <a:rPr lang="en-US" dirty="0" smtClean="0"/>
              <a:t>NOTES</a:t>
            </a:r>
          </a:p>
          <a:p>
            <a:r>
              <a:rPr lang="en-US" dirty="0" smtClean="0"/>
              <a:t>Slides 6-9</a:t>
            </a:r>
            <a:r>
              <a:rPr lang="en-US" baseline="0" dirty="0" smtClean="0"/>
              <a:t> give the same information with different visuals. Choose 1-2 slides to use.</a:t>
            </a:r>
            <a:endParaRPr lang="en-US" dirty="0" smtClean="0"/>
          </a:p>
          <a:p>
            <a:endParaRPr lang="en-US" dirty="0" smtClean="0"/>
          </a:p>
          <a:p>
            <a:r>
              <a:rPr lang="en-US" dirty="0" smtClean="0"/>
              <a:t>Give information about careers students are interested in, or about top careers in your region: https://careerwise.minnstate.edu/careers/viewCareers?id=00</a:t>
            </a:r>
          </a:p>
        </p:txBody>
      </p:sp>
      <p:sp>
        <p:nvSpPr>
          <p:cNvPr id="4" name="Slide Number Placeholder 3"/>
          <p:cNvSpPr>
            <a:spLocks noGrp="1"/>
          </p:cNvSpPr>
          <p:nvPr>
            <p:ph type="sldNum" sz="quarter" idx="10"/>
          </p:nvPr>
        </p:nvSpPr>
        <p:spPr/>
        <p:txBody>
          <a:bodyPr/>
          <a:lstStyle/>
          <a:p>
            <a:fld id="{D7FB8533-B0A4-49BA-8915-B1BB474569B3}" type="slidenum">
              <a:rPr lang="en-US" smtClean="0"/>
              <a:t>8</a:t>
            </a:fld>
            <a:endParaRPr lang="en-US"/>
          </a:p>
        </p:txBody>
      </p:sp>
    </p:spTree>
    <p:extLst>
      <p:ext uri="{BB962C8B-B14F-4D97-AF65-F5344CB8AC3E}">
        <p14:creationId xmlns:p14="http://schemas.microsoft.com/office/powerpoint/2010/main" val="891326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 SUGGESTIONS</a:t>
            </a:r>
          </a:p>
          <a:p>
            <a:r>
              <a:rPr lang="en-US" dirty="0" smtClean="0"/>
              <a:t>Ask audience or give</a:t>
            </a:r>
            <a:r>
              <a:rPr lang="en-US" baseline="0" dirty="0" smtClean="0"/>
              <a:t> examples of occupations that require a master’s degree or professional degree for entry. Ask for examples of jobs requiring bachelor’s degree. Ask or give examples of jobs requiring 1-2 year degree.</a:t>
            </a:r>
            <a:endParaRPr lang="en-US" dirty="0" smtClean="0"/>
          </a:p>
          <a:p>
            <a:endParaRPr lang="en-US" dirty="0" smtClean="0"/>
          </a:p>
          <a:p>
            <a:r>
              <a:rPr lang="en-US" dirty="0" smtClean="0"/>
              <a:t>NOTES</a:t>
            </a:r>
          </a:p>
          <a:p>
            <a:r>
              <a:rPr lang="en-US" dirty="0" smtClean="0"/>
              <a:t>Slides 6-9</a:t>
            </a:r>
            <a:r>
              <a:rPr lang="en-US" baseline="0" dirty="0" smtClean="0"/>
              <a:t> give the same information with different visuals. Choose 1-2 slides to use.</a:t>
            </a:r>
            <a:endParaRPr lang="en-US" dirty="0" smtClean="0"/>
          </a:p>
          <a:p>
            <a:endParaRPr lang="en-US" dirty="0" smtClean="0"/>
          </a:p>
          <a:p>
            <a:r>
              <a:rPr lang="en-US" dirty="0" smtClean="0"/>
              <a:t>Give information about careers students are interested in, or about top careers in your region: https://careerwise.minnstate.edu/careers/viewCareers?id=00</a:t>
            </a:r>
          </a:p>
        </p:txBody>
      </p:sp>
      <p:sp>
        <p:nvSpPr>
          <p:cNvPr id="4" name="Slide Number Placeholder 3"/>
          <p:cNvSpPr>
            <a:spLocks noGrp="1"/>
          </p:cNvSpPr>
          <p:nvPr>
            <p:ph type="sldNum" sz="quarter" idx="10"/>
          </p:nvPr>
        </p:nvSpPr>
        <p:spPr/>
        <p:txBody>
          <a:bodyPr/>
          <a:lstStyle/>
          <a:p>
            <a:fld id="{D7FB8533-B0A4-49BA-8915-B1BB474569B3}" type="slidenum">
              <a:rPr lang="en-US" smtClean="0"/>
              <a:t>9</a:t>
            </a:fld>
            <a:endParaRPr lang="en-US"/>
          </a:p>
        </p:txBody>
      </p:sp>
    </p:spTree>
    <p:extLst>
      <p:ext uri="{BB962C8B-B14F-4D97-AF65-F5344CB8AC3E}">
        <p14:creationId xmlns:p14="http://schemas.microsoft.com/office/powerpoint/2010/main" val="3241594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819400"/>
            <a:ext cx="8229600" cy="1143000"/>
          </a:xfrm>
        </p:spPr>
        <p:txBody>
          <a:bodyPr>
            <a:normAutofit/>
          </a:bodyPr>
          <a:lstStyle>
            <a:lvl1pPr algn="l">
              <a:defRPr sz="3600"/>
            </a:lvl1pPr>
          </a:lstStyle>
          <a:p>
            <a:r>
              <a:rPr lang="en-US" dirty="0" smtClean="0"/>
              <a:t>CLICK TO EDIT SECTION TITLE PAGE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15000"/>
            <a:ext cx="1828800" cy="1025090"/>
          </a:xfrm>
          <a:prstGeom prst="rect">
            <a:avLst/>
          </a:prstGeom>
        </p:spPr>
      </p:pic>
    </p:spTree>
    <p:extLst>
      <p:ext uri="{BB962C8B-B14F-4D97-AF65-F5344CB8AC3E}">
        <p14:creationId xmlns:p14="http://schemas.microsoft.com/office/powerpoint/2010/main" val="7645471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4"/>
          <p:cNvSpPr>
            <a:spLocks noGrp="1"/>
          </p:cNvSpPr>
          <p:nvPr>
            <p:ph type="body" sz="quarter" idx="15" hasCustomPrompt="1"/>
          </p:nvPr>
        </p:nvSpPr>
        <p:spPr>
          <a:xfrm>
            <a:off x="457200" y="381000"/>
            <a:ext cx="8153400" cy="1066800"/>
          </a:xfrm>
        </p:spPr>
        <p:txBody>
          <a:bodyPr>
            <a:normAutofit/>
          </a:bodyPr>
          <a:lstStyle>
            <a:lvl1pPr marL="0" indent="0">
              <a:buNone/>
              <a:defRPr sz="3600" b="1">
                <a:solidFill>
                  <a:srgbClr val="0C2340"/>
                </a:solidFill>
              </a:defRPr>
            </a:lvl1pPr>
          </a:lstStyle>
          <a:p>
            <a:pPr lvl="0"/>
            <a:r>
              <a:rPr lang="en-US" dirty="0" smtClean="0"/>
              <a:t>Click to edit header</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15000"/>
            <a:ext cx="1828800" cy="1025090"/>
          </a:xfrm>
          <a:prstGeom prst="rect">
            <a:avLst/>
          </a:prstGeom>
        </p:spPr>
      </p:pic>
    </p:spTree>
    <p:extLst>
      <p:ext uri="{BB962C8B-B14F-4D97-AF65-F5344CB8AC3E}">
        <p14:creationId xmlns:p14="http://schemas.microsoft.com/office/powerpoint/2010/main" val="21576665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ext Placeholder 4"/>
          <p:cNvSpPr>
            <a:spLocks noGrp="1"/>
          </p:cNvSpPr>
          <p:nvPr>
            <p:ph type="body" sz="quarter" idx="15" hasCustomPrompt="1"/>
          </p:nvPr>
        </p:nvSpPr>
        <p:spPr>
          <a:xfrm>
            <a:off x="457200" y="381000"/>
            <a:ext cx="8153400" cy="1066800"/>
          </a:xfrm>
        </p:spPr>
        <p:txBody>
          <a:bodyPr>
            <a:normAutofit/>
          </a:bodyPr>
          <a:lstStyle>
            <a:lvl1pPr marL="0" indent="0">
              <a:buNone/>
              <a:defRPr sz="3600" b="1">
                <a:solidFill>
                  <a:srgbClr val="0C2340"/>
                </a:solidFill>
              </a:defRPr>
            </a:lvl1pPr>
          </a:lstStyle>
          <a:p>
            <a:pPr lvl="0"/>
            <a:r>
              <a:rPr lang="en-US" dirty="0" smtClean="0"/>
              <a:t>Click to edit header</a:t>
            </a:r>
          </a:p>
        </p:txBody>
      </p:sp>
    </p:spTree>
    <p:extLst>
      <p:ext uri="{BB962C8B-B14F-4D97-AF65-F5344CB8AC3E}">
        <p14:creationId xmlns:p14="http://schemas.microsoft.com/office/powerpoint/2010/main" val="6721845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solidFill>
                  <a:srgbClr val="0C2340"/>
                </a:solidFill>
              </a:defRPr>
            </a:lvl1pPr>
            <a:lvl2pPr>
              <a:defRPr sz="2400">
                <a:solidFill>
                  <a:srgbClr val="0C2340"/>
                </a:solidFill>
              </a:defRPr>
            </a:lvl2pPr>
            <a:lvl3pPr>
              <a:defRPr sz="2000">
                <a:solidFill>
                  <a:srgbClr val="0C2340"/>
                </a:solidFill>
              </a:defRPr>
            </a:lvl3pPr>
            <a:lvl4pPr>
              <a:defRPr sz="1800">
                <a:solidFill>
                  <a:srgbClr val="0C2340"/>
                </a:solidFill>
              </a:defRPr>
            </a:lvl4pPr>
            <a:lvl5pPr>
              <a:defRPr sz="1800">
                <a:solidFill>
                  <a:srgbClr val="0C23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0C2340"/>
                </a:solidFill>
              </a:defRPr>
            </a:lvl1pPr>
            <a:lvl2pPr>
              <a:defRPr sz="2400">
                <a:solidFill>
                  <a:srgbClr val="0C2340"/>
                </a:solidFill>
              </a:defRPr>
            </a:lvl2pPr>
            <a:lvl3pPr>
              <a:defRPr sz="2000">
                <a:solidFill>
                  <a:srgbClr val="0C2340"/>
                </a:solidFill>
              </a:defRPr>
            </a:lvl3pPr>
            <a:lvl4pPr>
              <a:defRPr sz="1800">
                <a:solidFill>
                  <a:srgbClr val="0C2340"/>
                </a:solidFill>
              </a:defRPr>
            </a:lvl4pPr>
            <a:lvl5pPr>
              <a:defRPr sz="1800">
                <a:solidFill>
                  <a:srgbClr val="0C23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15" hasCustomPrompt="1"/>
          </p:nvPr>
        </p:nvSpPr>
        <p:spPr>
          <a:xfrm>
            <a:off x="457200" y="381000"/>
            <a:ext cx="8153400" cy="1066800"/>
          </a:xfrm>
        </p:spPr>
        <p:txBody>
          <a:bodyPr>
            <a:normAutofit/>
          </a:bodyPr>
          <a:lstStyle>
            <a:lvl1pPr marL="0" indent="0">
              <a:buNone/>
              <a:defRPr sz="3600" b="1">
                <a:solidFill>
                  <a:srgbClr val="0C2340"/>
                </a:solidFill>
              </a:defRPr>
            </a:lvl1pPr>
          </a:lstStyle>
          <a:p>
            <a:pPr lvl="0"/>
            <a:r>
              <a:rPr lang="en-US" dirty="0" smtClean="0"/>
              <a:t>Click to edit header</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15000"/>
            <a:ext cx="1828800" cy="1025090"/>
          </a:xfrm>
          <a:prstGeom prst="rect">
            <a:avLst/>
          </a:prstGeom>
        </p:spPr>
      </p:pic>
    </p:spTree>
    <p:extLst>
      <p:ext uri="{BB962C8B-B14F-4D97-AF65-F5344CB8AC3E}">
        <p14:creationId xmlns:p14="http://schemas.microsoft.com/office/powerpoint/2010/main" val="11561275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Column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9F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9F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4"/>
          <p:cNvSpPr>
            <a:spLocks noGrp="1"/>
          </p:cNvSpPr>
          <p:nvPr>
            <p:ph type="body" sz="quarter" idx="15" hasCustomPrompt="1"/>
          </p:nvPr>
        </p:nvSpPr>
        <p:spPr>
          <a:xfrm>
            <a:off x="457200" y="381000"/>
            <a:ext cx="8153400" cy="1066800"/>
          </a:xfrm>
        </p:spPr>
        <p:txBody>
          <a:bodyPr>
            <a:normAutofit/>
          </a:bodyPr>
          <a:lstStyle>
            <a:lvl1pPr marL="0" indent="0">
              <a:buNone/>
              <a:defRPr sz="3600" b="1">
                <a:solidFill>
                  <a:srgbClr val="0C2340"/>
                </a:solidFill>
              </a:defRPr>
            </a:lvl1pPr>
          </a:lstStyle>
          <a:p>
            <a:pPr lvl="0"/>
            <a:r>
              <a:rPr lang="en-US" dirty="0" smtClean="0"/>
              <a:t>Click to edit header</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15000"/>
            <a:ext cx="1828800" cy="1025090"/>
          </a:xfrm>
          <a:prstGeom prst="rect">
            <a:avLst/>
          </a:prstGeom>
        </p:spPr>
      </p:pic>
    </p:spTree>
    <p:extLst>
      <p:ext uri="{BB962C8B-B14F-4D97-AF65-F5344CB8AC3E}">
        <p14:creationId xmlns:p14="http://schemas.microsoft.com/office/powerpoint/2010/main" val="7472726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cxnSp>
        <p:nvCxnSpPr>
          <p:cNvPr id="6" name="Straight Connector 5" title="Green bar for style"/>
          <p:cNvCxnSpPr/>
          <p:nvPr userDrawn="1"/>
        </p:nvCxnSpPr>
        <p:spPr>
          <a:xfrm>
            <a:off x="4416794" y="5791200"/>
            <a:ext cx="383806" cy="0"/>
          </a:xfrm>
          <a:prstGeom prst="line">
            <a:avLst/>
          </a:prstGeom>
          <a:ln w="88900">
            <a:solidFill>
              <a:srgbClr val="009F4D"/>
            </a:solidFill>
          </a:ln>
        </p:spPr>
        <p:style>
          <a:lnRef idx="1">
            <a:schemeClr val="accent1"/>
          </a:lnRef>
          <a:fillRef idx="0">
            <a:schemeClr val="accent1"/>
          </a:fillRef>
          <a:effectRef idx="0">
            <a:schemeClr val="accent1"/>
          </a:effectRef>
          <a:fontRef idx="minor">
            <a:schemeClr val="tx1"/>
          </a:fontRef>
        </p:style>
      </p:cxnSp>
      <p:sp>
        <p:nvSpPr>
          <p:cNvPr id="14" name="TextBox 13" descr="MINNESOTA STATE IS AN AFFIRMATIVE ACTION, EQUAL OPPORTUNITY EMPLOYER AND EDUCATOR.&#10;" title="EEOE Statement"/>
          <p:cNvSpPr txBox="1"/>
          <p:nvPr userDrawn="1"/>
        </p:nvSpPr>
        <p:spPr>
          <a:xfrm>
            <a:off x="1143000" y="6200001"/>
            <a:ext cx="6858000" cy="461665"/>
          </a:xfrm>
          <a:prstGeom prst="rect">
            <a:avLst/>
          </a:prstGeom>
          <a:noFill/>
        </p:spPr>
        <p:txBody>
          <a:bodyPr wrap="square" rtlCol="0">
            <a:spAutoFit/>
          </a:bodyPr>
          <a:lstStyle/>
          <a:p>
            <a:pPr lvl="0" algn="ctr"/>
            <a:r>
              <a:rPr lang="en-US" sz="1200" dirty="0" smtClean="0"/>
              <a:t>MINNESOTA STATE</a:t>
            </a:r>
            <a:r>
              <a:rPr lang="en-US" sz="1200" baseline="0" dirty="0" smtClean="0"/>
              <a:t> AND MINNESOTA DEPARTMENT OF EDUCATION </a:t>
            </a:r>
            <a:r>
              <a:rPr lang="en-US" sz="1200" dirty="0" smtClean="0"/>
              <a:t> ARE AFFIRMATIVE ACTION, EQUAL OPPORTUNITY EMPLOYERS AND EDUCATORS.</a:t>
            </a:r>
            <a:endParaRPr lang="en-US" sz="1200" dirty="0"/>
          </a:p>
        </p:txBody>
      </p:sp>
      <p:sp>
        <p:nvSpPr>
          <p:cNvPr id="8" name="TextBox 7" descr="30 East 7th Street, Suite 350&#10;St. Paul, MN  55101-7804&#10;&#10;Phone: 651-201-1800&#10;Toll-free: 888-667-2848&#10;&#10;www.mnscu.edu&#10;" title="Text box with Minnesota State address, phone numbers, and website address"/>
          <p:cNvSpPr txBox="1"/>
          <p:nvPr userDrawn="1"/>
        </p:nvSpPr>
        <p:spPr>
          <a:xfrm>
            <a:off x="240097" y="2808744"/>
            <a:ext cx="4182140" cy="1877437"/>
          </a:xfrm>
          <a:prstGeom prst="rect">
            <a:avLst/>
          </a:prstGeom>
          <a:noFill/>
        </p:spPr>
        <p:txBody>
          <a:bodyPr wrap="square" rtlCol="0">
            <a:spAutoFit/>
          </a:bodyPr>
          <a:lstStyle/>
          <a:p>
            <a:pPr lvl="0" algn="ctr"/>
            <a:r>
              <a:rPr lang="en-US" sz="2400" b="1" dirty="0" smtClean="0">
                <a:solidFill>
                  <a:srgbClr val="ACA39A"/>
                </a:solidFill>
              </a:rPr>
              <a:t>30 East 7th Street, Suite 350</a:t>
            </a:r>
          </a:p>
          <a:p>
            <a:pPr lvl="0" algn="ctr"/>
            <a:r>
              <a:rPr lang="en-US" sz="2400" b="1" dirty="0" smtClean="0">
                <a:solidFill>
                  <a:srgbClr val="ACA39A"/>
                </a:solidFill>
              </a:rPr>
              <a:t>St. Paul, MN  55101-7804</a:t>
            </a:r>
          </a:p>
          <a:p>
            <a:pPr lvl="0" algn="ctr"/>
            <a:endParaRPr lang="en-US" sz="2400" b="1" dirty="0" smtClean="0">
              <a:solidFill>
                <a:srgbClr val="ACA39A"/>
              </a:solidFill>
            </a:endParaRPr>
          </a:p>
          <a:p>
            <a:pPr lvl="0" algn="ctr"/>
            <a:endParaRPr lang="en-US" sz="2400" b="1" dirty="0" smtClean="0">
              <a:solidFill>
                <a:srgbClr val="ACA39A"/>
              </a:solidFill>
            </a:endParaRPr>
          </a:p>
          <a:p>
            <a:pPr lvl="0" algn="ctr"/>
            <a:r>
              <a:rPr lang="en-US" sz="1800" b="1" baseline="0" dirty="0" smtClean="0">
                <a:solidFill>
                  <a:srgbClr val="ACA39A"/>
                </a:solidFill>
              </a:rPr>
              <a:t>www.minnstate.edu/system/cte</a:t>
            </a:r>
            <a:r>
              <a:rPr lang="en-US" sz="2000" b="1" baseline="0" dirty="0" smtClean="0">
                <a:solidFill>
                  <a:srgbClr val="ACA39A"/>
                </a:solidFill>
              </a:rPr>
              <a:t> </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1346" y="275116"/>
            <a:ext cx="3834582" cy="2149384"/>
          </a:xfrm>
          <a:prstGeom prst="rect">
            <a:avLst/>
          </a:prstGeom>
        </p:spPr>
      </p:pic>
      <p:sp>
        <p:nvSpPr>
          <p:cNvPr id="7" name="TextBox 6" descr="30 East 7th Street, Suite 350&#10;St. Paul, MN  55101-7804&#10;&#10;Phone: 651-201-1800&#10;Toll-free: 888-667-2848&#10;&#10;www.mnscu.edu&#10;" title="Text box with Minnesota State address, phone numbers, and website address"/>
          <p:cNvSpPr txBox="1"/>
          <p:nvPr userDrawn="1"/>
        </p:nvSpPr>
        <p:spPr>
          <a:xfrm>
            <a:off x="4416794" y="2808743"/>
            <a:ext cx="4270006" cy="1846659"/>
          </a:xfrm>
          <a:prstGeom prst="rect">
            <a:avLst/>
          </a:prstGeom>
          <a:noFill/>
        </p:spPr>
        <p:txBody>
          <a:bodyPr wrap="square" rtlCol="0">
            <a:spAutoFit/>
          </a:bodyPr>
          <a:lstStyle/>
          <a:p>
            <a:pPr lvl="0" algn="ctr"/>
            <a:r>
              <a:rPr lang="en-US" sz="2400" b="1" dirty="0" smtClean="0">
                <a:solidFill>
                  <a:srgbClr val="ACA39A"/>
                </a:solidFill>
              </a:rPr>
              <a:t>1500</a:t>
            </a:r>
            <a:r>
              <a:rPr lang="en-US" sz="2400" b="1" baseline="0" dirty="0" smtClean="0">
                <a:solidFill>
                  <a:srgbClr val="ACA39A"/>
                </a:solidFill>
              </a:rPr>
              <a:t> Highway 36 West</a:t>
            </a:r>
            <a:endParaRPr lang="en-US" sz="2400" b="1" dirty="0" smtClean="0">
              <a:solidFill>
                <a:srgbClr val="ACA39A"/>
              </a:solidFill>
            </a:endParaRPr>
          </a:p>
          <a:p>
            <a:pPr lvl="0" algn="ctr"/>
            <a:r>
              <a:rPr lang="en-US" sz="2400" b="1" dirty="0" smtClean="0">
                <a:solidFill>
                  <a:srgbClr val="ACA39A"/>
                </a:solidFill>
              </a:rPr>
              <a:t>Roseville, MN  55113</a:t>
            </a:r>
          </a:p>
          <a:p>
            <a:pPr lvl="0" algn="ctr"/>
            <a:endParaRPr lang="en-US" sz="2400" b="1" dirty="0" smtClean="0">
              <a:solidFill>
                <a:srgbClr val="ACA39A"/>
              </a:solidFill>
            </a:endParaRPr>
          </a:p>
          <a:p>
            <a:pPr lvl="0" algn="ctr"/>
            <a:endParaRPr lang="en-US" sz="2400" b="1" dirty="0" smtClean="0">
              <a:solidFill>
                <a:srgbClr val="ACA39A"/>
              </a:solidFill>
            </a:endParaRPr>
          </a:p>
          <a:p>
            <a:pPr lvl="0" algn="ctr"/>
            <a:r>
              <a:rPr lang="en-US" sz="1800" b="1" baseline="0" dirty="0" smtClean="0">
                <a:solidFill>
                  <a:srgbClr val="ACA39A"/>
                </a:solidFill>
              </a:rPr>
              <a:t>www.education.state.mn.us/MDE/dse/cte</a:t>
            </a:r>
          </a:p>
        </p:txBody>
      </p:sp>
    </p:spTree>
    <p:extLst>
      <p:ext uri="{BB962C8B-B14F-4D97-AF65-F5344CB8AC3E}">
        <p14:creationId xmlns:p14="http://schemas.microsoft.com/office/powerpoint/2010/main" val="2747901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4425" spc="-75"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1650" cap="none" spc="0" baseline="0">
                <a:solidFill>
                  <a:schemeClr val="accent1">
                    <a:lumMod val="20000"/>
                    <a:lumOff val="80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47924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1/24/2018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11619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40976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4425" b="0" spc="-75"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1650" cap="none" spc="0" baseline="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35154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1/24/2018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9711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819400"/>
            <a:ext cx="8229600" cy="1143000"/>
          </a:xfrm>
        </p:spPr>
        <p:txBody>
          <a:bodyPr/>
          <a:lstStyle>
            <a:lvl1pPr algn="l">
              <a:defRPr/>
            </a:lvl1pPr>
          </a:lstStyle>
          <a:p>
            <a:r>
              <a:rPr lang="en-US" dirty="0" smtClean="0"/>
              <a:t>CLICK TO EDIT SECTION TITLE PAGE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85800"/>
            <a:ext cx="2057400" cy="612796"/>
          </a:xfrm>
          <a:prstGeom prst="rect">
            <a:avLst/>
          </a:prstGeom>
        </p:spPr>
      </p:pic>
    </p:spTree>
    <p:extLst>
      <p:ext uri="{BB962C8B-B14F-4D97-AF65-F5344CB8AC3E}">
        <p14:creationId xmlns:p14="http://schemas.microsoft.com/office/powerpoint/2010/main" val="21501434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cSld name="2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30581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1/24/2018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22617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title="Minnesota State Banner Icon logo with gradated ba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3361113"/>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8135"/>
            <a:ext cx="9144000" cy="108065"/>
          </a:xfrm>
          <a:prstGeom prst="rect">
            <a:avLst/>
          </a:prstGeom>
        </p:spPr>
      </p:pic>
      <p:sp>
        <p:nvSpPr>
          <p:cNvPr id="8" name="Text Placeholder 7"/>
          <p:cNvSpPr>
            <a:spLocks noGrp="1"/>
          </p:cNvSpPr>
          <p:nvPr>
            <p:ph type="body" sz="quarter" idx="10" hasCustomPrompt="1"/>
          </p:nvPr>
        </p:nvSpPr>
        <p:spPr>
          <a:xfrm>
            <a:off x="5410200" y="3124200"/>
            <a:ext cx="2667000" cy="457200"/>
          </a:xfrm>
          <a:prstGeom prst="rect">
            <a:avLst/>
          </a:prstGeom>
        </p:spPr>
        <p:txBody>
          <a:bodyPr>
            <a:normAutofit/>
          </a:bodyPr>
          <a:lstStyle>
            <a:lvl1pPr marL="0" indent="0" algn="r">
              <a:buNone/>
              <a:defRPr sz="1800" b="1">
                <a:solidFill>
                  <a:srgbClr val="009F4D"/>
                </a:solidFill>
              </a:defRPr>
            </a:lvl1pPr>
          </a:lstStyle>
          <a:p>
            <a:pPr lvl="0"/>
            <a:r>
              <a:rPr lang="en-US" dirty="0" smtClean="0"/>
              <a:t>Click to edit Date</a:t>
            </a:r>
          </a:p>
        </p:txBody>
      </p:sp>
      <p:sp>
        <p:nvSpPr>
          <p:cNvPr id="10" name="Text Placeholder 9"/>
          <p:cNvSpPr>
            <a:spLocks noGrp="1"/>
          </p:cNvSpPr>
          <p:nvPr>
            <p:ph type="body" sz="quarter" idx="11" hasCustomPrompt="1"/>
          </p:nvPr>
        </p:nvSpPr>
        <p:spPr>
          <a:xfrm>
            <a:off x="4724400" y="3468688"/>
            <a:ext cx="3352800" cy="417512"/>
          </a:xfrm>
          <a:prstGeom prst="rect">
            <a:avLst/>
          </a:prstGeom>
        </p:spPr>
        <p:txBody>
          <a:bodyPr>
            <a:noAutofit/>
          </a:bodyPr>
          <a:lstStyle>
            <a:lvl1pPr marL="0" indent="0" algn="r">
              <a:buNone/>
              <a:defRPr sz="1600" b="1">
                <a:solidFill>
                  <a:srgbClr val="009F4D"/>
                </a:solidFill>
              </a:defRPr>
            </a:lvl1pPr>
          </a:lstStyle>
          <a:p>
            <a:pPr lvl="0"/>
            <a:r>
              <a:rPr lang="en-US" dirty="0" smtClean="0"/>
              <a:t>Click to edit DEPARMENT NAME</a:t>
            </a:r>
          </a:p>
        </p:txBody>
      </p:sp>
      <p:sp>
        <p:nvSpPr>
          <p:cNvPr id="12" name="Content Placeholder 11"/>
          <p:cNvSpPr>
            <a:spLocks noGrp="1"/>
          </p:cNvSpPr>
          <p:nvPr>
            <p:ph sz="quarter" idx="12" hasCustomPrompt="1"/>
          </p:nvPr>
        </p:nvSpPr>
        <p:spPr>
          <a:xfrm>
            <a:off x="990600" y="3886200"/>
            <a:ext cx="5943600" cy="1143000"/>
          </a:xfrm>
          <a:prstGeom prst="rect">
            <a:avLst/>
          </a:prstGeom>
        </p:spPr>
        <p:txBody>
          <a:bodyPr>
            <a:noAutofit/>
          </a:bodyPr>
          <a:lstStyle>
            <a:lvl1pPr marL="0" indent="0">
              <a:buNone/>
              <a:defRPr sz="4000" b="1" baseline="0">
                <a:solidFill>
                  <a:srgbClr val="0C2340"/>
                </a:solidFill>
              </a:defRPr>
            </a:lvl1pPr>
          </a:lstStyle>
          <a:p>
            <a:pPr lvl="0"/>
            <a:r>
              <a:rPr lang="en-US" dirty="0" smtClean="0"/>
              <a:t>Click to edit POWERPOINT PRESENTATION title</a:t>
            </a:r>
          </a:p>
        </p:txBody>
      </p:sp>
      <p:sp>
        <p:nvSpPr>
          <p:cNvPr id="14" name="Text Placeholder 13"/>
          <p:cNvSpPr>
            <a:spLocks noGrp="1"/>
          </p:cNvSpPr>
          <p:nvPr>
            <p:ph type="body" sz="quarter" idx="13" hasCustomPrompt="1"/>
          </p:nvPr>
        </p:nvSpPr>
        <p:spPr>
          <a:xfrm>
            <a:off x="990600" y="5105400"/>
            <a:ext cx="2667000" cy="533400"/>
          </a:xfrm>
          <a:prstGeom prst="rect">
            <a:avLst/>
          </a:prstGeom>
        </p:spPr>
        <p:txBody>
          <a:bodyPr>
            <a:normAutofit/>
          </a:bodyPr>
          <a:lstStyle>
            <a:lvl1pPr marL="0" indent="0">
              <a:buNone/>
              <a:defRPr sz="2000" b="1">
                <a:solidFill>
                  <a:srgbClr val="009F4D"/>
                </a:solidFill>
              </a:defRPr>
            </a:lvl1pPr>
          </a:lstStyle>
          <a:p>
            <a:pPr lvl="0"/>
            <a:r>
              <a:rPr lang="en-US" dirty="0" smtClean="0"/>
              <a:t>Click to edit Subhead</a:t>
            </a:r>
          </a:p>
        </p:txBody>
      </p:sp>
      <p:sp>
        <p:nvSpPr>
          <p:cNvPr id="5" name="Text Placeholder 4" title="Text Box with MINNESOTA STATE typed in gray"/>
          <p:cNvSpPr>
            <a:spLocks noGrp="1"/>
          </p:cNvSpPr>
          <p:nvPr>
            <p:ph type="body" sz="quarter" idx="14" hasCustomPrompt="1"/>
          </p:nvPr>
        </p:nvSpPr>
        <p:spPr>
          <a:xfrm>
            <a:off x="990600" y="5715000"/>
            <a:ext cx="2819400" cy="381000"/>
          </a:xfrm>
          <a:prstGeom prst="rect">
            <a:avLst/>
          </a:prstGeom>
        </p:spPr>
        <p:txBody>
          <a:bodyPr>
            <a:normAutofit/>
          </a:bodyPr>
          <a:lstStyle>
            <a:lvl1pPr marL="0" indent="0">
              <a:buNone/>
              <a:defRPr sz="1400" b="1">
                <a:solidFill>
                  <a:srgbClr val="ACA39A"/>
                </a:solidFill>
                <a:latin typeface="+mn-lt"/>
              </a:defRPr>
            </a:lvl1pPr>
          </a:lstStyle>
          <a:p>
            <a:pPr lvl="0"/>
            <a:r>
              <a:rPr lang="en-US" dirty="0" smtClean="0"/>
              <a:t>MINNESOTA STATE</a:t>
            </a:r>
          </a:p>
        </p:txBody>
      </p:sp>
    </p:spTree>
    <p:extLst>
      <p:ext uri="{BB962C8B-B14F-4D97-AF65-F5344CB8AC3E}">
        <p14:creationId xmlns:p14="http://schemas.microsoft.com/office/powerpoint/2010/main" val="3674220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8135"/>
            <a:ext cx="9144000" cy="108065"/>
          </a:xfrm>
          <a:prstGeom prst="rect">
            <a:avLst/>
          </a:prstGeom>
        </p:spPr>
      </p:pic>
      <p:sp>
        <p:nvSpPr>
          <p:cNvPr id="8" name="Text Placeholder 7"/>
          <p:cNvSpPr>
            <a:spLocks noGrp="1"/>
          </p:cNvSpPr>
          <p:nvPr>
            <p:ph type="body" sz="quarter" idx="10" hasCustomPrompt="1"/>
          </p:nvPr>
        </p:nvSpPr>
        <p:spPr>
          <a:xfrm>
            <a:off x="5410200" y="3124200"/>
            <a:ext cx="2667000" cy="457200"/>
          </a:xfrm>
          <a:prstGeom prst="rect">
            <a:avLst/>
          </a:prstGeom>
        </p:spPr>
        <p:txBody>
          <a:bodyPr>
            <a:normAutofit/>
          </a:bodyPr>
          <a:lstStyle>
            <a:lvl1pPr marL="0" indent="0" algn="r">
              <a:buNone/>
              <a:defRPr sz="1800" b="1">
                <a:solidFill>
                  <a:srgbClr val="009F4D"/>
                </a:solidFill>
              </a:defRPr>
            </a:lvl1pPr>
          </a:lstStyle>
          <a:p>
            <a:pPr lvl="0"/>
            <a:r>
              <a:rPr lang="en-US" dirty="0" smtClean="0"/>
              <a:t>Click to edit Date</a:t>
            </a:r>
          </a:p>
        </p:txBody>
      </p:sp>
      <p:sp>
        <p:nvSpPr>
          <p:cNvPr id="10" name="Text Placeholder 9"/>
          <p:cNvSpPr>
            <a:spLocks noGrp="1"/>
          </p:cNvSpPr>
          <p:nvPr>
            <p:ph type="body" sz="quarter" idx="11" hasCustomPrompt="1"/>
          </p:nvPr>
        </p:nvSpPr>
        <p:spPr>
          <a:xfrm>
            <a:off x="4724400" y="3468688"/>
            <a:ext cx="3352800" cy="417512"/>
          </a:xfrm>
          <a:prstGeom prst="rect">
            <a:avLst/>
          </a:prstGeom>
        </p:spPr>
        <p:txBody>
          <a:bodyPr>
            <a:noAutofit/>
          </a:bodyPr>
          <a:lstStyle>
            <a:lvl1pPr marL="0" indent="0" algn="r">
              <a:buNone/>
              <a:defRPr sz="1600" b="1">
                <a:solidFill>
                  <a:srgbClr val="009F4D"/>
                </a:solidFill>
              </a:defRPr>
            </a:lvl1pPr>
          </a:lstStyle>
          <a:p>
            <a:pPr lvl="0"/>
            <a:r>
              <a:rPr lang="en-US" dirty="0" smtClean="0"/>
              <a:t>Click to edit DEPARMENT NAME</a:t>
            </a:r>
          </a:p>
        </p:txBody>
      </p:sp>
      <p:sp>
        <p:nvSpPr>
          <p:cNvPr id="12" name="Content Placeholder 11"/>
          <p:cNvSpPr>
            <a:spLocks noGrp="1"/>
          </p:cNvSpPr>
          <p:nvPr>
            <p:ph sz="quarter" idx="12" hasCustomPrompt="1"/>
          </p:nvPr>
        </p:nvSpPr>
        <p:spPr>
          <a:xfrm>
            <a:off x="990600" y="3886200"/>
            <a:ext cx="5943600" cy="1143000"/>
          </a:xfrm>
          <a:prstGeom prst="rect">
            <a:avLst/>
          </a:prstGeom>
        </p:spPr>
        <p:txBody>
          <a:bodyPr>
            <a:noAutofit/>
          </a:bodyPr>
          <a:lstStyle>
            <a:lvl1pPr marL="0" indent="0">
              <a:buNone/>
              <a:defRPr sz="4000" b="1" baseline="0">
                <a:solidFill>
                  <a:srgbClr val="0C2340"/>
                </a:solidFill>
              </a:defRPr>
            </a:lvl1pPr>
          </a:lstStyle>
          <a:p>
            <a:pPr lvl="0"/>
            <a:r>
              <a:rPr lang="en-US" dirty="0" smtClean="0"/>
              <a:t>Click to edit POWERPOINT PRESENTATION title</a:t>
            </a:r>
          </a:p>
        </p:txBody>
      </p:sp>
      <p:sp>
        <p:nvSpPr>
          <p:cNvPr id="14" name="Text Placeholder 13"/>
          <p:cNvSpPr>
            <a:spLocks noGrp="1"/>
          </p:cNvSpPr>
          <p:nvPr>
            <p:ph type="body" sz="quarter" idx="13" hasCustomPrompt="1"/>
          </p:nvPr>
        </p:nvSpPr>
        <p:spPr>
          <a:xfrm>
            <a:off x="990600" y="5105400"/>
            <a:ext cx="2667000" cy="533400"/>
          </a:xfrm>
          <a:prstGeom prst="rect">
            <a:avLst/>
          </a:prstGeom>
        </p:spPr>
        <p:txBody>
          <a:bodyPr>
            <a:normAutofit/>
          </a:bodyPr>
          <a:lstStyle>
            <a:lvl1pPr marL="0" indent="0">
              <a:buNone/>
              <a:defRPr sz="2000" b="1">
                <a:solidFill>
                  <a:srgbClr val="009F4D"/>
                </a:solidFill>
              </a:defRPr>
            </a:lvl1pPr>
          </a:lstStyle>
          <a:p>
            <a:pPr lvl="0"/>
            <a:r>
              <a:rPr lang="en-US" dirty="0" smtClean="0"/>
              <a:t>Click to edit Subhead</a:t>
            </a:r>
          </a:p>
        </p:txBody>
      </p:sp>
      <p:sp>
        <p:nvSpPr>
          <p:cNvPr id="5" name="Text Placeholder 4" title="Text Box with MINNESOTA STATE typed in gray"/>
          <p:cNvSpPr>
            <a:spLocks noGrp="1"/>
          </p:cNvSpPr>
          <p:nvPr>
            <p:ph type="body" sz="quarter" idx="14" hasCustomPrompt="1"/>
          </p:nvPr>
        </p:nvSpPr>
        <p:spPr>
          <a:xfrm>
            <a:off x="990600" y="5715000"/>
            <a:ext cx="2819400" cy="381000"/>
          </a:xfrm>
          <a:prstGeom prst="rect">
            <a:avLst/>
          </a:prstGeom>
        </p:spPr>
        <p:txBody>
          <a:bodyPr>
            <a:normAutofit/>
          </a:bodyPr>
          <a:lstStyle>
            <a:lvl1pPr marL="0" indent="0">
              <a:buNone/>
              <a:defRPr sz="1400" b="1">
                <a:solidFill>
                  <a:srgbClr val="ACA39A"/>
                </a:solidFill>
                <a:latin typeface="+mn-lt"/>
              </a:defRPr>
            </a:lvl1pPr>
          </a:lstStyle>
          <a:p>
            <a:pPr lvl="0"/>
            <a:r>
              <a:rPr lang="en-US" dirty="0" smtClean="0"/>
              <a:t>MINNESOTA STATE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7539" y="701470"/>
            <a:ext cx="4189582" cy="1247865"/>
          </a:xfrm>
          <a:prstGeom prst="rect">
            <a:avLst/>
          </a:prstGeom>
        </p:spPr>
      </p:pic>
    </p:spTree>
    <p:extLst>
      <p:ext uri="{BB962C8B-B14F-4D97-AF65-F5344CB8AC3E}">
        <p14:creationId xmlns:p14="http://schemas.microsoft.com/office/powerpoint/2010/main" val="989220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Poi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057400"/>
            <a:ext cx="6324600" cy="1752600"/>
          </a:xfrm>
        </p:spPr>
        <p:txBody>
          <a:bodyPr anchor="t">
            <a:noAutofit/>
          </a:bodyPr>
          <a:lstStyle>
            <a:lvl1pPr algn="l">
              <a:defRPr sz="4400" b="1" cap="all" baseline="0">
                <a:solidFill>
                  <a:srgbClr val="0C2340"/>
                </a:solidFill>
              </a:defRPr>
            </a:lvl1pPr>
          </a:lstStyle>
          <a:p>
            <a:r>
              <a:rPr lang="en-US" dirty="0" smtClean="0"/>
              <a:t>Click to edit DATA POINT</a:t>
            </a:r>
            <a:endParaRPr lang="en-US" dirty="0"/>
          </a:p>
        </p:txBody>
      </p:sp>
      <p:sp>
        <p:nvSpPr>
          <p:cNvPr id="10" name="Text Placeholder 9"/>
          <p:cNvSpPr>
            <a:spLocks noGrp="1"/>
          </p:cNvSpPr>
          <p:nvPr>
            <p:ph type="body" sz="quarter" idx="14" hasCustomPrompt="1"/>
          </p:nvPr>
        </p:nvSpPr>
        <p:spPr>
          <a:xfrm>
            <a:off x="533400" y="3886200"/>
            <a:ext cx="3886200" cy="838200"/>
          </a:xfrm>
        </p:spPr>
        <p:txBody>
          <a:bodyPr>
            <a:normAutofit/>
          </a:bodyPr>
          <a:lstStyle>
            <a:lvl1pPr marL="0" indent="0" algn="l">
              <a:buNone/>
              <a:defRPr sz="2400" b="1">
                <a:solidFill>
                  <a:srgbClr val="ACA39A"/>
                </a:solidFill>
              </a:defRPr>
            </a:lvl1pPr>
          </a:lstStyle>
          <a:p>
            <a:pPr lvl="0"/>
            <a:r>
              <a:rPr lang="en-US" dirty="0" smtClean="0"/>
              <a:t>click to edit descriptor text</a:t>
            </a:r>
            <a:endParaRPr lang="en-US" dirty="0"/>
          </a:p>
        </p:txBody>
      </p:sp>
      <p:sp>
        <p:nvSpPr>
          <p:cNvPr id="12" name="Text Placeholder 4"/>
          <p:cNvSpPr>
            <a:spLocks noGrp="1"/>
          </p:cNvSpPr>
          <p:nvPr>
            <p:ph type="body" sz="quarter" idx="15" hasCustomPrompt="1"/>
          </p:nvPr>
        </p:nvSpPr>
        <p:spPr>
          <a:xfrm>
            <a:off x="457200" y="381000"/>
            <a:ext cx="8153400" cy="1066800"/>
          </a:xfrm>
        </p:spPr>
        <p:txBody>
          <a:bodyPr>
            <a:normAutofit/>
          </a:bodyPr>
          <a:lstStyle>
            <a:lvl1pPr marL="0" indent="0">
              <a:buNone/>
              <a:defRPr sz="3600" b="1">
                <a:solidFill>
                  <a:srgbClr val="0C2340"/>
                </a:solidFill>
              </a:defRPr>
            </a:lvl1pPr>
          </a:lstStyle>
          <a:p>
            <a:pPr lvl="0"/>
            <a:r>
              <a:rPr lang="en-US" dirty="0" smtClean="0"/>
              <a:t>Click to edit header</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15000"/>
            <a:ext cx="1828800" cy="1025090"/>
          </a:xfrm>
          <a:prstGeom prst="rect">
            <a:avLst/>
          </a:prstGeom>
        </p:spPr>
      </p:pic>
    </p:spTree>
    <p:extLst>
      <p:ext uri="{BB962C8B-B14F-4D97-AF65-F5344CB8AC3E}">
        <p14:creationId xmlns:p14="http://schemas.microsoft.com/office/powerpoint/2010/main" val="12216699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Id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0"/>
            <a:ext cx="8229600" cy="2590800"/>
          </a:xfrm>
        </p:spPr>
        <p:txBody>
          <a:bodyPr>
            <a:normAutofit/>
          </a:bodyPr>
          <a:lstStyle>
            <a:lvl1pPr algn="l">
              <a:defRPr sz="3600" b="0" baseline="0">
                <a:solidFill>
                  <a:srgbClr val="009F4D"/>
                </a:solidFill>
                <a:latin typeface="+mn-lt"/>
              </a:defRPr>
            </a:lvl1pPr>
          </a:lstStyle>
          <a:p>
            <a:r>
              <a:rPr lang="en-US" dirty="0" smtClean="0"/>
              <a:t/>
            </a:r>
            <a:br>
              <a:rPr lang="en-US" dirty="0" smtClean="0"/>
            </a:br>
            <a:r>
              <a:rPr lang="en-US" dirty="0" smtClean="0"/>
              <a:t>Click to edit big idea:</a:t>
            </a:r>
            <a:br>
              <a:rPr lang="en-US" dirty="0" smtClean="0"/>
            </a:br>
            <a:r>
              <a:rPr lang="en-US" dirty="0" smtClean="0"/>
              <a:t>and copy description</a:t>
            </a:r>
            <a:br>
              <a:rPr lang="en-US" dirty="0" smtClean="0"/>
            </a:br>
            <a:r>
              <a:rPr lang="en-US" dirty="0" smtClean="0"/>
              <a:t/>
            </a:r>
            <a:br>
              <a:rPr lang="en-US" dirty="0" smtClean="0"/>
            </a:br>
            <a:r>
              <a:rPr lang="en-US" dirty="0" smtClean="0"/>
              <a:t/>
            </a:r>
            <a:br>
              <a:rPr lang="en-US" dirty="0" smtClean="0"/>
            </a:br>
            <a:endParaRPr lang="en-US" dirty="0"/>
          </a:p>
        </p:txBody>
      </p:sp>
      <p:sp>
        <p:nvSpPr>
          <p:cNvPr id="10" name="Text Placeholder 4"/>
          <p:cNvSpPr>
            <a:spLocks noGrp="1"/>
          </p:cNvSpPr>
          <p:nvPr>
            <p:ph type="body" sz="quarter" idx="15" hasCustomPrompt="1"/>
          </p:nvPr>
        </p:nvSpPr>
        <p:spPr>
          <a:xfrm>
            <a:off x="457200" y="381000"/>
            <a:ext cx="8153400" cy="1066800"/>
          </a:xfrm>
        </p:spPr>
        <p:txBody>
          <a:bodyPr>
            <a:normAutofit/>
          </a:bodyPr>
          <a:lstStyle>
            <a:lvl1pPr marL="0" indent="0">
              <a:buNone/>
              <a:defRPr sz="3600" b="1">
                <a:solidFill>
                  <a:srgbClr val="0C2340"/>
                </a:solidFill>
              </a:defRPr>
            </a:lvl1pPr>
          </a:lstStyle>
          <a:p>
            <a:pPr lvl="0"/>
            <a:r>
              <a:rPr lang="en-US" dirty="0" smtClean="0"/>
              <a:t>Click to edit header</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15000"/>
            <a:ext cx="1828800" cy="1025090"/>
          </a:xfrm>
          <a:prstGeom prst="rect">
            <a:avLst/>
          </a:prstGeom>
        </p:spPr>
      </p:pic>
    </p:spTree>
    <p:extLst>
      <p:ext uri="{BB962C8B-B14F-4D97-AF65-F5344CB8AC3E}">
        <p14:creationId xmlns:p14="http://schemas.microsoft.com/office/powerpoint/2010/main" val="42879947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9F4D"/>
              </a:buClr>
              <a:defRPr sz="2800">
                <a:solidFill>
                  <a:srgbClr val="0C2340"/>
                </a:solidFill>
              </a:defRPr>
            </a:lvl1pPr>
            <a:lvl2pPr>
              <a:buClr>
                <a:srgbClr val="009F4D"/>
              </a:buClr>
              <a:defRPr sz="2400">
                <a:solidFill>
                  <a:srgbClr val="0C2340"/>
                </a:solidFill>
              </a:defRPr>
            </a:lvl2pPr>
            <a:lvl3pPr>
              <a:buClr>
                <a:srgbClr val="009F4D"/>
              </a:buClr>
              <a:defRPr sz="2200">
                <a:solidFill>
                  <a:srgbClr val="0C2340"/>
                </a:solidFill>
              </a:defRPr>
            </a:lvl3pPr>
            <a:lvl4pPr>
              <a:buClr>
                <a:srgbClr val="009F4D"/>
              </a:buClr>
              <a:defRPr>
                <a:solidFill>
                  <a:srgbClr val="0C2340"/>
                </a:solidFill>
              </a:defRPr>
            </a:lvl4pPr>
            <a:lvl5pPr marL="2057400" indent="-228600">
              <a:buClr>
                <a:srgbClr val="009F4D"/>
              </a:buClr>
              <a:buFont typeface="Courier New" panose="02070309020205020404" pitchFamily="49" charset="0"/>
              <a:buChar char="o"/>
              <a:defRPr>
                <a:solidFill>
                  <a:srgbClr val="0C23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15" hasCustomPrompt="1"/>
          </p:nvPr>
        </p:nvSpPr>
        <p:spPr>
          <a:xfrm>
            <a:off x="457200" y="381000"/>
            <a:ext cx="8153400" cy="1066800"/>
          </a:xfrm>
        </p:spPr>
        <p:txBody>
          <a:bodyPr>
            <a:normAutofit/>
          </a:bodyPr>
          <a:lstStyle>
            <a:lvl1pPr marL="0" indent="0">
              <a:buNone/>
              <a:defRPr sz="3600" b="1">
                <a:solidFill>
                  <a:srgbClr val="0C2340"/>
                </a:solidFill>
              </a:defRPr>
            </a:lvl1pPr>
          </a:lstStyle>
          <a:p>
            <a:pPr lvl="0"/>
            <a:r>
              <a:rPr lang="en-US" dirty="0" smtClean="0"/>
              <a:t>Click to edit header</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15000"/>
            <a:ext cx="1828800" cy="1025090"/>
          </a:xfrm>
          <a:prstGeom prst="rect">
            <a:avLst/>
          </a:prstGeom>
        </p:spPr>
      </p:pic>
    </p:spTree>
    <p:extLst>
      <p:ext uri="{BB962C8B-B14F-4D97-AF65-F5344CB8AC3E}">
        <p14:creationId xmlns:p14="http://schemas.microsoft.com/office/powerpoint/2010/main" val="3703537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1752600"/>
            <a:ext cx="39624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Content Placeholder 9"/>
          <p:cNvSpPr>
            <a:spLocks noGrp="1"/>
          </p:cNvSpPr>
          <p:nvPr>
            <p:ph sz="quarter" idx="14" hasCustomPrompt="1"/>
          </p:nvPr>
        </p:nvSpPr>
        <p:spPr>
          <a:xfrm>
            <a:off x="4953000" y="2133600"/>
            <a:ext cx="3352800" cy="2895600"/>
          </a:xfrm>
        </p:spPr>
        <p:txBody>
          <a:bodyPr>
            <a:normAutofit/>
          </a:bodyPr>
          <a:lstStyle>
            <a:lvl1pPr marL="0" indent="0">
              <a:buNone/>
              <a:defRPr sz="2000" baseline="0"/>
            </a:lvl1pPr>
          </a:lstStyle>
          <a:p>
            <a:pPr lvl="0"/>
            <a:r>
              <a:rPr lang="en-US" dirty="0" smtClean="0"/>
              <a:t>Click to edit single column copy layout text</a:t>
            </a:r>
          </a:p>
        </p:txBody>
      </p:sp>
      <p:sp>
        <p:nvSpPr>
          <p:cNvPr id="9" name="Text Placeholder 4"/>
          <p:cNvSpPr>
            <a:spLocks noGrp="1"/>
          </p:cNvSpPr>
          <p:nvPr>
            <p:ph type="body" sz="quarter" idx="15" hasCustomPrompt="1"/>
          </p:nvPr>
        </p:nvSpPr>
        <p:spPr>
          <a:xfrm>
            <a:off x="457200" y="381000"/>
            <a:ext cx="8153400" cy="1066800"/>
          </a:xfrm>
        </p:spPr>
        <p:txBody>
          <a:bodyPr>
            <a:normAutofit/>
          </a:bodyPr>
          <a:lstStyle>
            <a:lvl1pPr marL="0" indent="0">
              <a:buNone/>
              <a:defRPr sz="3600" b="1">
                <a:solidFill>
                  <a:srgbClr val="0C2340"/>
                </a:solidFill>
              </a:defRPr>
            </a:lvl1pPr>
          </a:lstStyle>
          <a:p>
            <a:pPr lvl="0"/>
            <a:r>
              <a:rPr lang="en-US" dirty="0" smtClean="0"/>
              <a:t>Click to edit header</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15000"/>
            <a:ext cx="1828800" cy="1025090"/>
          </a:xfrm>
          <a:prstGeom prst="rect">
            <a:avLst/>
          </a:prstGeom>
        </p:spPr>
      </p:pic>
    </p:spTree>
    <p:extLst>
      <p:ext uri="{BB962C8B-B14F-4D97-AF65-F5344CB8AC3E}">
        <p14:creationId xmlns:p14="http://schemas.microsoft.com/office/powerpoint/2010/main" val="7042908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457200" y="1524000"/>
            <a:ext cx="7696200" cy="3505200"/>
          </a:xfrm>
        </p:spPr>
        <p:txBody>
          <a:bodyPr/>
          <a:lstStyle/>
          <a:p>
            <a:endParaRPr lang="en-US"/>
          </a:p>
        </p:txBody>
      </p:sp>
      <p:sp>
        <p:nvSpPr>
          <p:cNvPr id="11" name="Text Placeholder 10"/>
          <p:cNvSpPr>
            <a:spLocks noGrp="1"/>
          </p:cNvSpPr>
          <p:nvPr>
            <p:ph type="body" sz="quarter" idx="14" hasCustomPrompt="1"/>
          </p:nvPr>
        </p:nvSpPr>
        <p:spPr>
          <a:xfrm>
            <a:off x="457200" y="5257800"/>
            <a:ext cx="6248400" cy="762000"/>
          </a:xfrm>
        </p:spPr>
        <p:txBody>
          <a:bodyPr>
            <a:normAutofit/>
          </a:bodyPr>
          <a:lstStyle>
            <a:lvl1pPr marL="0" indent="0" algn="l">
              <a:buNone/>
              <a:defRPr sz="2800" b="1">
                <a:solidFill>
                  <a:srgbClr val="ACA39A"/>
                </a:solidFill>
              </a:defRPr>
            </a:lvl1pPr>
          </a:lstStyle>
          <a:p>
            <a:pPr lvl="0"/>
            <a:r>
              <a:rPr lang="en-US" dirty="0" smtClean="0"/>
              <a:t>Click to edit descriptor caption</a:t>
            </a:r>
          </a:p>
        </p:txBody>
      </p:sp>
      <p:sp>
        <p:nvSpPr>
          <p:cNvPr id="12" name="Text Placeholder 4"/>
          <p:cNvSpPr>
            <a:spLocks noGrp="1"/>
          </p:cNvSpPr>
          <p:nvPr>
            <p:ph type="body" sz="quarter" idx="15" hasCustomPrompt="1"/>
          </p:nvPr>
        </p:nvSpPr>
        <p:spPr>
          <a:xfrm>
            <a:off x="457200" y="381000"/>
            <a:ext cx="8153400" cy="1066800"/>
          </a:xfrm>
        </p:spPr>
        <p:txBody>
          <a:bodyPr>
            <a:normAutofit/>
          </a:bodyPr>
          <a:lstStyle>
            <a:lvl1pPr marL="0" indent="0">
              <a:buNone/>
              <a:defRPr sz="3600" b="1"/>
            </a:lvl1pPr>
          </a:lstStyle>
          <a:p>
            <a:pPr lvl="0"/>
            <a:r>
              <a:rPr lang="en-US" dirty="0" smtClean="0"/>
              <a:t>Click to edit header</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15000"/>
            <a:ext cx="1828800" cy="1025090"/>
          </a:xfrm>
          <a:prstGeom prst="rect">
            <a:avLst/>
          </a:prstGeom>
        </p:spPr>
      </p:pic>
    </p:spTree>
    <p:extLst>
      <p:ext uri="{BB962C8B-B14F-4D97-AF65-F5344CB8AC3E}">
        <p14:creationId xmlns:p14="http://schemas.microsoft.com/office/powerpoint/2010/main" val="806220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harts page">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533400" y="2133600"/>
            <a:ext cx="1981200" cy="2057400"/>
          </a:xfrm>
        </p:spPr>
        <p:txBody>
          <a:bodyPr/>
          <a:lstStyle/>
          <a:p>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05200" y="2206625"/>
            <a:ext cx="1981200"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hart Placeholder 5"/>
          <p:cNvSpPr>
            <a:spLocks noGrp="1"/>
          </p:cNvSpPr>
          <p:nvPr>
            <p:ph type="chart" sz="quarter" idx="13"/>
          </p:nvPr>
        </p:nvSpPr>
        <p:spPr>
          <a:xfrm>
            <a:off x="3581400" y="2133600"/>
            <a:ext cx="1981200" cy="2057400"/>
          </a:xfrm>
        </p:spPr>
        <p:txBody>
          <a:bodyPr/>
          <a:lstStyle/>
          <a:p>
            <a:endParaRPr lang="en-US"/>
          </a:p>
        </p:txBody>
      </p:sp>
      <p:sp>
        <p:nvSpPr>
          <p:cNvPr id="9" name="Chart Placeholder 5"/>
          <p:cNvSpPr>
            <a:spLocks noGrp="1"/>
          </p:cNvSpPr>
          <p:nvPr>
            <p:ph type="chart" sz="quarter" idx="14"/>
          </p:nvPr>
        </p:nvSpPr>
        <p:spPr>
          <a:xfrm>
            <a:off x="6705600" y="2133600"/>
            <a:ext cx="1981200" cy="2057400"/>
          </a:xfrm>
        </p:spPr>
        <p:txBody>
          <a:bodyPr/>
          <a:lstStyle/>
          <a:p>
            <a:endParaRPr lang="en-US"/>
          </a:p>
        </p:txBody>
      </p:sp>
      <p:sp>
        <p:nvSpPr>
          <p:cNvPr id="11" name="Text Placeholder 10"/>
          <p:cNvSpPr>
            <a:spLocks noGrp="1"/>
          </p:cNvSpPr>
          <p:nvPr>
            <p:ph type="body" sz="quarter" idx="16" hasCustomPrompt="1"/>
          </p:nvPr>
        </p:nvSpPr>
        <p:spPr>
          <a:xfrm>
            <a:off x="533400" y="4419600"/>
            <a:ext cx="1981200" cy="1447800"/>
          </a:xfrm>
        </p:spPr>
        <p:txBody>
          <a:bodyPr>
            <a:normAutofit/>
          </a:bodyPr>
          <a:lstStyle>
            <a:lvl1pPr marL="0" indent="0">
              <a:buNone/>
              <a:defRPr sz="1600">
                <a:solidFill>
                  <a:srgbClr val="ACA39A"/>
                </a:solidFill>
              </a:defRPr>
            </a:lvl1pPr>
          </a:lstStyle>
          <a:p>
            <a:pPr lvl="0"/>
            <a:r>
              <a:rPr lang="en-US" dirty="0" smtClean="0"/>
              <a:t>Click to edit copy </a:t>
            </a:r>
            <a:endParaRPr lang="en-US" dirty="0"/>
          </a:p>
        </p:txBody>
      </p:sp>
      <p:sp>
        <p:nvSpPr>
          <p:cNvPr id="13" name="Text Placeholder 10"/>
          <p:cNvSpPr>
            <a:spLocks noGrp="1"/>
          </p:cNvSpPr>
          <p:nvPr>
            <p:ph type="body" sz="quarter" idx="17" hasCustomPrompt="1"/>
          </p:nvPr>
        </p:nvSpPr>
        <p:spPr>
          <a:xfrm>
            <a:off x="3657600" y="4419600"/>
            <a:ext cx="1981200" cy="1447800"/>
          </a:xfrm>
        </p:spPr>
        <p:txBody>
          <a:bodyPr>
            <a:normAutofit/>
          </a:bodyPr>
          <a:lstStyle>
            <a:lvl1pPr marL="0" indent="0">
              <a:buNone/>
              <a:defRPr sz="1600">
                <a:solidFill>
                  <a:srgbClr val="ACA39A"/>
                </a:solidFill>
              </a:defRPr>
            </a:lvl1pPr>
          </a:lstStyle>
          <a:p>
            <a:pPr lvl="0"/>
            <a:r>
              <a:rPr lang="en-US" dirty="0" smtClean="0"/>
              <a:t>Click to edit copy </a:t>
            </a:r>
            <a:endParaRPr lang="en-US" dirty="0"/>
          </a:p>
        </p:txBody>
      </p:sp>
      <p:sp>
        <p:nvSpPr>
          <p:cNvPr id="14" name="Text Placeholder 10"/>
          <p:cNvSpPr>
            <a:spLocks noGrp="1"/>
          </p:cNvSpPr>
          <p:nvPr>
            <p:ph type="body" sz="quarter" idx="18" hasCustomPrompt="1"/>
          </p:nvPr>
        </p:nvSpPr>
        <p:spPr>
          <a:xfrm>
            <a:off x="6705600" y="4419600"/>
            <a:ext cx="1981200" cy="1447800"/>
          </a:xfrm>
        </p:spPr>
        <p:txBody>
          <a:bodyPr>
            <a:normAutofit/>
          </a:bodyPr>
          <a:lstStyle>
            <a:lvl1pPr marL="0" indent="0">
              <a:buNone/>
              <a:defRPr sz="1600">
                <a:solidFill>
                  <a:srgbClr val="ACA39A"/>
                </a:solidFill>
              </a:defRPr>
            </a:lvl1pPr>
          </a:lstStyle>
          <a:p>
            <a:pPr lvl="0"/>
            <a:r>
              <a:rPr lang="en-US" dirty="0" smtClean="0"/>
              <a:t>Click to edit copy </a:t>
            </a:r>
            <a:endParaRPr lang="en-US" dirty="0"/>
          </a:p>
        </p:txBody>
      </p:sp>
      <p:sp>
        <p:nvSpPr>
          <p:cNvPr id="17" name="Text Placeholder 4"/>
          <p:cNvSpPr>
            <a:spLocks noGrp="1"/>
          </p:cNvSpPr>
          <p:nvPr>
            <p:ph type="body" sz="quarter" idx="15" hasCustomPrompt="1"/>
          </p:nvPr>
        </p:nvSpPr>
        <p:spPr>
          <a:xfrm>
            <a:off x="457200" y="381000"/>
            <a:ext cx="8153400" cy="1066800"/>
          </a:xfrm>
        </p:spPr>
        <p:txBody>
          <a:bodyPr>
            <a:normAutofit/>
          </a:bodyPr>
          <a:lstStyle>
            <a:lvl1pPr marL="0" indent="0">
              <a:buNone/>
              <a:defRPr sz="3600" b="1">
                <a:solidFill>
                  <a:srgbClr val="0C2340"/>
                </a:solidFill>
              </a:defRPr>
            </a:lvl1pPr>
          </a:lstStyle>
          <a:p>
            <a:pPr lvl="0"/>
            <a:r>
              <a:rPr lang="en-US" dirty="0" smtClean="0"/>
              <a:t>Click to edit header</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2800" y="5715000"/>
            <a:ext cx="1828800" cy="1025090"/>
          </a:xfrm>
          <a:prstGeom prst="rect">
            <a:avLst/>
          </a:prstGeom>
        </p:spPr>
      </p:pic>
    </p:spTree>
    <p:extLst>
      <p:ext uri="{BB962C8B-B14F-4D97-AF65-F5344CB8AC3E}">
        <p14:creationId xmlns:p14="http://schemas.microsoft.com/office/powerpoint/2010/main" val="29330766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oints Page">
    <p:spTree>
      <p:nvGrpSpPr>
        <p:cNvPr id="1" name=""/>
        <p:cNvGrpSpPr/>
        <p:nvPr/>
      </p:nvGrpSpPr>
      <p:grpSpPr>
        <a:xfrm>
          <a:off x="0" y="0"/>
          <a:ext cx="0" cy="0"/>
          <a:chOff x="0" y="0"/>
          <a:chExt cx="0" cy="0"/>
        </a:xfrm>
      </p:grpSpPr>
      <p:sp>
        <p:nvSpPr>
          <p:cNvPr id="5" name="Oval 4" title="Blue circle image for type to go on top of"/>
          <p:cNvSpPr/>
          <p:nvPr userDrawn="1"/>
        </p:nvSpPr>
        <p:spPr>
          <a:xfrm>
            <a:off x="533400" y="1676400"/>
            <a:ext cx="2362200" cy="2286000"/>
          </a:xfrm>
          <a:prstGeom prst="ellipse">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title="Blue circle image for type to go on top of"/>
          <p:cNvSpPr/>
          <p:nvPr userDrawn="1"/>
        </p:nvSpPr>
        <p:spPr>
          <a:xfrm>
            <a:off x="3429000" y="1752600"/>
            <a:ext cx="2362200" cy="2286000"/>
          </a:xfrm>
          <a:prstGeom prst="ellipse">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title="Blue circle image for type to go on top of"/>
          <p:cNvSpPr/>
          <p:nvPr userDrawn="1"/>
        </p:nvSpPr>
        <p:spPr>
          <a:xfrm>
            <a:off x="6400800" y="1752600"/>
            <a:ext cx="2362200" cy="2286000"/>
          </a:xfrm>
          <a:prstGeom prst="ellipse">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0"/>
          <p:cNvSpPr>
            <a:spLocks noGrp="1"/>
          </p:cNvSpPr>
          <p:nvPr>
            <p:ph type="body" sz="quarter" idx="16" hasCustomPrompt="1"/>
          </p:nvPr>
        </p:nvSpPr>
        <p:spPr>
          <a:xfrm>
            <a:off x="6591300" y="4419600"/>
            <a:ext cx="1981200" cy="1447800"/>
          </a:xfrm>
        </p:spPr>
        <p:txBody>
          <a:bodyPr>
            <a:normAutofit/>
          </a:bodyPr>
          <a:lstStyle>
            <a:lvl1pPr marL="0" indent="0">
              <a:buNone/>
              <a:defRPr sz="1600">
                <a:solidFill>
                  <a:srgbClr val="ACA39A"/>
                </a:solidFill>
              </a:defRPr>
            </a:lvl1pPr>
          </a:lstStyle>
          <a:p>
            <a:pPr lvl="0"/>
            <a:r>
              <a:rPr lang="en-US" dirty="0" smtClean="0"/>
              <a:t>Click to edit copy </a:t>
            </a:r>
            <a:endParaRPr lang="en-US" dirty="0"/>
          </a:p>
        </p:txBody>
      </p:sp>
      <p:sp>
        <p:nvSpPr>
          <p:cNvPr id="10" name="Text Placeholder 10"/>
          <p:cNvSpPr>
            <a:spLocks noGrp="1"/>
          </p:cNvSpPr>
          <p:nvPr>
            <p:ph type="body" sz="quarter" idx="17" hasCustomPrompt="1"/>
          </p:nvPr>
        </p:nvSpPr>
        <p:spPr>
          <a:xfrm>
            <a:off x="3657600" y="4419600"/>
            <a:ext cx="1981200" cy="1447800"/>
          </a:xfrm>
        </p:spPr>
        <p:txBody>
          <a:bodyPr>
            <a:normAutofit/>
          </a:bodyPr>
          <a:lstStyle>
            <a:lvl1pPr marL="0" indent="0">
              <a:buNone/>
              <a:defRPr sz="1600">
                <a:solidFill>
                  <a:srgbClr val="ACA39A"/>
                </a:solidFill>
              </a:defRPr>
            </a:lvl1pPr>
          </a:lstStyle>
          <a:p>
            <a:pPr lvl="0"/>
            <a:r>
              <a:rPr lang="en-US" dirty="0" smtClean="0"/>
              <a:t>Click to edit copy </a:t>
            </a:r>
            <a:endParaRPr lang="en-US" dirty="0"/>
          </a:p>
        </p:txBody>
      </p:sp>
      <p:sp>
        <p:nvSpPr>
          <p:cNvPr id="11" name="Text Placeholder 10"/>
          <p:cNvSpPr>
            <a:spLocks noGrp="1"/>
          </p:cNvSpPr>
          <p:nvPr>
            <p:ph type="body" sz="quarter" idx="18" hasCustomPrompt="1"/>
          </p:nvPr>
        </p:nvSpPr>
        <p:spPr>
          <a:xfrm>
            <a:off x="685800" y="4419600"/>
            <a:ext cx="1981200" cy="1447800"/>
          </a:xfrm>
        </p:spPr>
        <p:txBody>
          <a:bodyPr>
            <a:normAutofit/>
          </a:bodyPr>
          <a:lstStyle>
            <a:lvl1pPr marL="0" indent="0">
              <a:buNone/>
              <a:defRPr sz="1600">
                <a:solidFill>
                  <a:srgbClr val="ACA39A"/>
                </a:solidFill>
              </a:defRPr>
            </a:lvl1pPr>
          </a:lstStyle>
          <a:p>
            <a:pPr lvl="0"/>
            <a:r>
              <a:rPr lang="en-US" dirty="0" smtClean="0"/>
              <a:t>Click to edit copy </a:t>
            </a:r>
            <a:endParaRPr lang="en-US" dirty="0"/>
          </a:p>
        </p:txBody>
      </p:sp>
      <p:sp>
        <p:nvSpPr>
          <p:cNvPr id="13" name="Content Placeholder 12"/>
          <p:cNvSpPr>
            <a:spLocks noGrp="1"/>
          </p:cNvSpPr>
          <p:nvPr>
            <p:ph sz="quarter" idx="19" hasCustomPrompt="1"/>
          </p:nvPr>
        </p:nvSpPr>
        <p:spPr>
          <a:xfrm>
            <a:off x="838200" y="2133600"/>
            <a:ext cx="17526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dirty="0" smtClean="0"/>
              <a:t>Click to edit copy</a:t>
            </a:r>
            <a:endParaRPr lang="en-US" dirty="0"/>
          </a:p>
        </p:txBody>
      </p:sp>
      <p:sp>
        <p:nvSpPr>
          <p:cNvPr id="14" name="Content Placeholder 12"/>
          <p:cNvSpPr>
            <a:spLocks noGrp="1"/>
          </p:cNvSpPr>
          <p:nvPr>
            <p:ph sz="quarter" idx="20" hasCustomPrompt="1"/>
          </p:nvPr>
        </p:nvSpPr>
        <p:spPr>
          <a:xfrm>
            <a:off x="3733800" y="2133600"/>
            <a:ext cx="17526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dirty="0" smtClean="0"/>
              <a:t>Click to edit copy</a:t>
            </a:r>
            <a:endParaRPr lang="en-US" dirty="0"/>
          </a:p>
        </p:txBody>
      </p:sp>
      <p:sp>
        <p:nvSpPr>
          <p:cNvPr id="15" name="Content Placeholder 12"/>
          <p:cNvSpPr>
            <a:spLocks noGrp="1"/>
          </p:cNvSpPr>
          <p:nvPr>
            <p:ph sz="quarter" idx="21" hasCustomPrompt="1"/>
          </p:nvPr>
        </p:nvSpPr>
        <p:spPr>
          <a:xfrm>
            <a:off x="6705600" y="2133600"/>
            <a:ext cx="17526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dirty="0" smtClean="0"/>
              <a:t>Click to edit copy</a:t>
            </a:r>
            <a:endParaRPr lang="en-US" dirty="0"/>
          </a:p>
        </p:txBody>
      </p:sp>
      <p:sp>
        <p:nvSpPr>
          <p:cNvPr id="19" name="Text Placeholder 4"/>
          <p:cNvSpPr>
            <a:spLocks noGrp="1"/>
          </p:cNvSpPr>
          <p:nvPr>
            <p:ph type="body" sz="quarter" idx="15" hasCustomPrompt="1"/>
          </p:nvPr>
        </p:nvSpPr>
        <p:spPr>
          <a:xfrm>
            <a:off x="457200" y="381000"/>
            <a:ext cx="8153400" cy="1066800"/>
          </a:xfrm>
        </p:spPr>
        <p:txBody>
          <a:bodyPr>
            <a:normAutofit/>
          </a:bodyPr>
          <a:lstStyle>
            <a:lvl1pPr marL="0" indent="0">
              <a:buNone/>
              <a:defRPr sz="3600" b="1">
                <a:solidFill>
                  <a:srgbClr val="0C2340"/>
                </a:solidFill>
              </a:defRPr>
            </a:lvl1pPr>
          </a:lstStyle>
          <a:p>
            <a:pPr lvl="0"/>
            <a:r>
              <a:rPr lang="en-US" dirty="0" smtClean="0"/>
              <a:t>Click to edit header</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715000"/>
            <a:ext cx="1828800" cy="1025090"/>
          </a:xfrm>
          <a:prstGeom prst="rect">
            <a:avLst/>
          </a:prstGeom>
        </p:spPr>
      </p:pic>
    </p:spTree>
    <p:extLst>
      <p:ext uri="{BB962C8B-B14F-4D97-AF65-F5344CB8AC3E}">
        <p14:creationId xmlns:p14="http://schemas.microsoft.com/office/powerpoint/2010/main" val="8090409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457200" y="6400800"/>
            <a:ext cx="1981200" cy="307777"/>
          </a:xfrm>
          <a:prstGeom prst="rect">
            <a:avLst/>
          </a:prstGeom>
          <a:noFill/>
        </p:spPr>
        <p:txBody>
          <a:bodyPr wrap="square" rtlCol="0">
            <a:spAutoFit/>
          </a:bodyPr>
          <a:lstStyle/>
          <a:p>
            <a:fld id="{BB705689-6DE3-4ABD-A330-F43849DB3358}" type="slidenum">
              <a:rPr lang="en-US" sz="1400" smtClean="0">
                <a:solidFill>
                  <a:srgbClr val="0C2340"/>
                </a:solidFill>
              </a:rPr>
              <a:t>‹#›</a:t>
            </a:fld>
            <a:endParaRPr lang="en-US" sz="1400" dirty="0">
              <a:solidFill>
                <a:srgbClr val="0C2340"/>
              </a:solidFill>
            </a:endParaRPr>
          </a:p>
        </p:txBody>
      </p:sp>
    </p:spTree>
    <p:extLst>
      <p:ext uri="{BB962C8B-B14F-4D97-AF65-F5344CB8AC3E}">
        <p14:creationId xmlns:p14="http://schemas.microsoft.com/office/powerpoint/2010/main" val="3650050343"/>
      </p:ext>
    </p:extLst>
  </p:cSld>
  <p:clrMap bg1="lt1" tx1="dk1" bg2="lt2" tx2="dk2" accent1="accent1" accent2="accent2" accent3="accent3" accent4="accent4" accent5="accent5" accent6="accent6" hlink="hlink" folHlink="folHlink"/>
  <p:sldLayoutIdLst>
    <p:sldLayoutId id="2147483671" r:id="rId1"/>
    <p:sldLayoutId id="2147483658" r:id="rId2"/>
    <p:sldLayoutId id="2147483661" r:id="rId3"/>
    <p:sldLayoutId id="2147483662" r:id="rId4"/>
    <p:sldLayoutId id="2147483650" r:id="rId5"/>
    <p:sldLayoutId id="2147483657" r:id="rId6"/>
    <p:sldLayoutId id="2147483664" r:id="rId7"/>
    <p:sldLayoutId id="2147483665" r:id="rId8"/>
    <p:sldLayoutId id="2147483666" r:id="rId9"/>
    <p:sldLayoutId id="2147483655" r:id="rId10"/>
    <p:sldLayoutId id="2147483675" r:id="rId11"/>
    <p:sldLayoutId id="2147483652" r:id="rId12"/>
    <p:sldLayoutId id="2147483653"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Lst>
  <p:timing>
    <p:tnLst>
      <p:par>
        <p:cTn id="1" dur="indefinite" restart="never" nodeType="tmRoot"/>
      </p:par>
    </p:tnLst>
  </p:timing>
  <p:txStyles>
    <p:titleStyle>
      <a:lvl1pPr algn="l" defTabSz="914400" rtl="0" eaLnBrk="1" latinLnBrk="0" hangingPunct="1">
        <a:spcBef>
          <a:spcPct val="0"/>
        </a:spcBef>
        <a:buNone/>
        <a:defRPr sz="3600" b="1" kern="1200">
          <a:solidFill>
            <a:srgbClr val="0C2340"/>
          </a:solidFill>
          <a:latin typeface="+mj-lt"/>
          <a:ea typeface="+mj-ea"/>
          <a:cs typeface="+mj-cs"/>
        </a:defRPr>
      </a:lvl1pPr>
    </p:titleStyle>
    <p:bodyStyle>
      <a:lvl1pPr marL="342900" indent="-342900" algn="l" defTabSz="914400" rtl="0" eaLnBrk="1" latinLnBrk="0" hangingPunct="1">
        <a:spcBef>
          <a:spcPct val="20000"/>
        </a:spcBef>
        <a:buClr>
          <a:srgbClr val="009F4D"/>
        </a:buClr>
        <a:buFont typeface="Arial" panose="020B0604020202020204" pitchFamily="34" charset="0"/>
        <a:buChar char="•"/>
        <a:defRPr sz="3200" kern="1200">
          <a:solidFill>
            <a:srgbClr val="0C2340"/>
          </a:solidFill>
          <a:latin typeface="+mn-lt"/>
          <a:ea typeface="+mn-ea"/>
          <a:cs typeface="+mn-cs"/>
        </a:defRPr>
      </a:lvl1pPr>
      <a:lvl2pPr marL="742950" indent="-285750" algn="l" defTabSz="914400" rtl="0" eaLnBrk="1" latinLnBrk="0" hangingPunct="1">
        <a:spcBef>
          <a:spcPct val="20000"/>
        </a:spcBef>
        <a:buClr>
          <a:srgbClr val="009F4D"/>
        </a:buClr>
        <a:buFont typeface="Arial" panose="020B0604020202020204" pitchFamily="34" charset="0"/>
        <a:buChar char="–"/>
        <a:defRPr sz="2800" kern="1200">
          <a:solidFill>
            <a:srgbClr val="0C2340"/>
          </a:solidFill>
          <a:latin typeface="+mn-lt"/>
          <a:ea typeface="+mn-ea"/>
          <a:cs typeface="+mn-cs"/>
        </a:defRPr>
      </a:lvl2pPr>
      <a:lvl3pPr marL="1143000" indent="-228600" algn="l" defTabSz="914400" rtl="0" eaLnBrk="1" latinLnBrk="0" hangingPunct="1">
        <a:spcBef>
          <a:spcPct val="20000"/>
        </a:spcBef>
        <a:buClr>
          <a:srgbClr val="009F4D"/>
        </a:buClr>
        <a:buFont typeface="Arial" panose="020B0604020202020204" pitchFamily="34" charset="0"/>
        <a:buChar char="•"/>
        <a:defRPr sz="2400" kern="1200">
          <a:solidFill>
            <a:srgbClr val="0C2340"/>
          </a:solidFill>
          <a:latin typeface="+mn-lt"/>
          <a:ea typeface="+mn-ea"/>
          <a:cs typeface="+mn-cs"/>
        </a:defRPr>
      </a:lvl3pPr>
      <a:lvl4pPr marL="1600200" indent="-228600" algn="l" defTabSz="914400" rtl="0" eaLnBrk="1" latinLnBrk="0" hangingPunct="1">
        <a:spcBef>
          <a:spcPct val="20000"/>
        </a:spcBef>
        <a:buClr>
          <a:srgbClr val="009F4D"/>
        </a:buClr>
        <a:buFont typeface="Arial" panose="020B0604020202020204" pitchFamily="34" charset="0"/>
        <a:buChar char="–"/>
        <a:defRPr sz="2000" kern="1200">
          <a:solidFill>
            <a:srgbClr val="0C2340"/>
          </a:solidFill>
          <a:latin typeface="+mn-lt"/>
          <a:ea typeface="+mn-ea"/>
          <a:cs typeface="+mn-cs"/>
        </a:defRPr>
      </a:lvl4pPr>
      <a:lvl5pPr marL="2057400" indent="-228600" algn="l" defTabSz="914400" rtl="0" eaLnBrk="1" latinLnBrk="0" hangingPunct="1">
        <a:spcBef>
          <a:spcPct val="20000"/>
        </a:spcBef>
        <a:buClr>
          <a:srgbClr val="009F4D"/>
        </a:buClr>
        <a:buFont typeface="Courier New" panose="02070309020205020404" pitchFamily="49" charset="0"/>
        <a:buChar char="o"/>
        <a:defRPr sz="2000" kern="1200">
          <a:solidFill>
            <a:srgbClr val="0C23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Text Placeholder 2"/>
          <p:cNvSpPr>
            <a:spLocks noGrp="1"/>
          </p:cNvSpPr>
          <p:nvPr>
            <p:ph type="body" idx="1"/>
          </p:nvPr>
        </p:nvSpPr>
        <p:spPr>
          <a:xfrm>
            <a:off x="457200" y="1600201"/>
            <a:ext cx="8229600"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3206655"/>
      </p:ext>
    </p:extLst>
  </p:cSld>
  <p:clrMap bg1="lt1" tx1="dk1" bg2="lt2" tx2="dk2" accent1="accent1" accent2="accent2" accent3="accent3" accent4="accent4" accent5="accent5" accent6="accent6" hlink="hlink" folHlink="folHlink"/>
  <p:sldLayoutIdLst>
    <p:sldLayoutId id="2147483672" r:id="rId1"/>
    <p:sldLayoutId id="2147483676" r:id="rId2"/>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09F4D"/>
        </a:buClr>
        <a:buFont typeface="Arial" panose="020B0604020202020204" pitchFamily="34" charset="0"/>
        <a:buChar char="•"/>
        <a:defRPr sz="3200" kern="1200">
          <a:solidFill>
            <a:srgbClr val="0C2340"/>
          </a:solidFill>
          <a:latin typeface="+mn-lt"/>
          <a:ea typeface="+mn-ea"/>
          <a:cs typeface="+mn-cs"/>
        </a:defRPr>
      </a:lvl1pPr>
      <a:lvl2pPr marL="742950" indent="-285750" algn="l" defTabSz="914400" rtl="0" eaLnBrk="1" latinLnBrk="0" hangingPunct="1">
        <a:spcBef>
          <a:spcPct val="20000"/>
        </a:spcBef>
        <a:buClr>
          <a:srgbClr val="009F4D"/>
        </a:buClr>
        <a:buFont typeface="Arial" panose="020B0604020202020204" pitchFamily="34" charset="0"/>
        <a:buChar char="•"/>
        <a:defRPr sz="2800" kern="1200">
          <a:solidFill>
            <a:srgbClr val="0C2340"/>
          </a:solidFill>
          <a:latin typeface="+mn-lt"/>
          <a:ea typeface="+mn-ea"/>
          <a:cs typeface="+mn-cs"/>
        </a:defRPr>
      </a:lvl2pPr>
      <a:lvl3pPr marL="1143000" indent="-228600" algn="l" defTabSz="914400" rtl="0" eaLnBrk="1" latinLnBrk="0" hangingPunct="1">
        <a:spcBef>
          <a:spcPct val="20000"/>
        </a:spcBef>
        <a:buClr>
          <a:srgbClr val="009F4D"/>
        </a:buClr>
        <a:buFont typeface="Arial" panose="020B0604020202020204" pitchFamily="34" charset="0"/>
        <a:buChar char="•"/>
        <a:defRPr sz="2400" kern="1200">
          <a:solidFill>
            <a:srgbClr val="0C2340"/>
          </a:solidFill>
          <a:latin typeface="+mn-lt"/>
          <a:ea typeface="+mn-ea"/>
          <a:cs typeface="+mn-cs"/>
        </a:defRPr>
      </a:lvl3pPr>
      <a:lvl4pPr marL="1600200" indent="-228600" algn="l" defTabSz="914400" rtl="0" eaLnBrk="1" latinLnBrk="0" hangingPunct="1">
        <a:spcBef>
          <a:spcPct val="20000"/>
        </a:spcBef>
        <a:buClr>
          <a:srgbClr val="009F4D"/>
        </a:buClr>
        <a:buFont typeface="Arial" panose="020B0604020202020204" pitchFamily="34" charset="0"/>
        <a:buChar char="•"/>
        <a:defRPr sz="2000" kern="1200">
          <a:solidFill>
            <a:srgbClr val="0C2340"/>
          </a:solidFill>
          <a:latin typeface="+mn-lt"/>
          <a:ea typeface="+mn-ea"/>
          <a:cs typeface="+mn-cs"/>
        </a:defRPr>
      </a:lvl4pPr>
      <a:lvl5pPr marL="2057400" indent="-228600" algn="l" defTabSz="914400" rtl="0" eaLnBrk="1" latinLnBrk="0" hangingPunct="1">
        <a:spcBef>
          <a:spcPct val="20000"/>
        </a:spcBef>
        <a:buClr>
          <a:srgbClr val="009F4D"/>
        </a:buClr>
        <a:buFont typeface="Arial" panose="020B0604020202020204" pitchFamily="34" charset="0"/>
        <a:buChar char="•"/>
        <a:defRPr sz="2000" kern="1200">
          <a:solidFill>
            <a:srgbClr val="0C23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innstate.edu/system/cte/index.html" TargetMode="External"/><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www.explorethetrades.org/"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careerwise.minnstate.edu/careers/careerDetail?oc=292055" TargetMode="External"/><Relationship Id="rId3" Type="http://schemas.openxmlformats.org/officeDocument/2006/relationships/hyperlink" Target="https://careerwise.minnstate.edu/careers/careerDetail?oc=151152" TargetMode="External"/><Relationship Id="rId7" Type="http://schemas.openxmlformats.org/officeDocument/2006/relationships/hyperlink" Target="https://careerwise.minnstate.edu/careers/careerDetail?oc=292012"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hyperlink" Target="https://careerwise.minnstate.edu/careers/careerDetail?oc=499021" TargetMode="External"/><Relationship Id="rId5" Type="http://schemas.openxmlformats.org/officeDocument/2006/relationships/hyperlink" Target="https://careerwise.minnstate.edu/careers/careerDetail?oc=173023" TargetMode="External"/><Relationship Id="rId10" Type="http://schemas.openxmlformats.org/officeDocument/2006/relationships/hyperlink" Target="https://careerwise.minnstate.edu/careers/careerDetail?oc=151134" TargetMode="External"/><Relationship Id="rId4" Type="http://schemas.openxmlformats.org/officeDocument/2006/relationships/hyperlink" Target="https://careerwise.minnstate.edu/careers/careerDetail?oc=319091" TargetMode="External"/><Relationship Id="rId9" Type="http://schemas.openxmlformats.org/officeDocument/2006/relationships/hyperlink" Target="https://careerwise.minnstate.edu/careers/careerDetail?oc=49202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zs6nQpVI164"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http://www.explorethetrades.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71500" y="2057400"/>
            <a:ext cx="8001000" cy="1692771"/>
          </a:xfrm>
          <a:prstGeom prst="rect">
            <a:avLst/>
          </a:prstGeom>
          <a:noFill/>
        </p:spPr>
        <p:txBody>
          <a:bodyPr wrap="square" rtlCol="0">
            <a:spAutoFit/>
          </a:bodyPr>
          <a:lstStyle/>
          <a:p>
            <a:pPr algn="ctr"/>
            <a:r>
              <a:rPr lang="en-US" sz="4400" b="1" dirty="0">
                <a:solidFill>
                  <a:srgbClr val="00B050"/>
                </a:solidFill>
                <a:latin typeface="+mj-lt"/>
              </a:rPr>
              <a:t>Economic Realities </a:t>
            </a:r>
            <a:r>
              <a:rPr lang="en-US" sz="4400" b="1" dirty="0" smtClean="0">
                <a:solidFill>
                  <a:srgbClr val="00B050"/>
                </a:solidFill>
                <a:latin typeface="+mj-lt"/>
              </a:rPr>
              <a:t>&amp; </a:t>
            </a:r>
            <a:r>
              <a:rPr lang="en-US" sz="4400" b="1" dirty="0">
                <a:solidFill>
                  <a:srgbClr val="00B050"/>
                </a:solidFill>
                <a:latin typeface="+mj-lt"/>
              </a:rPr>
              <a:t>the </a:t>
            </a:r>
            <a:r>
              <a:rPr lang="en-US" sz="4400" b="1" dirty="0" smtClean="0">
                <a:solidFill>
                  <a:srgbClr val="00B050"/>
                </a:solidFill>
                <a:latin typeface="+mj-lt"/>
              </a:rPr>
              <a:t/>
            </a:r>
            <a:br>
              <a:rPr lang="en-US" sz="4400" b="1" dirty="0" smtClean="0">
                <a:solidFill>
                  <a:srgbClr val="00B050"/>
                </a:solidFill>
                <a:latin typeface="+mj-lt"/>
              </a:rPr>
            </a:br>
            <a:r>
              <a:rPr lang="en-US" sz="6000" b="1" dirty="0" smtClean="0">
                <a:solidFill>
                  <a:srgbClr val="00B050"/>
                </a:solidFill>
                <a:latin typeface="+mj-lt"/>
              </a:rPr>
              <a:t>1:2:7 Skilled </a:t>
            </a:r>
            <a:r>
              <a:rPr lang="en-US" sz="6000" b="1" dirty="0">
                <a:solidFill>
                  <a:srgbClr val="00B050"/>
                </a:solidFill>
                <a:latin typeface="+mj-lt"/>
              </a:rPr>
              <a:t>Job </a:t>
            </a:r>
            <a:r>
              <a:rPr lang="en-US" sz="6000" b="1" dirty="0" smtClean="0">
                <a:solidFill>
                  <a:srgbClr val="00B050"/>
                </a:solidFill>
                <a:latin typeface="+mj-lt"/>
              </a:rPr>
              <a:t>Ratio</a:t>
            </a:r>
            <a:endParaRPr lang="en-US" sz="6000" b="1" dirty="0">
              <a:solidFill>
                <a:srgbClr val="00B050"/>
              </a:solidFill>
              <a:latin typeface="+mj-lt"/>
            </a:endParaRPr>
          </a:p>
        </p:txBody>
      </p:sp>
      <p:sp>
        <p:nvSpPr>
          <p:cNvPr id="6" name="TextBox 5"/>
          <p:cNvSpPr txBox="1"/>
          <p:nvPr/>
        </p:nvSpPr>
        <p:spPr>
          <a:xfrm>
            <a:off x="819150" y="3962400"/>
            <a:ext cx="7505700" cy="369332"/>
          </a:xfrm>
          <a:prstGeom prst="rect">
            <a:avLst/>
          </a:prstGeom>
          <a:noFill/>
        </p:spPr>
        <p:txBody>
          <a:bodyPr wrap="square" rtlCol="0">
            <a:spAutoFit/>
          </a:bodyPr>
          <a:lstStyle/>
          <a:p>
            <a:pPr algn="ctr"/>
            <a:r>
              <a:rPr lang="en-US" dirty="0">
                <a:solidFill>
                  <a:srgbClr val="009F4D"/>
                </a:solidFill>
              </a:rPr>
              <a:t> #</a:t>
            </a:r>
            <a:r>
              <a:rPr lang="en-US" dirty="0" err="1">
                <a:solidFill>
                  <a:srgbClr val="009F4D"/>
                </a:solidFill>
              </a:rPr>
              <a:t>CTEMonthMN</a:t>
            </a:r>
            <a:r>
              <a:rPr lang="en-US" dirty="0">
                <a:solidFill>
                  <a:srgbClr val="009F4D"/>
                </a:solidFill>
              </a:rPr>
              <a:t> | </a:t>
            </a:r>
            <a:r>
              <a:rPr lang="en-US" dirty="0">
                <a:solidFill>
                  <a:srgbClr val="009F4D"/>
                </a:solidFill>
                <a:hlinkClick r:id="rId3"/>
              </a:rPr>
              <a:t>www.minnstate.edu/system/cte/index.html</a:t>
            </a:r>
            <a:r>
              <a:rPr lang="en-US" dirty="0">
                <a:solidFill>
                  <a:srgbClr val="009F4D"/>
                </a:solidFill>
              </a:rPr>
              <a:t> | February 2018</a:t>
            </a:r>
          </a:p>
        </p:txBody>
      </p:sp>
    </p:spTree>
    <p:extLst>
      <p:ext uri="{BB962C8B-B14F-4D97-AF65-F5344CB8AC3E}">
        <p14:creationId xmlns:p14="http://schemas.microsoft.com/office/powerpoint/2010/main" val="2622521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5"/>
          </p:nvPr>
        </p:nvSpPr>
        <p:spPr>
          <a:xfrm>
            <a:off x="381000" y="1295400"/>
            <a:ext cx="5791200" cy="4953000"/>
          </a:xfrm>
        </p:spPr>
        <p:txBody>
          <a:bodyPr>
            <a:normAutofit/>
          </a:bodyPr>
          <a:lstStyle/>
          <a:p>
            <a:pPr marL="0" indent="0">
              <a:lnSpc>
                <a:spcPct val="150000"/>
              </a:lnSpc>
              <a:spcBef>
                <a:spcPts val="0"/>
              </a:spcBef>
              <a:buNone/>
            </a:pPr>
            <a:r>
              <a:rPr lang="en-US" sz="3200" b="0" dirty="0">
                <a:cs typeface="Arial" panose="020B0604020202020204" pitchFamily="34" charset="0"/>
              </a:rPr>
              <a:t>The kinds of jobs change over time </a:t>
            </a:r>
            <a:r>
              <a:rPr lang="en-US" sz="3200" b="0" dirty="0" smtClean="0">
                <a:cs typeface="Arial" panose="020B0604020202020204" pitchFamily="34" charset="0"/>
              </a:rPr>
              <a:t>– the U.S. needed more factory workers and farmers in the past – but </a:t>
            </a:r>
            <a:r>
              <a:rPr lang="en-US" sz="3200" b="0" dirty="0">
                <a:cs typeface="Arial" panose="020B0604020202020204" pitchFamily="34" charset="0"/>
              </a:rPr>
              <a:t>the need </a:t>
            </a:r>
            <a:r>
              <a:rPr lang="en-US" sz="3200" b="0" dirty="0" smtClean="0">
                <a:cs typeface="Arial" panose="020B0604020202020204" pitchFamily="34" charset="0"/>
              </a:rPr>
              <a:t>for skilled labor or “middle </a:t>
            </a:r>
            <a:r>
              <a:rPr lang="en-US" sz="3200" b="0" dirty="0">
                <a:cs typeface="Arial" panose="020B0604020202020204" pitchFamily="34" charset="0"/>
              </a:rPr>
              <a:t>skilled” workers remains high in every state. </a:t>
            </a:r>
            <a:endParaRPr lang="en-US" sz="3200" b="0" dirty="0" smtClean="0">
              <a:cs typeface="Arial" panose="020B0604020202020204" pitchFamily="34" charset="0"/>
            </a:endParaRPr>
          </a:p>
        </p:txBody>
      </p:sp>
      <p:sp>
        <p:nvSpPr>
          <p:cNvPr id="5" name="Title 1"/>
          <p:cNvSpPr>
            <a:spLocks noGrp="1"/>
          </p:cNvSpPr>
          <p:nvPr>
            <p:ph type="title" idx="4294967295"/>
          </p:nvPr>
        </p:nvSpPr>
        <p:spPr>
          <a:xfrm>
            <a:off x="228600" y="152400"/>
            <a:ext cx="8229600" cy="1143000"/>
          </a:xfrm>
        </p:spPr>
        <p:txBody>
          <a:bodyPr>
            <a:normAutofit/>
          </a:bodyPr>
          <a:lstStyle/>
          <a:p>
            <a:pPr>
              <a:lnSpc>
                <a:spcPct val="100000"/>
              </a:lnSpc>
            </a:pPr>
            <a:r>
              <a:rPr lang="en-US" b="1" dirty="0" smtClean="0">
                <a:solidFill>
                  <a:srgbClr val="009F4D"/>
                </a:solidFill>
              </a:rPr>
              <a:t>The 1:2:7 Skilled Job Ratio</a:t>
            </a:r>
            <a:endParaRPr lang="en-US" dirty="0">
              <a:solidFill>
                <a:srgbClr val="009F4D"/>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88529" y="1273629"/>
            <a:ext cx="2627757" cy="21499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4047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5"/>
          </p:nvPr>
        </p:nvSpPr>
        <p:spPr>
          <a:xfrm>
            <a:off x="457200" y="1295400"/>
            <a:ext cx="8337314" cy="2286000"/>
          </a:xfrm>
        </p:spPr>
        <p:txBody>
          <a:bodyPr>
            <a:normAutofit/>
          </a:bodyPr>
          <a:lstStyle/>
          <a:p>
            <a:pPr marL="0" indent="0">
              <a:lnSpc>
                <a:spcPct val="150000"/>
              </a:lnSpc>
              <a:spcBef>
                <a:spcPts val="0"/>
              </a:spcBef>
              <a:buNone/>
            </a:pPr>
            <a:r>
              <a:rPr lang="en-US" sz="2800" dirty="0" smtClean="0">
                <a:cs typeface="Arial" panose="020B0604020202020204" pitchFamily="34" charset="0"/>
              </a:rPr>
              <a:t>A </a:t>
            </a:r>
            <a:r>
              <a:rPr lang="en-US" sz="2800" dirty="0">
                <a:cs typeface="Arial" panose="020B0604020202020204" pitchFamily="34" charset="0"/>
              </a:rPr>
              <a:t>high number of </a:t>
            </a:r>
            <a:r>
              <a:rPr lang="en-US" sz="2800" dirty="0" smtClean="0">
                <a:cs typeface="Arial" panose="020B0604020202020204" pitchFamily="34" charset="0"/>
              </a:rPr>
              <a:t>middle-skilled </a:t>
            </a:r>
            <a:r>
              <a:rPr lang="en-US" sz="2800" dirty="0">
                <a:cs typeface="Arial" panose="020B0604020202020204" pitchFamily="34" charset="0"/>
              </a:rPr>
              <a:t>jobs are in health </a:t>
            </a:r>
            <a:r>
              <a:rPr lang="en-US" sz="2800" dirty="0" smtClean="0">
                <a:cs typeface="Arial" panose="020B0604020202020204" pitchFamily="34" charset="0"/>
              </a:rPr>
              <a:t>care, and/or </a:t>
            </a:r>
            <a:r>
              <a:rPr lang="en-US" sz="2800" dirty="0">
                <a:cs typeface="Arial" panose="020B0604020202020204" pitchFamily="34" charset="0"/>
              </a:rPr>
              <a:t>use all types of computers </a:t>
            </a:r>
            <a:r>
              <a:rPr lang="en-US" sz="2800" dirty="0" smtClean="0">
                <a:cs typeface="Arial" panose="020B0604020202020204" pitchFamily="34" charset="0"/>
              </a:rPr>
              <a:t>and </a:t>
            </a:r>
            <a:r>
              <a:rPr lang="en-US" sz="2800" dirty="0">
                <a:cs typeface="Arial" panose="020B0604020202020204" pitchFamily="34" charset="0"/>
              </a:rPr>
              <a:t>emerging technologies. </a:t>
            </a:r>
            <a:endParaRPr lang="en-US" sz="2800" dirty="0" smtClean="0">
              <a:cs typeface="Arial" panose="020B0604020202020204" pitchFamily="34" charset="0"/>
            </a:endParaRPr>
          </a:p>
        </p:txBody>
      </p:sp>
      <p:sp>
        <p:nvSpPr>
          <p:cNvPr id="5" name="Title 1"/>
          <p:cNvSpPr>
            <a:spLocks noGrp="1"/>
          </p:cNvSpPr>
          <p:nvPr>
            <p:ph type="title" idx="4294967295"/>
          </p:nvPr>
        </p:nvSpPr>
        <p:spPr>
          <a:xfrm>
            <a:off x="228600" y="152400"/>
            <a:ext cx="8229600" cy="1143000"/>
          </a:xfrm>
        </p:spPr>
        <p:txBody>
          <a:bodyPr>
            <a:normAutofit/>
          </a:bodyPr>
          <a:lstStyle/>
          <a:p>
            <a:pPr>
              <a:lnSpc>
                <a:spcPct val="100000"/>
              </a:lnSpc>
            </a:pPr>
            <a:r>
              <a:rPr lang="en-US" b="1" dirty="0" smtClean="0">
                <a:solidFill>
                  <a:srgbClr val="009F4D"/>
                </a:solidFill>
              </a:rPr>
              <a:t>The 1:2:7 Skilled Job Ratio</a:t>
            </a:r>
            <a:endParaRPr lang="en-US" dirty="0">
              <a:solidFill>
                <a:srgbClr val="009F4D"/>
              </a:solidFill>
            </a:endParaRPr>
          </a:p>
        </p:txBody>
      </p:sp>
      <p:pic>
        <p:nvPicPr>
          <p:cNvPr id="2" name="Picture 1" descr="Progressive Charlestown: Healing our &lt;strong&gt;Health Care&lt;/strong&gt; Syste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3723231"/>
            <a:ext cx="3122261" cy="2054906"/>
          </a:xfrm>
          <a:prstGeom prst="rect">
            <a:avLst/>
          </a:prstGeom>
        </p:spPr>
      </p:pic>
      <p:pic>
        <p:nvPicPr>
          <p:cNvPr id="4" name="Picture 3" descr="Mobile &lt;strong&gt;Worker&lt;/strong&gt; | Used at techorange.com/2012/12/05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3656729"/>
            <a:ext cx="2996184" cy="2121408"/>
          </a:xfrm>
          <a:prstGeom prst="rect">
            <a:avLst/>
          </a:prstGeom>
        </p:spPr>
      </p:pic>
    </p:spTree>
    <p:extLst>
      <p:ext uri="{BB962C8B-B14F-4D97-AF65-F5344CB8AC3E}">
        <p14:creationId xmlns:p14="http://schemas.microsoft.com/office/powerpoint/2010/main" val="2174333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55111" t="15045" r="959" b="16682"/>
          <a:stretch/>
        </p:blipFill>
        <p:spPr>
          <a:xfrm>
            <a:off x="2209800" y="1066800"/>
            <a:ext cx="4707374" cy="5618595"/>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228600" y="15240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C2340"/>
                </a:solidFill>
                <a:latin typeface="+mj-lt"/>
                <a:ea typeface="+mj-ea"/>
                <a:cs typeface="+mj-cs"/>
              </a:defRPr>
            </a:lvl1pPr>
          </a:lstStyle>
          <a:p>
            <a:r>
              <a:rPr lang="en-US" dirty="0" smtClean="0">
                <a:solidFill>
                  <a:srgbClr val="009F4D"/>
                </a:solidFill>
              </a:rPr>
              <a:t>Examples of Middle-Skilled Jobs</a:t>
            </a:r>
            <a:endParaRPr lang="en-US" dirty="0">
              <a:solidFill>
                <a:srgbClr val="009F4D"/>
              </a:solidFill>
            </a:endParaRPr>
          </a:p>
        </p:txBody>
      </p:sp>
      <p:sp>
        <p:nvSpPr>
          <p:cNvPr id="7" name="TextBox 6"/>
          <p:cNvSpPr txBox="1"/>
          <p:nvPr/>
        </p:nvSpPr>
        <p:spPr>
          <a:xfrm>
            <a:off x="5702808" y="6531506"/>
            <a:ext cx="3429000" cy="307777"/>
          </a:xfrm>
          <a:prstGeom prst="rect">
            <a:avLst/>
          </a:prstGeom>
          <a:noFill/>
        </p:spPr>
        <p:txBody>
          <a:bodyPr wrap="square" rtlCol="0">
            <a:spAutoFit/>
          </a:bodyPr>
          <a:lstStyle/>
          <a:p>
            <a:pPr algn="r"/>
            <a:r>
              <a:rPr lang="en-US" sz="1400" dirty="0" smtClean="0">
                <a:hlinkClick r:id="rId4"/>
              </a:rPr>
              <a:t>www.explorethetrades.org</a:t>
            </a:r>
            <a:r>
              <a:rPr lang="en-US" sz="1400" dirty="0" smtClean="0"/>
              <a:t> </a:t>
            </a:r>
            <a:endParaRPr lang="en-US" sz="1400" dirty="0"/>
          </a:p>
        </p:txBody>
      </p:sp>
    </p:spTree>
    <p:extLst>
      <p:ext uri="{BB962C8B-B14F-4D97-AF65-F5344CB8AC3E}">
        <p14:creationId xmlns:p14="http://schemas.microsoft.com/office/powerpoint/2010/main" val="6964099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5"/>
          </p:nvPr>
        </p:nvSpPr>
        <p:spPr>
          <a:xfrm>
            <a:off x="457200" y="1219200"/>
            <a:ext cx="8229600" cy="5486400"/>
          </a:xfrm>
        </p:spPr>
        <p:txBody>
          <a:bodyPr>
            <a:noAutofit/>
          </a:bodyPr>
          <a:lstStyle/>
          <a:p>
            <a:pPr marL="0" indent="0">
              <a:lnSpc>
                <a:spcPct val="100000"/>
              </a:lnSpc>
              <a:spcBef>
                <a:spcPts val="0"/>
              </a:spcBef>
              <a:buNone/>
            </a:pPr>
            <a:r>
              <a:rPr lang="en-US" sz="2800" b="0" dirty="0" smtClean="0">
                <a:solidFill>
                  <a:srgbClr val="002060"/>
                </a:solidFill>
              </a:rPr>
              <a:t>Some MN occupations requiring an </a:t>
            </a:r>
            <a:r>
              <a:rPr lang="en-US" sz="2800" dirty="0">
                <a:solidFill>
                  <a:srgbClr val="002060"/>
                </a:solidFill>
              </a:rPr>
              <a:t>Associate’s degree or </a:t>
            </a:r>
            <a:r>
              <a:rPr lang="en-US" sz="2800" dirty="0" smtClean="0">
                <a:solidFill>
                  <a:srgbClr val="002060"/>
                </a:solidFill>
              </a:rPr>
              <a:t>College </a:t>
            </a:r>
            <a:r>
              <a:rPr lang="en-US" sz="2800" dirty="0">
                <a:solidFill>
                  <a:srgbClr val="002060"/>
                </a:solidFill>
              </a:rPr>
              <a:t>C</a:t>
            </a:r>
            <a:r>
              <a:rPr lang="en-US" sz="2800" dirty="0" smtClean="0">
                <a:solidFill>
                  <a:srgbClr val="002060"/>
                </a:solidFill>
              </a:rPr>
              <a:t>ertificate </a:t>
            </a:r>
            <a:r>
              <a:rPr lang="en-US" sz="2800" b="0" dirty="0">
                <a:solidFill>
                  <a:srgbClr val="002060"/>
                </a:solidFill>
              </a:rPr>
              <a:t>and </a:t>
            </a:r>
            <a:r>
              <a:rPr lang="en-US" sz="2800" dirty="0">
                <a:solidFill>
                  <a:srgbClr val="002060"/>
                </a:solidFill>
              </a:rPr>
              <a:t>pay </a:t>
            </a:r>
            <a:r>
              <a:rPr lang="en-US" sz="2800" dirty="0" smtClean="0">
                <a:solidFill>
                  <a:srgbClr val="002060"/>
                </a:solidFill>
              </a:rPr>
              <a:t>$23 </a:t>
            </a:r>
            <a:r>
              <a:rPr lang="en-US" sz="2800" dirty="0">
                <a:solidFill>
                  <a:srgbClr val="002060"/>
                </a:solidFill>
              </a:rPr>
              <a:t>an hour or </a:t>
            </a:r>
            <a:r>
              <a:rPr lang="en-US" sz="2800" dirty="0" smtClean="0">
                <a:solidFill>
                  <a:srgbClr val="002060"/>
                </a:solidFill>
              </a:rPr>
              <a:t>more</a:t>
            </a:r>
            <a:r>
              <a:rPr lang="en-US" sz="2800" b="0" dirty="0" smtClean="0">
                <a:solidFill>
                  <a:srgbClr val="002060"/>
                </a:solidFill>
              </a:rPr>
              <a:t>: </a:t>
            </a:r>
          </a:p>
          <a:p>
            <a:pPr marL="0" indent="0">
              <a:lnSpc>
                <a:spcPct val="100000"/>
              </a:lnSpc>
              <a:spcBef>
                <a:spcPts val="0"/>
              </a:spcBef>
              <a:buNone/>
            </a:pPr>
            <a:endParaRPr lang="en-US" sz="1200" dirty="0" smtClean="0"/>
          </a:p>
          <a:p>
            <a:pPr marL="0" indent="0">
              <a:lnSpc>
                <a:spcPct val="100000"/>
              </a:lnSpc>
              <a:spcBef>
                <a:spcPts val="0"/>
              </a:spcBef>
              <a:buNone/>
            </a:pPr>
            <a:endParaRPr lang="en-US" sz="1200" dirty="0"/>
          </a:p>
        </p:txBody>
      </p:sp>
      <p:sp>
        <p:nvSpPr>
          <p:cNvPr id="6" name="TextBox 5"/>
          <p:cNvSpPr txBox="1"/>
          <p:nvPr/>
        </p:nvSpPr>
        <p:spPr>
          <a:xfrm>
            <a:off x="2514600" y="6248400"/>
            <a:ext cx="4114800" cy="307777"/>
          </a:xfrm>
          <a:prstGeom prst="rect">
            <a:avLst/>
          </a:prstGeom>
          <a:noFill/>
        </p:spPr>
        <p:txBody>
          <a:bodyPr wrap="square" rtlCol="0">
            <a:spAutoFit/>
          </a:bodyPr>
          <a:lstStyle/>
          <a:p>
            <a:pPr algn="ctr"/>
            <a:r>
              <a:rPr lang="en-US" sz="1400" dirty="0">
                <a:solidFill>
                  <a:schemeClr val="tx1">
                    <a:lumMod val="50000"/>
                    <a:lumOff val="50000"/>
                  </a:schemeClr>
                </a:solidFill>
                <a:cs typeface="Arial" panose="020B0604020202020204" pitchFamily="34" charset="0"/>
              </a:rPr>
              <a:t>Source: </a:t>
            </a:r>
            <a:r>
              <a:rPr lang="en-US" sz="1400" dirty="0" smtClean="0">
                <a:solidFill>
                  <a:schemeClr val="tx1">
                    <a:lumMod val="50000"/>
                    <a:lumOff val="50000"/>
                  </a:schemeClr>
                </a:solidFill>
                <a:cs typeface="Arial" panose="020B0604020202020204" pitchFamily="34" charset="0"/>
              </a:rPr>
              <a:t>www.careerwise.mnscu.edu</a:t>
            </a:r>
            <a:endParaRPr lang="en-US" sz="1400" dirty="0">
              <a:solidFill>
                <a:schemeClr val="tx1">
                  <a:lumMod val="50000"/>
                  <a:lumOff val="50000"/>
                </a:schemeClr>
              </a:solidFill>
              <a:cs typeface="Arial" panose="020B0604020202020204" pitchFamily="34" charset="0"/>
            </a:endParaRPr>
          </a:p>
        </p:txBody>
      </p:sp>
      <p:sp>
        <p:nvSpPr>
          <p:cNvPr id="7" name="Title 1"/>
          <p:cNvSpPr txBox="1">
            <a:spLocks/>
          </p:cNvSpPr>
          <p:nvPr/>
        </p:nvSpPr>
        <p:spPr>
          <a:xfrm>
            <a:off x="228600" y="15240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C2340"/>
                </a:solidFill>
                <a:latin typeface="+mj-lt"/>
                <a:ea typeface="+mj-ea"/>
                <a:cs typeface="+mj-cs"/>
              </a:defRPr>
            </a:lvl1pPr>
          </a:lstStyle>
          <a:p>
            <a:r>
              <a:rPr lang="en-US" dirty="0" smtClean="0">
                <a:solidFill>
                  <a:srgbClr val="009F4D"/>
                </a:solidFill>
              </a:rPr>
              <a:t>Examples of Middle-Skilled Jobs</a:t>
            </a:r>
            <a:endParaRPr lang="en-US" dirty="0">
              <a:solidFill>
                <a:srgbClr val="009F4D"/>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721439282"/>
              </p:ext>
            </p:extLst>
          </p:nvPr>
        </p:nvGraphicFramePr>
        <p:xfrm>
          <a:off x="1028700" y="2291571"/>
          <a:ext cx="7086600" cy="3522158"/>
        </p:xfrm>
        <a:graphic>
          <a:graphicData uri="http://schemas.openxmlformats.org/drawingml/2006/table">
            <a:tbl>
              <a:tblPr firstRow="1" firstCol="1" bandRow="1">
                <a:tableStyleId>{22838BEF-8BB2-4498-84A7-C5851F593DF1}</a:tableStyleId>
              </a:tblPr>
              <a:tblGrid>
                <a:gridCol w="7086600">
                  <a:extLst>
                    <a:ext uri="{9D8B030D-6E8A-4147-A177-3AD203B41FA5}">
                      <a16:colId xmlns:a16="http://schemas.microsoft.com/office/drawing/2014/main" val="2873132980"/>
                    </a:ext>
                  </a:extLst>
                </a:gridCol>
              </a:tblGrid>
              <a:tr h="0">
                <a:tc>
                  <a:txBody>
                    <a:bodyPr/>
                    <a:lstStyle/>
                    <a:p>
                      <a:pPr marL="0" marR="0">
                        <a:lnSpc>
                          <a:spcPct val="107000"/>
                        </a:lnSpc>
                        <a:spcBef>
                          <a:spcPts val="0"/>
                        </a:spcBef>
                        <a:spcAft>
                          <a:spcPts val="0"/>
                        </a:spcAft>
                      </a:pPr>
                      <a:r>
                        <a:rPr lang="en-US" sz="2400" b="0" u="sng" dirty="0">
                          <a:effectLst/>
                          <a:hlinkClick r:id="rId3"/>
                        </a:rPr>
                        <a:t>Computer Network Support Specialists</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2274513"/>
                  </a:ext>
                </a:extLst>
              </a:tr>
              <a:tr h="0">
                <a:tc>
                  <a:txBody>
                    <a:bodyPr/>
                    <a:lstStyle/>
                    <a:p>
                      <a:pPr marL="0" marR="0">
                        <a:lnSpc>
                          <a:spcPct val="107000"/>
                        </a:lnSpc>
                        <a:spcBef>
                          <a:spcPts val="0"/>
                        </a:spcBef>
                        <a:spcAft>
                          <a:spcPts val="0"/>
                        </a:spcAft>
                      </a:pPr>
                      <a:r>
                        <a:rPr lang="en-US" sz="2400" b="0" u="sng" dirty="0">
                          <a:effectLst/>
                          <a:hlinkClick r:id="rId4"/>
                        </a:rPr>
                        <a:t>Dental Assistants</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7135365"/>
                  </a:ext>
                </a:extLst>
              </a:tr>
              <a:tr h="0">
                <a:tc>
                  <a:txBody>
                    <a:bodyPr/>
                    <a:lstStyle/>
                    <a:p>
                      <a:pPr marL="0" marR="0">
                        <a:lnSpc>
                          <a:spcPct val="107000"/>
                        </a:lnSpc>
                        <a:spcBef>
                          <a:spcPts val="0"/>
                        </a:spcBef>
                        <a:spcAft>
                          <a:spcPts val="0"/>
                        </a:spcAft>
                      </a:pPr>
                      <a:r>
                        <a:rPr lang="en-US" sz="2400" b="0" u="sng" dirty="0">
                          <a:effectLst/>
                          <a:hlinkClick r:id="rId5"/>
                        </a:rPr>
                        <a:t>Electrical and Electronic Engineering Technicians</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3103535"/>
                  </a:ext>
                </a:extLst>
              </a:tr>
              <a:tr h="0">
                <a:tc>
                  <a:txBody>
                    <a:bodyPr/>
                    <a:lstStyle/>
                    <a:p>
                      <a:pPr marL="0" marR="0">
                        <a:lnSpc>
                          <a:spcPct val="107000"/>
                        </a:lnSpc>
                        <a:spcBef>
                          <a:spcPts val="0"/>
                        </a:spcBef>
                        <a:spcAft>
                          <a:spcPts val="0"/>
                        </a:spcAft>
                      </a:pPr>
                      <a:r>
                        <a:rPr lang="en-US" sz="2400" b="0" u="sng" dirty="0">
                          <a:effectLst/>
                          <a:hlinkClick r:id="rId6"/>
                        </a:rPr>
                        <a:t>Heating, Air Conditioning, and Refrigeration Mechanics </a:t>
                      </a:r>
                      <a:br>
                        <a:rPr lang="en-US" sz="2400" b="0" u="sng" dirty="0">
                          <a:effectLst/>
                          <a:hlinkClick r:id="rId6"/>
                        </a:rPr>
                      </a:br>
                      <a:r>
                        <a:rPr lang="en-US" sz="2400" b="0" u="sng" dirty="0">
                          <a:effectLst/>
                          <a:hlinkClick r:id="rId6"/>
                        </a:rPr>
                        <a:t>and Installers</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4593451"/>
                  </a:ext>
                </a:extLst>
              </a:tr>
              <a:tr h="0">
                <a:tc>
                  <a:txBody>
                    <a:bodyPr/>
                    <a:lstStyle/>
                    <a:p>
                      <a:pPr marL="0" marR="0">
                        <a:lnSpc>
                          <a:spcPct val="107000"/>
                        </a:lnSpc>
                        <a:spcBef>
                          <a:spcPts val="0"/>
                        </a:spcBef>
                        <a:spcAft>
                          <a:spcPts val="0"/>
                        </a:spcAft>
                      </a:pPr>
                      <a:r>
                        <a:rPr lang="en-US" sz="2400" b="0" u="sng" dirty="0">
                          <a:effectLst/>
                          <a:hlinkClick r:id="rId7"/>
                        </a:rPr>
                        <a:t>Medical Laboratory Technicians</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3601450"/>
                  </a:ext>
                </a:extLst>
              </a:tr>
              <a:tr h="0">
                <a:tc>
                  <a:txBody>
                    <a:bodyPr/>
                    <a:lstStyle/>
                    <a:p>
                      <a:pPr marL="0" marR="0">
                        <a:lnSpc>
                          <a:spcPct val="107000"/>
                        </a:lnSpc>
                        <a:spcBef>
                          <a:spcPts val="0"/>
                        </a:spcBef>
                        <a:spcAft>
                          <a:spcPts val="0"/>
                        </a:spcAft>
                      </a:pPr>
                      <a:r>
                        <a:rPr lang="en-US" sz="2400" b="0" u="sng" dirty="0">
                          <a:effectLst/>
                          <a:hlinkClick r:id="rId8"/>
                        </a:rPr>
                        <a:t>Surgical Technologists</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3116294"/>
                  </a:ext>
                </a:extLst>
              </a:tr>
              <a:tr h="0">
                <a:tc>
                  <a:txBody>
                    <a:bodyPr/>
                    <a:lstStyle/>
                    <a:p>
                      <a:pPr marL="0" marR="0">
                        <a:lnSpc>
                          <a:spcPct val="107000"/>
                        </a:lnSpc>
                        <a:spcBef>
                          <a:spcPts val="0"/>
                        </a:spcBef>
                        <a:spcAft>
                          <a:spcPts val="0"/>
                        </a:spcAft>
                      </a:pPr>
                      <a:r>
                        <a:rPr lang="en-US" sz="2400" b="0" u="sng" dirty="0">
                          <a:effectLst/>
                          <a:hlinkClick r:id="rId9"/>
                        </a:rPr>
                        <a:t>Telecommunications Equipment Installers and Repairers</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085447"/>
                  </a:ext>
                </a:extLst>
              </a:tr>
              <a:tr h="0">
                <a:tc>
                  <a:txBody>
                    <a:bodyPr/>
                    <a:lstStyle/>
                    <a:p>
                      <a:pPr marL="0" marR="0">
                        <a:lnSpc>
                          <a:spcPct val="107000"/>
                        </a:lnSpc>
                        <a:spcBef>
                          <a:spcPts val="0"/>
                        </a:spcBef>
                        <a:spcAft>
                          <a:spcPts val="0"/>
                        </a:spcAft>
                      </a:pPr>
                      <a:r>
                        <a:rPr lang="en-US" sz="2400" b="0" u="sng" dirty="0">
                          <a:effectLst/>
                          <a:hlinkClick r:id="rId10"/>
                        </a:rPr>
                        <a:t>Web Developers</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1650566"/>
                  </a:ext>
                </a:extLst>
              </a:tr>
            </a:tbl>
          </a:graphicData>
        </a:graphic>
      </p:graphicFrame>
    </p:spTree>
    <p:extLst>
      <p:ext uri="{BB962C8B-B14F-4D97-AF65-F5344CB8AC3E}">
        <p14:creationId xmlns:p14="http://schemas.microsoft.com/office/powerpoint/2010/main" val="3560977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5"/>
          </p:nvPr>
        </p:nvSpPr>
        <p:spPr>
          <a:xfrm>
            <a:off x="1066800" y="1828800"/>
            <a:ext cx="6858000" cy="4495799"/>
          </a:xfrm>
        </p:spPr>
        <p:txBody>
          <a:bodyPr>
            <a:normAutofit/>
          </a:bodyPr>
          <a:lstStyle/>
          <a:p>
            <a:pPr marL="0" indent="0">
              <a:spcBef>
                <a:spcPts val="0"/>
              </a:spcBef>
              <a:buNone/>
            </a:pPr>
            <a:r>
              <a:rPr lang="en-US" sz="2800" dirty="0" smtClean="0">
                <a:solidFill>
                  <a:srgbClr val="002060"/>
                </a:solidFill>
              </a:rPr>
              <a:t>Think</a:t>
            </a:r>
            <a:r>
              <a:rPr lang="en-US" sz="2800" b="0" dirty="0" smtClean="0">
                <a:solidFill>
                  <a:srgbClr val="002060"/>
                </a:solidFill>
              </a:rPr>
              <a:t> </a:t>
            </a:r>
            <a:r>
              <a:rPr lang="en-US" sz="2800" b="0" dirty="0">
                <a:solidFill>
                  <a:srgbClr val="002060"/>
                </a:solidFill>
              </a:rPr>
              <a:t>about </a:t>
            </a:r>
            <a:r>
              <a:rPr lang="en-US" sz="2800" b="0" dirty="0" smtClean="0">
                <a:solidFill>
                  <a:srgbClr val="002060"/>
                </a:solidFill>
              </a:rPr>
              <a:t>which careers you </a:t>
            </a:r>
            <a:br>
              <a:rPr lang="en-US" sz="2800" b="0" dirty="0" smtClean="0">
                <a:solidFill>
                  <a:srgbClr val="002060"/>
                </a:solidFill>
              </a:rPr>
            </a:br>
            <a:r>
              <a:rPr lang="en-US" sz="2800" b="0" dirty="0" smtClean="0">
                <a:solidFill>
                  <a:srgbClr val="002060"/>
                </a:solidFill>
              </a:rPr>
              <a:t>might want to pursue. </a:t>
            </a:r>
          </a:p>
          <a:p>
            <a:pPr marL="0" indent="0">
              <a:spcBef>
                <a:spcPts val="0"/>
              </a:spcBef>
              <a:buNone/>
            </a:pPr>
            <a:endParaRPr lang="en-US" sz="2800" b="0" dirty="0" smtClean="0">
              <a:solidFill>
                <a:srgbClr val="002060"/>
              </a:solidFill>
            </a:endParaRPr>
          </a:p>
          <a:p>
            <a:pPr marL="0" indent="0">
              <a:spcBef>
                <a:spcPts val="0"/>
              </a:spcBef>
              <a:buNone/>
            </a:pPr>
            <a:r>
              <a:rPr lang="en-US" sz="2800" dirty="0" smtClean="0">
                <a:solidFill>
                  <a:srgbClr val="002060"/>
                </a:solidFill>
              </a:rPr>
              <a:t>Look </a:t>
            </a:r>
            <a:r>
              <a:rPr lang="en-US" sz="2800" b="0" dirty="0" smtClean="0">
                <a:solidFill>
                  <a:srgbClr val="002060"/>
                </a:solidFill>
              </a:rPr>
              <a:t>at what </a:t>
            </a:r>
            <a:r>
              <a:rPr lang="en-US" sz="2800" b="0" dirty="0">
                <a:solidFill>
                  <a:srgbClr val="002060"/>
                </a:solidFill>
              </a:rPr>
              <a:t>type of degree or credential is needed to get an entry-level job in the career(s) you are interested in. </a:t>
            </a:r>
            <a:endParaRPr lang="en-US" sz="2800" b="0" dirty="0" smtClean="0">
              <a:solidFill>
                <a:srgbClr val="002060"/>
              </a:solidFill>
            </a:endParaRPr>
          </a:p>
          <a:p>
            <a:pPr marL="0" indent="0">
              <a:spcBef>
                <a:spcPts val="0"/>
              </a:spcBef>
              <a:buNone/>
            </a:pPr>
            <a:endParaRPr lang="en-US" sz="2800" b="0" dirty="0" smtClean="0">
              <a:solidFill>
                <a:srgbClr val="002060"/>
              </a:solidFill>
            </a:endParaRPr>
          </a:p>
          <a:p>
            <a:pPr marL="0" indent="0">
              <a:spcBef>
                <a:spcPts val="0"/>
              </a:spcBef>
              <a:buNone/>
            </a:pPr>
            <a:r>
              <a:rPr lang="en-US" sz="2800" dirty="0" smtClean="0">
                <a:solidFill>
                  <a:srgbClr val="002060"/>
                </a:solidFill>
              </a:rPr>
              <a:t>Choose </a:t>
            </a:r>
            <a:r>
              <a:rPr lang="en-US" sz="2800" b="0" dirty="0" smtClean="0">
                <a:solidFill>
                  <a:srgbClr val="002060"/>
                </a:solidFill>
              </a:rPr>
              <a:t>a postsecondary program or school that fits your goals. </a:t>
            </a:r>
          </a:p>
          <a:p>
            <a:pPr marL="0" indent="0">
              <a:spcBef>
                <a:spcPts val="0"/>
              </a:spcBef>
              <a:buNone/>
            </a:pPr>
            <a:endParaRPr lang="en-US" sz="1200" b="0" dirty="0" smtClean="0">
              <a:solidFill>
                <a:srgbClr val="002060"/>
              </a:solidFill>
            </a:endParaRPr>
          </a:p>
        </p:txBody>
      </p:sp>
      <p:sp>
        <p:nvSpPr>
          <p:cNvPr id="4" name="Title 1"/>
          <p:cNvSpPr>
            <a:spLocks noGrp="1"/>
          </p:cNvSpPr>
          <p:nvPr>
            <p:ph type="title" idx="4294967295"/>
          </p:nvPr>
        </p:nvSpPr>
        <p:spPr>
          <a:xfrm>
            <a:off x="152400" y="152400"/>
            <a:ext cx="8229600" cy="1143000"/>
          </a:xfrm>
        </p:spPr>
        <p:txBody>
          <a:bodyPr>
            <a:normAutofit/>
          </a:bodyPr>
          <a:lstStyle/>
          <a:p>
            <a:pPr>
              <a:lnSpc>
                <a:spcPct val="100000"/>
              </a:lnSpc>
            </a:pPr>
            <a:r>
              <a:rPr lang="en-US" b="1" dirty="0" smtClean="0">
                <a:solidFill>
                  <a:srgbClr val="009F4D"/>
                </a:solidFill>
              </a:rPr>
              <a:t>How Can 1:2:7 Work For You?</a:t>
            </a:r>
            <a:endParaRPr lang="en-US" dirty="0">
              <a:solidFill>
                <a:srgbClr val="009F4D"/>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1194483"/>
            <a:ext cx="2286000" cy="1563053"/>
          </a:xfrm>
          <a:prstGeom prst="rect">
            <a:avLst/>
          </a:prstGeom>
          <a:ln>
            <a:noFill/>
          </a:ln>
          <a:effectLst>
            <a:outerShdw blurRad="292100" dist="139700" dir="2700000" algn="tl" rotWithShape="0">
              <a:srgbClr val="333333">
                <a:alpha val="65000"/>
              </a:srgbClr>
            </a:outerShdw>
          </a:effectLst>
        </p:spPr>
      </p:pic>
      <p:pic>
        <p:nvPicPr>
          <p:cNvPr id="2" name="Picture 1" descr="File:Pictogram voting &lt;strong&gt;number&lt;/strong&gt; &lt;strong&gt;one&lt;/strong&gt;.sv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48" y="1976010"/>
            <a:ext cx="682752" cy="682752"/>
          </a:xfrm>
          <a:prstGeom prst="rect">
            <a:avLst/>
          </a:prstGeom>
        </p:spPr>
      </p:pic>
      <p:pic>
        <p:nvPicPr>
          <p:cNvPr id="7" name="Picture 6" descr="&lt;strong&gt;number&lt;/strong&gt; &lt;strong&gt;2&lt;/strong&gt; | Manchester, England, UK | By: Leo Reynolds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118" y="3426459"/>
            <a:ext cx="680813" cy="680813"/>
          </a:xfrm>
          <a:prstGeom prst="rect">
            <a:avLst/>
          </a:prstGeom>
        </p:spPr>
      </p:pic>
      <p:pic>
        <p:nvPicPr>
          <p:cNvPr id="8" name="Picture 7" descr="&lt;strong&gt;number&lt;/strong&gt; &lt;strong&gt;3&lt;/strong&gt; | Flickr - Photo Shar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118" y="4988560"/>
            <a:ext cx="650240" cy="650240"/>
          </a:xfrm>
          <a:prstGeom prst="rect">
            <a:avLst/>
          </a:prstGeom>
        </p:spPr>
      </p:pic>
    </p:spTree>
    <p:extLst>
      <p:ext uri="{BB962C8B-B14F-4D97-AF65-F5344CB8AC3E}">
        <p14:creationId xmlns:p14="http://schemas.microsoft.com/office/powerpoint/2010/main" val="873718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5"/>
          </p:nvPr>
        </p:nvSpPr>
        <p:spPr>
          <a:xfrm>
            <a:off x="320634" y="1295400"/>
            <a:ext cx="8502732" cy="5257800"/>
          </a:xfrm>
        </p:spPr>
        <p:txBody>
          <a:bodyPr>
            <a:normAutofit/>
          </a:bodyPr>
          <a:lstStyle/>
          <a:p>
            <a:pPr marL="0" indent="0" algn="ctr">
              <a:lnSpc>
                <a:spcPct val="150000"/>
              </a:lnSpc>
              <a:spcBef>
                <a:spcPts val="0"/>
              </a:spcBef>
              <a:buNone/>
            </a:pPr>
            <a:r>
              <a:rPr lang="en-US" sz="3200" dirty="0" smtClean="0">
                <a:solidFill>
                  <a:srgbClr val="002060"/>
                </a:solidFill>
              </a:rPr>
              <a:t>The key to finding a high-paying career </a:t>
            </a:r>
            <a:br>
              <a:rPr lang="en-US" sz="3200" dirty="0" smtClean="0">
                <a:solidFill>
                  <a:srgbClr val="002060"/>
                </a:solidFill>
              </a:rPr>
            </a:br>
            <a:r>
              <a:rPr lang="en-US" sz="3200" dirty="0" smtClean="0">
                <a:solidFill>
                  <a:srgbClr val="002060"/>
                </a:solidFill>
              </a:rPr>
              <a:t>you like is not to just go to college, its earning the </a:t>
            </a:r>
            <a:r>
              <a:rPr lang="en-US" sz="3200" i="1" dirty="0" smtClean="0">
                <a:solidFill>
                  <a:srgbClr val="002060"/>
                </a:solidFill>
              </a:rPr>
              <a:t>right type of degree or certificate</a:t>
            </a:r>
            <a:r>
              <a:rPr lang="en-US" sz="3200" dirty="0" smtClean="0">
                <a:solidFill>
                  <a:srgbClr val="002060"/>
                </a:solidFill>
              </a:rPr>
              <a:t> </a:t>
            </a:r>
            <a:br>
              <a:rPr lang="en-US" sz="3200" dirty="0" smtClean="0">
                <a:solidFill>
                  <a:srgbClr val="002060"/>
                </a:solidFill>
              </a:rPr>
            </a:br>
            <a:r>
              <a:rPr lang="en-US" sz="3200" dirty="0" smtClean="0">
                <a:solidFill>
                  <a:srgbClr val="002060"/>
                </a:solidFill>
              </a:rPr>
              <a:t>that meets your goals.</a:t>
            </a:r>
            <a:endParaRPr lang="en-US" sz="3200" dirty="0">
              <a:solidFill>
                <a:srgbClr val="002060"/>
              </a:solidFill>
            </a:endParaRPr>
          </a:p>
        </p:txBody>
      </p:sp>
      <p:sp>
        <p:nvSpPr>
          <p:cNvPr id="4" name="Title 1"/>
          <p:cNvSpPr>
            <a:spLocks noGrp="1"/>
          </p:cNvSpPr>
          <p:nvPr>
            <p:ph type="title" idx="4294967295"/>
          </p:nvPr>
        </p:nvSpPr>
        <p:spPr>
          <a:xfrm>
            <a:off x="152400" y="152400"/>
            <a:ext cx="8229600" cy="1143000"/>
          </a:xfrm>
        </p:spPr>
        <p:txBody>
          <a:bodyPr>
            <a:normAutofit/>
          </a:bodyPr>
          <a:lstStyle/>
          <a:p>
            <a:pPr>
              <a:lnSpc>
                <a:spcPct val="100000"/>
              </a:lnSpc>
            </a:pPr>
            <a:r>
              <a:rPr lang="en-US" b="1" dirty="0" smtClean="0">
                <a:solidFill>
                  <a:srgbClr val="009F4D"/>
                </a:solidFill>
              </a:rPr>
              <a:t>How Can 1:2:7 Work For You?</a:t>
            </a:r>
            <a:endParaRPr lang="en-US" dirty="0">
              <a:solidFill>
                <a:srgbClr val="009F4D"/>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8960" y="4495800"/>
            <a:ext cx="2926080" cy="19518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6145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67490"/>
            <a:ext cx="5583746" cy="6123021"/>
          </a:xfrm>
          <a:prstGeom prst="rect">
            <a:avLst/>
          </a:prstGeom>
        </p:spPr>
      </p:pic>
      <p:sp>
        <p:nvSpPr>
          <p:cNvPr id="6" name="Text Placeholder 3"/>
          <p:cNvSpPr>
            <a:spLocks noGrp="1"/>
          </p:cNvSpPr>
          <p:nvPr>
            <p:ph type="body" sz="quarter" idx="15"/>
          </p:nvPr>
        </p:nvSpPr>
        <p:spPr>
          <a:xfrm>
            <a:off x="4523288" y="27021"/>
            <a:ext cx="4620712" cy="1066800"/>
          </a:xfrm>
        </p:spPr>
        <p:txBody>
          <a:bodyPr>
            <a:noAutofit/>
          </a:bodyPr>
          <a:lstStyle/>
          <a:p>
            <a:r>
              <a:rPr lang="en-US">
                <a:solidFill>
                  <a:srgbClr val="009F4D"/>
                </a:solidFill>
              </a:rPr>
              <a:t>Minnesota State Colleges &amp; Universities</a:t>
            </a:r>
          </a:p>
        </p:txBody>
      </p:sp>
      <p:sp>
        <p:nvSpPr>
          <p:cNvPr id="8" name="TextBox 7"/>
          <p:cNvSpPr txBox="1"/>
          <p:nvPr/>
        </p:nvSpPr>
        <p:spPr>
          <a:xfrm>
            <a:off x="996821" y="6490511"/>
            <a:ext cx="3529361" cy="261610"/>
          </a:xfrm>
          <a:prstGeom prst="rect">
            <a:avLst/>
          </a:prstGeom>
          <a:noFill/>
        </p:spPr>
        <p:txBody>
          <a:bodyPr wrap="square" rtlCol="0">
            <a:spAutoFit/>
          </a:bodyPr>
          <a:lstStyle/>
          <a:p>
            <a:r>
              <a:rPr lang="en-US" sz="1100" b="1">
                <a:solidFill>
                  <a:schemeClr val="tx1">
                    <a:lumMod val="65000"/>
                    <a:lumOff val="35000"/>
                  </a:schemeClr>
                </a:solidFill>
              </a:rPr>
              <a:t>http://minnstate.edu/colleges/campuses.html</a:t>
            </a:r>
            <a:endParaRPr lang="en-US" sz="1100">
              <a:solidFill>
                <a:schemeClr val="tx1">
                  <a:lumMod val="65000"/>
                  <a:lumOff val="35000"/>
                </a:schemeClr>
              </a:solidFill>
            </a:endParaRPr>
          </a:p>
        </p:txBody>
      </p:sp>
      <p:sp>
        <p:nvSpPr>
          <p:cNvPr id="2" name="TextBox 1"/>
          <p:cNvSpPr txBox="1"/>
          <p:nvPr/>
        </p:nvSpPr>
        <p:spPr>
          <a:xfrm>
            <a:off x="5736146" y="1807007"/>
            <a:ext cx="3407854" cy="3970318"/>
          </a:xfrm>
          <a:prstGeom prst="rect">
            <a:avLst/>
          </a:prstGeom>
          <a:noFill/>
        </p:spPr>
        <p:txBody>
          <a:bodyPr wrap="square" rtlCol="0">
            <a:spAutoFit/>
          </a:bodyPr>
          <a:lstStyle/>
          <a:p>
            <a:pPr>
              <a:lnSpc>
                <a:spcPct val="150000"/>
              </a:lnSpc>
            </a:pPr>
            <a:r>
              <a:rPr lang="en-US" sz="2800" dirty="0" smtClean="0">
                <a:solidFill>
                  <a:srgbClr val="002060"/>
                </a:solidFill>
              </a:rPr>
              <a:t>Explore all the certificate and degree </a:t>
            </a:r>
            <a:r>
              <a:rPr lang="en-US" sz="2800" dirty="0">
                <a:solidFill>
                  <a:srgbClr val="002060"/>
                </a:solidFill>
              </a:rPr>
              <a:t>programs offered at Minnesota </a:t>
            </a:r>
            <a:r>
              <a:rPr lang="en-US" sz="2800" dirty="0" smtClean="0">
                <a:solidFill>
                  <a:srgbClr val="002060"/>
                </a:solidFill>
              </a:rPr>
              <a:t>State’s 30 </a:t>
            </a:r>
            <a:r>
              <a:rPr lang="en-US" sz="2800" dirty="0">
                <a:solidFill>
                  <a:srgbClr val="002060"/>
                </a:solidFill>
              </a:rPr>
              <a:t>colleges and 7 </a:t>
            </a:r>
            <a:r>
              <a:rPr lang="en-US" sz="2800" dirty="0" smtClean="0">
                <a:solidFill>
                  <a:srgbClr val="002060"/>
                </a:solidFill>
              </a:rPr>
              <a:t>universities.</a:t>
            </a:r>
            <a:endParaRPr lang="en-US" sz="2800" dirty="0">
              <a:solidFill>
                <a:srgbClr val="002060"/>
              </a:solidFill>
            </a:endParaRPr>
          </a:p>
        </p:txBody>
      </p:sp>
    </p:spTree>
    <p:extLst>
      <p:ext uri="{BB962C8B-B14F-4D97-AF65-F5344CB8AC3E}">
        <p14:creationId xmlns:p14="http://schemas.microsoft.com/office/powerpoint/2010/main" val="196579601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609600"/>
            <a:ext cx="2514600" cy="1665924"/>
          </a:xfrm>
          <a:prstGeom prst="rect">
            <a:avLst/>
          </a:prstGeom>
        </p:spPr>
      </p:pic>
    </p:spTree>
    <p:extLst>
      <p:ext uri="{BB962C8B-B14F-4D97-AF65-F5344CB8AC3E}">
        <p14:creationId xmlns:p14="http://schemas.microsoft.com/office/powerpoint/2010/main" val="3758479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s reflexiones sobre Presentaciones Eficac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1934718"/>
            <a:ext cx="3120598" cy="2340864"/>
          </a:xfrm>
          <a:prstGeom prst="rect">
            <a:avLst/>
          </a:prstGeom>
        </p:spPr>
      </p:pic>
      <p:sp>
        <p:nvSpPr>
          <p:cNvPr id="5" name="Content Placeholder 4"/>
          <p:cNvSpPr>
            <a:spLocks noGrp="1"/>
          </p:cNvSpPr>
          <p:nvPr>
            <p:ph idx="1"/>
          </p:nvPr>
        </p:nvSpPr>
        <p:spPr>
          <a:xfrm>
            <a:off x="457200" y="4953000"/>
            <a:ext cx="8229600" cy="1600200"/>
          </a:xfrm>
        </p:spPr>
        <p:txBody>
          <a:bodyPr>
            <a:normAutofit/>
          </a:bodyPr>
          <a:lstStyle/>
          <a:p>
            <a:pPr marL="0" indent="0" algn="ctr">
              <a:buNone/>
            </a:pPr>
            <a:r>
              <a:rPr lang="en-US" sz="6000" b="1" dirty="0" smtClean="0">
                <a:solidFill>
                  <a:srgbClr val="002060"/>
                </a:solidFill>
              </a:rPr>
              <a:t>True</a:t>
            </a:r>
            <a:r>
              <a:rPr lang="en-US" sz="6000" dirty="0" smtClean="0">
                <a:solidFill>
                  <a:srgbClr val="002060"/>
                </a:solidFill>
              </a:rPr>
              <a:t> </a:t>
            </a:r>
            <a:r>
              <a:rPr lang="en-US" sz="4400" i="1" dirty="0" smtClean="0">
                <a:solidFill>
                  <a:srgbClr val="002060"/>
                </a:solidFill>
              </a:rPr>
              <a:t>… Sort of …</a:t>
            </a:r>
            <a:endParaRPr lang="en-US" i="1" dirty="0">
              <a:solidFill>
                <a:srgbClr val="002060"/>
              </a:solidFill>
            </a:endParaRPr>
          </a:p>
        </p:txBody>
      </p:sp>
      <p:sp>
        <p:nvSpPr>
          <p:cNvPr id="2" name="Text Placeholder 1"/>
          <p:cNvSpPr>
            <a:spLocks noGrp="1"/>
          </p:cNvSpPr>
          <p:nvPr>
            <p:ph type="body" sz="quarter" idx="15"/>
          </p:nvPr>
        </p:nvSpPr>
        <p:spPr/>
        <p:txBody>
          <a:bodyPr/>
          <a:lstStyle/>
          <a:p>
            <a:r>
              <a:rPr lang="en-US" dirty="0" smtClean="0">
                <a:solidFill>
                  <a:srgbClr val="00B050"/>
                </a:solidFill>
              </a:rPr>
              <a:t>True or False:</a:t>
            </a:r>
            <a:endParaRPr lang="en-US" dirty="0">
              <a:solidFill>
                <a:srgbClr val="00B050"/>
              </a:solidFill>
            </a:endParaRPr>
          </a:p>
        </p:txBody>
      </p:sp>
      <p:sp>
        <p:nvSpPr>
          <p:cNvPr id="4" name="Title 3"/>
          <p:cNvSpPr>
            <a:spLocks noGrp="1"/>
          </p:cNvSpPr>
          <p:nvPr>
            <p:ph type="title" idx="4294967295"/>
          </p:nvPr>
        </p:nvSpPr>
        <p:spPr>
          <a:xfrm>
            <a:off x="876300" y="1219200"/>
            <a:ext cx="7391400" cy="3429000"/>
          </a:xfrm>
        </p:spPr>
        <p:txBody>
          <a:bodyPr>
            <a:noAutofit/>
          </a:bodyPr>
          <a:lstStyle/>
          <a:p>
            <a:pPr algn="ctr">
              <a:lnSpc>
                <a:spcPct val="100000"/>
              </a:lnSpc>
            </a:pPr>
            <a:r>
              <a:rPr lang="en-US" sz="4400" b="0" dirty="0" smtClean="0">
                <a:solidFill>
                  <a:schemeClr val="tx1"/>
                </a:solidFill>
              </a:rPr>
              <a:t>The key to finding a high-paying career is …</a:t>
            </a:r>
            <a:r>
              <a:rPr lang="en-US" sz="4400" dirty="0" smtClean="0">
                <a:solidFill>
                  <a:schemeClr val="tx2"/>
                </a:solidFill>
              </a:rPr>
              <a:t/>
            </a:r>
            <a:br>
              <a:rPr lang="en-US" sz="4400" dirty="0" smtClean="0">
                <a:solidFill>
                  <a:schemeClr val="tx2"/>
                </a:solidFill>
              </a:rPr>
            </a:br>
            <a:r>
              <a:rPr lang="en-US" sz="4400" dirty="0">
                <a:solidFill>
                  <a:schemeClr val="tx2"/>
                </a:solidFill>
              </a:rPr>
              <a:t/>
            </a:r>
            <a:br>
              <a:rPr lang="en-US" sz="4400" dirty="0">
                <a:solidFill>
                  <a:schemeClr val="tx2"/>
                </a:solidFill>
              </a:rPr>
            </a:br>
            <a:r>
              <a:rPr lang="en-US" sz="4400" dirty="0" smtClean="0">
                <a:solidFill>
                  <a:srgbClr val="0070C0"/>
                </a:solidFill>
              </a:rPr>
              <a:t>Going to College?</a:t>
            </a:r>
            <a:endParaRPr lang="en-US" sz="4400" dirty="0">
              <a:solidFill>
                <a:srgbClr val="0070C0"/>
              </a:solidFill>
            </a:endParaRPr>
          </a:p>
        </p:txBody>
      </p:sp>
    </p:spTree>
    <p:extLst>
      <p:ext uri="{BB962C8B-B14F-4D97-AF65-F5344CB8AC3E}">
        <p14:creationId xmlns:p14="http://schemas.microsoft.com/office/powerpoint/2010/main" val="333450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5"/>
          </p:nvPr>
        </p:nvSpPr>
        <p:spPr>
          <a:xfrm>
            <a:off x="304800" y="228600"/>
            <a:ext cx="8534400" cy="3581400"/>
          </a:xfrm>
        </p:spPr>
        <p:txBody>
          <a:bodyPr>
            <a:normAutofit/>
          </a:bodyPr>
          <a:lstStyle/>
          <a:p>
            <a:pPr marL="0" indent="0" algn="ctr">
              <a:lnSpc>
                <a:spcPct val="150000"/>
              </a:lnSpc>
              <a:spcBef>
                <a:spcPts val="0"/>
              </a:spcBef>
              <a:buNone/>
            </a:pPr>
            <a:r>
              <a:rPr lang="en-US" sz="3600" dirty="0">
                <a:solidFill>
                  <a:srgbClr val="002060"/>
                </a:solidFill>
                <a:latin typeface="+mn-lt"/>
              </a:rPr>
              <a:t>T</a:t>
            </a:r>
            <a:r>
              <a:rPr lang="en-US" sz="3600" dirty="0" smtClean="0">
                <a:solidFill>
                  <a:srgbClr val="002060"/>
                </a:solidFill>
                <a:latin typeface="+mn-lt"/>
              </a:rPr>
              <a:t>he </a:t>
            </a:r>
            <a:r>
              <a:rPr lang="en-US" sz="3600" i="1" dirty="0">
                <a:solidFill>
                  <a:srgbClr val="002060"/>
                </a:solidFill>
                <a:latin typeface="+mn-lt"/>
              </a:rPr>
              <a:t>real key</a:t>
            </a:r>
            <a:r>
              <a:rPr lang="en-US" sz="3600" dirty="0">
                <a:solidFill>
                  <a:srgbClr val="002060"/>
                </a:solidFill>
                <a:latin typeface="+mn-lt"/>
              </a:rPr>
              <a:t> to finding a high-paying </a:t>
            </a:r>
            <a:r>
              <a:rPr lang="en-US" sz="3600" dirty="0" smtClean="0">
                <a:solidFill>
                  <a:srgbClr val="002060"/>
                </a:solidFill>
                <a:latin typeface="+mn-lt"/>
              </a:rPr>
              <a:t/>
            </a:r>
            <a:br>
              <a:rPr lang="en-US" sz="3600" dirty="0" smtClean="0">
                <a:solidFill>
                  <a:srgbClr val="002060"/>
                </a:solidFill>
                <a:latin typeface="+mn-lt"/>
              </a:rPr>
            </a:br>
            <a:r>
              <a:rPr lang="en-US" sz="3600" dirty="0" smtClean="0">
                <a:solidFill>
                  <a:srgbClr val="002060"/>
                </a:solidFill>
                <a:latin typeface="+mn-lt"/>
              </a:rPr>
              <a:t>career </a:t>
            </a:r>
            <a:r>
              <a:rPr lang="en-US" sz="3600" dirty="0">
                <a:solidFill>
                  <a:srgbClr val="002060"/>
                </a:solidFill>
                <a:latin typeface="+mn-lt"/>
              </a:rPr>
              <a:t>is not just going to college, but </a:t>
            </a:r>
            <a:r>
              <a:rPr lang="en-US" sz="3600" b="1" dirty="0">
                <a:solidFill>
                  <a:srgbClr val="002060"/>
                </a:solidFill>
                <a:latin typeface="+mn-lt"/>
              </a:rPr>
              <a:t>the </a:t>
            </a:r>
            <a:r>
              <a:rPr lang="en-US" sz="3600" b="1" dirty="0">
                <a:solidFill>
                  <a:srgbClr val="0070C0"/>
                </a:solidFill>
                <a:latin typeface="+mn-lt"/>
              </a:rPr>
              <a:t>type of college </a:t>
            </a:r>
            <a:r>
              <a:rPr lang="en-US" sz="3600" b="1" dirty="0" smtClean="0">
                <a:solidFill>
                  <a:srgbClr val="0070C0"/>
                </a:solidFill>
                <a:latin typeface="+mn-lt"/>
              </a:rPr>
              <a:t>degree (or postsecondary credential)</a:t>
            </a:r>
            <a:r>
              <a:rPr lang="en-US" sz="3600" dirty="0" smtClean="0">
                <a:solidFill>
                  <a:srgbClr val="0070C0"/>
                </a:solidFill>
                <a:latin typeface="+mn-lt"/>
              </a:rPr>
              <a:t> </a:t>
            </a:r>
            <a:r>
              <a:rPr lang="en-US" sz="3600" dirty="0">
                <a:solidFill>
                  <a:srgbClr val="002060"/>
                </a:solidFill>
                <a:latin typeface="+mn-lt"/>
              </a:rPr>
              <a:t>you earn.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4038600"/>
            <a:ext cx="3657600" cy="2438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9275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nvPr>
        </p:nvGraphicFramePr>
        <p:xfrm>
          <a:off x="-92765" y="474594"/>
          <a:ext cx="8348870" cy="5908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0129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5"/>
          </p:nvPr>
        </p:nvSpPr>
        <p:spPr>
          <a:xfrm>
            <a:off x="316585" y="1676400"/>
            <a:ext cx="8510830" cy="4952999"/>
          </a:xfrm>
        </p:spPr>
        <p:txBody>
          <a:bodyPr>
            <a:noAutofit/>
          </a:bodyPr>
          <a:lstStyle/>
          <a:p>
            <a:pPr marL="0" indent="0" algn="ctr">
              <a:lnSpc>
                <a:spcPct val="100000"/>
              </a:lnSpc>
              <a:spcBef>
                <a:spcPts val="0"/>
              </a:spcBef>
              <a:buNone/>
            </a:pPr>
            <a:r>
              <a:rPr lang="en-US" sz="2800" b="1" dirty="0">
                <a:solidFill>
                  <a:srgbClr val="002060"/>
                </a:solidFill>
              </a:rPr>
              <a:t>T</a:t>
            </a:r>
            <a:r>
              <a:rPr lang="en-US" sz="2800" b="1" dirty="0" smtClean="0">
                <a:solidFill>
                  <a:srgbClr val="002060"/>
                </a:solidFill>
              </a:rPr>
              <a:t>he </a:t>
            </a:r>
            <a:r>
              <a:rPr lang="en-US" sz="2800" b="1" dirty="0">
                <a:solidFill>
                  <a:srgbClr val="002060"/>
                </a:solidFill>
              </a:rPr>
              <a:t>most lucrative type of degrees </a:t>
            </a:r>
            <a:r>
              <a:rPr lang="en-US" sz="2800" b="1" dirty="0" smtClean="0">
                <a:solidFill>
                  <a:srgbClr val="002060"/>
                </a:solidFill>
              </a:rPr>
              <a:t>might </a:t>
            </a:r>
            <a:r>
              <a:rPr lang="en-US" sz="2800" b="1" dirty="0">
                <a:solidFill>
                  <a:srgbClr val="002060"/>
                </a:solidFill>
              </a:rPr>
              <a:t>surprise you. </a:t>
            </a:r>
            <a:endParaRPr lang="en-US" sz="2800" b="1" dirty="0" smtClean="0">
              <a:solidFill>
                <a:srgbClr val="002060"/>
              </a:solidFill>
            </a:endParaRPr>
          </a:p>
          <a:p>
            <a:pPr marL="0" indent="0">
              <a:lnSpc>
                <a:spcPct val="120000"/>
              </a:lnSpc>
              <a:spcBef>
                <a:spcPts val="0"/>
              </a:spcBef>
              <a:buNone/>
            </a:pPr>
            <a:endParaRPr lang="en-US" sz="2400" dirty="0" smtClean="0"/>
          </a:p>
          <a:p>
            <a:pPr marL="0" indent="0">
              <a:lnSpc>
                <a:spcPct val="120000"/>
              </a:lnSpc>
              <a:spcBef>
                <a:spcPts val="0"/>
              </a:spcBef>
              <a:buNone/>
            </a:pPr>
            <a:endParaRPr lang="en-US" sz="2400" dirty="0"/>
          </a:p>
          <a:p>
            <a:pPr marL="0" indent="0">
              <a:lnSpc>
                <a:spcPct val="120000"/>
              </a:lnSpc>
              <a:spcBef>
                <a:spcPts val="0"/>
              </a:spcBef>
              <a:buNone/>
            </a:pPr>
            <a:endParaRPr lang="en-US" sz="2400" dirty="0" smtClean="0"/>
          </a:p>
          <a:p>
            <a:pPr marL="0" indent="0">
              <a:lnSpc>
                <a:spcPct val="120000"/>
              </a:lnSpc>
              <a:spcBef>
                <a:spcPts val="0"/>
              </a:spcBef>
              <a:buNone/>
            </a:pPr>
            <a:endParaRPr lang="en-US" sz="2400" dirty="0" smtClean="0"/>
          </a:p>
          <a:p>
            <a:pPr marL="0" indent="0">
              <a:lnSpc>
                <a:spcPct val="120000"/>
              </a:lnSpc>
              <a:spcBef>
                <a:spcPts val="0"/>
              </a:spcBef>
              <a:buNone/>
            </a:pPr>
            <a:endParaRPr lang="en-US" sz="2400" dirty="0"/>
          </a:p>
          <a:p>
            <a:pPr marL="0" indent="0">
              <a:lnSpc>
                <a:spcPct val="120000"/>
              </a:lnSpc>
              <a:spcBef>
                <a:spcPts val="0"/>
              </a:spcBef>
              <a:buNone/>
            </a:pPr>
            <a:endParaRPr lang="en-US" sz="2400" dirty="0"/>
          </a:p>
          <a:p>
            <a:pPr marL="0" indent="0">
              <a:lnSpc>
                <a:spcPct val="120000"/>
              </a:lnSpc>
              <a:spcBef>
                <a:spcPts val="0"/>
              </a:spcBef>
              <a:buNone/>
            </a:pPr>
            <a:endParaRPr lang="en-US" sz="2400" dirty="0" smtClean="0"/>
          </a:p>
          <a:p>
            <a:pPr marL="0" indent="0" algn="ctr">
              <a:lnSpc>
                <a:spcPct val="120000"/>
              </a:lnSpc>
              <a:spcBef>
                <a:spcPts val="0"/>
              </a:spcBef>
              <a:buNone/>
            </a:pPr>
            <a:r>
              <a:rPr lang="en-US" sz="2400" b="0" dirty="0" smtClean="0"/>
              <a:t>Watch </a:t>
            </a:r>
            <a:r>
              <a:rPr lang="en-US" sz="2400" b="0" dirty="0"/>
              <a:t>the </a:t>
            </a:r>
            <a:r>
              <a:rPr lang="en-US" sz="2400" b="0" u="sng" dirty="0">
                <a:hlinkClick r:id="rId3"/>
              </a:rPr>
              <a:t>9-minute video </a:t>
            </a:r>
            <a:r>
              <a:rPr lang="en-US" sz="2400" b="0" i="1" u="sng" dirty="0">
                <a:hlinkClick r:id="rId3"/>
              </a:rPr>
              <a:t>Success in the New Economy</a:t>
            </a:r>
            <a:r>
              <a:rPr lang="en-US" sz="2400" b="0" dirty="0"/>
              <a:t> </a:t>
            </a:r>
            <a:r>
              <a:rPr lang="en-US" sz="2400" b="0" dirty="0" smtClean="0"/>
              <a:t/>
            </a:r>
            <a:br>
              <a:rPr lang="en-US" sz="2400" b="0" dirty="0" smtClean="0"/>
            </a:br>
            <a:r>
              <a:rPr lang="en-US" sz="2400" b="0" dirty="0" smtClean="0"/>
              <a:t>for </a:t>
            </a:r>
            <a:r>
              <a:rPr lang="en-US" sz="2400" b="0" dirty="0"/>
              <a:t>a full explanation of what young people need to </a:t>
            </a:r>
            <a:r>
              <a:rPr lang="en-US" sz="2400" b="0" dirty="0" smtClean="0"/>
              <a:t/>
            </a:r>
            <a:br>
              <a:rPr lang="en-US" sz="2400" b="0" dirty="0" smtClean="0"/>
            </a:br>
            <a:r>
              <a:rPr lang="en-US" sz="2400" b="0" dirty="0" smtClean="0"/>
              <a:t>know </a:t>
            </a:r>
            <a:r>
              <a:rPr lang="en-US" sz="2400" b="0" dirty="0"/>
              <a:t>about the labor market.  </a:t>
            </a:r>
          </a:p>
        </p:txBody>
      </p:sp>
      <p:sp>
        <p:nvSpPr>
          <p:cNvPr id="2" name="Title 1"/>
          <p:cNvSpPr>
            <a:spLocks noGrp="1"/>
          </p:cNvSpPr>
          <p:nvPr>
            <p:ph type="title" idx="4294967295"/>
          </p:nvPr>
        </p:nvSpPr>
        <p:spPr>
          <a:xfrm>
            <a:off x="228600" y="228600"/>
            <a:ext cx="8763000" cy="1220025"/>
          </a:xfrm>
        </p:spPr>
        <p:txBody>
          <a:bodyPr>
            <a:normAutofit/>
          </a:bodyPr>
          <a:lstStyle/>
          <a:p>
            <a:pPr algn="ctr">
              <a:lnSpc>
                <a:spcPct val="100000"/>
              </a:lnSpc>
            </a:pPr>
            <a:r>
              <a:rPr lang="en-US" sz="3400" b="1" dirty="0" smtClean="0">
                <a:solidFill>
                  <a:srgbClr val="009F4D"/>
                </a:solidFill>
              </a:rPr>
              <a:t>More U.S. jobs require which types of degrees?</a:t>
            </a:r>
            <a:endParaRPr lang="en-US" sz="3400" b="1" dirty="0">
              <a:solidFill>
                <a:srgbClr val="009F4D"/>
              </a:solidFill>
            </a:endParaRPr>
          </a:p>
        </p:txBody>
      </p:sp>
      <p:pic>
        <p:nvPicPr>
          <p:cNvPr id="4" name="Picture 3">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6875" t="19667" r="6625" b="24500"/>
          <a:stretch/>
        </p:blipFill>
        <p:spPr>
          <a:xfrm>
            <a:off x="2148130" y="2514600"/>
            <a:ext cx="4847740" cy="23467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8559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5"/>
          </p:nvPr>
        </p:nvSpPr>
        <p:spPr>
          <a:xfrm>
            <a:off x="1" y="5006686"/>
            <a:ext cx="9143999" cy="1698914"/>
          </a:xfrm>
        </p:spPr>
        <p:txBody>
          <a:bodyPr>
            <a:normAutofit/>
          </a:bodyPr>
          <a:lstStyle/>
          <a:p>
            <a:pPr marL="0" indent="0" algn="ctr">
              <a:lnSpc>
                <a:spcPct val="100000"/>
              </a:lnSpc>
              <a:spcBef>
                <a:spcPts val="0"/>
              </a:spcBef>
              <a:buNone/>
            </a:pPr>
            <a:r>
              <a:rPr lang="en-US" sz="3200" dirty="0">
                <a:solidFill>
                  <a:srgbClr val="0070C0"/>
                </a:solidFill>
              </a:rPr>
              <a:t>“The true ratio of jobs </a:t>
            </a:r>
            <a:r>
              <a:rPr lang="en-US" sz="3200" dirty="0" smtClean="0">
                <a:solidFill>
                  <a:srgbClr val="0070C0"/>
                </a:solidFill>
              </a:rPr>
              <a:t>in </a:t>
            </a:r>
            <a:r>
              <a:rPr lang="en-US" sz="3200" dirty="0">
                <a:solidFill>
                  <a:srgbClr val="0070C0"/>
                </a:solidFill>
              </a:rPr>
              <a:t>our </a:t>
            </a:r>
            <a:r>
              <a:rPr lang="en-US" sz="3200" dirty="0" smtClean="0">
                <a:solidFill>
                  <a:srgbClr val="0070C0"/>
                </a:solidFill>
              </a:rPr>
              <a:t>economy </a:t>
            </a:r>
            <a:r>
              <a:rPr lang="en-US" sz="3200" dirty="0">
                <a:solidFill>
                  <a:srgbClr val="0070C0"/>
                </a:solidFill>
              </a:rPr>
              <a:t>is </a:t>
            </a:r>
            <a:r>
              <a:rPr lang="en-US" sz="3200" dirty="0" smtClean="0">
                <a:solidFill>
                  <a:srgbClr val="0070C0"/>
                </a:solidFill>
              </a:rPr>
              <a:t>1:2:7.”</a:t>
            </a:r>
          </a:p>
          <a:p>
            <a:pPr marL="0" indent="0" algn="ctr">
              <a:lnSpc>
                <a:spcPct val="100000"/>
              </a:lnSpc>
              <a:spcBef>
                <a:spcPts val="0"/>
              </a:spcBef>
              <a:buNone/>
            </a:pPr>
            <a:r>
              <a:rPr lang="en-US" sz="2800" b="0" dirty="0" smtClean="0">
                <a:solidFill>
                  <a:schemeClr val="tx1">
                    <a:lumMod val="50000"/>
                    <a:lumOff val="50000"/>
                  </a:schemeClr>
                </a:solidFill>
              </a:rPr>
              <a:t>- Kevin </a:t>
            </a:r>
            <a:r>
              <a:rPr lang="en-US" sz="2800" b="0" dirty="0">
                <a:solidFill>
                  <a:schemeClr val="tx1">
                    <a:lumMod val="50000"/>
                    <a:lumOff val="50000"/>
                  </a:schemeClr>
                </a:solidFill>
              </a:rPr>
              <a:t>Fleming, </a:t>
            </a:r>
            <a:r>
              <a:rPr lang="en-US" sz="2800" b="0" i="1" dirty="0" smtClean="0">
                <a:solidFill>
                  <a:schemeClr val="tx1">
                    <a:lumMod val="50000"/>
                    <a:lumOff val="50000"/>
                  </a:schemeClr>
                </a:solidFill>
              </a:rPr>
              <a:t>Success </a:t>
            </a:r>
            <a:r>
              <a:rPr lang="en-US" sz="2800" b="0" i="1" dirty="0">
                <a:solidFill>
                  <a:schemeClr val="tx1">
                    <a:lumMod val="50000"/>
                    <a:lumOff val="50000"/>
                  </a:schemeClr>
                </a:solidFill>
              </a:rPr>
              <a:t>in the New </a:t>
            </a:r>
            <a:r>
              <a:rPr lang="en-US" sz="2800" b="0" i="1" dirty="0" smtClean="0">
                <a:solidFill>
                  <a:schemeClr val="tx1">
                    <a:lumMod val="50000"/>
                    <a:lumOff val="50000"/>
                  </a:schemeClr>
                </a:solidFill>
              </a:rPr>
              <a:t>Economy</a:t>
            </a:r>
            <a:endParaRPr lang="en-US" sz="2800" b="0" dirty="0">
              <a:solidFill>
                <a:schemeClr val="tx1">
                  <a:lumMod val="50000"/>
                  <a:lumOff val="50000"/>
                </a:schemeClr>
              </a:solidFill>
            </a:endParaRPr>
          </a:p>
        </p:txBody>
      </p:sp>
      <p:pic>
        <p:nvPicPr>
          <p:cNvPr id="8" name="Picture 7" descr="S:\Academic&amp;StudentAffairs\CareerTechnicalEducation\15 PROFESSIONAL DEVELOPMENT\5 PD for Consortia\Menu of Topics\Priority - CTE Advocacy\1-2-7 graph.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2432" y="1219200"/>
            <a:ext cx="5559136" cy="3787486"/>
          </a:xfrm>
          <a:prstGeom prst="rect">
            <a:avLst/>
          </a:prstGeom>
          <a:noFill/>
          <a:ln>
            <a:noFill/>
          </a:ln>
        </p:spPr>
      </p:pic>
      <p:sp>
        <p:nvSpPr>
          <p:cNvPr id="7" name="Title 1"/>
          <p:cNvSpPr txBox="1">
            <a:spLocks/>
          </p:cNvSpPr>
          <p:nvPr/>
        </p:nvSpPr>
        <p:spPr>
          <a:xfrm>
            <a:off x="228600" y="228601"/>
            <a:ext cx="87630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C2340"/>
                </a:solidFill>
                <a:latin typeface="+mj-lt"/>
                <a:ea typeface="+mj-ea"/>
                <a:cs typeface="+mj-cs"/>
              </a:defRPr>
            </a:lvl1pPr>
          </a:lstStyle>
          <a:p>
            <a:pPr algn="ctr"/>
            <a:r>
              <a:rPr lang="en-US" sz="3400" dirty="0" smtClean="0">
                <a:solidFill>
                  <a:srgbClr val="009F4D"/>
                </a:solidFill>
              </a:rPr>
              <a:t>More U.S. jobs require which types of degrees?</a:t>
            </a:r>
            <a:endParaRPr lang="en-US" sz="3400" dirty="0">
              <a:solidFill>
                <a:srgbClr val="009F4D"/>
              </a:solidFill>
            </a:endParaRPr>
          </a:p>
        </p:txBody>
      </p:sp>
    </p:spTree>
    <p:extLst>
      <p:ext uri="{BB962C8B-B14F-4D97-AF65-F5344CB8AC3E}">
        <p14:creationId xmlns:p14="http://schemas.microsoft.com/office/powerpoint/2010/main" val="1730038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5"/>
          </p:nvPr>
        </p:nvSpPr>
        <p:spPr>
          <a:xfrm>
            <a:off x="2057400" y="1371600"/>
            <a:ext cx="6553200" cy="5105400"/>
          </a:xfrm>
        </p:spPr>
        <p:txBody>
          <a:bodyPr>
            <a:noAutofit/>
          </a:bodyPr>
          <a:lstStyle/>
          <a:p>
            <a:pPr marL="0" indent="0">
              <a:lnSpc>
                <a:spcPct val="100000"/>
              </a:lnSpc>
              <a:spcBef>
                <a:spcPts val="0"/>
              </a:spcBef>
              <a:buNone/>
            </a:pPr>
            <a:r>
              <a:rPr lang="en-US" sz="3200" dirty="0" smtClean="0"/>
              <a:t>For </a:t>
            </a:r>
            <a:r>
              <a:rPr lang="en-US" sz="3200" dirty="0"/>
              <a:t>every </a:t>
            </a:r>
            <a:r>
              <a:rPr lang="en-US" sz="3200" dirty="0" smtClean="0"/>
              <a:t>occupation </a:t>
            </a:r>
            <a:r>
              <a:rPr lang="en-US" sz="3200" dirty="0"/>
              <a:t>that requires </a:t>
            </a:r>
            <a:r>
              <a:rPr lang="en-US" sz="3200" dirty="0" smtClean="0"/>
              <a:t>a </a:t>
            </a:r>
            <a:r>
              <a:rPr lang="en-US" sz="3200" dirty="0"/>
              <a:t>master’s degree or </a:t>
            </a:r>
            <a:r>
              <a:rPr lang="en-US" sz="3200" dirty="0" smtClean="0"/>
              <a:t>more …</a:t>
            </a:r>
          </a:p>
          <a:p>
            <a:pPr marL="0" indent="0">
              <a:lnSpc>
                <a:spcPct val="100000"/>
              </a:lnSpc>
              <a:spcBef>
                <a:spcPts val="0"/>
              </a:spcBef>
              <a:buNone/>
            </a:pPr>
            <a:endParaRPr lang="en-US" sz="3200" dirty="0" smtClean="0"/>
          </a:p>
          <a:p>
            <a:pPr marL="0" indent="0">
              <a:lnSpc>
                <a:spcPct val="100000"/>
              </a:lnSpc>
              <a:spcBef>
                <a:spcPts val="0"/>
              </a:spcBef>
              <a:buNone/>
            </a:pPr>
            <a:endParaRPr lang="en-US" sz="1400" dirty="0" smtClean="0"/>
          </a:p>
          <a:p>
            <a:pPr marL="0" indent="0">
              <a:lnSpc>
                <a:spcPct val="100000"/>
              </a:lnSpc>
              <a:spcBef>
                <a:spcPts val="0"/>
              </a:spcBef>
              <a:buNone/>
            </a:pPr>
            <a:r>
              <a:rPr lang="en-US" sz="3200" dirty="0" smtClean="0"/>
              <a:t>Two professional </a:t>
            </a:r>
            <a:r>
              <a:rPr lang="en-US" sz="3200" dirty="0"/>
              <a:t>jobs require </a:t>
            </a:r>
            <a:r>
              <a:rPr lang="en-US" sz="3200" dirty="0" smtClean="0"/>
              <a:t>a </a:t>
            </a:r>
            <a:br>
              <a:rPr lang="en-US" sz="3200" dirty="0" smtClean="0"/>
            </a:br>
            <a:r>
              <a:rPr lang="en-US" sz="3200" dirty="0" smtClean="0"/>
              <a:t>university degree</a:t>
            </a:r>
            <a:r>
              <a:rPr lang="en-US" sz="3200" dirty="0"/>
              <a:t>, and </a:t>
            </a:r>
            <a:r>
              <a:rPr lang="en-US" sz="3200" dirty="0" smtClean="0"/>
              <a:t>…</a:t>
            </a:r>
          </a:p>
          <a:p>
            <a:pPr marL="0" indent="0">
              <a:lnSpc>
                <a:spcPct val="100000"/>
              </a:lnSpc>
              <a:spcBef>
                <a:spcPts val="0"/>
              </a:spcBef>
              <a:buNone/>
            </a:pPr>
            <a:endParaRPr lang="en-US" sz="3200" dirty="0" smtClean="0"/>
          </a:p>
          <a:p>
            <a:pPr marL="0" indent="0">
              <a:lnSpc>
                <a:spcPct val="100000"/>
              </a:lnSpc>
              <a:spcBef>
                <a:spcPts val="0"/>
              </a:spcBef>
              <a:buNone/>
            </a:pPr>
            <a:endParaRPr lang="en-US" sz="1400" dirty="0" smtClean="0"/>
          </a:p>
          <a:p>
            <a:pPr marL="0" indent="0">
              <a:lnSpc>
                <a:spcPct val="100000"/>
              </a:lnSpc>
              <a:spcBef>
                <a:spcPts val="0"/>
              </a:spcBef>
              <a:buNone/>
            </a:pPr>
            <a:r>
              <a:rPr lang="en-US" sz="3200" dirty="0" smtClean="0"/>
              <a:t>There </a:t>
            </a:r>
            <a:r>
              <a:rPr lang="en-US" sz="3200" dirty="0"/>
              <a:t>are over half a dozen </a:t>
            </a:r>
            <a:r>
              <a:rPr lang="en-US" sz="3200" dirty="0" smtClean="0"/>
              <a:t>jobs </a:t>
            </a:r>
            <a:br>
              <a:rPr lang="en-US" sz="3200" dirty="0" smtClean="0"/>
            </a:br>
            <a:r>
              <a:rPr lang="en-US" sz="3200" dirty="0" smtClean="0"/>
              <a:t>requiring </a:t>
            </a:r>
            <a:r>
              <a:rPr lang="en-US" sz="3200" dirty="0"/>
              <a:t>a </a:t>
            </a:r>
            <a:r>
              <a:rPr lang="en-US" sz="3200" dirty="0" smtClean="0"/>
              <a:t>1-year </a:t>
            </a:r>
            <a:r>
              <a:rPr lang="en-US" sz="3200" dirty="0"/>
              <a:t>college certificate </a:t>
            </a:r>
            <a:r>
              <a:rPr lang="en-US" sz="3200" dirty="0" smtClean="0"/>
              <a:t/>
            </a:r>
            <a:br>
              <a:rPr lang="en-US" sz="3200" dirty="0" smtClean="0"/>
            </a:br>
            <a:r>
              <a:rPr lang="en-US" sz="3200" dirty="0" smtClean="0"/>
              <a:t>or </a:t>
            </a:r>
            <a:r>
              <a:rPr lang="en-US" sz="3200" dirty="0"/>
              <a:t>2-year </a:t>
            </a:r>
            <a:r>
              <a:rPr lang="en-US" sz="3200" dirty="0" smtClean="0"/>
              <a:t>degree.</a:t>
            </a:r>
            <a:endParaRPr lang="en-US" sz="3200" dirty="0"/>
          </a:p>
        </p:txBody>
      </p:sp>
      <p:sp>
        <p:nvSpPr>
          <p:cNvPr id="2" name="Title 1"/>
          <p:cNvSpPr>
            <a:spLocks noGrp="1"/>
          </p:cNvSpPr>
          <p:nvPr>
            <p:ph type="title" idx="4294967295"/>
          </p:nvPr>
        </p:nvSpPr>
        <p:spPr>
          <a:xfrm>
            <a:off x="228600" y="152400"/>
            <a:ext cx="8229600" cy="990600"/>
          </a:xfrm>
        </p:spPr>
        <p:txBody>
          <a:bodyPr>
            <a:normAutofit/>
          </a:bodyPr>
          <a:lstStyle/>
          <a:p>
            <a:pPr>
              <a:lnSpc>
                <a:spcPct val="100000"/>
              </a:lnSpc>
            </a:pPr>
            <a:r>
              <a:rPr lang="en-US" b="1" dirty="0">
                <a:solidFill>
                  <a:srgbClr val="009F4D"/>
                </a:solidFill>
              </a:rPr>
              <a:t>What is </a:t>
            </a:r>
            <a:r>
              <a:rPr lang="en-US" b="1" dirty="0" smtClean="0">
                <a:solidFill>
                  <a:srgbClr val="009F4D"/>
                </a:solidFill>
              </a:rPr>
              <a:t>the 1:2:7 </a:t>
            </a:r>
            <a:r>
              <a:rPr lang="en-US" b="1" dirty="0">
                <a:solidFill>
                  <a:srgbClr val="009F4D"/>
                </a:solidFill>
              </a:rPr>
              <a:t>Ratio</a:t>
            </a:r>
            <a:r>
              <a:rPr lang="en-US" b="1" dirty="0" smtClean="0">
                <a:solidFill>
                  <a:srgbClr val="009F4D"/>
                </a:solidFill>
              </a:rPr>
              <a:t>?</a:t>
            </a:r>
            <a:endParaRPr lang="en-US" dirty="0">
              <a:solidFill>
                <a:srgbClr val="009F4D"/>
              </a:solidFill>
            </a:endParaRPr>
          </a:p>
        </p:txBody>
      </p:sp>
      <p:pic>
        <p:nvPicPr>
          <p:cNvPr id="4" name="Picture 3" descr="&lt;strong&gt;number&lt;/strong&gt; &lt;strong&gt;1&lt;/strong&gt; | Flickr - Photo Shar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050" y="1427679"/>
            <a:ext cx="1219200" cy="1219200"/>
          </a:xfrm>
          <a:prstGeom prst="rect">
            <a:avLst/>
          </a:prstGeom>
        </p:spPr>
      </p:pic>
      <p:pic>
        <p:nvPicPr>
          <p:cNvPr id="9" name="Picture 8" descr="&lt;strong&gt;number&lt;/strong&gt; &lt;strong&gt;2&lt;/strong&gt; | Flickr - Photo Shar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650" y="3048000"/>
            <a:ext cx="1270000" cy="1270000"/>
          </a:xfrm>
          <a:prstGeom prst="rect">
            <a:avLst/>
          </a:prstGeom>
        </p:spPr>
      </p:pic>
      <p:pic>
        <p:nvPicPr>
          <p:cNvPr id="10" name="Picture 9" descr="&lt;strong&gt;number&lt;/strong&gt; &lt;strong&gt;7&lt;/strong&gt; | Flickr - Photo Shar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450" y="4876800"/>
            <a:ext cx="1219200" cy="1219200"/>
          </a:xfrm>
          <a:prstGeom prst="rect">
            <a:avLst/>
          </a:prstGeom>
        </p:spPr>
      </p:pic>
    </p:spTree>
    <p:extLst>
      <p:ext uri="{BB962C8B-B14F-4D97-AF65-F5344CB8AC3E}">
        <p14:creationId xmlns:p14="http://schemas.microsoft.com/office/powerpoint/2010/main" val="3108402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55273" t="16395" r="4197" b="54684"/>
          <a:stretch/>
        </p:blipFill>
        <p:spPr>
          <a:xfrm>
            <a:off x="699164" y="762000"/>
            <a:ext cx="7745673" cy="42709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508885" y="6248400"/>
            <a:ext cx="4126230" cy="307777"/>
          </a:xfrm>
          <a:prstGeom prst="rect">
            <a:avLst/>
          </a:prstGeom>
          <a:noFill/>
        </p:spPr>
        <p:txBody>
          <a:bodyPr wrap="square" rtlCol="0">
            <a:spAutoFit/>
          </a:bodyPr>
          <a:lstStyle/>
          <a:p>
            <a:pPr algn="ctr"/>
            <a:r>
              <a:rPr lang="en-US" sz="1400" dirty="0"/>
              <a:t>Source: </a:t>
            </a:r>
            <a:r>
              <a:rPr lang="en-US" sz="1400" dirty="0" smtClean="0">
                <a:hlinkClick r:id="rId4"/>
              </a:rPr>
              <a:t>www.explorethetrades.org</a:t>
            </a:r>
            <a:r>
              <a:rPr lang="en-US" sz="1400" dirty="0" smtClean="0"/>
              <a:t> </a:t>
            </a:r>
            <a:endParaRPr lang="en-US" sz="1400" dirty="0"/>
          </a:p>
        </p:txBody>
      </p:sp>
    </p:spTree>
    <p:extLst>
      <p:ext uri="{BB962C8B-B14F-4D97-AF65-F5344CB8AC3E}">
        <p14:creationId xmlns:p14="http://schemas.microsoft.com/office/powerpoint/2010/main" val="1544801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152400"/>
            <a:ext cx="8229600" cy="1143000"/>
          </a:xfrm>
        </p:spPr>
        <p:txBody>
          <a:bodyPr>
            <a:normAutofit/>
          </a:bodyPr>
          <a:lstStyle/>
          <a:p>
            <a:r>
              <a:rPr lang="en-US" sz="4000" b="1" dirty="0" smtClean="0">
                <a:solidFill>
                  <a:srgbClr val="009F4D"/>
                </a:solidFill>
              </a:rPr>
              <a:t>In Other Words …</a:t>
            </a:r>
            <a:endParaRPr lang="en-US" sz="4000" b="1" dirty="0">
              <a:solidFill>
                <a:srgbClr val="009F4D"/>
              </a:solidFill>
            </a:endParaRPr>
          </a:p>
        </p:txBody>
      </p:sp>
      <p:pic>
        <p:nvPicPr>
          <p:cNvPr id="5" name="Picture 4" descr="S:\Academic&amp;StudentAffairs\CareerTechnicalEducation\15 PROFESSIONAL DEVELOPMENT\5 PD for Consortia\Menu of Topics\Priority - CTE Advocacy\1-2-7 graph.jpg"/>
          <p:cNvPicPr>
            <a:picLocks noChangeAspect="1"/>
          </p:cNvPicPr>
          <p:nvPr/>
        </p:nvPicPr>
        <p:blipFill rotWithShape="1">
          <a:blip r:embed="rId3" cstate="print">
            <a:extLst>
              <a:ext uri="{28A0092B-C50C-407E-A947-70E740481C1C}">
                <a14:useLocalDpi xmlns:a14="http://schemas.microsoft.com/office/drawing/2010/main" val="0"/>
              </a:ext>
            </a:extLst>
          </a:blip>
          <a:srcRect l="5015" r="3132"/>
          <a:stretch/>
        </p:blipFill>
        <p:spPr bwMode="auto">
          <a:xfrm>
            <a:off x="288471" y="1745593"/>
            <a:ext cx="5464700" cy="4053375"/>
          </a:xfrm>
          <a:prstGeom prst="rect">
            <a:avLst/>
          </a:prstGeom>
          <a:noFill/>
          <a:ln>
            <a:noFill/>
          </a:ln>
        </p:spPr>
      </p:pic>
      <p:sp>
        <p:nvSpPr>
          <p:cNvPr id="4" name="Rectangle 3"/>
          <p:cNvSpPr/>
          <p:nvPr/>
        </p:nvSpPr>
        <p:spPr>
          <a:xfrm>
            <a:off x="5105400" y="2057400"/>
            <a:ext cx="3886200" cy="3046988"/>
          </a:xfrm>
          <a:prstGeom prst="rect">
            <a:avLst/>
          </a:prstGeom>
        </p:spPr>
        <p:txBody>
          <a:bodyPr wrap="square">
            <a:spAutoFit/>
          </a:bodyPr>
          <a:lstStyle/>
          <a:p>
            <a:pPr marL="457200" indent="-457200">
              <a:buFont typeface="Wingdings" panose="05000000000000000000" pitchFamily="2" charset="2"/>
              <a:buChar char="§"/>
            </a:pPr>
            <a:r>
              <a:rPr lang="en-US" sz="2400" b="1" dirty="0" smtClean="0">
                <a:latin typeface="Arial" panose="020B0604020202020204" pitchFamily="34" charset="0"/>
                <a:ea typeface="Times New Roman" panose="02020603050405020304" pitchFamily="18" charset="0"/>
                <a:cs typeface="Times New Roman" panose="02020603050405020304" pitchFamily="18" charset="0"/>
              </a:rPr>
              <a:t>33</a:t>
            </a:r>
            <a:r>
              <a:rPr lang="en-US" sz="2400" b="1" dirty="0">
                <a:latin typeface="Arial" panose="020B0604020202020204" pitchFamily="34" charset="0"/>
                <a:ea typeface="Times New Roman" panose="02020603050405020304" pitchFamily="18" charset="0"/>
                <a:cs typeface="Times New Roman" panose="02020603050405020304" pitchFamily="18" charset="0"/>
              </a:rPr>
              <a:t>% </a:t>
            </a:r>
            <a:r>
              <a:rPr lang="en-US" sz="2400" dirty="0">
                <a:latin typeface="Arial" panose="020B0604020202020204" pitchFamily="34" charset="0"/>
                <a:ea typeface="Times New Roman" panose="02020603050405020304" pitchFamily="18" charset="0"/>
                <a:cs typeface="Times New Roman" panose="02020603050405020304" pitchFamily="18" charset="0"/>
              </a:rPr>
              <a:t>of </a:t>
            </a:r>
            <a:r>
              <a:rPr lang="en-US" sz="2400" dirty="0" smtClean="0">
                <a:latin typeface="Arial" panose="020B0604020202020204" pitchFamily="34" charset="0"/>
                <a:ea typeface="Times New Roman" panose="02020603050405020304" pitchFamily="18" charset="0"/>
                <a:cs typeface="Times New Roman" panose="02020603050405020304" pitchFamily="18" charset="0"/>
              </a:rPr>
              <a:t>U.S. jobs </a:t>
            </a:r>
            <a:r>
              <a:rPr lang="en-US" sz="2400" dirty="0">
                <a:latin typeface="Arial" panose="020B0604020202020204" pitchFamily="34" charset="0"/>
                <a:ea typeface="Times New Roman" panose="02020603050405020304" pitchFamily="18" charset="0"/>
                <a:cs typeface="Times New Roman" panose="02020603050405020304" pitchFamily="18" charset="0"/>
              </a:rPr>
              <a:t>require a B</a:t>
            </a:r>
            <a:r>
              <a:rPr lang="en-US" sz="2400" dirty="0" smtClean="0">
                <a:latin typeface="Arial" panose="020B0604020202020204" pitchFamily="34" charset="0"/>
                <a:ea typeface="Times New Roman" panose="02020603050405020304" pitchFamily="18" charset="0"/>
                <a:cs typeface="Times New Roman" panose="02020603050405020304" pitchFamily="18" charset="0"/>
              </a:rPr>
              <a:t>achelor </a:t>
            </a:r>
            <a:r>
              <a:rPr lang="en-US" sz="2400" dirty="0">
                <a:latin typeface="Arial" panose="020B0604020202020204" pitchFamily="34" charset="0"/>
                <a:ea typeface="Times New Roman" panose="02020603050405020304" pitchFamily="18" charset="0"/>
                <a:cs typeface="Times New Roman" panose="02020603050405020304" pitchFamily="18" charset="0"/>
              </a:rPr>
              <a:t>degree or higher </a:t>
            </a:r>
            <a:endParaRPr lang="en-US" sz="2400" dirty="0" smtClean="0">
              <a:latin typeface="Arial" panose="020B0604020202020204" pitchFamily="34" charset="0"/>
              <a:ea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en-US" sz="2400" dirty="0" smtClean="0">
              <a:latin typeface="Arial" panose="020B0604020202020204" pitchFamily="34" charset="0"/>
              <a:ea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en-US" sz="2400" dirty="0">
              <a:latin typeface="Arial" panose="020B0604020202020204" pitchFamily="34" charset="0"/>
              <a:ea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en-US" sz="2400" b="1" dirty="0" smtClean="0">
                <a:latin typeface="Arial" panose="020B0604020202020204" pitchFamily="34" charset="0"/>
                <a:ea typeface="Times New Roman" panose="02020603050405020304" pitchFamily="18" charset="0"/>
                <a:cs typeface="Times New Roman" panose="02020603050405020304" pitchFamily="18" charset="0"/>
              </a:rPr>
              <a:t>57</a:t>
            </a:r>
            <a:r>
              <a:rPr lang="en-US" sz="2400" b="1" dirty="0">
                <a:latin typeface="Arial" panose="020B0604020202020204" pitchFamily="34" charset="0"/>
                <a:ea typeface="Times New Roman" panose="02020603050405020304" pitchFamily="18" charset="0"/>
                <a:cs typeface="Times New Roman" panose="02020603050405020304" pitchFamily="18" charset="0"/>
              </a:rPr>
              <a:t>% </a:t>
            </a:r>
            <a:r>
              <a:rPr lang="en-US" sz="2400" dirty="0">
                <a:latin typeface="Arial" panose="020B0604020202020204" pitchFamily="34" charset="0"/>
                <a:ea typeface="Times New Roman" panose="02020603050405020304" pitchFamily="18" charset="0"/>
                <a:cs typeface="Times New Roman" panose="02020603050405020304" pitchFamily="18" charset="0"/>
              </a:rPr>
              <a:t>require skilled labor (two years or </a:t>
            </a:r>
            <a:r>
              <a:rPr lang="en-US" sz="2400" dirty="0" smtClean="0">
                <a:latin typeface="Arial" panose="020B0604020202020204" pitchFamily="34" charset="0"/>
                <a:ea typeface="Times New Roman" panose="02020603050405020304" pitchFamily="18" charset="0"/>
                <a:cs typeface="Times New Roman" panose="02020603050405020304" pitchFamily="18" charset="0"/>
              </a:rPr>
              <a:t/>
            </a:r>
            <a:br>
              <a:rPr lang="en-US" sz="2400" dirty="0" smtClean="0">
                <a:latin typeface="Arial" panose="020B0604020202020204" pitchFamily="34" charset="0"/>
                <a:ea typeface="Times New Roman" panose="02020603050405020304" pitchFamily="18" charset="0"/>
                <a:cs typeface="Times New Roman" panose="02020603050405020304" pitchFamily="18" charset="0"/>
              </a:rPr>
            </a:br>
            <a:r>
              <a:rPr lang="en-US" sz="2400" dirty="0" smtClean="0">
                <a:latin typeface="Arial" panose="020B0604020202020204" pitchFamily="34" charset="0"/>
                <a:ea typeface="Times New Roman" panose="02020603050405020304" pitchFamily="18" charset="0"/>
                <a:cs typeface="Times New Roman" panose="02020603050405020304" pitchFamily="18" charset="0"/>
              </a:rPr>
              <a:t>less college credential</a:t>
            </a:r>
            <a:r>
              <a:rPr lang="en-US" sz="2400" dirty="0">
                <a:latin typeface="Arial" panose="020B0604020202020204" pitchFamily="34"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7668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Minnesota State Brand Colors">
      <a:dk1>
        <a:sysClr val="windowText" lastClr="000000"/>
      </a:dk1>
      <a:lt1>
        <a:sysClr val="window" lastClr="FFFFFF"/>
      </a:lt1>
      <a:dk2>
        <a:srgbClr val="0C2340"/>
      </a:dk2>
      <a:lt2>
        <a:srgbClr val="009F4D"/>
      </a:lt2>
      <a:accent1>
        <a:srgbClr val="ACA39A"/>
      </a:accent1>
      <a:accent2>
        <a:srgbClr val="009CDE"/>
      </a:accent2>
      <a:accent3>
        <a:srgbClr val="582C83"/>
      </a:accent3>
      <a:accent4>
        <a:srgbClr val="CE0058"/>
      </a:accent4>
      <a:accent5>
        <a:srgbClr val="FF671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Minnesota State Brand Colors">
      <a:dk1>
        <a:sysClr val="windowText" lastClr="000000"/>
      </a:dk1>
      <a:lt1>
        <a:sysClr val="window" lastClr="FFFFFF"/>
      </a:lt1>
      <a:dk2>
        <a:srgbClr val="20285C"/>
      </a:dk2>
      <a:lt2>
        <a:srgbClr val="009D4E"/>
      </a:lt2>
      <a:accent1>
        <a:srgbClr val="B0A39A"/>
      </a:accent1>
      <a:accent2>
        <a:srgbClr val="009BDE"/>
      </a:accent2>
      <a:accent3>
        <a:srgbClr val="5B2B82"/>
      </a:accent3>
      <a:accent4>
        <a:srgbClr val="D60057"/>
      </a:accent4>
      <a:accent5>
        <a:srgbClr val="FF671B"/>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Type xmlns="56079915-55c1-47de-9f8c-fe65da8f0fde">Templates</Document_x0020_Type>
    <Audience xmlns="56079915-55c1-47de-9f8c-fe65da8f0fde">
      <Value>System Office</Value>
    </Audience>
    <Category1 xmlns="56079915-55c1-47de-9f8c-fe65da8f0fde">
      <Value>Graphics</Value>
    </Category1>
    <Topic xmlns="56079915-55c1-47de-9f8c-fe65da8f0fde">
      <Value>Brand Standards</Value>
    </Topic>
    <TaxCatchAll xmlns="56079915-55c1-47de-9f8c-fe65da8f0fde">
      <Value>6</Value>
      <Value>3</Value>
    </TaxCatchAll>
    <p09038bf12304619804d557862d5fc41 xmlns="56079915-55c1-47de-9f8c-fe65da8f0fde">
      <Terms xmlns="http://schemas.microsoft.com/office/infopath/2007/PartnerControls">
        <TermInfo xmlns="http://schemas.microsoft.com/office/infopath/2007/PartnerControls">
          <TermName xmlns="http://schemas.microsoft.com/office/infopath/2007/PartnerControls">Advancement</TermName>
          <TermId xmlns="http://schemas.microsoft.com/office/infopath/2007/PartnerControls">d7809cf3-7ceb-465e-92ea-59cbc20ee0a1</TermId>
        </TermInfo>
      </Terms>
    </p09038bf12304619804d557862d5fc41>
    <ja4d214411a24a6192cde7e6c17082ed xmlns="56079915-55c1-47de-9f8c-fe65da8f0fde">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9c0f9c96-c80b-487b-ba5f-a0d3f6db2610</TermId>
        </TermInfo>
      </Terms>
    </ja4d214411a24a6192cde7e6c17082ed>
    <TaxKeywordTaxHTField xmlns="56079915-55c1-47de-9f8c-fe65da8f0fde">
      <Terms xmlns="http://schemas.microsoft.com/office/infopath/2007/PartnerControls"/>
    </TaxKeywordTaxHTField>
  </documentManagement>
</p:properties>
</file>

<file path=customXml/item3.xml><?xml version="1.0" encoding="utf-8"?>
<ct:contentTypeSchema xmlns:ct="http://schemas.microsoft.com/office/2006/metadata/contentType" xmlns:ma="http://schemas.microsoft.com/office/2006/metadata/properties/metaAttributes" ct:_="" ma:_="" ma:contentTypeName="MNSCU Document" ma:contentTypeID="0x0101007F63E6E81D490F4988342785983C5A40009394B71A0B7376429FFD940BB99A3882" ma:contentTypeVersion="22" ma:contentTypeDescription="" ma:contentTypeScope="" ma:versionID="6d98b674e19aca7e465360c020c0a74c">
  <xsd:schema xmlns:xsd="http://www.w3.org/2001/XMLSchema" xmlns:xs="http://www.w3.org/2001/XMLSchema" xmlns:p="http://schemas.microsoft.com/office/2006/metadata/properties" xmlns:ns3="56079915-55c1-47de-9f8c-fe65da8f0fde" targetNamespace="http://schemas.microsoft.com/office/2006/metadata/properties" ma:root="true" ma:fieldsID="9b13cf3956d02a060ff336852ebc0f8c" ns3:_="">
    <xsd:import namespace="56079915-55c1-47de-9f8c-fe65da8f0fde"/>
    <xsd:element name="properties">
      <xsd:complexType>
        <xsd:sequence>
          <xsd:element name="documentManagement">
            <xsd:complexType>
              <xsd:all>
                <xsd:element ref="ns3:Audience" minOccurs="0"/>
                <xsd:element ref="ns3:Document_x0020_Type" minOccurs="0"/>
                <xsd:element ref="ns3:Category1" minOccurs="0"/>
                <xsd:element ref="ns3:Topic" minOccurs="0"/>
                <xsd:element ref="ns3:TaxKeywordTaxHTField" minOccurs="0"/>
                <xsd:element ref="ns3:TaxCatchAll" minOccurs="0"/>
                <xsd:element ref="ns3:TaxCatchAllLabel" minOccurs="0"/>
                <xsd:element ref="ns3:p09038bf12304619804d557862d5fc41" minOccurs="0"/>
                <xsd:element ref="ns3:ja4d214411a24a6192cde7e6c17082ed" minOccurs="0"/>
                <xsd:element ref="ns3:SharedWithUsers" minOccurs="0"/>
                <xsd:element ref="ns3:SharedWithDetails"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79915-55c1-47de-9f8c-fe65da8f0fde" elementFormDefault="qualified">
    <xsd:import namespace="http://schemas.microsoft.com/office/2006/documentManagement/types"/>
    <xsd:import namespace="http://schemas.microsoft.com/office/infopath/2007/PartnerControls"/>
    <xsd:element name="Audience" ma:index="3" nillable="true" ma:displayName="Audience" ma:internalName="Audience">
      <xsd:complexType>
        <xsd:complexContent>
          <xsd:extension base="dms:MultiChoice">
            <xsd:sequence>
              <xsd:element name="Value" maxOccurs="unbounded" minOccurs="0" nillable="true">
                <xsd:simpleType>
                  <xsd:restriction base="dms:Choice">
                    <xsd:enumeration value="Systemwide"/>
                    <xsd:enumeration value="System Office"/>
                    <xsd:enumeration value="Key Communicators"/>
                  </xsd:restriction>
                </xsd:simpleType>
              </xsd:element>
            </xsd:sequence>
          </xsd:extension>
        </xsd:complexContent>
      </xsd:complexType>
    </xsd:element>
    <xsd:element name="Document_x0020_Type" ma:index="4" nillable="true" ma:displayName="Document Type" ma:format="RadioButtons" ma:internalName="Document_x0020_Type">
      <xsd:simpleType>
        <xsd:restriction base="dms:Choice">
          <xsd:enumeration value="BOT"/>
          <xsd:enumeration value="Logos"/>
          <xsd:enumeration value="Manuals"/>
          <xsd:enumeration value="Maps"/>
          <xsd:enumeration value="Reports"/>
          <xsd:enumeration value="Templates"/>
        </xsd:restriction>
      </xsd:simpleType>
    </xsd:element>
    <xsd:element name="Category1" ma:index="5" nillable="true" ma:displayName="Category" ma:internalName="Category1" ma:readOnly="false">
      <xsd:complexType>
        <xsd:complexContent>
          <xsd:extension base="dms:MultiChoice">
            <xsd:sequence>
              <xsd:element name="Value" maxOccurs="unbounded" minOccurs="0" nillable="true">
                <xsd:simpleType>
                  <xsd:restriction base="dms:Choice">
                    <xsd:enumeration value="Brand Steering Committee"/>
                    <xsd:enumeration value="Communications"/>
                    <xsd:enumeration value="Deliverables"/>
                    <xsd:enumeration value="Drafts"/>
                    <xsd:enumeration value="Graphics"/>
                    <xsd:enumeration value="Timeline"/>
                  </xsd:restriction>
                </xsd:simpleType>
              </xsd:element>
            </xsd:sequence>
          </xsd:extension>
        </xsd:complexContent>
      </xsd:complexType>
    </xsd:element>
    <xsd:element name="Topic" ma:index="6" nillable="true" ma:displayName="Topic" ma:internalName="Topic" ma:readOnly="false">
      <xsd:complexType>
        <xsd:complexContent>
          <xsd:extension base="dms:MultiChoice">
            <xsd:sequence>
              <xsd:element name="Value" maxOccurs="unbounded" minOccurs="0" nillable="true">
                <xsd:simpleType>
                  <xsd:restriction base="dms:Choice">
                    <xsd:enumeration value="Brand Standards"/>
                    <xsd:enumeration value="Collaboration and Feedback"/>
                    <xsd:enumeration value="Environmental Inventory"/>
                    <xsd:enumeration value="Phase I"/>
                    <xsd:enumeration value="Phase II"/>
                    <xsd:enumeration value="Visual Identity Development"/>
                    <xsd:enumeration value="Website"/>
                    <xsd:enumeration value="Work Plan"/>
                  </xsd:restriction>
                </xsd:simpleType>
              </xsd:element>
            </xsd:sequence>
          </xsd:extension>
        </xsd:complexContent>
      </xsd:complexType>
    </xsd:element>
    <xsd:element name="TaxKeywordTaxHTField" ma:index="11" nillable="true" ma:taxonomy="true" ma:internalName="TaxKeywordTaxHTField" ma:taxonomyFieldName="TaxKeyword" ma:displayName="Keywords" ma:readOnly="false" ma:fieldId="{23f27201-bee3-471e-b2e7-b64fd8b7ca38}" ma:taxonomyMulti="true" ma:sspId="f95a9afa-61c7-4e96-8bec-901bd188774b"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description="" ma:hidden="true" ma:list="{0763f45c-5e52-437e-8450-a5f0778a5a12}" ma:internalName="TaxCatchAll" ma:readOnly="false" ma:showField="CatchAllData" ma:web="56079915-55c1-47de-9f8c-fe65da8f0fde">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description="" ma:hidden="true" ma:list="{0763f45c-5e52-437e-8450-a5f0778a5a12}" ma:internalName="TaxCatchAllLabel" ma:readOnly="true" ma:showField="CatchAllDataLabel" ma:web="56079915-55c1-47de-9f8c-fe65da8f0fde">
      <xsd:complexType>
        <xsd:complexContent>
          <xsd:extension base="dms:MultiChoiceLookup">
            <xsd:sequence>
              <xsd:element name="Value" type="dms:Lookup" maxOccurs="unbounded" minOccurs="0" nillable="true"/>
            </xsd:sequence>
          </xsd:extension>
        </xsd:complexContent>
      </xsd:complexType>
    </xsd:element>
    <xsd:element name="p09038bf12304619804d557862d5fc41" ma:index="15" nillable="true" ma:taxonomy="true" ma:internalName="p09038bf12304619804d557862d5fc41" ma:taxonomyFieldName="Division" ma:displayName="Division" ma:readOnly="false" ma:default="-1;#Advancement|d7809cf3-7ceb-465e-92ea-59cbc20ee0a1" ma:fieldId="{909038bf-1230-4619-804d-557862d5fc41}" ma:taxonomyMulti="true" ma:sspId="f95a9afa-61c7-4e96-8bec-901bd188774b" ma:termSetId="4138800a-2358-4676-93a8-74d5ce380f98" ma:anchorId="00000000-0000-0000-0000-000000000000" ma:open="false" ma:isKeyword="false">
      <xsd:complexType>
        <xsd:sequence>
          <xsd:element ref="pc:Terms" minOccurs="0" maxOccurs="1"/>
        </xsd:sequence>
      </xsd:complexType>
    </xsd:element>
    <xsd:element name="ja4d214411a24a6192cde7e6c17082ed" ma:index="17" nillable="true" ma:taxonomy="true" ma:internalName="ja4d214411a24a6192cde7e6c17082ed" ma:taxonomyFieldName="Unit" ma:displayName="Unit" ma:readOnly="false" ma:default="-1;#Communications|9c0f9c96-c80b-487b-ba5f-a0d3f6db2610" ma:fieldId="{3a4d2144-11a2-4a61-92cd-e7e6c17082ed}" ma:taxonomyMulti="true" ma:sspId="f95a9afa-61c7-4e96-8bec-901bd188774b" ma:termSetId="4138800a-2358-4676-93a8-74d5ce380f98" ma:anchorId="00000000-0000-0000-0000-000000000000" ma:open="false" ma:isKeyword="false">
      <xsd:complexType>
        <xsd:sequence>
          <xsd:element ref="pc:Terms" minOccurs="0" maxOccurs="1"/>
        </xsd:sequence>
      </xsd:complexType>
    </xsd:element>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description="" ma:internalName="SharedWithDetails" ma:readOnly="true">
      <xsd:simpleType>
        <xsd:restriction base="dms:Note">
          <xsd:maxLength value="255"/>
        </xsd:restriction>
      </xsd:simpleType>
    </xsd:element>
    <xsd:element name="LastSharedByUser" ma:index="23" nillable="true" ma:displayName="Last Shared By User" ma:description="" ma:internalName="LastSharedByUser" ma:readOnly="true">
      <xsd:simpleType>
        <xsd:restriction base="dms:Note">
          <xsd:maxLength value="255"/>
        </xsd:restriction>
      </xsd:simpleType>
    </xsd:element>
    <xsd:element name="LastSharedByTime" ma:index="24"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BDA0DA-59AD-4DFA-BF0C-10E001CF4AB4}">
  <ds:schemaRefs>
    <ds:schemaRef ds:uri="http://schemas.microsoft.com/sharepoint/v3/contenttype/forms"/>
  </ds:schemaRefs>
</ds:datastoreItem>
</file>

<file path=customXml/itemProps2.xml><?xml version="1.0" encoding="utf-8"?>
<ds:datastoreItem xmlns:ds="http://schemas.openxmlformats.org/officeDocument/2006/customXml" ds:itemID="{146A45C1-91F2-456D-8FF6-4F738332C642}">
  <ds:schemaRefs>
    <ds:schemaRef ds:uri="56079915-55c1-47de-9f8c-fe65da8f0fde"/>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7DDDE8B9-C31F-438D-B935-4C21067467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79915-55c1-47de-9f8c-fe65da8f0f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773</TotalTime>
  <Words>1437</Words>
  <Application>Microsoft Office PowerPoint</Application>
  <PresentationFormat>On-screen Show (4:3)</PresentationFormat>
  <Paragraphs>191</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Courier New</vt:lpstr>
      <vt:lpstr>Times New Roman</vt:lpstr>
      <vt:lpstr>Wingdings</vt:lpstr>
      <vt:lpstr>Office Theme</vt:lpstr>
      <vt:lpstr>Custom Design</vt:lpstr>
      <vt:lpstr>PowerPoint Presentation</vt:lpstr>
      <vt:lpstr>The key to finding a high-paying career is …  Going to College?</vt:lpstr>
      <vt:lpstr>PowerPoint Presentation</vt:lpstr>
      <vt:lpstr>PowerPoint Presentation</vt:lpstr>
      <vt:lpstr>More U.S. jobs require which types of degrees?</vt:lpstr>
      <vt:lpstr>PowerPoint Presentation</vt:lpstr>
      <vt:lpstr>What is the 1:2:7 Ratio?</vt:lpstr>
      <vt:lpstr>PowerPoint Presentation</vt:lpstr>
      <vt:lpstr>In Other Words …</vt:lpstr>
      <vt:lpstr>The 1:2:7 Skilled Job Ratio</vt:lpstr>
      <vt:lpstr>The 1:2:7 Skilled Job Ratio</vt:lpstr>
      <vt:lpstr>PowerPoint Presentation</vt:lpstr>
      <vt:lpstr>PowerPoint Presentation</vt:lpstr>
      <vt:lpstr>How Can 1:2:7 Work For You?</vt:lpstr>
      <vt:lpstr>How Can 1:2:7 Work For You?</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Yingfah Thao</dc:creator>
  <cp:keywords/>
  <cp:lastModifiedBy>Denise Felder</cp:lastModifiedBy>
  <cp:revision>117</cp:revision>
  <dcterms:created xsi:type="dcterms:W3CDTF">2016-06-30T01:04:40Z</dcterms:created>
  <dcterms:modified xsi:type="dcterms:W3CDTF">2018-01-24T19:51:05Z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0x0101007F63E6E81D490F4988342785983C5A40009394B71A0B7376429FFD940BB99A3882</vt:lpwstr>
  </property>
  <property fmtid="{D5CDD505-2E9C-101B-9397-08002B2CF9AE}" pid="3" name="TaxKeyword">
    <vt:lpwstr/>
  </property>
  <property fmtid="{D5CDD505-2E9C-101B-9397-08002B2CF9AE}" pid="4" name="Division">
    <vt:lpwstr>3;#Advancement|d7809cf3-7ceb-465e-92ea-59cbc20ee0a1</vt:lpwstr>
  </property>
  <property fmtid="{D5CDD505-2E9C-101B-9397-08002B2CF9AE}" pid="5" name="Unit">
    <vt:lpwstr>6;#Communications|9c0f9c96-c80b-487b-ba5f-a0d3f6db2610</vt:lpwstr>
  </property>
</Properties>
</file>