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71"/>
  </p:notesMasterIdLst>
  <p:sldIdLst>
    <p:sldId id="318" r:id="rId6"/>
    <p:sldId id="330" r:id="rId7"/>
    <p:sldId id="317" r:id="rId8"/>
    <p:sldId id="297" r:id="rId9"/>
    <p:sldId id="300" r:id="rId10"/>
    <p:sldId id="301" r:id="rId11"/>
    <p:sldId id="304" r:id="rId12"/>
    <p:sldId id="362" r:id="rId13"/>
    <p:sldId id="367" r:id="rId14"/>
    <p:sldId id="368" r:id="rId15"/>
    <p:sldId id="338" r:id="rId16"/>
    <p:sldId id="372" r:id="rId17"/>
    <p:sldId id="332" r:id="rId18"/>
    <p:sldId id="331" r:id="rId19"/>
    <p:sldId id="333" r:id="rId20"/>
    <p:sldId id="334" r:id="rId21"/>
    <p:sldId id="335" r:id="rId22"/>
    <p:sldId id="336" r:id="rId23"/>
    <p:sldId id="370" r:id="rId24"/>
    <p:sldId id="337" r:id="rId25"/>
    <p:sldId id="305" r:id="rId26"/>
    <p:sldId id="306" r:id="rId27"/>
    <p:sldId id="307" r:id="rId28"/>
    <p:sldId id="355" r:id="rId29"/>
    <p:sldId id="309" r:id="rId30"/>
    <p:sldId id="310" r:id="rId31"/>
    <p:sldId id="311" r:id="rId32"/>
    <p:sldId id="312" r:id="rId33"/>
    <p:sldId id="313" r:id="rId34"/>
    <p:sldId id="325" r:id="rId35"/>
    <p:sldId id="326" r:id="rId36"/>
    <p:sldId id="327" r:id="rId37"/>
    <p:sldId id="328" r:id="rId38"/>
    <p:sldId id="314" r:id="rId39"/>
    <p:sldId id="308" r:id="rId40"/>
    <p:sldId id="315" r:id="rId41"/>
    <p:sldId id="329" r:id="rId42"/>
    <p:sldId id="316" r:id="rId43"/>
    <p:sldId id="352" r:id="rId44"/>
    <p:sldId id="353" r:id="rId45"/>
    <p:sldId id="258" r:id="rId46"/>
    <p:sldId id="286" r:id="rId47"/>
    <p:sldId id="324" r:id="rId48"/>
    <p:sldId id="354" r:id="rId49"/>
    <p:sldId id="257" r:id="rId50"/>
    <p:sldId id="373" r:id="rId51"/>
    <p:sldId id="361" r:id="rId52"/>
    <p:sldId id="369" r:id="rId53"/>
    <p:sldId id="349" r:id="rId54"/>
    <p:sldId id="343" r:id="rId55"/>
    <p:sldId id="351" r:id="rId56"/>
    <p:sldId id="350" r:id="rId57"/>
    <p:sldId id="344" r:id="rId58"/>
    <p:sldId id="357" r:id="rId59"/>
    <p:sldId id="358" r:id="rId60"/>
    <p:sldId id="359" r:id="rId61"/>
    <p:sldId id="360" r:id="rId62"/>
    <p:sldId id="374" r:id="rId63"/>
    <p:sldId id="348" r:id="rId64"/>
    <p:sldId id="346" r:id="rId65"/>
    <p:sldId id="347" r:id="rId66"/>
    <p:sldId id="375" r:id="rId67"/>
    <p:sldId id="363" r:id="rId68"/>
    <p:sldId id="281" r:id="rId69"/>
    <p:sldId id="339" r:id="rId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4D"/>
    <a:srgbClr val="5084D8"/>
    <a:srgbClr val="0C2340"/>
    <a:srgbClr val="AC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14" autoAdjust="0"/>
    <p:restoredTop sz="57500" autoAdjust="0"/>
  </p:normalViewPr>
  <p:slideViewPr>
    <p:cSldViewPr>
      <p:cViewPr varScale="1">
        <p:scale>
          <a:sx n="52" d="100"/>
          <a:sy n="52" d="100"/>
        </p:scale>
        <p:origin x="1506"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003D01-0BC1-44D0-8630-797F9FE22D3A}" type="datetimeFigureOut">
              <a:rPr lang="en-US" smtClean="0"/>
              <a:t>8/17/2017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4EEEFA-281C-41A9-8A22-E624927AD31F}" type="slidenum">
              <a:rPr lang="en-US" smtClean="0"/>
              <a:t>‹#›</a:t>
            </a:fld>
            <a:endParaRPr lang="en-US"/>
          </a:p>
        </p:txBody>
      </p:sp>
    </p:spTree>
    <p:extLst>
      <p:ext uri="{BB962C8B-B14F-4D97-AF65-F5344CB8AC3E}">
        <p14:creationId xmlns:p14="http://schemas.microsoft.com/office/powerpoint/2010/main" val="204748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a:t>
            </a:fld>
            <a:endParaRPr lang="en-US"/>
          </a:p>
        </p:txBody>
      </p:sp>
    </p:spTree>
    <p:extLst>
      <p:ext uri="{BB962C8B-B14F-4D97-AF65-F5344CB8AC3E}">
        <p14:creationId xmlns:p14="http://schemas.microsoft.com/office/powerpoint/2010/main" val="238272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Seems pretty </a:t>
            </a:r>
            <a:r>
              <a:rPr lang="en-US" dirty="0"/>
              <a:t>straight </a:t>
            </a:r>
            <a:r>
              <a:rPr lang="en-US" dirty="0" smtClean="0"/>
              <a:t>forward doesn’t it</a:t>
            </a:r>
            <a:r>
              <a:rPr lang="en-US" dirty="0"/>
              <a:t>? </a:t>
            </a:r>
            <a:r>
              <a:rPr lang="en-US" dirty="0" smtClean="0"/>
              <a:t>Remember this is the IRS – nothing is simple or straight forward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are the Exceptions to the Substantial Presence Test based on immigration status – for </a:t>
            </a:r>
            <a:r>
              <a:rPr lang="en-US" baseline="0" dirty="0" err="1" smtClean="0"/>
              <a:t>int’ls</a:t>
            </a:r>
            <a:r>
              <a:rPr lang="en-US" baseline="0" dirty="0" smtClean="0"/>
              <a:t> present under F, J, M and Q immigration status the SPT is calculated differently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need to know information about all their previous visits to the US in order to determine their current tax residency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10</a:t>
            </a:fld>
            <a:endParaRPr lang="en-US"/>
          </a:p>
        </p:txBody>
      </p:sp>
    </p:spTree>
    <p:extLst>
      <p:ext uri="{BB962C8B-B14F-4D97-AF65-F5344CB8AC3E}">
        <p14:creationId xmlns:p14="http://schemas.microsoft.com/office/powerpoint/2010/main" val="2133593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not going to get any further int</a:t>
            </a:r>
            <a:r>
              <a:rPr lang="en-US" baseline="0" dirty="0" smtClean="0"/>
              <a:t>o the nitty gritty of applying the Substantial Presence test – instead I want to concentrate on the fact gathering process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11</a:t>
            </a:fld>
            <a:endParaRPr lang="en-US"/>
          </a:p>
        </p:txBody>
      </p:sp>
    </p:spTree>
    <p:extLst>
      <p:ext uri="{BB962C8B-B14F-4D97-AF65-F5344CB8AC3E}">
        <p14:creationId xmlns:p14="http://schemas.microsoft.com/office/powerpoint/2010/main" val="338828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The Players</a:t>
            </a:r>
          </a:p>
          <a:p>
            <a:pPr lvl="1"/>
            <a:r>
              <a:rPr lang="en-US" sz="1200" b="1" dirty="0" smtClean="0"/>
              <a:t>Administration</a:t>
            </a:r>
            <a:r>
              <a:rPr lang="en-US" sz="1200" dirty="0" smtClean="0"/>
              <a:t> – increasingly</a:t>
            </a:r>
            <a:r>
              <a:rPr lang="en-US" sz="1200" baseline="0" dirty="0" smtClean="0"/>
              <a:t> our college &amp; university administrations are embracing </a:t>
            </a:r>
            <a:r>
              <a:rPr lang="en-US" sz="1200" dirty="0" smtClean="0"/>
              <a:t>global</a:t>
            </a:r>
            <a:r>
              <a:rPr lang="en-US" sz="1200" baseline="0" dirty="0" smtClean="0"/>
              <a:t> studies and seeking ways to expose our students to the world outside the US</a:t>
            </a:r>
          </a:p>
          <a:p>
            <a:pPr lvl="1"/>
            <a:r>
              <a:rPr lang="en-US" sz="1200" b="1" dirty="0" smtClean="0"/>
              <a:t>Faculty/Departments</a:t>
            </a:r>
            <a:r>
              <a:rPr lang="en-US" sz="1200" dirty="0" smtClean="0"/>
              <a:t> – professors</a:t>
            </a:r>
            <a:r>
              <a:rPr lang="en-US" sz="1200" baseline="0" dirty="0" smtClean="0"/>
              <a:t> are often the first point of contact with the international that is coming to our campus</a:t>
            </a:r>
            <a:endParaRPr lang="en-US" sz="1200" dirty="0" smtClean="0"/>
          </a:p>
          <a:p>
            <a:pPr lvl="1"/>
            <a:r>
              <a:rPr lang="en-US" sz="1200" b="1" dirty="0" smtClean="0"/>
              <a:t>Human Resources </a:t>
            </a:r>
            <a:r>
              <a:rPr lang="en-US" sz="1200" dirty="0" smtClean="0"/>
              <a:t>– may</a:t>
            </a:r>
            <a:r>
              <a:rPr lang="en-US" sz="1200" baseline="0" dirty="0" smtClean="0"/>
              <a:t> be the </a:t>
            </a:r>
            <a:r>
              <a:rPr lang="en-US" sz="1200" dirty="0" smtClean="0"/>
              <a:t>employee’s first contact </a:t>
            </a:r>
          </a:p>
          <a:p>
            <a:pPr lvl="1"/>
            <a:r>
              <a:rPr lang="en-US" sz="1200" b="1" dirty="0" smtClean="0"/>
              <a:t>Financial Aid </a:t>
            </a:r>
            <a:r>
              <a:rPr lang="en-US" sz="1200" dirty="0" smtClean="0"/>
              <a:t>– often</a:t>
            </a:r>
            <a:r>
              <a:rPr lang="en-US" sz="1200" baseline="0" dirty="0" smtClean="0"/>
              <a:t> involved with </a:t>
            </a:r>
            <a:r>
              <a:rPr lang="en-US" sz="1200" dirty="0" smtClean="0"/>
              <a:t>student employment</a:t>
            </a:r>
            <a:r>
              <a:rPr lang="en-US" sz="1200" baseline="0" dirty="0" smtClean="0"/>
              <a:t> as well as  scholarships</a:t>
            </a:r>
            <a:endParaRPr lang="en-US" sz="1200" dirty="0" smtClean="0"/>
          </a:p>
          <a:p>
            <a:pPr lvl="1"/>
            <a:r>
              <a:rPr lang="en-US" sz="1200" b="1" dirty="0" smtClean="0"/>
              <a:t>Business Office </a:t>
            </a:r>
            <a:r>
              <a:rPr lang="en-US" sz="1200" dirty="0" smtClean="0"/>
              <a:t>– charged with correctly taxing payments made to nonemployees and with sending tax payments to Tax office</a:t>
            </a:r>
          </a:p>
          <a:p>
            <a:pPr lvl="1"/>
            <a:r>
              <a:rPr lang="en-US" sz="1200" b="1" dirty="0" smtClean="0"/>
              <a:t>International Office </a:t>
            </a:r>
            <a:r>
              <a:rPr lang="en-US" sz="1200" dirty="0" smtClean="0"/>
              <a:t>– involved in reporting and tracking international students and scholars</a:t>
            </a:r>
          </a:p>
          <a:p>
            <a:r>
              <a:rPr lang="en-US" sz="1200" dirty="0" smtClean="0"/>
              <a:t>To</a:t>
            </a:r>
            <a:r>
              <a:rPr lang="en-US" sz="1200" baseline="0" dirty="0" smtClean="0"/>
              <a:t> achieve compliance we have to break out of the silo mentality and work together</a:t>
            </a:r>
          </a:p>
          <a:p>
            <a:endParaRPr lang="en-US" sz="1200" dirty="0"/>
          </a:p>
        </p:txBody>
      </p:sp>
      <p:sp>
        <p:nvSpPr>
          <p:cNvPr id="4" name="Slide Number Placeholder 3"/>
          <p:cNvSpPr>
            <a:spLocks noGrp="1"/>
          </p:cNvSpPr>
          <p:nvPr>
            <p:ph type="sldNum" sz="quarter" idx="10"/>
          </p:nvPr>
        </p:nvSpPr>
        <p:spPr/>
        <p:txBody>
          <a:bodyPr/>
          <a:lstStyle/>
          <a:p>
            <a:fld id="{654EEEFA-281C-41A9-8A22-E624927AD31F}" type="slidenum">
              <a:rPr lang="en-US" smtClean="0"/>
              <a:t>12</a:t>
            </a:fld>
            <a:endParaRPr lang="en-US"/>
          </a:p>
        </p:txBody>
      </p:sp>
    </p:spTree>
    <p:extLst>
      <p:ext uri="{BB962C8B-B14F-4D97-AF65-F5344CB8AC3E}">
        <p14:creationId xmlns:p14="http://schemas.microsoft.com/office/powerpoint/2010/main" val="307430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fact gathering process for all payments to internationals starts with first identifying that you are dealing </a:t>
            </a:r>
            <a:r>
              <a:rPr lang="en-US" dirty="0" smtClean="0"/>
              <a:t>with an</a:t>
            </a:r>
            <a:r>
              <a:rPr lang="en-US" baseline="0" dirty="0" smtClean="0"/>
              <a:t> international </a:t>
            </a:r>
          </a:p>
          <a:p>
            <a:endParaRPr lang="en-US" baseline="0" dirty="0" smtClean="0"/>
          </a:p>
          <a:p>
            <a:r>
              <a:rPr lang="en-US" baseline="0" dirty="0" smtClean="0"/>
              <a:t>Followed by answering questions about the international and about the payment being made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13</a:t>
            </a:fld>
            <a:endParaRPr lang="en-US"/>
          </a:p>
        </p:txBody>
      </p:sp>
    </p:spTree>
    <p:extLst>
      <p:ext uri="{BB962C8B-B14F-4D97-AF65-F5344CB8AC3E}">
        <p14:creationId xmlns:p14="http://schemas.microsoft.com/office/powerpoint/2010/main" val="239986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First</a:t>
            </a:r>
            <a:r>
              <a:rPr lang="en-US" b="1" baseline="0" dirty="0" smtClean="0"/>
              <a:t> step to compliance is knowing that you are paying an international</a:t>
            </a:r>
          </a:p>
          <a:p>
            <a:r>
              <a:rPr lang="en-US" baseline="0" dirty="0" smtClean="0"/>
              <a:t>All parts of the campus have to work together for students and visiting scholars the campus international office knows first.  </a:t>
            </a:r>
          </a:p>
          <a:p>
            <a:r>
              <a:rPr lang="en-US" baseline="0" dirty="0" smtClean="0"/>
              <a:t>For employees, HR or the Department, whoever is responsible for gathering the I-9 form – a properly completed I-9 will identify if you are dealing with a nonimmigrant, and I-9 documents may provide immigration status, country, dates of stay</a:t>
            </a:r>
          </a:p>
          <a:p>
            <a:r>
              <a:rPr lang="en-US" baseline="0" dirty="0" smtClean="0"/>
              <a:t>For non employees – SWIFT set up &amp; W-9; self identify because they may not complete W-9 or completed a W-9 incorrectly which should lead accounts payable to </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14</a:t>
            </a:fld>
            <a:endParaRPr lang="en-US"/>
          </a:p>
        </p:txBody>
      </p:sp>
    </p:spTree>
    <p:extLst>
      <p:ext uri="{BB962C8B-B14F-4D97-AF65-F5344CB8AC3E}">
        <p14:creationId xmlns:p14="http://schemas.microsoft.com/office/powerpoint/2010/main" val="266201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Entity</a:t>
            </a:r>
            <a:r>
              <a:rPr lang="en-US" baseline="0" dirty="0" smtClean="0"/>
              <a:t> type – are we paying a person or a company?  Is it a corporation or non profit</a:t>
            </a:r>
          </a:p>
          <a:p>
            <a:r>
              <a:rPr lang="en-US" baseline="0" dirty="0" smtClean="0"/>
              <a:t>If a person:</a:t>
            </a:r>
          </a:p>
          <a:p>
            <a:r>
              <a:rPr lang="en-US" baseline="0" dirty="0" smtClean="0"/>
              <a:t>Immigration status:  what type of visa are they present in the country under?  The type of visa (or more properly immigration status) will determine whether the person may be legally paid</a:t>
            </a:r>
          </a:p>
          <a:p>
            <a:r>
              <a:rPr lang="en-US" baseline="0" dirty="0" smtClean="0"/>
              <a:t>Purpose of Visit: Why are they in the US?  To study? For a cultural exchange program? For training? As a scholar? As a business visitor?</a:t>
            </a:r>
          </a:p>
          <a:p>
            <a:r>
              <a:rPr lang="en-US" baseline="0" dirty="0" smtClean="0"/>
              <a:t>Where are they from?</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15</a:t>
            </a:fld>
            <a:endParaRPr lang="en-US"/>
          </a:p>
        </p:txBody>
      </p:sp>
    </p:spTree>
    <p:extLst>
      <p:ext uri="{BB962C8B-B14F-4D97-AF65-F5344CB8AC3E}">
        <p14:creationId xmlns:p14="http://schemas.microsoft.com/office/powerpoint/2010/main" val="2094475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you paying for?</a:t>
            </a:r>
          </a:p>
          <a:p>
            <a:r>
              <a:rPr lang="en-US" dirty="0" smtClean="0"/>
              <a:t>Is</a:t>
            </a:r>
            <a:r>
              <a:rPr lang="en-US" baseline="0" dirty="0" smtClean="0"/>
              <a:t> it a scholarship or grant to defray the cost of education or research?</a:t>
            </a:r>
          </a:p>
          <a:p>
            <a:r>
              <a:rPr lang="en-US" baseline="0" dirty="0" smtClean="0"/>
              <a:t>Is it a payment for Services?   Is it a speaker or performance fee or some kind of professional service?</a:t>
            </a:r>
          </a:p>
          <a:p>
            <a:r>
              <a:rPr lang="en-US" baseline="0" dirty="0" smtClean="0"/>
              <a:t>Is the payment employee compensation?  </a:t>
            </a:r>
          </a:p>
          <a:p>
            <a:r>
              <a:rPr lang="en-US" baseline="0" dirty="0" smtClean="0"/>
              <a:t>Are you paying an honorarium?</a:t>
            </a:r>
          </a:p>
          <a:p>
            <a:r>
              <a:rPr lang="en-US" baseline="0" dirty="0" smtClean="0"/>
              <a:t>Royalties: Are you purchasing a software license?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16</a:t>
            </a:fld>
            <a:endParaRPr lang="en-US"/>
          </a:p>
        </p:txBody>
      </p:sp>
    </p:spTree>
    <p:extLst>
      <p:ext uri="{BB962C8B-B14F-4D97-AF65-F5344CB8AC3E}">
        <p14:creationId xmlns:p14="http://schemas.microsoft.com/office/powerpoint/2010/main" val="305290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is the international on your campus </a:t>
            </a:r>
          </a:p>
          <a:p>
            <a:r>
              <a:rPr lang="en-US" baseline="0" dirty="0" smtClean="0"/>
              <a:t>What is the purpose of their visit</a:t>
            </a:r>
          </a:p>
          <a:p>
            <a:r>
              <a:rPr lang="en-US" baseline="0" dirty="0" smtClean="0"/>
              <a:t>How long will they be performing services on your campus</a:t>
            </a:r>
          </a:p>
          <a:p>
            <a:r>
              <a:rPr lang="en-US" baseline="0" dirty="0" smtClean="0"/>
              <a:t>How long will they be in the US </a:t>
            </a:r>
          </a:p>
          <a:p>
            <a:r>
              <a:rPr lang="en-US" baseline="0" dirty="0" smtClean="0"/>
              <a:t>How many other educational institutions are they visiting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17</a:t>
            </a:fld>
            <a:endParaRPr lang="en-US"/>
          </a:p>
        </p:txBody>
      </p:sp>
    </p:spTree>
    <p:extLst>
      <p:ext uri="{BB962C8B-B14F-4D97-AF65-F5344CB8AC3E}">
        <p14:creationId xmlns:p14="http://schemas.microsoft.com/office/powerpoint/2010/main" val="452139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Where – Sourcing of Funds</a:t>
            </a:r>
          </a:p>
          <a:p>
            <a:pPr lvl="0"/>
            <a:r>
              <a:rPr lang="en-US" sz="1600" dirty="0"/>
              <a:t>Whether the funds are US or Foreign sourced will determine our withholding and reporting responsibilities – different types of payments have different sourcing rules </a:t>
            </a:r>
          </a:p>
          <a:p>
            <a:pPr lvl="0"/>
            <a:r>
              <a:rPr lang="en-US" sz="1600" b="1" dirty="0"/>
              <a:t>Wages and payments for services: </a:t>
            </a:r>
            <a:r>
              <a:rPr lang="en-US" sz="1600" dirty="0"/>
              <a:t>if the services are performed in the US they are US sourced income subject to US tax withholding and reporting</a:t>
            </a:r>
          </a:p>
          <a:p>
            <a:pPr lvl="0"/>
            <a:r>
              <a:rPr lang="en-US" sz="1600" b="1" dirty="0"/>
              <a:t>Royalties: </a:t>
            </a:r>
            <a:r>
              <a:rPr lang="en-US" sz="1600" dirty="0"/>
              <a:t>where the property is used – if we buy photo rights from a Chinese artist to use in a college catalog = US sourced</a:t>
            </a:r>
          </a:p>
          <a:p>
            <a:pPr lvl="0"/>
            <a:r>
              <a:rPr lang="en-US" sz="1600" b="1" dirty="0"/>
              <a:t>Scholarships: </a:t>
            </a:r>
            <a:r>
              <a:rPr lang="en-US" sz="1600" dirty="0"/>
              <a:t> if US payer to a student at a US institution = US sourced</a:t>
            </a:r>
            <a:endParaRPr lang="en-US" sz="1600" b="1" dirty="0"/>
          </a:p>
          <a:p>
            <a:pPr lvl="0"/>
            <a:endParaRPr lang="en-US" sz="3300" dirty="0"/>
          </a:p>
        </p:txBody>
      </p:sp>
      <p:sp>
        <p:nvSpPr>
          <p:cNvPr id="4" name="Slide Number Placeholder 3"/>
          <p:cNvSpPr>
            <a:spLocks noGrp="1"/>
          </p:cNvSpPr>
          <p:nvPr>
            <p:ph type="sldNum" sz="quarter" idx="10"/>
          </p:nvPr>
        </p:nvSpPr>
        <p:spPr/>
        <p:txBody>
          <a:bodyPr/>
          <a:lstStyle/>
          <a:p>
            <a:fld id="{654EEEFA-281C-41A9-8A22-E624927AD31F}" type="slidenum">
              <a:rPr lang="en-US" smtClean="0"/>
              <a:t>18</a:t>
            </a:fld>
            <a:endParaRPr lang="en-US"/>
          </a:p>
        </p:txBody>
      </p:sp>
    </p:spTree>
    <p:extLst>
      <p:ext uri="{BB962C8B-B14F-4D97-AF65-F5344CB8AC3E}">
        <p14:creationId xmlns:p14="http://schemas.microsoft.com/office/powerpoint/2010/main" val="55420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the overview –</a:t>
            </a:r>
            <a:r>
              <a:rPr lang="en-US" baseline="0" dirty="0" smtClean="0"/>
              <a:t> I want you to understand the scope of information needed to determine tax residency and who on your campus you may need to work with to gather the necessary information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19</a:t>
            </a:fld>
            <a:endParaRPr lang="en-US"/>
          </a:p>
        </p:txBody>
      </p:sp>
    </p:spTree>
    <p:extLst>
      <p:ext uri="{BB962C8B-B14F-4D97-AF65-F5344CB8AC3E}">
        <p14:creationId xmlns:p14="http://schemas.microsoft.com/office/powerpoint/2010/main" val="46191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4EEEFA-281C-41A9-8A22-E624927AD31F}" type="slidenum">
              <a:rPr lang="en-US" smtClean="0"/>
              <a:t>2</a:t>
            </a:fld>
            <a:endParaRPr lang="en-US"/>
          </a:p>
        </p:txBody>
      </p:sp>
    </p:spTree>
    <p:extLst>
      <p:ext uri="{BB962C8B-B14F-4D97-AF65-F5344CB8AC3E}">
        <p14:creationId xmlns:p14="http://schemas.microsoft.com/office/powerpoint/2010/main" val="3937637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11"/>
              </a:spcAft>
            </a:pPr>
            <a:r>
              <a:rPr lang="en-US" altLang="en-US" dirty="0"/>
              <a:t>Identifying Foreign Hires –</a:t>
            </a:r>
          </a:p>
          <a:p>
            <a:pPr>
              <a:lnSpc>
                <a:spcPct val="90000"/>
              </a:lnSpc>
              <a:spcAft>
                <a:spcPts val="611"/>
              </a:spcAft>
            </a:pPr>
            <a:r>
              <a:rPr lang="en-US" altLang="en-US" dirty="0"/>
              <a:t>Tax Residency Information Form &amp; Documentation</a:t>
            </a:r>
          </a:p>
          <a:p>
            <a:pPr>
              <a:lnSpc>
                <a:spcPct val="90000"/>
              </a:lnSpc>
              <a:spcAft>
                <a:spcPts val="611"/>
              </a:spcAft>
            </a:pPr>
            <a:r>
              <a:rPr lang="en-US" altLang="en-US" dirty="0"/>
              <a:t>Taxing Nonresident Alien Employees</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20</a:t>
            </a:fld>
            <a:endParaRPr lang="en-US"/>
          </a:p>
        </p:txBody>
      </p:sp>
    </p:spTree>
    <p:extLst>
      <p:ext uri="{BB962C8B-B14F-4D97-AF65-F5344CB8AC3E}">
        <p14:creationId xmlns:p14="http://schemas.microsoft.com/office/powerpoint/2010/main" val="1561979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21</a:t>
            </a:fld>
            <a:endParaRPr lang="en-US"/>
          </a:p>
        </p:txBody>
      </p:sp>
    </p:spTree>
    <p:extLst>
      <p:ext uri="{BB962C8B-B14F-4D97-AF65-F5344CB8AC3E}">
        <p14:creationId xmlns:p14="http://schemas.microsoft.com/office/powerpoint/2010/main" val="402507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line</a:t>
            </a:r>
            <a:r>
              <a:rPr lang="en-US" baseline="0" dirty="0" smtClean="0"/>
              <a:t> of first defense so to speak is Section 1 of the I-9 Employment Eligibility Verification</a:t>
            </a:r>
          </a:p>
          <a:p>
            <a:r>
              <a:rPr lang="en-US" dirty="0" smtClean="0"/>
              <a:t>When an employee marks</a:t>
            </a:r>
            <a:r>
              <a:rPr lang="en-US" baseline="0" dirty="0" smtClean="0"/>
              <a:t> Box 4 in Section 1 we must determine if their tax residency status – are they a resident alien or a nonresident alien for tax purposes</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22</a:t>
            </a:fld>
            <a:endParaRPr lang="en-US"/>
          </a:p>
        </p:txBody>
      </p:sp>
    </p:spTree>
    <p:extLst>
      <p:ext uri="{BB962C8B-B14F-4D97-AF65-F5344CB8AC3E}">
        <p14:creationId xmlns:p14="http://schemas.microsoft.com/office/powerpoint/2010/main" val="4289468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new hire marks box 4 in Section 1 of the I-9, they</a:t>
            </a:r>
            <a:r>
              <a:rPr lang="en-US" baseline="0" dirty="0" smtClean="0"/>
              <a:t> must complete our internal Tax Residency Information Form</a:t>
            </a:r>
          </a:p>
          <a:p>
            <a:r>
              <a:rPr lang="en-US" baseline="0" dirty="0" smtClean="0"/>
              <a:t>There is a Tax Residency Information form for state </a:t>
            </a:r>
            <a:r>
              <a:rPr lang="en-US" baseline="0" dirty="0" err="1" smtClean="0"/>
              <a:t>ee</a:t>
            </a:r>
            <a:r>
              <a:rPr lang="en-US" baseline="0" dirty="0" smtClean="0"/>
              <a:t> and one for student employees – both forms ask for the same information that is needed to determine the employee’s tax residency</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23</a:t>
            </a:fld>
            <a:endParaRPr lang="en-US"/>
          </a:p>
        </p:txBody>
      </p:sp>
    </p:spTree>
    <p:extLst>
      <p:ext uri="{BB962C8B-B14F-4D97-AF65-F5344CB8AC3E}">
        <p14:creationId xmlns:p14="http://schemas.microsoft.com/office/powerpoint/2010/main" val="1306556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Tax Residency</a:t>
            </a:r>
            <a:r>
              <a:rPr lang="en-US" baseline="0" dirty="0" smtClean="0"/>
              <a:t> Information Form is asking for the Substantial Presence Test data</a:t>
            </a:r>
          </a:p>
          <a:p>
            <a:r>
              <a:rPr lang="en-US" baseline="0" dirty="0" smtClean="0"/>
              <a:t>Remember back at the beginning of the presentation – The substantial presence test is the mathematical calculation of days present in the US that determines if an int’l is a resident or nonresident for tax purposes</a:t>
            </a:r>
          </a:p>
          <a:p>
            <a:r>
              <a:rPr lang="en-US" baseline="0" dirty="0" smtClean="0"/>
              <a:t>We need to know </a:t>
            </a:r>
          </a:p>
          <a:p>
            <a:pPr>
              <a:lnSpc>
                <a:spcPct val="90000"/>
              </a:lnSpc>
            </a:pPr>
            <a:r>
              <a:rPr lang="en-US" altLang="en-US" dirty="0" smtClean="0"/>
              <a:t>Country of Citizenship</a:t>
            </a:r>
          </a:p>
          <a:p>
            <a:pPr eaLnBrk="1" hangingPunct="1">
              <a:lnSpc>
                <a:spcPct val="90000"/>
              </a:lnSpc>
            </a:pPr>
            <a:r>
              <a:rPr lang="en-US" altLang="en-US" sz="1200" dirty="0" smtClean="0"/>
              <a:t>Current Immigration Status</a:t>
            </a:r>
          </a:p>
          <a:p>
            <a:pPr>
              <a:lnSpc>
                <a:spcPct val="90000"/>
              </a:lnSpc>
            </a:pPr>
            <a:r>
              <a:rPr lang="en-US" altLang="en-US" dirty="0" smtClean="0"/>
              <a:t>Date of Arrival for Current Visit</a:t>
            </a:r>
          </a:p>
          <a:p>
            <a:pPr>
              <a:lnSpc>
                <a:spcPct val="90000"/>
              </a:lnSpc>
            </a:pPr>
            <a:r>
              <a:rPr lang="en-US" altLang="en-US" dirty="0" smtClean="0"/>
              <a:t>Number of Days in the US</a:t>
            </a:r>
          </a:p>
          <a:p>
            <a:pPr eaLnBrk="1" hangingPunct="1">
              <a:lnSpc>
                <a:spcPct val="90000"/>
              </a:lnSpc>
            </a:pPr>
            <a:r>
              <a:rPr lang="en-US" altLang="en-US" sz="1200" dirty="0" smtClean="0"/>
              <a:t>Primary Purpose of Visit</a:t>
            </a:r>
          </a:p>
          <a:p>
            <a:pPr eaLnBrk="1" hangingPunct="1">
              <a:lnSpc>
                <a:spcPct val="90000"/>
              </a:lnSpc>
            </a:pPr>
            <a:r>
              <a:rPr lang="en-US" altLang="en-US" sz="1200" dirty="0" smtClean="0"/>
              <a:t>Information about Prior Visits including the above facts</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24</a:t>
            </a:fld>
            <a:endParaRPr lang="en-US"/>
          </a:p>
        </p:txBody>
      </p:sp>
    </p:spTree>
    <p:extLst>
      <p:ext uri="{BB962C8B-B14F-4D97-AF65-F5344CB8AC3E}">
        <p14:creationId xmlns:p14="http://schemas.microsoft.com/office/powerpoint/2010/main" val="130906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4EEEFA-281C-41A9-8A22-E624927AD31F}" type="slidenum">
              <a:rPr lang="en-US" smtClean="0"/>
              <a:t>25</a:t>
            </a:fld>
            <a:endParaRPr lang="en-US"/>
          </a:p>
        </p:txBody>
      </p:sp>
    </p:spTree>
    <p:extLst>
      <p:ext uri="{BB962C8B-B14F-4D97-AF65-F5344CB8AC3E}">
        <p14:creationId xmlns:p14="http://schemas.microsoft.com/office/powerpoint/2010/main" val="1790053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4EEEFA-281C-41A9-8A22-E624927AD31F}" type="slidenum">
              <a:rPr lang="en-US" smtClean="0"/>
              <a:t>26</a:t>
            </a:fld>
            <a:endParaRPr lang="en-US"/>
          </a:p>
        </p:txBody>
      </p:sp>
    </p:spTree>
    <p:extLst>
      <p:ext uri="{BB962C8B-B14F-4D97-AF65-F5344CB8AC3E}">
        <p14:creationId xmlns:p14="http://schemas.microsoft.com/office/powerpoint/2010/main" val="551268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27</a:t>
            </a:fld>
            <a:endParaRPr lang="en-US"/>
          </a:p>
        </p:txBody>
      </p:sp>
    </p:spTree>
    <p:extLst>
      <p:ext uri="{BB962C8B-B14F-4D97-AF65-F5344CB8AC3E}">
        <p14:creationId xmlns:p14="http://schemas.microsoft.com/office/powerpoint/2010/main" val="4102471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28</a:t>
            </a:fld>
            <a:endParaRPr lang="en-US"/>
          </a:p>
        </p:txBody>
      </p:sp>
    </p:spTree>
    <p:extLst>
      <p:ext uri="{BB962C8B-B14F-4D97-AF65-F5344CB8AC3E}">
        <p14:creationId xmlns:p14="http://schemas.microsoft.com/office/powerpoint/2010/main" val="3387362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Mei</a:t>
            </a:r>
            <a:r>
              <a:rPr lang="en-US" baseline="0" dirty="0" smtClean="0"/>
              <a:t> Lee signs the form to certify that the information she has provided is accurate</a:t>
            </a:r>
          </a:p>
          <a:p>
            <a:r>
              <a:rPr lang="en-US" baseline="0" dirty="0" smtClean="0"/>
              <a:t>There’s a section for calculating the employees tax residency status.  For state paid employees this section will be completed by Tax Services – In this example I took the information provided by Mei Lee on the form and applied the SPT to determine when we can start treating her as a resident alien for tax purposes – when we can start treating her the same as a US citizen.  In this example her tax residency start date is 1/1/2019 – we will begin taxing her as a resident on that date.  Until then we must tax her under the nonresident alien taxation rules.</a:t>
            </a:r>
          </a:p>
          <a:p>
            <a:r>
              <a:rPr lang="en-US" baseline="0" dirty="0" smtClean="0"/>
              <a:t>Once Tax Services has completed the form, we will provide a copy to the campus and if employee is currently a nonresident alien for tax purposes we send a copy of the form and the immigration documents that support the form to MMB</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29</a:t>
            </a:fld>
            <a:endParaRPr lang="en-US"/>
          </a:p>
        </p:txBody>
      </p:sp>
    </p:spTree>
    <p:extLst>
      <p:ext uri="{BB962C8B-B14F-4D97-AF65-F5344CB8AC3E}">
        <p14:creationId xmlns:p14="http://schemas.microsoft.com/office/powerpoint/2010/main" val="417573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EVERYONE</a:t>
            </a:r>
          </a:p>
          <a:p>
            <a:r>
              <a:rPr lang="en-US" dirty="0" smtClean="0"/>
              <a:t>My</a:t>
            </a:r>
            <a:r>
              <a:rPr lang="en-US" baseline="0" dirty="0" smtClean="0"/>
              <a:t> name is Ann Page</a:t>
            </a:r>
          </a:p>
          <a:p>
            <a:r>
              <a:rPr lang="en-US" baseline="0" dirty="0" smtClean="0"/>
              <a:t>I am the Tax Specialist for the Minnesota State system also with us today is Steve </a:t>
            </a:r>
            <a:r>
              <a:rPr lang="en-US" baseline="0" dirty="0" err="1" smtClean="0"/>
              <a:t>Gednalske</a:t>
            </a:r>
            <a:r>
              <a:rPr lang="en-US" baseline="0" dirty="0" smtClean="0"/>
              <a:t>, System Director of Tax and Financial Services</a:t>
            </a:r>
          </a:p>
          <a:p>
            <a:r>
              <a:rPr lang="en-US" baseline="0" dirty="0" smtClean="0"/>
              <a:t>Before we get started I am going to mute all your microphones</a:t>
            </a:r>
          </a:p>
          <a:p>
            <a:pPr defTabSz="931774">
              <a:defRPr/>
            </a:pPr>
            <a:r>
              <a:rPr lang="en-US" baseline="0" dirty="0" smtClean="0"/>
              <a:t>However I want you to please feel free to ask questions during the presentation </a:t>
            </a:r>
          </a:p>
          <a:p>
            <a:r>
              <a:rPr lang="en-US" baseline="0" dirty="0" smtClean="0"/>
              <a:t>To ask a question, unmute yourself by clicking on the microphone icon -when you are finished, please </a:t>
            </a:r>
            <a:r>
              <a:rPr lang="en-US" baseline="0" dirty="0" err="1" smtClean="0"/>
              <a:t>remute</a:t>
            </a:r>
            <a:r>
              <a:rPr lang="en-US" baseline="0" dirty="0" smtClean="0"/>
              <a:t> your mic</a:t>
            </a:r>
          </a:p>
          <a:p>
            <a:r>
              <a:rPr lang="en-US" dirty="0" smtClean="0"/>
              <a:t>Please</a:t>
            </a:r>
            <a:r>
              <a:rPr lang="en-US" baseline="0" dirty="0" smtClean="0"/>
              <a:t> take a moment to make sure you are able to unmute and </a:t>
            </a:r>
            <a:r>
              <a:rPr lang="en-US" baseline="0" dirty="0" err="1" smtClean="0"/>
              <a:t>remute</a:t>
            </a:r>
            <a:r>
              <a:rPr lang="en-US" baseline="0" dirty="0" smtClean="0"/>
              <a:t> yourself.</a:t>
            </a:r>
          </a:p>
          <a:p>
            <a:r>
              <a:rPr lang="en-US" baseline="0" dirty="0" smtClean="0"/>
              <a:t>If anyone is experiencing problems with their microphones try IM’ing me your questions instead </a:t>
            </a:r>
            <a:r>
              <a:rPr lang="en-US" dirty="0" smtClean="0"/>
              <a:t> </a:t>
            </a:r>
          </a:p>
          <a:p>
            <a:r>
              <a:rPr lang="en-US" dirty="0" smtClean="0"/>
              <a:t>We will be recording this presentation and</a:t>
            </a:r>
            <a:r>
              <a:rPr lang="en-US" baseline="0" dirty="0" smtClean="0"/>
              <a:t> making it available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a:t>
            </a:fld>
            <a:endParaRPr lang="en-US"/>
          </a:p>
        </p:txBody>
      </p:sp>
    </p:spTree>
    <p:extLst>
      <p:ext uri="{BB962C8B-B14F-4D97-AF65-F5344CB8AC3E}">
        <p14:creationId xmlns:p14="http://schemas.microsoft.com/office/powerpoint/2010/main" val="2632627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4EEEFA-281C-41A9-8A22-E624927AD31F}" type="slidenum">
              <a:rPr lang="en-US" smtClean="0"/>
              <a:t>30</a:t>
            </a:fld>
            <a:endParaRPr lang="en-US"/>
          </a:p>
        </p:txBody>
      </p:sp>
    </p:spTree>
    <p:extLst>
      <p:ext uri="{BB962C8B-B14F-4D97-AF65-F5344CB8AC3E}">
        <p14:creationId xmlns:p14="http://schemas.microsoft.com/office/powerpoint/2010/main" val="3743094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31</a:t>
            </a:fld>
            <a:endParaRPr lang="en-US"/>
          </a:p>
        </p:txBody>
      </p:sp>
    </p:spTree>
    <p:extLst>
      <p:ext uri="{BB962C8B-B14F-4D97-AF65-F5344CB8AC3E}">
        <p14:creationId xmlns:p14="http://schemas.microsoft.com/office/powerpoint/2010/main" val="1371641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32</a:t>
            </a:fld>
            <a:endParaRPr lang="en-US"/>
          </a:p>
        </p:txBody>
      </p:sp>
    </p:spTree>
    <p:extLst>
      <p:ext uri="{BB962C8B-B14F-4D97-AF65-F5344CB8AC3E}">
        <p14:creationId xmlns:p14="http://schemas.microsoft.com/office/powerpoint/2010/main" val="1941344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Student Payroll Tax Residency</a:t>
            </a:r>
            <a:r>
              <a:rPr lang="en-US" baseline="0" dirty="0" smtClean="0"/>
              <a:t> Information form the calculation section is a formula that is completed by the campus – this is different from the regular employee form because students that are present under F-1 or J-1 immigration status are considered to be nonresidents for tax purposes for the first 5 years that they are present under F or J status in the US.  Any part of a year that they were present as an F1 or J1 student previously or as a dependent of an F1 or J1 student previously, counts as one of the first 5 years.  So this section is set up so that we add 5 years to the year they first arrived under their current student status, and subtract away the years that they were here previously</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33</a:t>
            </a:fld>
            <a:endParaRPr lang="en-US"/>
          </a:p>
        </p:txBody>
      </p:sp>
    </p:spTree>
    <p:extLst>
      <p:ext uri="{BB962C8B-B14F-4D97-AF65-F5344CB8AC3E}">
        <p14:creationId xmlns:p14="http://schemas.microsoft.com/office/powerpoint/2010/main" val="50472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a:t>
            </a:r>
            <a:r>
              <a:rPr lang="en-US" baseline="0" dirty="0" smtClean="0"/>
              <a:t> cases the same documents that are presented for I-9 verification are the documents that we need to verify identity and immigration status </a:t>
            </a:r>
          </a:p>
          <a:p>
            <a:r>
              <a:rPr lang="en-US" baseline="0" dirty="0" smtClean="0"/>
              <a:t>DO NOT KEEP THE I-9 form with the TRIF documentation</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34</a:t>
            </a:fld>
            <a:endParaRPr lang="en-US"/>
          </a:p>
        </p:txBody>
      </p:sp>
    </p:spTree>
    <p:extLst>
      <p:ext uri="{BB962C8B-B14F-4D97-AF65-F5344CB8AC3E}">
        <p14:creationId xmlns:p14="http://schemas.microsoft.com/office/powerpoint/2010/main" val="4085369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sz="2000" dirty="0"/>
              <a:t>Unexpired Passport – identification page and all pages related to travel into the US</a:t>
            </a:r>
          </a:p>
          <a:p>
            <a:pPr lvl="1"/>
            <a:r>
              <a:rPr lang="en-US" altLang="en-US" sz="2000" dirty="0"/>
              <a:t>I-94, arrival/departure record - </a:t>
            </a:r>
          </a:p>
          <a:p>
            <a:pPr lvl="1"/>
            <a:r>
              <a:rPr lang="en-US" altLang="en-US" sz="2000" dirty="0"/>
              <a:t>Immigration Status documentation</a:t>
            </a:r>
          </a:p>
          <a:p>
            <a:pPr lvl="2"/>
            <a:r>
              <a:rPr lang="en-US" altLang="en-US" sz="1800" dirty="0"/>
              <a:t>I-20, F-1 student on OPT</a:t>
            </a:r>
          </a:p>
          <a:p>
            <a:pPr lvl="2"/>
            <a:r>
              <a:rPr lang="en-US" altLang="en-US" sz="1800" dirty="0"/>
              <a:t>DS-2019, J-1 (student or scholar)</a:t>
            </a:r>
          </a:p>
          <a:p>
            <a:pPr lvl="2"/>
            <a:r>
              <a:rPr lang="en-US" altLang="en-US" sz="1800" dirty="0"/>
              <a:t>H-1B Approval Letter   </a:t>
            </a:r>
          </a:p>
          <a:p>
            <a:pPr lvl="2"/>
            <a:r>
              <a:rPr lang="en-US" altLang="en-US" sz="1800" dirty="0"/>
              <a:t>Invitation and Employment Letters</a:t>
            </a:r>
          </a:p>
        </p:txBody>
      </p:sp>
      <p:sp>
        <p:nvSpPr>
          <p:cNvPr id="4" name="Slide Number Placeholder 3"/>
          <p:cNvSpPr>
            <a:spLocks noGrp="1"/>
          </p:cNvSpPr>
          <p:nvPr>
            <p:ph type="sldNum" sz="quarter" idx="10"/>
          </p:nvPr>
        </p:nvSpPr>
        <p:spPr/>
        <p:txBody>
          <a:bodyPr/>
          <a:lstStyle/>
          <a:p>
            <a:fld id="{654EEEFA-281C-41A9-8A22-E624927AD31F}" type="slidenum">
              <a:rPr lang="en-US" smtClean="0"/>
              <a:t>35</a:t>
            </a:fld>
            <a:endParaRPr lang="en-US"/>
          </a:p>
        </p:txBody>
      </p:sp>
    </p:spTree>
    <p:extLst>
      <p:ext uri="{BB962C8B-B14F-4D97-AF65-F5344CB8AC3E}">
        <p14:creationId xmlns:p14="http://schemas.microsoft.com/office/powerpoint/2010/main" val="509994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36</a:t>
            </a:fld>
            <a:endParaRPr lang="en-US"/>
          </a:p>
        </p:txBody>
      </p:sp>
    </p:spTree>
    <p:extLst>
      <p:ext uri="{BB962C8B-B14F-4D97-AF65-F5344CB8AC3E}">
        <p14:creationId xmlns:p14="http://schemas.microsoft.com/office/powerpoint/2010/main" val="3396877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5084D8"/>
                </a:solidFill>
              </a:rPr>
              <a:t>All the information necessary for retrieving the I-94 can be found on the international visitor’s passport</a:t>
            </a:r>
          </a:p>
          <a:p>
            <a:pPr marL="232943" indent="-232943">
              <a:buAutoNum type="arabicParenR"/>
            </a:pPr>
            <a:r>
              <a:rPr lang="en-US" dirty="0" smtClean="0"/>
              <a:t>First and Last Names</a:t>
            </a:r>
          </a:p>
          <a:p>
            <a:pPr marL="232943" indent="-232943" defTabSz="931774">
              <a:buFontTx/>
              <a:buAutoNum type="arabicParenR"/>
              <a:defRPr/>
            </a:pPr>
            <a:r>
              <a:rPr lang="en-US" baseline="0" dirty="0" smtClean="0"/>
              <a:t>Date of Birth</a:t>
            </a:r>
            <a:endParaRPr lang="en-US" dirty="0" smtClean="0"/>
          </a:p>
          <a:p>
            <a:pPr marL="232943" indent="-232943">
              <a:buAutoNum type="arabicParenR"/>
            </a:pPr>
            <a:r>
              <a:rPr lang="en-US" dirty="0" smtClean="0"/>
              <a:t>Passport</a:t>
            </a:r>
            <a:r>
              <a:rPr lang="en-US" baseline="0" dirty="0" smtClean="0"/>
              <a:t> Number</a:t>
            </a:r>
          </a:p>
          <a:p>
            <a:pPr marL="232943" indent="-232943">
              <a:buAutoNum type="arabicParenR"/>
            </a:pPr>
            <a:r>
              <a:rPr lang="en-US" baseline="0" dirty="0" smtClean="0"/>
              <a:t>Country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37</a:t>
            </a:fld>
            <a:endParaRPr lang="en-US"/>
          </a:p>
        </p:txBody>
      </p:sp>
    </p:spTree>
    <p:extLst>
      <p:ext uri="{BB962C8B-B14F-4D97-AF65-F5344CB8AC3E}">
        <p14:creationId xmlns:p14="http://schemas.microsoft.com/office/powerpoint/2010/main" val="4156598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an F-1 student,</a:t>
            </a:r>
            <a:r>
              <a:rPr lang="en-US" baseline="0" dirty="0" smtClean="0"/>
              <a:t> the same three documents that are used to verify identity and employment eligibility are used to document tax residency status</a:t>
            </a:r>
          </a:p>
          <a:p>
            <a:r>
              <a:rPr lang="en-US" baseline="0" dirty="0" smtClean="0"/>
              <a:t>*I-20</a:t>
            </a:r>
          </a:p>
          <a:p>
            <a:r>
              <a:rPr lang="en-US" baseline="0" dirty="0" smtClean="0"/>
              <a:t>*I-94</a:t>
            </a:r>
          </a:p>
          <a:p>
            <a:r>
              <a:rPr lang="en-US" baseline="0" dirty="0" smtClean="0"/>
              <a:t>*unexpired foreign passport</a:t>
            </a:r>
          </a:p>
        </p:txBody>
      </p:sp>
      <p:sp>
        <p:nvSpPr>
          <p:cNvPr id="4" name="Slide Number Placeholder 3"/>
          <p:cNvSpPr>
            <a:spLocks noGrp="1"/>
          </p:cNvSpPr>
          <p:nvPr>
            <p:ph type="sldNum" sz="quarter" idx="10"/>
          </p:nvPr>
        </p:nvSpPr>
        <p:spPr/>
        <p:txBody>
          <a:bodyPr/>
          <a:lstStyle/>
          <a:p>
            <a:fld id="{654EEEFA-281C-41A9-8A22-E624927AD31F}" type="slidenum">
              <a:rPr lang="en-US" smtClean="0"/>
              <a:t>38</a:t>
            </a:fld>
            <a:endParaRPr lang="en-US"/>
          </a:p>
        </p:txBody>
      </p:sp>
    </p:spTree>
    <p:extLst>
      <p:ext uri="{BB962C8B-B14F-4D97-AF65-F5344CB8AC3E}">
        <p14:creationId xmlns:p14="http://schemas.microsoft.com/office/powerpoint/2010/main" val="3479795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an F-1 student,</a:t>
            </a:r>
            <a:r>
              <a:rPr lang="en-US" baseline="0" dirty="0" smtClean="0"/>
              <a:t> the same three documents that are used to verify identity and employment eligibility are used to document tax residency status</a:t>
            </a:r>
          </a:p>
          <a:p>
            <a:r>
              <a:rPr lang="en-US" baseline="0" dirty="0" smtClean="0"/>
              <a:t>*I-20</a:t>
            </a:r>
          </a:p>
          <a:p>
            <a:r>
              <a:rPr lang="en-US" baseline="0" dirty="0" smtClean="0"/>
              <a:t>*I-94</a:t>
            </a:r>
          </a:p>
          <a:p>
            <a:r>
              <a:rPr lang="en-US" baseline="0" dirty="0" smtClean="0"/>
              <a:t>*unexpired foreign passport</a:t>
            </a:r>
          </a:p>
        </p:txBody>
      </p:sp>
      <p:sp>
        <p:nvSpPr>
          <p:cNvPr id="4" name="Slide Number Placeholder 3"/>
          <p:cNvSpPr>
            <a:spLocks noGrp="1"/>
          </p:cNvSpPr>
          <p:nvPr>
            <p:ph type="sldNum" sz="quarter" idx="10"/>
          </p:nvPr>
        </p:nvSpPr>
        <p:spPr/>
        <p:txBody>
          <a:bodyPr/>
          <a:lstStyle/>
          <a:p>
            <a:fld id="{654EEEFA-281C-41A9-8A22-E624927AD31F}" type="slidenum">
              <a:rPr lang="en-US" smtClean="0"/>
              <a:t>39</a:t>
            </a:fld>
            <a:endParaRPr lang="en-US"/>
          </a:p>
        </p:txBody>
      </p:sp>
    </p:spTree>
    <p:extLst>
      <p:ext uri="{BB962C8B-B14F-4D97-AF65-F5344CB8AC3E}">
        <p14:creationId xmlns:p14="http://schemas.microsoft.com/office/powerpoint/2010/main" val="106769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goals for today are a general awareness of nonresident alien tax issues, how to identify when you have a nonresident employee and who to call for help</a:t>
            </a:r>
          </a:p>
          <a:p>
            <a:endParaRPr lang="en-US" baseline="0" dirty="0" smtClean="0"/>
          </a:p>
          <a:p>
            <a:r>
              <a:rPr lang="en-US" baseline="0" dirty="0" smtClean="0"/>
              <a:t>before we delve into the nitty gritty details, I am going to give an over view of the tax concepts which are applicable to all payments made to international persons and entities  </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a:t>
            </a:fld>
            <a:endParaRPr lang="en-US"/>
          </a:p>
        </p:txBody>
      </p:sp>
    </p:spTree>
    <p:extLst>
      <p:ext uri="{BB962C8B-B14F-4D97-AF65-F5344CB8AC3E}">
        <p14:creationId xmlns:p14="http://schemas.microsoft.com/office/powerpoint/2010/main" val="3165459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For regular state employees present under H-1B status request a copy of their I-797B Notice Of Action which will state who their employer is </a:t>
            </a:r>
          </a:p>
          <a:p>
            <a:pPr defTabSz="931774">
              <a:defRPr/>
            </a:pPr>
            <a:r>
              <a:rPr lang="en-US" baseline="0" dirty="0" smtClean="0"/>
              <a:t>H1B may only work or accept payments from the sponsoring employer</a:t>
            </a:r>
          </a:p>
        </p:txBody>
      </p:sp>
      <p:sp>
        <p:nvSpPr>
          <p:cNvPr id="4" name="Slide Number Placeholder 3"/>
          <p:cNvSpPr>
            <a:spLocks noGrp="1"/>
          </p:cNvSpPr>
          <p:nvPr>
            <p:ph type="sldNum" sz="quarter" idx="10"/>
          </p:nvPr>
        </p:nvSpPr>
        <p:spPr/>
        <p:txBody>
          <a:bodyPr/>
          <a:lstStyle/>
          <a:p>
            <a:fld id="{654EEEFA-281C-41A9-8A22-E624927AD31F}" type="slidenum">
              <a:rPr lang="en-US" smtClean="0"/>
              <a:t>40</a:t>
            </a:fld>
            <a:endParaRPr lang="en-US"/>
          </a:p>
        </p:txBody>
      </p:sp>
    </p:spTree>
    <p:extLst>
      <p:ext uri="{BB962C8B-B14F-4D97-AF65-F5344CB8AC3E}">
        <p14:creationId xmlns:p14="http://schemas.microsoft.com/office/powerpoint/2010/main" val="3681769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41</a:t>
            </a:fld>
            <a:endParaRPr lang="en-US"/>
          </a:p>
        </p:txBody>
      </p:sp>
    </p:spTree>
    <p:extLst>
      <p:ext uri="{BB962C8B-B14F-4D97-AF65-F5344CB8AC3E}">
        <p14:creationId xmlns:p14="http://schemas.microsoft.com/office/powerpoint/2010/main" val="115082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4EEEFA-281C-41A9-8A22-E624927AD31F}" type="slidenum">
              <a:rPr lang="en-US" smtClean="0"/>
              <a:t>42</a:t>
            </a:fld>
            <a:endParaRPr lang="en-US"/>
          </a:p>
        </p:txBody>
      </p:sp>
    </p:spTree>
    <p:extLst>
      <p:ext uri="{BB962C8B-B14F-4D97-AF65-F5344CB8AC3E}">
        <p14:creationId xmlns:p14="http://schemas.microsoft.com/office/powerpoint/2010/main" val="1006464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rgbClr val="5084D8"/>
                </a:solidFill>
              </a:rPr>
              <a:t>All the information necessary for retrieving the I-94 can be found on the international visitor’s passport</a:t>
            </a:r>
          </a:p>
          <a:p>
            <a:pPr marL="232943" indent="-232943">
              <a:buAutoNum type="arabicParenR"/>
            </a:pPr>
            <a:r>
              <a:rPr lang="en-US" dirty="0" smtClean="0"/>
              <a:t>First and Last Names</a:t>
            </a:r>
          </a:p>
          <a:p>
            <a:pPr marL="232943" indent="-232943" defTabSz="931774">
              <a:buFontTx/>
              <a:buAutoNum type="arabicParenR"/>
              <a:defRPr/>
            </a:pPr>
            <a:r>
              <a:rPr lang="en-US" baseline="0" dirty="0" smtClean="0"/>
              <a:t>Date of Birth</a:t>
            </a:r>
            <a:endParaRPr lang="en-US" dirty="0" smtClean="0"/>
          </a:p>
          <a:p>
            <a:pPr marL="232943" indent="-232943">
              <a:buAutoNum type="arabicParenR"/>
            </a:pPr>
            <a:r>
              <a:rPr lang="en-US" dirty="0" smtClean="0"/>
              <a:t>Passport</a:t>
            </a:r>
            <a:r>
              <a:rPr lang="en-US" baseline="0" dirty="0" smtClean="0"/>
              <a:t> Number</a:t>
            </a:r>
          </a:p>
          <a:p>
            <a:pPr marL="232943" indent="-232943">
              <a:buAutoNum type="arabicParenR"/>
            </a:pPr>
            <a:r>
              <a:rPr lang="en-US" baseline="0" dirty="0" smtClean="0"/>
              <a:t>Country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43</a:t>
            </a:fld>
            <a:endParaRPr lang="en-US"/>
          </a:p>
        </p:txBody>
      </p:sp>
    </p:spTree>
    <p:extLst>
      <p:ext uri="{BB962C8B-B14F-4D97-AF65-F5344CB8AC3E}">
        <p14:creationId xmlns:p14="http://schemas.microsoft.com/office/powerpoint/2010/main" val="3774294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44</a:t>
            </a:fld>
            <a:endParaRPr lang="en-US"/>
          </a:p>
        </p:txBody>
      </p:sp>
    </p:spTree>
    <p:extLst>
      <p:ext uri="{BB962C8B-B14F-4D97-AF65-F5344CB8AC3E}">
        <p14:creationId xmlns:p14="http://schemas.microsoft.com/office/powerpoint/2010/main" val="781011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foreign</a:t>
            </a:r>
            <a:r>
              <a:rPr lang="en-US" baseline="0" dirty="0" smtClean="0"/>
              <a:t> visitors will have an I-94 record </a:t>
            </a:r>
            <a:r>
              <a:rPr lang="en-US" dirty="0" smtClean="0"/>
              <a:t>The I-94 verifies immigration status,</a:t>
            </a:r>
            <a:r>
              <a:rPr lang="en-US" baseline="0" dirty="0" smtClean="0"/>
              <a:t> length of stay and country of citizenship</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45</a:t>
            </a:fld>
            <a:endParaRPr lang="en-US"/>
          </a:p>
        </p:txBody>
      </p:sp>
    </p:spTree>
    <p:extLst>
      <p:ext uri="{BB962C8B-B14F-4D97-AF65-F5344CB8AC3E}">
        <p14:creationId xmlns:p14="http://schemas.microsoft.com/office/powerpoint/2010/main" val="3051476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retrieve the I-94 also retrieve the I-94 travel history to compare with the information provided in the prior visit section of the Tax Residency Information Form</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46</a:t>
            </a:fld>
            <a:endParaRPr lang="en-US"/>
          </a:p>
        </p:txBody>
      </p:sp>
    </p:spTree>
    <p:extLst>
      <p:ext uri="{BB962C8B-B14F-4D97-AF65-F5344CB8AC3E}">
        <p14:creationId xmlns:p14="http://schemas.microsoft.com/office/powerpoint/2010/main" val="1736571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47</a:t>
            </a:fld>
            <a:endParaRPr lang="en-US"/>
          </a:p>
        </p:txBody>
      </p:sp>
    </p:spTree>
    <p:extLst>
      <p:ext uri="{BB962C8B-B14F-4D97-AF65-F5344CB8AC3E}">
        <p14:creationId xmlns:p14="http://schemas.microsoft.com/office/powerpoint/2010/main" val="201321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TRIF</a:t>
            </a:r>
            <a:r>
              <a:rPr lang="en-US" baseline="0" dirty="0" smtClean="0"/>
              <a:t> Packet naming convention</a:t>
            </a:r>
          </a:p>
          <a:p>
            <a:r>
              <a:rPr lang="en-US" dirty="0" smtClean="0"/>
              <a:t>Campus ID</a:t>
            </a:r>
          </a:p>
          <a:p>
            <a:r>
              <a:rPr lang="en-US" dirty="0" smtClean="0"/>
              <a:t>Employee</a:t>
            </a:r>
            <a:r>
              <a:rPr lang="en-US" baseline="0" dirty="0" smtClean="0"/>
              <a:t> Last Name – first 4 letters plus Employee First Name – first two letters</a:t>
            </a:r>
          </a:p>
          <a:p>
            <a:r>
              <a:rPr lang="en-US" baseline="0" dirty="0" smtClean="0"/>
              <a:t>Last four digits of SSN</a:t>
            </a:r>
          </a:p>
          <a:p>
            <a:r>
              <a:rPr lang="en-US" baseline="0" dirty="0" smtClean="0"/>
              <a:t>Month and Year of hire – MMYYYY</a:t>
            </a:r>
          </a:p>
          <a:p>
            <a:r>
              <a:rPr lang="en-US" baseline="0" dirty="0" smtClean="0"/>
              <a:t>Example:  Using my previous SCSU student as an example Khalid </a:t>
            </a:r>
            <a:r>
              <a:rPr lang="en-US" baseline="0" dirty="0" err="1" smtClean="0"/>
              <a:t>Alsaud</a:t>
            </a:r>
            <a:r>
              <a:rPr lang="en-US" baseline="0" dirty="0" smtClean="0"/>
              <a:t> </a:t>
            </a:r>
          </a:p>
          <a:p>
            <a:r>
              <a:rPr lang="en-US" baseline="0" dirty="0" smtClean="0"/>
              <a:t>The TRIF Packet would start with 0073 which is the campus id for SCSU</a:t>
            </a:r>
          </a:p>
          <a:p>
            <a:r>
              <a:rPr lang="en-US" baseline="0" dirty="0" smtClean="0"/>
              <a:t>Followed by the first four letters of his last name, the first two letters of his first name</a:t>
            </a:r>
          </a:p>
          <a:p>
            <a:r>
              <a:rPr lang="en-US" baseline="0" dirty="0" smtClean="0"/>
              <a:t>Followed by the last four digits of his SSN</a:t>
            </a:r>
          </a:p>
          <a:p>
            <a:r>
              <a:rPr lang="en-US" baseline="0" dirty="0" smtClean="0"/>
              <a:t>And the month </a:t>
            </a:r>
          </a:p>
          <a:p>
            <a:endParaRPr lang="en-US" baseline="0" dirty="0" smtClean="0"/>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654EEEFA-281C-41A9-8A22-E624927AD31F}" type="slidenum">
              <a:rPr lang="en-US" smtClean="0"/>
              <a:t>48</a:t>
            </a:fld>
            <a:endParaRPr lang="en-US"/>
          </a:p>
        </p:txBody>
      </p:sp>
    </p:spTree>
    <p:extLst>
      <p:ext uri="{BB962C8B-B14F-4D97-AF65-F5344CB8AC3E}">
        <p14:creationId xmlns:p14="http://schemas.microsoft.com/office/powerpoint/2010/main" val="862710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are going to talk about taxing your nonresident employee</a:t>
            </a:r>
          </a:p>
          <a:p>
            <a:r>
              <a:rPr lang="en-US" baseline="0" dirty="0" smtClean="0"/>
              <a:t>Statutory withholding deals with how the employee must complete their W-4 forms</a:t>
            </a:r>
          </a:p>
          <a:p>
            <a:r>
              <a:rPr lang="en-US" baseline="0" dirty="0" smtClean="0"/>
              <a:t>Nonresidents present under F or J status are exempt from FICA taxation</a:t>
            </a:r>
          </a:p>
          <a:p>
            <a:r>
              <a:rPr lang="en-US" baseline="0" dirty="0" smtClean="0"/>
              <a:t>And finally</a:t>
            </a:r>
          </a:p>
          <a:p>
            <a:r>
              <a:rPr lang="en-US" baseline="0" dirty="0" smtClean="0"/>
              <a:t>Tax Treaty Benefits – depending on their immigration status and the country that they are from your nonresident may be eligible for a tax treaty benefit that exempts part or all of their compensation from federal and state taxation</a:t>
            </a:r>
          </a:p>
        </p:txBody>
      </p:sp>
      <p:sp>
        <p:nvSpPr>
          <p:cNvPr id="4" name="Slide Number Placeholder 3"/>
          <p:cNvSpPr>
            <a:spLocks noGrp="1"/>
          </p:cNvSpPr>
          <p:nvPr>
            <p:ph type="sldNum" sz="quarter" idx="10"/>
          </p:nvPr>
        </p:nvSpPr>
        <p:spPr/>
        <p:txBody>
          <a:bodyPr/>
          <a:lstStyle/>
          <a:p>
            <a:fld id="{654EEEFA-281C-41A9-8A22-E624927AD31F}" type="slidenum">
              <a:rPr lang="en-US" smtClean="0"/>
              <a:t>49</a:t>
            </a:fld>
            <a:endParaRPr lang="en-US"/>
          </a:p>
        </p:txBody>
      </p:sp>
    </p:spTree>
    <p:extLst>
      <p:ext uri="{BB962C8B-B14F-4D97-AF65-F5344CB8AC3E}">
        <p14:creationId xmlns:p14="http://schemas.microsoft.com/office/powerpoint/2010/main" val="54944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we will be discussing</a:t>
            </a:r>
            <a:r>
              <a:rPr lang="en-US" baseline="0" dirty="0" smtClean="0"/>
              <a:t> today comes from the concept known as tax residency</a:t>
            </a:r>
          </a:p>
          <a:p>
            <a:r>
              <a:rPr lang="en-US" baseline="0" dirty="0" smtClean="0"/>
              <a:t>So what is tax residency and why do we care</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a:t>
            </a:fld>
            <a:endParaRPr lang="en-US"/>
          </a:p>
        </p:txBody>
      </p:sp>
    </p:spTree>
    <p:extLst>
      <p:ext uri="{BB962C8B-B14F-4D97-AF65-F5344CB8AC3E}">
        <p14:creationId xmlns:p14="http://schemas.microsoft.com/office/powerpoint/2010/main" val="1112008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 </a:t>
            </a:r>
          </a:p>
          <a:p>
            <a:r>
              <a:rPr lang="en-US" b="1" dirty="0">
                <a:latin typeface="Arial" panose="020B0604020202020204" pitchFamily="34" charset="0"/>
              </a:rPr>
              <a:t>Withholding Allowance Exceptions:</a:t>
            </a:r>
          </a:p>
          <a:p>
            <a:r>
              <a:rPr lang="en-US" b="1" dirty="0">
                <a:latin typeface="Arial" panose="020B0604020202020204" pitchFamily="34" charset="0"/>
              </a:rPr>
              <a:t>Canada, Mexico, Northern Mariana Islands, or American Samoa </a:t>
            </a:r>
          </a:p>
          <a:p>
            <a:r>
              <a:rPr lang="en-US" dirty="0">
                <a:latin typeface="Arial" panose="020B0604020202020204" pitchFamily="34" charset="0"/>
              </a:rPr>
              <a:t>Nonresident aliens who are residents of Canada, Mexico, Northern Mariana Islands, or American Samoa are entitled to claim additional withholding allowances for a </a:t>
            </a:r>
            <a:r>
              <a:rPr lang="en-US" u="sng" dirty="0">
                <a:latin typeface="Arial" panose="020B0604020202020204" pitchFamily="34" charset="0"/>
              </a:rPr>
              <a:t>nonworking</a:t>
            </a:r>
            <a:r>
              <a:rPr lang="en-US" dirty="0">
                <a:latin typeface="Arial" panose="020B0604020202020204" pitchFamily="34" charset="0"/>
              </a:rPr>
              <a:t> spouse and for dependents, the same as a U.S. citizen.  </a:t>
            </a:r>
          </a:p>
          <a:p>
            <a:r>
              <a:rPr lang="en-US" b="1" dirty="0">
                <a:latin typeface="Arial" panose="020B0604020202020204" pitchFamily="34" charset="0"/>
              </a:rPr>
              <a:t>South Korea</a:t>
            </a:r>
          </a:p>
          <a:p>
            <a:r>
              <a:rPr lang="en-US" dirty="0">
                <a:latin typeface="Arial" panose="020B0604020202020204" pitchFamily="34" charset="0"/>
              </a:rPr>
              <a:t>Nonresident aliens who are residents of South Korea may claim additional withholding allowances for a </a:t>
            </a:r>
            <a:r>
              <a:rPr lang="en-US" u="sng" dirty="0">
                <a:latin typeface="Arial" panose="020B0604020202020204" pitchFamily="34" charset="0"/>
              </a:rPr>
              <a:t>nonworking</a:t>
            </a:r>
            <a:r>
              <a:rPr lang="en-US" dirty="0">
                <a:latin typeface="Arial" panose="020B0604020202020204" pitchFamily="34" charset="0"/>
              </a:rPr>
              <a:t> spouse present with them in the United States and for dependents present with them in the United States.  </a:t>
            </a:r>
          </a:p>
          <a:p>
            <a:r>
              <a:rPr lang="en-US" b="1" dirty="0">
                <a:latin typeface="Arial" panose="020B0604020202020204" pitchFamily="34" charset="0"/>
              </a:rPr>
              <a:t>Students from India</a:t>
            </a:r>
          </a:p>
          <a:p>
            <a:r>
              <a:rPr lang="en-US" dirty="0">
                <a:latin typeface="Arial" panose="020B0604020202020204" pitchFamily="34" charset="0"/>
              </a:rPr>
              <a:t>Nonresident aliens who are residents of India and present in the U.S. as students or business apprentices may claim an additional withholding allowance for a </a:t>
            </a:r>
            <a:r>
              <a:rPr lang="en-US" u="sng" dirty="0">
                <a:latin typeface="Arial" panose="020B0604020202020204" pitchFamily="34" charset="0"/>
              </a:rPr>
              <a:t>nonworking</a:t>
            </a:r>
            <a:r>
              <a:rPr lang="en-US" dirty="0">
                <a:latin typeface="Arial" panose="020B0604020202020204" pitchFamily="34" charset="0"/>
              </a:rPr>
              <a:t> spouse present in the U.S. and personal withholding allowances for any dependents present in the U.S. who are resident aliens of the U.S. </a:t>
            </a:r>
          </a:p>
          <a:p>
            <a:r>
              <a:rPr 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50</a:t>
            </a:fld>
            <a:endParaRPr lang="en-US"/>
          </a:p>
        </p:txBody>
      </p:sp>
    </p:spTree>
    <p:extLst>
      <p:ext uri="{BB962C8B-B14F-4D97-AF65-F5344CB8AC3E}">
        <p14:creationId xmlns:p14="http://schemas.microsoft.com/office/powerpoint/2010/main" val="3297435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51</a:t>
            </a:fld>
            <a:endParaRPr lang="en-US"/>
          </a:p>
        </p:txBody>
      </p:sp>
    </p:spTree>
    <p:extLst>
      <p:ext uri="{BB962C8B-B14F-4D97-AF65-F5344CB8AC3E}">
        <p14:creationId xmlns:p14="http://schemas.microsoft.com/office/powerpoint/2010/main" val="715990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52</a:t>
            </a:fld>
            <a:endParaRPr lang="en-US"/>
          </a:p>
        </p:txBody>
      </p:sp>
    </p:spTree>
    <p:extLst>
      <p:ext uri="{BB962C8B-B14F-4D97-AF65-F5344CB8AC3E}">
        <p14:creationId xmlns:p14="http://schemas.microsoft.com/office/powerpoint/2010/main" val="2540980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r>
              <a:rPr lang="en-US" dirty="0" smtClean="0"/>
              <a:t>The US has</a:t>
            </a:r>
            <a:r>
              <a:rPr lang="en-US" baseline="0" dirty="0" smtClean="0"/>
              <a:t> tax treaties with 48 countries</a:t>
            </a:r>
          </a:p>
          <a:p>
            <a:r>
              <a:rPr lang="en-US" baseline="0" dirty="0" smtClean="0"/>
              <a:t>Some of the tax treaties have articles or clauses that exempt some or all of a nonresidents US sourced income from federal and state taxation</a:t>
            </a:r>
          </a:p>
          <a:p>
            <a:r>
              <a:rPr lang="en-US" baseline="0" dirty="0" smtClean="0"/>
              <a:t>The articles that apply to our employees are the student compensation while training articles and the teacher/researcher articles and in the Canadian tax treaty the dependent personal services article</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53</a:t>
            </a:fld>
            <a:endParaRPr lang="en-US"/>
          </a:p>
        </p:txBody>
      </p:sp>
    </p:spTree>
    <p:extLst>
      <p:ext uri="{BB962C8B-B14F-4D97-AF65-F5344CB8AC3E}">
        <p14:creationId xmlns:p14="http://schemas.microsoft.com/office/powerpoint/2010/main" val="1309456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54</a:t>
            </a:fld>
            <a:endParaRPr lang="en-US"/>
          </a:p>
        </p:txBody>
      </p:sp>
    </p:spTree>
    <p:extLst>
      <p:ext uri="{BB962C8B-B14F-4D97-AF65-F5344CB8AC3E}">
        <p14:creationId xmlns:p14="http://schemas.microsoft.com/office/powerpoint/2010/main" val="1296473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55</a:t>
            </a:fld>
            <a:endParaRPr lang="en-US"/>
          </a:p>
        </p:txBody>
      </p:sp>
    </p:spTree>
    <p:extLst>
      <p:ext uri="{BB962C8B-B14F-4D97-AF65-F5344CB8AC3E}">
        <p14:creationId xmlns:p14="http://schemas.microsoft.com/office/powerpoint/2010/main" val="2790826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56</a:t>
            </a:fld>
            <a:endParaRPr lang="en-US"/>
          </a:p>
        </p:txBody>
      </p:sp>
    </p:spTree>
    <p:extLst>
      <p:ext uri="{BB962C8B-B14F-4D97-AF65-F5344CB8AC3E}">
        <p14:creationId xmlns:p14="http://schemas.microsoft.com/office/powerpoint/2010/main" val="36103091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57</a:t>
            </a:fld>
            <a:endParaRPr lang="en-US"/>
          </a:p>
        </p:txBody>
      </p:sp>
    </p:spTree>
    <p:extLst>
      <p:ext uri="{BB962C8B-B14F-4D97-AF65-F5344CB8AC3E}">
        <p14:creationId xmlns:p14="http://schemas.microsoft.com/office/powerpoint/2010/main" val="26259823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 </a:t>
            </a:r>
            <a:r>
              <a:rPr lang="en-US" sz="1200" dirty="0" smtClean="0"/>
              <a:t>Send 8233 separate from the TRIF packet </a:t>
            </a:r>
          </a:p>
          <a:p>
            <a:r>
              <a:rPr lang="en-US" sz="1200" dirty="0" smtClean="0"/>
              <a:t>Naming Convention for 8233 </a:t>
            </a:r>
          </a:p>
          <a:p>
            <a:pPr lvl="1"/>
            <a:r>
              <a:rPr lang="en-US" sz="1200" dirty="0" smtClean="0"/>
              <a:t>Campus ID</a:t>
            </a:r>
          </a:p>
          <a:p>
            <a:pPr lvl="1"/>
            <a:r>
              <a:rPr lang="en-US" sz="1200" dirty="0" smtClean="0"/>
              <a:t>Employee Last Name – first 4 letters plus Employee First Name – first two letters</a:t>
            </a:r>
          </a:p>
          <a:p>
            <a:pPr lvl="1"/>
            <a:r>
              <a:rPr lang="en-US" sz="1200" dirty="0" smtClean="0"/>
              <a:t>Last four digits of SSN</a:t>
            </a:r>
          </a:p>
          <a:p>
            <a:pPr lvl="1"/>
            <a:r>
              <a:rPr lang="en-US" altLang="en-US" sz="1200" dirty="0" smtClean="0"/>
              <a:t>Tax year</a:t>
            </a:r>
          </a:p>
          <a:p>
            <a:pPr lvl="1"/>
            <a:r>
              <a:rPr lang="en-US" altLang="en-US" sz="1200" dirty="0" smtClean="0"/>
              <a:t>8233</a:t>
            </a:r>
          </a:p>
          <a:p>
            <a:pPr lvl="1"/>
            <a:r>
              <a:rPr lang="en-US" altLang="en-US" sz="1200" dirty="0" smtClean="0"/>
              <a:t>EX:  </a:t>
            </a:r>
            <a:r>
              <a:rPr lang="en-US" altLang="en-US" sz="1200" b="1" dirty="0" smtClean="0"/>
              <a:t>0071.leeme.6789.2017.8233  </a:t>
            </a:r>
            <a:r>
              <a:rPr lang="en-US" altLang="en-US" sz="1200" b="0" dirty="0" smtClean="0"/>
              <a:t>Chinese</a:t>
            </a:r>
            <a:r>
              <a:rPr lang="en-US" altLang="en-US" sz="1200" b="0" baseline="0" dirty="0" smtClean="0"/>
              <a:t> scholar example </a:t>
            </a:r>
            <a:endParaRPr lang="en-US" altLang="en-US" sz="1200" b="1" dirty="0" smtClean="0"/>
          </a:p>
          <a:p>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58</a:t>
            </a:fld>
            <a:endParaRPr lang="en-US"/>
          </a:p>
        </p:txBody>
      </p:sp>
    </p:spTree>
    <p:extLst>
      <p:ext uri="{BB962C8B-B14F-4D97-AF65-F5344CB8AC3E}">
        <p14:creationId xmlns:p14="http://schemas.microsoft.com/office/powerpoint/2010/main" val="3799504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r>
              <a:rPr lang="en-US" dirty="0" smtClean="0"/>
              <a:t>Mei Lee is our J-1 visiting scholar from China who is teaching at MSU, Mankato </a:t>
            </a:r>
          </a:p>
          <a:p>
            <a:r>
              <a:rPr lang="en-US" dirty="0" smtClean="0"/>
              <a:t>When</a:t>
            </a:r>
            <a:r>
              <a:rPr lang="en-US" baseline="0" dirty="0" smtClean="0"/>
              <a:t> she completed the TRIF we determined that she is a nonresident until 1/1/2019</a:t>
            </a:r>
          </a:p>
          <a:p>
            <a:r>
              <a:rPr lang="en-US" baseline="0" dirty="0" smtClean="0"/>
              <a:t>As a nonresident alien present under J-1 status she is exempt from FICA taxation</a:t>
            </a:r>
          </a:p>
          <a:p>
            <a:r>
              <a:rPr lang="en-US" baseline="0" dirty="0" smtClean="0"/>
              <a:t>She may claim a tax treaty benefit that exempts all her earnings from federal and state taxation by completing the 8233 and 8233 statement attachment</a:t>
            </a:r>
          </a:p>
          <a:p>
            <a:r>
              <a:rPr lang="en-US" baseline="0" dirty="0" smtClean="0"/>
              <a:t>Is she claims the tax treaty benefit she will receive form 1042S reporting her wages instead of a w2</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59</a:t>
            </a:fld>
            <a:endParaRPr lang="en-US"/>
          </a:p>
        </p:txBody>
      </p:sp>
    </p:spTree>
    <p:extLst>
      <p:ext uri="{BB962C8B-B14F-4D97-AF65-F5344CB8AC3E}">
        <p14:creationId xmlns:p14="http://schemas.microsoft.com/office/powerpoint/2010/main" val="772248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dirty="0">
                <a:latin typeface="Calibri" panose="020F0502020204030204" pitchFamily="34" charset="0"/>
                <a:cs typeface="Calibri" panose="020F0502020204030204" pitchFamily="34" charset="0"/>
              </a:rPr>
              <a:t>In the US there are 2 systems of taxation – </a:t>
            </a:r>
          </a:p>
          <a:p>
            <a:r>
              <a:rPr lang="en-US" altLang="en-US" sz="1000" dirty="0">
                <a:latin typeface="Calibri" panose="020F0502020204030204" pitchFamily="34" charset="0"/>
                <a:cs typeface="Calibri" panose="020F0502020204030204" pitchFamily="34" charset="0"/>
              </a:rPr>
              <a:t>Residents = taxed on their world wide income – residents include US citizens, green card holders, and resident aliens</a:t>
            </a:r>
          </a:p>
          <a:p>
            <a:r>
              <a:rPr lang="en-US" altLang="en-US" sz="1000" dirty="0">
                <a:latin typeface="Calibri" panose="020F0502020204030204" pitchFamily="34" charset="0"/>
                <a:cs typeface="Calibri" panose="020F0502020204030204" pitchFamily="34" charset="0"/>
              </a:rPr>
              <a:t>Nonresidents = taxed only on their US sourced income – BUT at a higher rate and up front </a:t>
            </a:r>
            <a:r>
              <a:rPr lang="en-US" altLang="en-US" sz="1000" dirty="0" smtClean="0">
                <a:latin typeface="Calibri" panose="020F0502020204030204" pitchFamily="34" charset="0"/>
                <a:cs typeface="Calibri" panose="020F0502020204030204" pitchFamily="34" charset="0"/>
              </a:rPr>
              <a:t>– we must gather the tax at the time we make the payment</a:t>
            </a:r>
            <a:endParaRPr lang="en-US" alt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rPr>
              <a:t>Because of this we must know prior to payment who we are paying – are they a nonresident or a resident</a:t>
            </a:r>
            <a:r>
              <a:rPr lang="en-US" sz="1000" dirty="0" smtClean="0">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54EEEFA-281C-41A9-8A22-E624927AD31F}" type="slidenum">
              <a:rPr lang="en-US" smtClean="0"/>
              <a:t>6</a:t>
            </a:fld>
            <a:endParaRPr lang="en-US"/>
          </a:p>
        </p:txBody>
      </p:sp>
    </p:spTree>
    <p:extLst>
      <p:ext uri="{BB962C8B-B14F-4D97-AF65-F5344CB8AC3E}">
        <p14:creationId xmlns:p14="http://schemas.microsoft.com/office/powerpoint/2010/main" val="14273877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60</a:t>
            </a:fld>
            <a:endParaRPr lang="en-US"/>
          </a:p>
        </p:txBody>
      </p:sp>
    </p:spTree>
    <p:extLst>
      <p:ext uri="{BB962C8B-B14F-4D97-AF65-F5344CB8AC3E}">
        <p14:creationId xmlns:p14="http://schemas.microsoft.com/office/powerpoint/2010/main" val="10298364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a:t> </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61</a:t>
            </a:fld>
            <a:endParaRPr lang="en-US"/>
          </a:p>
        </p:txBody>
      </p:sp>
    </p:spTree>
    <p:extLst>
      <p:ext uri="{BB962C8B-B14F-4D97-AF65-F5344CB8AC3E}">
        <p14:creationId xmlns:p14="http://schemas.microsoft.com/office/powerpoint/2010/main" val="2356643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700" dirty="0" smtClean="0"/>
              <a:t>Please scan</a:t>
            </a:r>
            <a:r>
              <a:rPr lang="en-US" altLang="en-US" sz="3700" baseline="0" dirty="0" smtClean="0"/>
              <a:t> the tax residency form and immigration documents to PDF </a:t>
            </a:r>
          </a:p>
          <a:p>
            <a:r>
              <a:rPr lang="en-US" altLang="en-US" sz="3700" baseline="0" dirty="0" smtClean="0"/>
              <a:t>Review to make sure that all documents are clearly legible</a:t>
            </a:r>
          </a:p>
          <a:p>
            <a:r>
              <a:rPr lang="en-US" altLang="en-US" sz="3700" baseline="0" dirty="0" smtClean="0"/>
              <a:t>Use our web based secure file sharing app </a:t>
            </a:r>
            <a:r>
              <a:rPr lang="en-US" altLang="en-US" sz="3700" baseline="0" dirty="0" err="1" smtClean="0"/>
              <a:t>MoveItSecurely</a:t>
            </a:r>
            <a:r>
              <a:rPr lang="en-US" altLang="en-US" sz="3700" baseline="0" dirty="0" smtClean="0"/>
              <a:t> to send the information</a:t>
            </a:r>
          </a:p>
          <a:p>
            <a:r>
              <a:rPr lang="en-US" altLang="en-US" sz="3700" baseline="0" dirty="0" smtClean="0"/>
              <a:t>The email addresses for all Minnesota State employees are loaded in </a:t>
            </a:r>
            <a:r>
              <a:rPr lang="en-US" altLang="en-US" sz="3700" baseline="0" dirty="0" err="1" smtClean="0"/>
              <a:t>MoveItSecurely</a:t>
            </a:r>
            <a:r>
              <a:rPr lang="en-US" altLang="en-US" sz="3700" baseline="0" dirty="0" smtClean="0"/>
              <a:t> </a:t>
            </a:r>
          </a:p>
          <a:p>
            <a:r>
              <a:rPr lang="en-US" altLang="en-US" sz="3700" baseline="0" dirty="0" smtClean="0"/>
              <a:t>A notification is sent to the recipients email to let them know they have a “package”</a:t>
            </a:r>
          </a:p>
          <a:p>
            <a:r>
              <a:rPr lang="en-US" altLang="en-US" sz="3700" baseline="0" dirty="0" smtClean="0"/>
              <a:t>Important to remember: You have a 14 day window to download the package before it </a:t>
            </a:r>
            <a:r>
              <a:rPr lang="en-US" altLang="en-US" sz="3700" baseline="0" smtClean="0"/>
              <a:t>disappears forever</a:t>
            </a:r>
            <a:endParaRPr lang="en-US" altLang="en-US" sz="3100" dirty="0"/>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62</a:t>
            </a:fld>
            <a:endParaRPr lang="en-US"/>
          </a:p>
        </p:txBody>
      </p:sp>
    </p:spTree>
    <p:extLst>
      <p:ext uri="{BB962C8B-B14F-4D97-AF65-F5344CB8AC3E}">
        <p14:creationId xmlns:p14="http://schemas.microsoft.com/office/powerpoint/2010/main" val="3761276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comply with the tax law, we</a:t>
            </a:r>
            <a:r>
              <a:rPr lang="en-US" baseline="0" dirty="0" smtClean="0"/>
              <a:t> have to work together – </a:t>
            </a:r>
          </a:p>
          <a:p>
            <a:r>
              <a:rPr lang="en-US" baseline="0" dirty="0" smtClean="0"/>
              <a:t>Tax in the system office must work with each college/university and on campus academic and administrative office must work together </a:t>
            </a:r>
          </a:p>
          <a:p>
            <a:endParaRPr lang="en-US" baseline="0" dirty="0" smtClean="0"/>
          </a:p>
          <a:p>
            <a:r>
              <a:rPr lang="en-US" baseline="0" dirty="0" smtClean="0"/>
              <a:t>(Photo by </a:t>
            </a:r>
            <a:r>
              <a:rPr lang="en-US" baseline="0" dirty="0" err="1" smtClean="0"/>
              <a:t>Tak</a:t>
            </a:r>
            <a:r>
              <a:rPr lang="en-US" baseline="0" dirty="0" smtClean="0"/>
              <a:t> Wong of the system office)</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63</a:t>
            </a:fld>
            <a:endParaRPr lang="en-US"/>
          </a:p>
        </p:txBody>
      </p:sp>
    </p:spTree>
    <p:extLst>
      <p:ext uri="{BB962C8B-B14F-4D97-AF65-F5344CB8AC3E}">
        <p14:creationId xmlns:p14="http://schemas.microsoft.com/office/powerpoint/2010/main" val="1543781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on the site</a:t>
            </a:r>
          </a:p>
          <a:p>
            <a:r>
              <a:rPr lang="en-US" dirty="0" smtClean="0"/>
              <a:t>How to find the site</a:t>
            </a:r>
          </a:p>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64</a:t>
            </a:fld>
            <a:endParaRPr lang="en-US"/>
          </a:p>
        </p:txBody>
      </p:sp>
    </p:spTree>
    <p:extLst>
      <p:ext uri="{BB962C8B-B14F-4D97-AF65-F5344CB8AC3E}">
        <p14:creationId xmlns:p14="http://schemas.microsoft.com/office/powerpoint/2010/main" val="2903452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65</a:t>
            </a:fld>
            <a:endParaRPr lang="en-US"/>
          </a:p>
        </p:txBody>
      </p:sp>
    </p:spTree>
    <p:extLst>
      <p:ext uri="{BB962C8B-B14F-4D97-AF65-F5344CB8AC3E}">
        <p14:creationId xmlns:p14="http://schemas.microsoft.com/office/powerpoint/2010/main" val="21964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Why do we care?  For two reasons – one, we be held responsible for failure to withhold if we do not apply the correct tax treatment</a:t>
            </a:r>
            <a:r>
              <a:rPr lang="en-US" altLang="en-US" baseline="0" dirty="0" smtClean="0"/>
              <a:t> </a:t>
            </a:r>
            <a:r>
              <a:rPr lang="en-US" dirty="0" smtClean="0"/>
              <a:t>the</a:t>
            </a:r>
            <a:r>
              <a:rPr lang="en-US" baseline="0" dirty="0" smtClean="0"/>
              <a:t> IRS goes after us first - not after the person we made the payment to </a:t>
            </a:r>
          </a:p>
          <a:p>
            <a:pPr defTabSz="931774">
              <a:defRPr/>
            </a:pPr>
            <a:r>
              <a:rPr lang="en-US" baseline="0" dirty="0" smtClean="0"/>
              <a:t>And 2, Noncompliance can also harm our international visitor – failure to comply with US tax law may jeopardize their current and/or future US immigration status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7</a:t>
            </a:fld>
            <a:endParaRPr lang="en-US"/>
          </a:p>
        </p:txBody>
      </p:sp>
    </p:spTree>
    <p:extLst>
      <p:ext uri="{BB962C8B-B14F-4D97-AF65-F5344CB8AC3E}">
        <p14:creationId xmlns:p14="http://schemas.microsoft.com/office/powerpoint/2010/main" val="52582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there are 2 systems</a:t>
            </a:r>
            <a:r>
              <a:rPr lang="en-US" sz="1200" baseline="0" dirty="0" smtClean="0"/>
              <a:t> - </a:t>
            </a:r>
            <a:r>
              <a:rPr lang="en-US" sz="1200" dirty="0" smtClean="0"/>
              <a:t>How do we know which one to apply</a:t>
            </a:r>
            <a:r>
              <a:rPr lang="en-US" sz="1200" baseline="0" dirty="0" smtClean="0"/>
              <a:t>?</a:t>
            </a:r>
          </a:p>
          <a:p>
            <a:r>
              <a:rPr lang="en-US" sz="1200" baseline="0" dirty="0" smtClean="0"/>
              <a:t>Who is a nonresident alien?  </a:t>
            </a:r>
          </a:p>
          <a:p>
            <a:r>
              <a:rPr lang="en-US" sz="1200" baseline="0" dirty="0" smtClean="0"/>
              <a:t>If you are not a US citizen or permanent resident alien (green card holder), you are either a nonresident alien or a resident alien for tax purposes </a:t>
            </a:r>
          </a:p>
          <a:p>
            <a:r>
              <a:rPr lang="en-US" sz="1200" baseline="0" dirty="0" smtClean="0"/>
              <a:t>In order to determine which, we have to apply the IRS Substantial Presence test – The SPT is a mathematical calculation of days present in the US used to determine tax residency</a:t>
            </a:r>
          </a:p>
          <a:p>
            <a:r>
              <a:rPr lang="en-US" sz="1200" dirty="0" smtClean="0"/>
              <a:t>An</a:t>
            </a:r>
            <a:r>
              <a:rPr lang="en-US" sz="1200" baseline="0" dirty="0" smtClean="0"/>
              <a:t> int’l</a:t>
            </a:r>
            <a:r>
              <a:rPr lang="en-US" sz="1200" dirty="0" smtClean="0"/>
              <a:t> will be considered a resident for tax purposes if they meet the SPT for the calendar year. </a:t>
            </a:r>
          </a:p>
          <a:p>
            <a:pPr defTabSz="931774">
              <a:defRPr/>
            </a:pPr>
            <a:r>
              <a:rPr lang="en-US" sz="1200" baseline="0" dirty="0" smtClean="0"/>
              <a:t>to apply the Substantial Presence Test </a:t>
            </a:r>
            <a:r>
              <a:rPr lang="en-US" sz="1200" dirty="0" smtClean="0"/>
              <a:t>We must gather information</a:t>
            </a:r>
          </a:p>
          <a:p>
            <a:pPr lvl="1"/>
            <a:r>
              <a:rPr lang="en-US" sz="1200" dirty="0"/>
              <a:t>Immigration Status</a:t>
            </a:r>
          </a:p>
          <a:p>
            <a:pPr lvl="1"/>
            <a:r>
              <a:rPr lang="en-US" sz="1200" dirty="0"/>
              <a:t>Date status began</a:t>
            </a:r>
          </a:p>
          <a:p>
            <a:pPr lvl="1"/>
            <a:r>
              <a:rPr lang="en-US" sz="1200" dirty="0"/>
              <a:t>Days in the US current visit</a:t>
            </a:r>
          </a:p>
          <a:p>
            <a:pPr lvl="1"/>
            <a:r>
              <a:rPr lang="en-US" sz="1200" dirty="0"/>
              <a:t>Purpose of visit</a:t>
            </a:r>
          </a:p>
          <a:p>
            <a:pPr lvl="1"/>
            <a:r>
              <a:rPr lang="en-US" sz="1200" dirty="0"/>
              <a:t>All of the above for all prior visits to the US</a:t>
            </a:r>
          </a:p>
        </p:txBody>
      </p:sp>
      <p:sp>
        <p:nvSpPr>
          <p:cNvPr id="4" name="Slide Number Placeholder 3"/>
          <p:cNvSpPr>
            <a:spLocks noGrp="1"/>
          </p:cNvSpPr>
          <p:nvPr>
            <p:ph type="sldNum" sz="quarter" idx="10"/>
          </p:nvPr>
        </p:nvSpPr>
        <p:spPr/>
        <p:txBody>
          <a:bodyPr/>
          <a:lstStyle/>
          <a:p>
            <a:fld id="{654EEEFA-281C-41A9-8A22-E624927AD31F}" type="slidenum">
              <a:rPr lang="en-US" smtClean="0"/>
              <a:t>8</a:t>
            </a:fld>
            <a:endParaRPr lang="en-US"/>
          </a:p>
        </p:txBody>
      </p:sp>
    </p:spTree>
    <p:extLst>
      <p:ext uri="{BB962C8B-B14F-4D97-AF65-F5344CB8AC3E}">
        <p14:creationId xmlns:p14="http://schemas.microsoft.com/office/powerpoint/2010/main" val="117752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To meet this test, they must be physically present in the US on at least:</a:t>
            </a:r>
          </a:p>
          <a:p>
            <a:r>
              <a:rPr lang="en-US" dirty="0" smtClean="0"/>
              <a:t>31 days during the current year, and</a:t>
            </a:r>
          </a:p>
          <a:p>
            <a:r>
              <a:rPr lang="en-US" dirty="0" smtClean="0"/>
              <a:t>183 days during the 3-year period that includes the current year and the 2 years immediately before that, counting: </a:t>
            </a:r>
          </a:p>
          <a:p>
            <a:pPr lvl="1"/>
            <a:r>
              <a:rPr lang="en-US" dirty="0" smtClean="0"/>
              <a:t>All the days you were present in the current year, and</a:t>
            </a:r>
          </a:p>
          <a:p>
            <a:pPr lvl="1"/>
            <a:r>
              <a:rPr lang="en-US" dirty="0" smtClean="0"/>
              <a:t>1/3 of the days you were present in the first year before the current year, and</a:t>
            </a:r>
          </a:p>
          <a:p>
            <a:pPr lvl="1"/>
            <a:r>
              <a:rPr lang="en-US" dirty="0" smtClean="0"/>
              <a:t>1/6 of the days you were present in the second year before the current year.</a:t>
            </a:r>
          </a:p>
          <a:p>
            <a:r>
              <a:rPr lang="en-US" dirty="0" smtClean="0"/>
              <a:t>If that’s all there is to it – why did we need to </a:t>
            </a:r>
            <a:endParaRPr lang="en-US" dirty="0"/>
          </a:p>
        </p:txBody>
      </p:sp>
      <p:sp>
        <p:nvSpPr>
          <p:cNvPr id="4" name="Slide Number Placeholder 3"/>
          <p:cNvSpPr>
            <a:spLocks noGrp="1"/>
          </p:cNvSpPr>
          <p:nvPr>
            <p:ph type="sldNum" sz="quarter" idx="10"/>
          </p:nvPr>
        </p:nvSpPr>
        <p:spPr/>
        <p:txBody>
          <a:bodyPr/>
          <a:lstStyle/>
          <a:p>
            <a:fld id="{654EEEFA-281C-41A9-8A22-E624927AD31F}" type="slidenum">
              <a:rPr lang="en-US" smtClean="0"/>
              <a:t>9</a:t>
            </a:fld>
            <a:endParaRPr lang="en-US"/>
          </a:p>
        </p:txBody>
      </p:sp>
    </p:spTree>
    <p:extLst>
      <p:ext uri="{BB962C8B-B14F-4D97-AF65-F5344CB8AC3E}">
        <p14:creationId xmlns:p14="http://schemas.microsoft.com/office/powerpoint/2010/main" val="3150647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2819400"/>
            <a:ext cx="8229600" cy="1143000"/>
          </a:xfrm>
        </p:spPr>
        <p:txBody>
          <a:bodyPr/>
          <a:lstStyle>
            <a:lvl1pPr algn="l">
              <a:defRPr/>
            </a:lvl1pPr>
          </a:lstStyle>
          <a:p>
            <a:r>
              <a:rPr lang="en-US" dirty="0" smtClean="0"/>
              <a:t>Click to edit Section Title Page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76454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
          <p:cNvSpPr>
            <a:spLocks noGrp="1"/>
          </p:cNvSpPr>
          <p:nvPr>
            <p:ph type="body" idx="1"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215766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solidFill>
                  <a:srgbClr val="0C2340"/>
                </a:solidFill>
              </a:defRPr>
            </a:lvl1pPr>
            <a:lvl2pPr>
              <a:defRPr sz="2400">
                <a:solidFill>
                  <a:srgbClr val="0C2340"/>
                </a:solidFill>
              </a:defRPr>
            </a:lvl2pPr>
            <a:lvl3pPr>
              <a:defRPr sz="2000">
                <a:solidFill>
                  <a:srgbClr val="0C2340"/>
                </a:solidFill>
              </a:defRPr>
            </a:lvl3pPr>
            <a:lvl4pPr>
              <a:defRPr sz="1800">
                <a:solidFill>
                  <a:srgbClr val="0C2340"/>
                </a:solidFill>
              </a:defRPr>
            </a:lvl4pPr>
            <a:lvl5pPr>
              <a:defRPr sz="1800">
                <a:solidFill>
                  <a:srgbClr val="0C23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C2340"/>
                </a:solidFill>
              </a:defRPr>
            </a:lvl1pPr>
            <a:lvl2pPr>
              <a:defRPr sz="2400">
                <a:solidFill>
                  <a:srgbClr val="0C2340"/>
                </a:solidFill>
              </a:defRPr>
            </a:lvl2pPr>
            <a:lvl3pPr>
              <a:defRPr sz="2000">
                <a:solidFill>
                  <a:srgbClr val="0C2340"/>
                </a:solidFill>
              </a:defRPr>
            </a:lvl3pPr>
            <a:lvl4pPr>
              <a:defRPr sz="1800">
                <a:solidFill>
                  <a:srgbClr val="0C2340"/>
                </a:solidFill>
              </a:defRPr>
            </a:lvl4pPr>
            <a:lvl5pPr>
              <a:defRPr sz="1800">
                <a:solidFill>
                  <a:srgbClr val="0C23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1156127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Colum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9F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9F4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747272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cxnSp>
        <p:nvCxnSpPr>
          <p:cNvPr id="6" name="Straight Connector 5"/>
          <p:cNvCxnSpPr/>
          <p:nvPr userDrawn="1"/>
        </p:nvCxnSpPr>
        <p:spPr>
          <a:xfrm>
            <a:off x="4416794" y="5791200"/>
            <a:ext cx="383806" cy="0"/>
          </a:xfrm>
          <a:prstGeom prst="line">
            <a:avLst/>
          </a:prstGeom>
          <a:ln w="88900">
            <a:solidFill>
              <a:srgbClr val="009F4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1905000" y="2505670"/>
            <a:ext cx="5334000" cy="923330"/>
          </a:xfrm>
          <a:prstGeom prst="rect">
            <a:avLst/>
          </a:prstGeom>
          <a:noFill/>
        </p:spPr>
        <p:txBody>
          <a:bodyPr wrap="square" rtlCol="0">
            <a:spAutoFit/>
          </a:bodyPr>
          <a:lstStyle/>
          <a:p>
            <a:pPr marL="0" lvl="0" indent="0" algn="ctr" defTabSz="914400" rtl="0" eaLnBrk="1" latinLnBrk="0" hangingPunct="1">
              <a:spcBef>
                <a:spcPct val="20000"/>
              </a:spcBef>
              <a:buClr>
                <a:srgbClr val="009F4D"/>
              </a:buClr>
              <a:buFont typeface="Arial" panose="020B0604020202020204" pitchFamily="34" charset="0"/>
              <a:buNone/>
            </a:pPr>
            <a:r>
              <a:rPr lang="en-US" sz="5400" b="1" kern="1200" baseline="0" dirty="0" smtClean="0">
                <a:solidFill>
                  <a:srgbClr val="0C2340"/>
                </a:solidFill>
                <a:latin typeface="+mn-lt"/>
                <a:ea typeface="+mn-ea"/>
                <a:cs typeface="+mn-cs"/>
              </a:rPr>
              <a:t>THANK YOU</a:t>
            </a:r>
          </a:p>
        </p:txBody>
      </p:sp>
      <p:sp>
        <p:nvSpPr>
          <p:cNvPr id="8" name="TextBox 7"/>
          <p:cNvSpPr txBox="1"/>
          <p:nvPr userDrawn="1"/>
        </p:nvSpPr>
        <p:spPr>
          <a:xfrm>
            <a:off x="2523460" y="3429000"/>
            <a:ext cx="4182140" cy="1938992"/>
          </a:xfrm>
          <a:prstGeom prst="rect">
            <a:avLst/>
          </a:prstGeom>
          <a:noFill/>
        </p:spPr>
        <p:txBody>
          <a:bodyPr wrap="square" rtlCol="0">
            <a:spAutoFit/>
          </a:bodyPr>
          <a:lstStyle/>
          <a:p>
            <a:pPr lvl="0" algn="ctr"/>
            <a:r>
              <a:rPr lang="en-US" sz="2400" b="1" dirty="0" smtClean="0">
                <a:solidFill>
                  <a:srgbClr val="ACA39A"/>
                </a:solidFill>
              </a:rPr>
              <a:t>30 East 7th Street</a:t>
            </a:r>
          </a:p>
          <a:p>
            <a:pPr lvl="0" algn="ctr"/>
            <a:r>
              <a:rPr lang="en-US" sz="2400" b="1" dirty="0" smtClean="0">
                <a:solidFill>
                  <a:srgbClr val="ACA39A"/>
                </a:solidFill>
              </a:rPr>
              <a:t>St. Paul, MN  55101</a:t>
            </a:r>
          </a:p>
          <a:p>
            <a:pPr lvl="0" algn="ctr"/>
            <a:endParaRPr lang="en-US" sz="2400" b="1" dirty="0" smtClean="0">
              <a:solidFill>
                <a:srgbClr val="ACA39A"/>
              </a:solidFill>
            </a:endParaRPr>
          </a:p>
          <a:p>
            <a:pPr lvl="0" algn="ctr"/>
            <a:r>
              <a:rPr lang="en-US" sz="2400" b="1" dirty="0" smtClean="0">
                <a:solidFill>
                  <a:srgbClr val="ACA39A"/>
                </a:solidFill>
              </a:rPr>
              <a:t>651-201-1800</a:t>
            </a:r>
          </a:p>
          <a:p>
            <a:pPr lvl="0" algn="ctr"/>
            <a:r>
              <a:rPr lang="en-US" sz="2400" b="1" dirty="0" smtClean="0">
                <a:solidFill>
                  <a:srgbClr val="ACA39A"/>
                </a:solidFill>
              </a:rPr>
              <a:t>888-667-2848</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0" y="533400"/>
            <a:ext cx="4308929" cy="1447800"/>
          </a:xfrm>
          <a:prstGeom prst="rect">
            <a:avLst/>
          </a:prstGeom>
        </p:spPr>
      </p:pic>
      <p:sp>
        <p:nvSpPr>
          <p:cNvPr id="14" name="TextBox 13"/>
          <p:cNvSpPr txBox="1"/>
          <p:nvPr userDrawn="1"/>
        </p:nvSpPr>
        <p:spPr>
          <a:xfrm>
            <a:off x="1905000" y="6200001"/>
            <a:ext cx="5334000" cy="276999"/>
          </a:xfrm>
          <a:prstGeom prst="rect">
            <a:avLst/>
          </a:prstGeom>
          <a:noFill/>
        </p:spPr>
        <p:txBody>
          <a:bodyPr wrap="square" rtlCol="0">
            <a:spAutoFit/>
          </a:bodyPr>
          <a:lstStyle/>
          <a:p>
            <a:pPr lvl="0" algn="ctr"/>
            <a:r>
              <a:rPr lang="en-US" sz="1200" dirty="0" smtClean="0"/>
              <a:t>MINNESOTA STATE IS AN EQUAL OPPORTUNITY EMPLOYER AND EDUCATOR</a:t>
            </a:r>
            <a:endParaRPr lang="en-US" sz="1200" dirty="0"/>
          </a:p>
        </p:txBody>
      </p:sp>
    </p:spTree>
    <p:extLst>
      <p:ext uri="{BB962C8B-B14F-4D97-AF65-F5344CB8AC3E}">
        <p14:creationId xmlns:p14="http://schemas.microsoft.com/office/powerpoint/2010/main" val="120296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endParaRPr lang="en-US" altLang="en-US" sz="1800"/>
            </a:p>
          </p:txBody>
        </p:sp>
        <p:sp>
          <p:nvSpPr>
            <p:cNvPr id="6" name="Rectangle 8"/>
            <p:cNvSpPr>
              <a:spLocks noChangeArrowheads="1"/>
            </p:cNvSpPr>
            <p:nvPr/>
          </p:nvSpPr>
          <p:spPr bwMode="hidden">
            <a:xfrm>
              <a:off x="0" y="1056"/>
              <a:ext cx="2976" cy="7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endParaRPr lang="en-US" altLang="en-US">
                <a:latin typeface="Times New Roman" panose="02020603050405020304" pitchFamily="18"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endParaRPr lang="en-US" altLang="en-US">
                <a:latin typeface="Times New Roman" panose="02020603050405020304" pitchFamily="18" charset="0"/>
              </a:endParaRPr>
            </a:p>
          </p:txBody>
        </p:sp>
        <p:sp>
          <p:nvSpPr>
            <p:cNvPr id="8" name="Freeform 10"/>
            <p:cNvSpPr>
              <a:spLocks noChangeArrowheads="1"/>
            </p:cNvSpPr>
            <p:nvPr/>
          </p:nvSpPr>
          <p:spPr bwMode="auto">
            <a:xfrm>
              <a:off x="384" y="960"/>
              <a:ext cx="144" cy="913"/>
            </a:xfrm>
            <a:custGeom>
              <a:avLst/>
              <a:gdLst>
                <a:gd name="T0" fmla="*/ 144 w 1000"/>
                <a:gd name="T1" fmla="*/ 913 h 1000"/>
                <a:gd name="T2" fmla="*/ 0 w 1000"/>
                <a:gd name="T3" fmla="*/ 913 h 1000"/>
                <a:gd name="T4" fmla="*/ 0 w 1000"/>
                <a:gd name="T5" fmla="*/ 0 h 1000"/>
                <a:gd name="T6" fmla="*/ 144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11"/>
            <p:cNvSpPr>
              <a:spLocks noChangeArrowheads="1"/>
            </p:cNvSpPr>
            <p:nvPr/>
          </p:nvSpPr>
          <p:spPr bwMode="auto">
            <a:xfrm>
              <a:off x="4944" y="762"/>
              <a:ext cx="165" cy="864"/>
            </a:xfrm>
            <a:custGeom>
              <a:avLst/>
              <a:gdLst>
                <a:gd name="T0" fmla="*/ 0 w 1000"/>
                <a:gd name="T1" fmla="*/ 0 h 1000"/>
                <a:gd name="T2" fmla="*/ 165 w 1000"/>
                <a:gd name="T3" fmla="*/ 0 h 1000"/>
                <a:gd name="T4" fmla="*/ 165 w 1000"/>
                <a:gd name="T5" fmla="*/ 864 h 1000"/>
                <a:gd name="T6" fmla="*/ 0 w 1000"/>
                <a:gd name="T7" fmla="*/ 864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8818"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pPr lvl="0"/>
            <a:r>
              <a:rPr lang="en-US" noProof="0" smtClean="0"/>
              <a:t>Click to edit Master subtitle style</a:t>
            </a:r>
          </a:p>
        </p:txBody>
      </p:sp>
      <p:sp>
        <p:nvSpPr>
          <p:cNvPr id="418828" name="Rectangle 12"/>
          <p:cNvSpPr>
            <a:spLocks noGrp="1" noChangeArrowheads="1"/>
          </p:cNvSpPr>
          <p:nvPr>
            <p:ph type="ctrTitle"/>
          </p:nvPr>
        </p:nvSpPr>
        <p:spPr>
          <a:xfrm>
            <a:off x="838200" y="1443038"/>
            <a:ext cx="7086600" cy="1600200"/>
          </a:xfrm>
        </p:spPr>
        <p:txBody>
          <a:bodyPr anchor="ctr"/>
          <a:lstStyle>
            <a:lvl1pPr>
              <a:defRPr/>
            </a:lvl1pPr>
          </a:lstStyle>
          <a:p>
            <a:pPr lvl="0"/>
            <a:r>
              <a:rPr lang="en-US" noProof="0" smtClean="0"/>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smtClean="0"/>
            </a:lvl1pPr>
          </a:lstStyle>
          <a:p>
            <a:pPr>
              <a:defRPr/>
            </a:pPr>
            <a:endParaRPr lang="en-US"/>
          </a:p>
        </p:txBody>
      </p:sp>
      <p:sp>
        <p:nvSpPr>
          <p:cNvPr id="11" name="Rectangle 4"/>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12" name="Rectangle 5"/>
          <p:cNvSpPr>
            <a:spLocks noGrp="1" noChangeArrowheads="1"/>
          </p:cNvSpPr>
          <p:nvPr>
            <p:ph type="sldNum" sz="quarter" idx="12"/>
          </p:nvPr>
        </p:nvSpPr>
        <p:spPr>
          <a:xfrm>
            <a:off x="6553200" y="6248400"/>
            <a:ext cx="1905000" cy="457200"/>
          </a:xfrm>
        </p:spPr>
        <p:txBody>
          <a:bodyPr/>
          <a:lstStyle>
            <a:lvl1pPr>
              <a:defRPr/>
            </a:lvl1pPr>
          </a:lstStyle>
          <a:p>
            <a:fld id="{5593077F-3E51-4A0D-BEF0-1571BCF30C50}" type="slidenum">
              <a:rPr lang="en-US" altLang="en-US"/>
              <a:pPr/>
              <a:t>‹#›</a:t>
            </a:fld>
            <a:endParaRPr lang="en-US" altLang="en-US"/>
          </a:p>
        </p:txBody>
      </p:sp>
    </p:spTree>
    <p:extLst>
      <p:ext uri="{BB962C8B-B14F-4D97-AF65-F5344CB8AC3E}">
        <p14:creationId xmlns:p14="http://schemas.microsoft.com/office/powerpoint/2010/main" val="1488630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36111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8135"/>
            <a:ext cx="9144000" cy="108065"/>
          </a:xfrm>
          <a:prstGeom prst="rect">
            <a:avLst/>
          </a:prstGeom>
        </p:spPr>
      </p:pic>
      <p:sp>
        <p:nvSpPr>
          <p:cNvPr id="8" name="Text Placeholder 7"/>
          <p:cNvSpPr>
            <a:spLocks noGrp="1"/>
          </p:cNvSpPr>
          <p:nvPr>
            <p:ph type="body" sz="quarter" idx="10" hasCustomPrompt="1"/>
          </p:nvPr>
        </p:nvSpPr>
        <p:spPr>
          <a:xfrm>
            <a:off x="5410200" y="3124200"/>
            <a:ext cx="2667000" cy="457200"/>
          </a:xfrm>
          <a:prstGeom prst="rect">
            <a:avLst/>
          </a:prstGeom>
        </p:spPr>
        <p:txBody>
          <a:bodyPr>
            <a:normAutofit/>
          </a:bodyPr>
          <a:lstStyle>
            <a:lvl1pPr marL="0" indent="0" algn="r">
              <a:buNone/>
              <a:defRPr sz="1800" b="1">
                <a:solidFill>
                  <a:srgbClr val="009F4D"/>
                </a:solidFill>
              </a:defRPr>
            </a:lvl1pPr>
          </a:lstStyle>
          <a:p>
            <a:pPr lvl="0"/>
            <a:r>
              <a:rPr lang="en-US" dirty="0" smtClean="0"/>
              <a:t>Click to edit Date</a:t>
            </a:r>
          </a:p>
        </p:txBody>
      </p:sp>
      <p:sp>
        <p:nvSpPr>
          <p:cNvPr id="10" name="Text Placeholder 9"/>
          <p:cNvSpPr>
            <a:spLocks noGrp="1"/>
          </p:cNvSpPr>
          <p:nvPr>
            <p:ph type="body" sz="quarter" idx="11" hasCustomPrompt="1"/>
          </p:nvPr>
        </p:nvSpPr>
        <p:spPr>
          <a:xfrm>
            <a:off x="4724400" y="3468688"/>
            <a:ext cx="3352800" cy="417512"/>
          </a:xfrm>
          <a:prstGeom prst="rect">
            <a:avLst/>
          </a:prstGeom>
        </p:spPr>
        <p:txBody>
          <a:bodyPr>
            <a:noAutofit/>
          </a:bodyPr>
          <a:lstStyle>
            <a:lvl1pPr marL="0" indent="0" algn="r">
              <a:buNone/>
              <a:defRPr sz="1600" b="1">
                <a:solidFill>
                  <a:srgbClr val="009F4D"/>
                </a:solidFill>
              </a:defRPr>
            </a:lvl1pPr>
          </a:lstStyle>
          <a:p>
            <a:pPr lvl="0"/>
            <a:r>
              <a:rPr lang="en-US" dirty="0" smtClean="0"/>
              <a:t>Click to edit DEPARMENT NAME</a:t>
            </a:r>
          </a:p>
        </p:txBody>
      </p:sp>
      <p:sp>
        <p:nvSpPr>
          <p:cNvPr id="12" name="Content Placeholder 11"/>
          <p:cNvSpPr>
            <a:spLocks noGrp="1"/>
          </p:cNvSpPr>
          <p:nvPr>
            <p:ph sz="quarter" idx="12" hasCustomPrompt="1"/>
          </p:nvPr>
        </p:nvSpPr>
        <p:spPr>
          <a:xfrm>
            <a:off x="990600" y="3886200"/>
            <a:ext cx="5943600" cy="1143000"/>
          </a:xfrm>
          <a:prstGeom prst="rect">
            <a:avLst/>
          </a:prstGeom>
        </p:spPr>
        <p:txBody>
          <a:bodyPr>
            <a:noAutofit/>
          </a:bodyPr>
          <a:lstStyle>
            <a:lvl1pPr marL="0" indent="0">
              <a:buNone/>
              <a:defRPr sz="4000" b="1" baseline="0">
                <a:solidFill>
                  <a:srgbClr val="0C2340"/>
                </a:solidFill>
              </a:defRPr>
            </a:lvl1pPr>
          </a:lstStyle>
          <a:p>
            <a:pPr lvl="0"/>
            <a:r>
              <a:rPr lang="en-US" dirty="0" smtClean="0"/>
              <a:t>Click to edit POWERPOINT PRESENTATION title</a:t>
            </a:r>
          </a:p>
        </p:txBody>
      </p:sp>
      <p:sp>
        <p:nvSpPr>
          <p:cNvPr id="14" name="Text Placeholder 13"/>
          <p:cNvSpPr>
            <a:spLocks noGrp="1"/>
          </p:cNvSpPr>
          <p:nvPr>
            <p:ph type="body" sz="quarter" idx="13" hasCustomPrompt="1"/>
          </p:nvPr>
        </p:nvSpPr>
        <p:spPr>
          <a:xfrm>
            <a:off x="990600" y="5105400"/>
            <a:ext cx="2667000" cy="533400"/>
          </a:xfrm>
          <a:prstGeom prst="rect">
            <a:avLst/>
          </a:prstGeom>
        </p:spPr>
        <p:txBody>
          <a:bodyPr>
            <a:normAutofit/>
          </a:bodyPr>
          <a:lstStyle>
            <a:lvl1pPr marL="0" indent="0">
              <a:buNone/>
              <a:defRPr sz="2000" b="1">
                <a:solidFill>
                  <a:srgbClr val="009F4D"/>
                </a:solidFill>
              </a:defRPr>
            </a:lvl1pPr>
          </a:lstStyle>
          <a:p>
            <a:pPr lvl="0"/>
            <a:r>
              <a:rPr lang="en-US" dirty="0" smtClean="0"/>
              <a:t>Click to edit Subhead</a:t>
            </a:r>
          </a:p>
        </p:txBody>
      </p:sp>
    </p:spTree>
    <p:extLst>
      <p:ext uri="{BB962C8B-B14F-4D97-AF65-F5344CB8AC3E}">
        <p14:creationId xmlns:p14="http://schemas.microsoft.com/office/powerpoint/2010/main" val="197236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3361113"/>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8135"/>
            <a:ext cx="9144000" cy="108065"/>
          </a:xfrm>
          <a:prstGeom prst="rect">
            <a:avLst/>
          </a:prstGeom>
        </p:spPr>
      </p:pic>
      <p:sp>
        <p:nvSpPr>
          <p:cNvPr id="8" name="Text Placeholder 7"/>
          <p:cNvSpPr>
            <a:spLocks noGrp="1"/>
          </p:cNvSpPr>
          <p:nvPr>
            <p:ph type="body" sz="quarter" idx="10" hasCustomPrompt="1"/>
          </p:nvPr>
        </p:nvSpPr>
        <p:spPr>
          <a:xfrm>
            <a:off x="5410200" y="3124200"/>
            <a:ext cx="2667000" cy="457200"/>
          </a:xfrm>
          <a:prstGeom prst="rect">
            <a:avLst/>
          </a:prstGeom>
        </p:spPr>
        <p:txBody>
          <a:bodyPr>
            <a:normAutofit/>
          </a:bodyPr>
          <a:lstStyle>
            <a:lvl1pPr marL="0" indent="0" algn="r">
              <a:buNone/>
              <a:defRPr sz="1800" b="1">
                <a:solidFill>
                  <a:srgbClr val="009F4D"/>
                </a:solidFill>
              </a:defRPr>
            </a:lvl1pPr>
          </a:lstStyle>
          <a:p>
            <a:pPr lvl="0"/>
            <a:r>
              <a:rPr lang="en-US" dirty="0" smtClean="0"/>
              <a:t>Click to edit Date</a:t>
            </a:r>
          </a:p>
        </p:txBody>
      </p:sp>
      <p:sp>
        <p:nvSpPr>
          <p:cNvPr id="10" name="Text Placeholder 9"/>
          <p:cNvSpPr>
            <a:spLocks noGrp="1"/>
          </p:cNvSpPr>
          <p:nvPr>
            <p:ph type="body" sz="quarter" idx="11" hasCustomPrompt="1"/>
          </p:nvPr>
        </p:nvSpPr>
        <p:spPr>
          <a:xfrm>
            <a:off x="4724400" y="3468688"/>
            <a:ext cx="3352800" cy="417512"/>
          </a:xfrm>
          <a:prstGeom prst="rect">
            <a:avLst/>
          </a:prstGeom>
        </p:spPr>
        <p:txBody>
          <a:bodyPr>
            <a:noAutofit/>
          </a:bodyPr>
          <a:lstStyle>
            <a:lvl1pPr marL="0" indent="0" algn="r">
              <a:buNone/>
              <a:defRPr sz="1600" b="1">
                <a:solidFill>
                  <a:srgbClr val="009F4D"/>
                </a:solidFill>
              </a:defRPr>
            </a:lvl1pPr>
          </a:lstStyle>
          <a:p>
            <a:pPr lvl="0"/>
            <a:r>
              <a:rPr lang="en-US" dirty="0" smtClean="0"/>
              <a:t>Click to edit DEPARMENT NAME</a:t>
            </a:r>
          </a:p>
        </p:txBody>
      </p:sp>
      <p:sp>
        <p:nvSpPr>
          <p:cNvPr id="12" name="Content Placeholder 11"/>
          <p:cNvSpPr>
            <a:spLocks noGrp="1"/>
          </p:cNvSpPr>
          <p:nvPr>
            <p:ph sz="quarter" idx="12" hasCustomPrompt="1"/>
          </p:nvPr>
        </p:nvSpPr>
        <p:spPr>
          <a:xfrm>
            <a:off x="990600" y="3886200"/>
            <a:ext cx="5943600" cy="1143000"/>
          </a:xfrm>
          <a:prstGeom prst="rect">
            <a:avLst/>
          </a:prstGeom>
        </p:spPr>
        <p:txBody>
          <a:bodyPr>
            <a:noAutofit/>
          </a:bodyPr>
          <a:lstStyle>
            <a:lvl1pPr marL="0" indent="0">
              <a:buNone/>
              <a:defRPr sz="4000" b="1" baseline="0">
                <a:solidFill>
                  <a:srgbClr val="0C2340"/>
                </a:solidFill>
              </a:defRPr>
            </a:lvl1pPr>
          </a:lstStyle>
          <a:p>
            <a:pPr lvl="0"/>
            <a:r>
              <a:rPr lang="en-US" dirty="0" smtClean="0"/>
              <a:t>Click to edit POWERPOINT PRESENTATION title</a:t>
            </a:r>
          </a:p>
        </p:txBody>
      </p:sp>
      <p:sp>
        <p:nvSpPr>
          <p:cNvPr id="14" name="Text Placeholder 13"/>
          <p:cNvSpPr>
            <a:spLocks noGrp="1"/>
          </p:cNvSpPr>
          <p:nvPr>
            <p:ph type="body" sz="quarter" idx="13" hasCustomPrompt="1"/>
          </p:nvPr>
        </p:nvSpPr>
        <p:spPr>
          <a:xfrm>
            <a:off x="990600" y="5105400"/>
            <a:ext cx="2667000" cy="533400"/>
          </a:xfrm>
          <a:prstGeom prst="rect">
            <a:avLst/>
          </a:prstGeom>
        </p:spPr>
        <p:txBody>
          <a:bodyPr>
            <a:normAutofit/>
          </a:bodyPr>
          <a:lstStyle>
            <a:lvl1pPr marL="0" indent="0">
              <a:buNone/>
              <a:defRPr sz="2000" b="1">
                <a:solidFill>
                  <a:srgbClr val="009F4D"/>
                </a:solidFill>
              </a:defRPr>
            </a:lvl1pPr>
          </a:lstStyle>
          <a:p>
            <a:pPr lvl="0"/>
            <a:r>
              <a:rPr lang="en-US" dirty="0" smtClean="0"/>
              <a:t>Click to edit Subhead</a:t>
            </a:r>
          </a:p>
        </p:txBody>
      </p:sp>
      <p:sp>
        <p:nvSpPr>
          <p:cNvPr id="5" name="Text Placeholder 4"/>
          <p:cNvSpPr>
            <a:spLocks noGrp="1"/>
          </p:cNvSpPr>
          <p:nvPr>
            <p:ph type="body" sz="quarter" idx="14" hasCustomPrompt="1"/>
          </p:nvPr>
        </p:nvSpPr>
        <p:spPr>
          <a:xfrm>
            <a:off x="990600" y="5715000"/>
            <a:ext cx="2819400" cy="381000"/>
          </a:xfrm>
          <a:prstGeom prst="rect">
            <a:avLst/>
          </a:prstGeom>
        </p:spPr>
        <p:txBody>
          <a:bodyPr>
            <a:normAutofit/>
          </a:bodyPr>
          <a:lstStyle>
            <a:lvl1pPr marL="0" indent="0">
              <a:buNone/>
              <a:defRPr sz="1400" b="1">
                <a:solidFill>
                  <a:srgbClr val="ACA39A"/>
                </a:solidFill>
                <a:latin typeface="+mn-lt"/>
              </a:defRPr>
            </a:lvl1pPr>
          </a:lstStyle>
          <a:p>
            <a:pPr lvl="0"/>
            <a:r>
              <a:rPr lang="en-US" dirty="0" smtClean="0"/>
              <a:t>MINNESOTA STATE</a:t>
            </a:r>
          </a:p>
        </p:txBody>
      </p:sp>
    </p:spTree>
    <p:extLst>
      <p:ext uri="{BB962C8B-B14F-4D97-AF65-F5344CB8AC3E}">
        <p14:creationId xmlns:p14="http://schemas.microsoft.com/office/powerpoint/2010/main" val="3674220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48000"/>
            <a:ext cx="9144000" cy="108065"/>
          </a:xfrm>
          <a:prstGeom prst="rect">
            <a:avLst/>
          </a:prstGeom>
        </p:spPr>
      </p:pic>
      <p:sp>
        <p:nvSpPr>
          <p:cNvPr id="8" name="Text Placeholder 7"/>
          <p:cNvSpPr>
            <a:spLocks noGrp="1"/>
          </p:cNvSpPr>
          <p:nvPr>
            <p:ph type="body" sz="quarter" idx="10" hasCustomPrompt="1"/>
          </p:nvPr>
        </p:nvSpPr>
        <p:spPr>
          <a:xfrm>
            <a:off x="5410200" y="2362200"/>
            <a:ext cx="2667000" cy="457200"/>
          </a:xfrm>
          <a:prstGeom prst="rect">
            <a:avLst/>
          </a:prstGeom>
        </p:spPr>
        <p:txBody>
          <a:bodyPr>
            <a:normAutofit/>
          </a:bodyPr>
          <a:lstStyle>
            <a:lvl1pPr marL="0" indent="0" algn="r">
              <a:buNone/>
              <a:defRPr sz="1800" b="1">
                <a:solidFill>
                  <a:srgbClr val="009F4D"/>
                </a:solidFill>
              </a:defRPr>
            </a:lvl1pPr>
          </a:lstStyle>
          <a:p>
            <a:pPr lvl="0"/>
            <a:r>
              <a:rPr lang="en-US" dirty="0" smtClean="0"/>
              <a:t>Click to edit Date</a:t>
            </a:r>
          </a:p>
        </p:txBody>
      </p:sp>
      <p:sp>
        <p:nvSpPr>
          <p:cNvPr id="10" name="Text Placeholder 9"/>
          <p:cNvSpPr>
            <a:spLocks noGrp="1"/>
          </p:cNvSpPr>
          <p:nvPr>
            <p:ph type="body" sz="quarter" idx="11" hasCustomPrompt="1"/>
          </p:nvPr>
        </p:nvSpPr>
        <p:spPr>
          <a:xfrm>
            <a:off x="4724400" y="2743200"/>
            <a:ext cx="3352800" cy="417512"/>
          </a:xfrm>
          <a:prstGeom prst="rect">
            <a:avLst/>
          </a:prstGeom>
        </p:spPr>
        <p:txBody>
          <a:bodyPr>
            <a:noAutofit/>
          </a:bodyPr>
          <a:lstStyle>
            <a:lvl1pPr marL="0" indent="0" algn="r">
              <a:buNone/>
              <a:defRPr sz="1600" b="1">
                <a:solidFill>
                  <a:srgbClr val="009F4D"/>
                </a:solidFill>
              </a:defRPr>
            </a:lvl1pPr>
          </a:lstStyle>
          <a:p>
            <a:pPr lvl="0"/>
            <a:r>
              <a:rPr lang="en-US" dirty="0" smtClean="0"/>
              <a:t>Click to edit DEPARMENT NAME</a:t>
            </a:r>
          </a:p>
        </p:txBody>
      </p:sp>
      <p:sp>
        <p:nvSpPr>
          <p:cNvPr id="12" name="Content Placeholder 11"/>
          <p:cNvSpPr>
            <a:spLocks noGrp="1"/>
          </p:cNvSpPr>
          <p:nvPr>
            <p:ph sz="quarter" idx="12" hasCustomPrompt="1"/>
          </p:nvPr>
        </p:nvSpPr>
        <p:spPr>
          <a:xfrm>
            <a:off x="990600" y="3124200"/>
            <a:ext cx="5943600" cy="1143000"/>
          </a:xfrm>
          <a:prstGeom prst="rect">
            <a:avLst/>
          </a:prstGeom>
        </p:spPr>
        <p:txBody>
          <a:bodyPr>
            <a:noAutofit/>
          </a:bodyPr>
          <a:lstStyle>
            <a:lvl1pPr marL="0" indent="0">
              <a:buNone/>
              <a:defRPr sz="4000" b="1" baseline="0">
                <a:solidFill>
                  <a:srgbClr val="0C2340"/>
                </a:solidFill>
              </a:defRPr>
            </a:lvl1pPr>
          </a:lstStyle>
          <a:p>
            <a:pPr lvl="0"/>
            <a:r>
              <a:rPr lang="en-US" dirty="0" smtClean="0"/>
              <a:t>Click to edit POWERPOINT PRESENTATION title</a:t>
            </a:r>
          </a:p>
        </p:txBody>
      </p:sp>
      <p:sp>
        <p:nvSpPr>
          <p:cNvPr id="14" name="Text Placeholder 13"/>
          <p:cNvSpPr>
            <a:spLocks noGrp="1"/>
          </p:cNvSpPr>
          <p:nvPr>
            <p:ph type="body" sz="quarter" idx="13" hasCustomPrompt="1"/>
          </p:nvPr>
        </p:nvSpPr>
        <p:spPr>
          <a:xfrm>
            <a:off x="990600" y="4343400"/>
            <a:ext cx="2667000" cy="533400"/>
          </a:xfrm>
          <a:prstGeom prst="rect">
            <a:avLst/>
          </a:prstGeom>
        </p:spPr>
        <p:txBody>
          <a:bodyPr>
            <a:normAutofit/>
          </a:bodyPr>
          <a:lstStyle>
            <a:lvl1pPr marL="0" indent="0">
              <a:buNone/>
              <a:defRPr sz="2000" b="1">
                <a:solidFill>
                  <a:srgbClr val="009F4D"/>
                </a:solidFill>
              </a:defRPr>
            </a:lvl1pPr>
          </a:lstStyle>
          <a:p>
            <a:pPr lvl="0"/>
            <a:r>
              <a:rPr lang="en-US" dirty="0" smtClean="0"/>
              <a:t>Click to edit Subhead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0"/>
            <a:ext cx="9144000" cy="228600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295" y="0"/>
            <a:ext cx="1331976" cy="2356104"/>
          </a:xfrm>
          <a:prstGeom prst="rect">
            <a:avLst/>
          </a:prstGeom>
        </p:spPr>
      </p:pic>
    </p:spTree>
    <p:extLst>
      <p:ext uri="{BB962C8B-B14F-4D97-AF65-F5344CB8AC3E}">
        <p14:creationId xmlns:p14="http://schemas.microsoft.com/office/powerpoint/2010/main" val="253140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48000"/>
            <a:ext cx="9144000" cy="108065"/>
          </a:xfrm>
          <a:prstGeom prst="rect">
            <a:avLst/>
          </a:prstGeom>
        </p:spPr>
      </p:pic>
      <p:sp>
        <p:nvSpPr>
          <p:cNvPr id="8" name="Text Placeholder 7"/>
          <p:cNvSpPr>
            <a:spLocks noGrp="1"/>
          </p:cNvSpPr>
          <p:nvPr>
            <p:ph type="body" sz="quarter" idx="10" hasCustomPrompt="1"/>
          </p:nvPr>
        </p:nvSpPr>
        <p:spPr>
          <a:xfrm>
            <a:off x="5410200" y="2362200"/>
            <a:ext cx="2667000" cy="457200"/>
          </a:xfrm>
          <a:prstGeom prst="rect">
            <a:avLst/>
          </a:prstGeom>
        </p:spPr>
        <p:txBody>
          <a:bodyPr>
            <a:normAutofit/>
          </a:bodyPr>
          <a:lstStyle>
            <a:lvl1pPr marL="0" indent="0" algn="r">
              <a:buNone/>
              <a:defRPr sz="1800" b="1">
                <a:solidFill>
                  <a:srgbClr val="009F4D"/>
                </a:solidFill>
              </a:defRPr>
            </a:lvl1pPr>
          </a:lstStyle>
          <a:p>
            <a:pPr lvl="0"/>
            <a:r>
              <a:rPr lang="en-US" dirty="0" smtClean="0"/>
              <a:t>Click to edit Date</a:t>
            </a:r>
          </a:p>
        </p:txBody>
      </p:sp>
      <p:sp>
        <p:nvSpPr>
          <p:cNvPr id="10" name="Text Placeholder 9"/>
          <p:cNvSpPr>
            <a:spLocks noGrp="1"/>
          </p:cNvSpPr>
          <p:nvPr>
            <p:ph type="body" sz="quarter" idx="11" hasCustomPrompt="1"/>
          </p:nvPr>
        </p:nvSpPr>
        <p:spPr>
          <a:xfrm>
            <a:off x="4724400" y="2743200"/>
            <a:ext cx="3352800" cy="417512"/>
          </a:xfrm>
          <a:prstGeom prst="rect">
            <a:avLst/>
          </a:prstGeom>
        </p:spPr>
        <p:txBody>
          <a:bodyPr>
            <a:noAutofit/>
          </a:bodyPr>
          <a:lstStyle>
            <a:lvl1pPr marL="0" indent="0" algn="r">
              <a:buNone/>
              <a:defRPr sz="1600" b="1">
                <a:solidFill>
                  <a:srgbClr val="009F4D"/>
                </a:solidFill>
              </a:defRPr>
            </a:lvl1pPr>
          </a:lstStyle>
          <a:p>
            <a:pPr lvl="0"/>
            <a:r>
              <a:rPr lang="en-US" dirty="0" smtClean="0"/>
              <a:t>Click to edit DEPARMENT NAME</a:t>
            </a:r>
          </a:p>
        </p:txBody>
      </p:sp>
      <p:sp>
        <p:nvSpPr>
          <p:cNvPr id="12" name="Content Placeholder 11"/>
          <p:cNvSpPr>
            <a:spLocks noGrp="1"/>
          </p:cNvSpPr>
          <p:nvPr>
            <p:ph sz="quarter" idx="12" hasCustomPrompt="1"/>
          </p:nvPr>
        </p:nvSpPr>
        <p:spPr>
          <a:xfrm>
            <a:off x="990600" y="3124200"/>
            <a:ext cx="5943600" cy="1143000"/>
          </a:xfrm>
          <a:prstGeom prst="rect">
            <a:avLst/>
          </a:prstGeom>
        </p:spPr>
        <p:txBody>
          <a:bodyPr>
            <a:noAutofit/>
          </a:bodyPr>
          <a:lstStyle>
            <a:lvl1pPr marL="0" indent="0">
              <a:buNone/>
              <a:defRPr sz="4000" b="1" baseline="0">
                <a:solidFill>
                  <a:srgbClr val="0C2340"/>
                </a:solidFill>
              </a:defRPr>
            </a:lvl1pPr>
          </a:lstStyle>
          <a:p>
            <a:pPr lvl="0"/>
            <a:r>
              <a:rPr lang="en-US" dirty="0" smtClean="0"/>
              <a:t>Click to edit POWERPOINT PRESENTATION title</a:t>
            </a:r>
          </a:p>
        </p:txBody>
      </p:sp>
      <p:sp>
        <p:nvSpPr>
          <p:cNvPr id="14" name="Text Placeholder 13"/>
          <p:cNvSpPr>
            <a:spLocks noGrp="1"/>
          </p:cNvSpPr>
          <p:nvPr>
            <p:ph type="body" sz="quarter" idx="13" hasCustomPrompt="1"/>
          </p:nvPr>
        </p:nvSpPr>
        <p:spPr>
          <a:xfrm>
            <a:off x="990600" y="4343400"/>
            <a:ext cx="2667000" cy="533400"/>
          </a:xfrm>
          <a:prstGeom prst="rect">
            <a:avLst/>
          </a:prstGeom>
        </p:spPr>
        <p:txBody>
          <a:bodyPr>
            <a:normAutofit/>
          </a:bodyPr>
          <a:lstStyle>
            <a:lvl1pPr marL="0" indent="0">
              <a:buNone/>
              <a:defRPr sz="2000" b="1">
                <a:solidFill>
                  <a:srgbClr val="009F4D"/>
                </a:solidFill>
              </a:defRPr>
            </a:lvl1pPr>
          </a:lstStyle>
          <a:p>
            <a:pPr lvl="0"/>
            <a:r>
              <a:rPr lang="en-US" dirty="0" smtClean="0"/>
              <a:t>Click to edit Subhead</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0"/>
            <a:ext cx="9144000" cy="2286000"/>
          </a:xfrm>
          <a:prstGeom prst="rect">
            <a:avLst/>
          </a:prstGeom>
        </p:spPr>
      </p:pic>
      <p:sp>
        <p:nvSpPr>
          <p:cNvPr id="11" name="Text Placeholder 4"/>
          <p:cNvSpPr>
            <a:spLocks noGrp="1"/>
          </p:cNvSpPr>
          <p:nvPr>
            <p:ph type="body" sz="quarter" idx="14" hasCustomPrompt="1"/>
          </p:nvPr>
        </p:nvSpPr>
        <p:spPr>
          <a:xfrm>
            <a:off x="990600" y="4953000"/>
            <a:ext cx="2819400" cy="381000"/>
          </a:xfrm>
          <a:prstGeom prst="rect">
            <a:avLst/>
          </a:prstGeom>
        </p:spPr>
        <p:txBody>
          <a:bodyPr>
            <a:normAutofit/>
          </a:bodyPr>
          <a:lstStyle>
            <a:lvl1pPr marL="0" indent="0">
              <a:buNone/>
              <a:defRPr sz="1400" b="1">
                <a:solidFill>
                  <a:srgbClr val="ACA39A"/>
                </a:solidFill>
                <a:latin typeface="+mn-lt"/>
              </a:defRPr>
            </a:lvl1pPr>
          </a:lstStyle>
          <a:p>
            <a:pPr lvl="0"/>
            <a:r>
              <a:rPr lang="en-US" dirty="0" smtClean="0"/>
              <a:t>MINNESOTA STATE</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295" y="0"/>
            <a:ext cx="1331976" cy="2356104"/>
          </a:xfrm>
          <a:prstGeom prst="rect">
            <a:avLst/>
          </a:prstGeom>
        </p:spPr>
      </p:pic>
    </p:spTree>
    <p:extLst>
      <p:ext uri="{BB962C8B-B14F-4D97-AF65-F5344CB8AC3E}">
        <p14:creationId xmlns:p14="http://schemas.microsoft.com/office/powerpoint/2010/main" val="22859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971800"/>
            <a:ext cx="6400800" cy="1447800"/>
          </a:xfrm>
        </p:spPr>
        <p:txBody>
          <a:bodyPr anchor="t"/>
          <a:lstStyle>
            <a:lvl1pPr algn="l">
              <a:defRPr sz="4000" b="1" cap="all">
                <a:solidFill>
                  <a:srgbClr val="0C2340"/>
                </a:solidFill>
              </a:defRPr>
            </a:lvl1pPr>
          </a:lstStyle>
          <a:p>
            <a:r>
              <a:rPr lang="en-US" dirty="0" smtClean="0"/>
              <a:t>Click to edit SECTION title PAGE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72" y="304800"/>
            <a:ext cx="3504776" cy="1981200"/>
          </a:xfrm>
          <a:prstGeom prst="rect">
            <a:avLst/>
          </a:prstGeom>
        </p:spPr>
      </p:pic>
    </p:spTree>
    <p:extLst>
      <p:ext uri="{BB962C8B-B14F-4D97-AF65-F5344CB8AC3E}">
        <p14:creationId xmlns:p14="http://schemas.microsoft.com/office/powerpoint/2010/main" val="21501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Poi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2057400"/>
            <a:ext cx="6324600" cy="1752600"/>
          </a:xfrm>
        </p:spPr>
        <p:txBody>
          <a:bodyPr anchor="t">
            <a:noAutofit/>
          </a:bodyPr>
          <a:lstStyle>
            <a:lvl1pPr algn="l">
              <a:defRPr sz="6000" b="1" cap="all" baseline="0">
                <a:solidFill>
                  <a:srgbClr val="0C2340"/>
                </a:solidFill>
              </a:defRPr>
            </a:lvl1pPr>
          </a:lstStyle>
          <a:p>
            <a:r>
              <a:rPr lang="en-US" dirty="0" smtClean="0"/>
              <a:t>Click to edit DATA POINT</a:t>
            </a:r>
            <a:endParaRPr lang="en-US" dirty="0"/>
          </a:p>
        </p:txBody>
      </p:sp>
      <p:sp>
        <p:nvSpPr>
          <p:cNvPr id="3" name="Text Placeholder 2"/>
          <p:cNvSpPr>
            <a:spLocks noGrp="1"/>
          </p:cNvSpPr>
          <p:nvPr>
            <p:ph type="body" idx="1"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sp>
        <p:nvSpPr>
          <p:cNvPr id="10" name="Text Placeholder 9"/>
          <p:cNvSpPr>
            <a:spLocks noGrp="1"/>
          </p:cNvSpPr>
          <p:nvPr>
            <p:ph type="body" sz="quarter" idx="14" hasCustomPrompt="1"/>
          </p:nvPr>
        </p:nvSpPr>
        <p:spPr>
          <a:xfrm>
            <a:off x="533400" y="3886200"/>
            <a:ext cx="3886200" cy="838200"/>
          </a:xfrm>
        </p:spPr>
        <p:txBody>
          <a:bodyPr>
            <a:normAutofit/>
          </a:bodyPr>
          <a:lstStyle>
            <a:lvl1pPr marL="0" indent="0" algn="l">
              <a:buNone/>
              <a:defRPr sz="2400" b="1">
                <a:solidFill>
                  <a:srgbClr val="ACA39A"/>
                </a:solidFill>
              </a:defRPr>
            </a:lvl1pPr>
          </a:lstStyle>
          <a:p>
            <a:pPr lvl="0"/>
            <a:r>
              <a:rPr lang="en-US" dirty="0" smtClean="0"/>
              <a:t>click to edit descriptor text</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1221669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00"/>
            <a:ext cx="8229600" cy="2590800"/>
          </a:xfrm>
        </p:spPr>
        <p:txBody>
          <a:bodyPr>
            <a:normAutofit/>
          </a:bodyPr>
          <a:lstStyle>
            <a:lvl1pPr algn="l">
              <a:defRPr sz="3600" b="0" baseline="0">
                <a:solidFill>
                  <a:srgbClr val="009F4D"/>
                </a:solidFill>
                <a:latin typeface="+mn-lt"/>
              </a:defRPr>
            </a:lvl1pPr>
          </a:lstStyle>
          <a:p>
            <a:r>
              <a:rPr lang="en-US" dirty="0" smtClean="0"/>
              <a:t/>
            </a:r>
            <a:br>
              <a:rPr lang="en-US" dirty="0" smtClean="0"/>
            </a:br>
            <a:r>
              <a:rPr lang="en-US" dirty="0" smtClean="0"/>
              <a:t>Click to edit big idea:</a:t>
            </a:r>
            <a:br>
              <a:rPr lang="en-US" dirty="0" smtClean="0"/>
            </a:br>
            <a:r>
              <a:rPr lang="en-US" dirty="0" smtClean="0"/>
              <a:t>and copy description</a:t>
            </a:r>
            <a:br>
              <a:rPr lang="en-US" dirty="0" smtClean="0"/>
            </a:br>
            <a:r>
              <a:rPr lang="en-US" dirty="0" smtClean="0"/>
              <a:t/>
            </a:r>
            <a:br>
              <a:rPr lang="en-US" dirty="0" smtClean="0"/>
            </a:br>
            <a:r>
              <a:rPr lang="en-US" dirty="0" smtClean="0"/>
              <a:t/>
            </a:r>
            <a:br>
              <a:rPr lang="en-US" dirty="0" smtClean="0"/>
            </a:br>
            <a:endParaRPr lang="en-US" dirty="0"/>
          </a:p>
        </p:txBody>
      </p:sp>
      <p:sp>
        <p:nvSpPr>
          <p:cNvPr id="5" name="Text Placeholder 2"/>
          <p:cNvSpPr>
            <a:spLocks noGrp="1"/>
          </p:cNvSpPr>
          <p:nvPr>
            <p:ph type="body" idx="1"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428799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9F4D"/>
              </a:buClr>
              <a:defRPr sz="2800">
                <a:solidFill>
                  <a:srgbClr val="0C2340"/>
                </a:solidFill>
              </a:defRPr>
            </a:lvl1pPr>
            <a:lvl2pPr>
              <a:buClr>
                <a:srgbClr val="009F4D"/>
              </a:buClr>
              <a:defRPr sz="2400">
                <a:solidFill>
                  <a:srgbClr val="0C2340"/>
                </a:solidFill>
              </a:defRPr>
            </a:lvl2pPr>
            <a:lvl3pPr>
              <a:buClr>
                <a:srgbClr val="009F4D"/>
              </a:buClr>
              <a:defRPr sz="2200">
                <a:solidFill>
                  <a:srgbClr val="0C2340"/>
                </a:solidFill>
              </a:defRPr>
            </a:lvl3pPr>
            <a:lvl4pPr>
              <a:buClr>
                <a:srgbClr val="009F4D"/>
              </a:buClr>
              <a:defRPr>
                <a:solidFill>
                  <a:srgbClr val="0C2340"/>
                </a:solidFill>
              </a:defRPr>
            </a:lvl4pPr>
            <a:lvl5pPr marL="2057400" indent="-228600">
              <a:buClr>
                <a:srgbClr val="009F4D"/>
              </a:buClr>
              <a:buFont typeface="Courier New" panose="02070309020205020404" pitchFamily="49" charset="0"/>
              <a:buChar char="o"/>
              <a:defRPr>
                <a:solidFill>
                  <a:srgbClr val="0C23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37035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3400" y="1752600"/>
            <a:ext cx="39624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sp>
        <p:nvSpPr>
          <p:cNvPr id="10" name="Content Placeholder 9"/>
          <p:cNvSpPr>
            <a:spLocks noGrp="1"/>
          </p:cNvSpPr>
          <p:nvPr>
            <p:ph sz="quarter" idx="14" hasCustomPrompt="1"/>
          </p:nvPr>
        </p:nvSpPr>
        <p:spPr>
          <a:xfrm>
            <a:off x="4953000" y="2133600"/>
            <a:ext cx="3352800" cy="2895600"/>
          </a:xfrm>
        </p:spPr>
        <p:txBody>
          <a:bodyPr>
            <a:normAutofit/>
          </a:bodyPr>
          <a:lstStyle>
            <a:lvl1pPr marL="0" indent="0">
              <a:buNone/>
              <a:defRPr sz="2000" baseline="0"/>
            </a:lvl1pPr>
          </a:lstStyle>
          <a:p>
            <a:pPr lvl="0"/>
            <a:r>
              <a:rPr lang="en-US" dirty="0" smtClean="0"/>
              <a:t>Click to edit single column copy layout text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704290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457200" y="1524000"/>
            <a:ext cx="7696200" cy="3505200"/>
          </a:xfrm>
        </p:spPr>
        <p:txBody>
          <a:bodyPr/>
          <a:lstStyle/>
          <a:p>
            <a:r>
              <a:rPr lang="en-US" smtClean="0"/>
              <a:t>Click icon to add chart</a:t>
            </a:r>
            <a:endParaRPr lang="en-US"/>
          </a:p>
        </p:txBody>
      </p:sp>
      <p:sp>
        <p:nvSpPr>
          <p:cNvPr id="9" name="Text Placeholder 2"/>
          <p:cNvSpPr>
            <a:spLocks noGrp="1"/>
          </p:cNvSpPr>
          <p:nvPr>
            <p:ph type="body" idx="13"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sp>
        <p:nvSpPr>
          <p:cNvPr id="11" name="Text Placeholder 10"/>
          <p:cNvSpPr>
            <a:spLocks noGrp="1"/>
          </p:cNvSpPr>
          <p:nvPr>
            <p:ph type="body" sz="quarter" idx="14" hasCustomPrompt="1"/>
          </p:nvPr>
        </p:nvSpPr>
        <p:spPr>
          <a:xfrm>
            <a:off x="457200" y="5257800"/>
            <a:ext cx="6248400" cy="762000"/>
          </a:xfrm>
        </p:spPr>
        <p:txBody>
          <a:bodyPr>
            <a:normAutofit/>
          </a:bodyPr>
          <a:lstStyle>
            <a:lvl1pPr marL="0" indent="0" algn="l">
              <a:buNone/>
              <a:defRPr sz="2800" b="1">
                <a:solidFill>
                  <a:srgbClr val="ACA39A"/>
                </a:solidFill>
              </a:defRPr>
            </a:lvl1pPr>
          </a:lstStyle>
          <a:p>
            <a:pPr lvl="0"/>
            <a:r>
              <a:rPr lang="en-US" dirty="0" smtClean="0"/>
              <a:t>Click to edit descriptor caption</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8062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harts page">
    <p:spTree>
      <p:nvGrpSpPr>
        <p:cNvPr id="1" name=""/>
        <p:cNvGrpSpPr/>
        <p:nvPr/>
      </p:nvGrpSpPr>
      <p:grpSpPr>
        <a:xfrm>
          <a:off x="0" y="0"/>
          <a:ext cx="0" cy="0"/>
          <a:chOff x="0" y="0"/>
          <a:chExt cx="0" cy="0"/>
        </a:xfrm>
      </p:grpSpPr>
      <p:sp>
        <p:nvSpPr>
          <p:cNvPr id="6" name="Chart Placeholder 5"/>
          <p:cNvSpPr>
            <a:spLocks noGrp="1"/>
          </p:cNvSpPr>
          <p:nvPr>
            <p:ph type="chart" sz="quarter" idx="12"/>
          </p:nvPr>
        </p:nvSpPr>
        <p:spPr>
          <a:xfrm>
            <a:off x="533400" y="2133600"/>
            <a:ext cx="1981200" cy="2057400"/>
          </a:xfrm>
        </p:spPr>
        <p:txBody>
          <a:bodyPr/>
          <a:lstStyle/>
          <a:p>
            <a:r>
              <a:rPr lang="en-US" smtClean="0"/>
              <a:t>Click icon to add chart</a:t>
            </a:r>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05200" y="2206625"/>
            <a:ext cx="19812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hart Placeholder 5"/>
          <p:cNvSpPr>
            <a:spLocks noGrp="1"/>
          </p:cNvSpPr>
          <p:nvPr>
            <p:ph type="chart" sz="quarter" idx="13"/>
          </p:nvPr>
        </p:nvSpPr>
        <p:spPr>
          <a:xfrm>
            <a:off x="3581400" y="2133600"/>
            <a:ext cx="1981200" cy="2057400"/>
          </a:xfrm>
        </p:spPr>
        <p:txBody>
          <a:bodyPr/>
          <a:lstStyle/>
          <a:p>
            <a:r>
              <a:rPr lang="en-US" smtClean="0"/>
              <a:t>Click icon to add chart</a:t>
            </a:r>
            <a:endParaRPr lang="en-US"/>
          </a:p>
        </p:txBody>
      </p:sp>
      <p:sp>
        <p:nvSpPr>
          <p:cNvPr id="9" name="Chart Placeholder 5"/>
          <p:cNvSpPr>
            <a:spLocks noGrp="1"/>
          </p:cNvSpPr>
          <p:nvPr>
            <p:ph type="chart" sz="quarter" idx="14"/>
          </p:nvPr>
        </p:nvSpPr>
        <p:spPr>
          <a:xfrm>
            <a:off x="6705600" y="2133600"/>
            <a:ext cx="1981200" cy="2057400"/>
          </a:xfrm>
        </p:spPr>
        <p:txBody>
          <a:bodyPr/>
          <a:lstStyle/>
          <a:p>
            <a:r>
              <a:rPr lang="en-US" smtClean="0"/>
              <a:t>Click icon to add chart</a:t>
            </a:r>
            <a:endParaRPr lang="en-US"/>
          </a:p>
        </p:txBody>
      </p:sp>
      <p:sp>
        <p:nvSpPr>
          <p:cNvPr id="10" name="Text Placeholder 2"/>
          <p:cNvSpPr>
            <a:spLocks noGrp="1"/>
          </p:cNvSpPr>
          <p:nvPr>
            <p:ph type="body" idx="15"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sp>
        <p:nvSpPr>
          <p:cNvPr id="11" name="Text Placeholder 10"/>
          <p:cNvSpPr>
            <a:spLocks noGrp="1"/>
          </p:cNvSpPr>
          <p:nvPr>
            <p:ph type="body" sz="quarter" idx="16" hasCustomPrompt="1"/>
          </p:nvPr>
        </p:nvSpPr>
        <p:spPr>
          <a:xfrm>
            <a:off x="533400" y="4419600"/>
            <a:ext cx="1981200" cy="1447800"/>
          </a:xfrm>
        </p:spPr>
        <p:txBody>
          <a:bodyPr>
            <a:normAutofit/>
          </a:bodyPr>
          <a:lstStyle>
            <a:lvl1pPr marL="0" indent="0">
              <a:buNone/>
              <a:defRPr sz="1600">
                <a:solidFill>
                  <a:srgbClr val="ACA39A"/>
                </a:solidFill>
              </a:defRPr>
            </a:lvl1pPr>
          </a:lstStyle>
          <a:p>
            <a:pPr lvl="0"/>
            <a:r>
              <a:rPr lang="en-US" dirty="0" smtClean="0"/>
              <a:t>Click to edit copy </a:t>
            </a:r>
            <a:endParaRPr lang="en-US" dirty="0"/>
          </a:p>
        </p:txBody>
      </p:sp>
      <p:sp>
        <p:nvSpPr>
          <p:cNvPr id="13" name="Text Placeholder 10"/>
          <p:cNvSpPr>
            <a:spLocks noGrp="1"/>
          </p:cNvSpPr>
          <p:nvPr>
            <p:ph type="body" sz="quarter" idx="17" hasCustomPrompt="1"/>
          </p:nvPr>
        </p:nvSpPr>
        <p:spPr>
          <a:xfrm>
            <a:off x="3657600" y="4419600"/>
            <a:ext cx="1981200" cy="1447800"/>
          </a:xfrm>
        </p:spPr>
        <p:txBody>
          <a:bodyPr>
            <a:normAutofit/>
          </a:bodyPr>
          <a:lstStyle>
            <a:lvl1pPr marL="0" indent="0">
              <a:buNone/>
              <a:defRPr sz="1600">
                <a:solidFill>
                  <a:srgbClr val="ACA39A"/>
                </a:solidFill>
              </a:defRPr>
            </a:lvl1pPr>
          </a:lstStyle>
          <a:p>
            <a:pPr lvl="0"/>
            <a:r>
              <a:rPr lang="en-US" dirty="0" smtClean="0"/>
              <a:t>Click to edit copy </a:t>
            </a:r>
            <a:endParaRPr lang="en-US" dirty="0"/>
          </a:p>
        </p:txBody>
      </p:sp>
      <p:sp>
        <p:nvSpPr>
          <p:cNvPr id="14" name="Text Placeholder 10"/>
          <p:cNvSpPr>
            <a:spLocks noGrp="1"/>
          </p:cNvSpPr>
          <p:nvPr>
            <p:ph type="body" sz="quarter" idx="18" hasCustomPrompt="1"/>
          </p:nvPr>
        </p:nvSpPr>
        <p:spPr>
          <a:xfrm>
            <a:off x="6705600" y="4419600"/>
            <a:ext cx="1981200" cy="1447800"/>
          </a:xfrm>
        </p:spPr>
        <p:txBody>
          <a:bodyPr>
            <a:normAutofit/>
          </a:bodyPr>
          <a:lstStyle>
            <a:lvl1pPr marL="0" indent="0">
              <a:buNone/>
              <a:defRPr sz="1600">
                <a:solidFill>
                  <a:srgbClr val="ACA39A"/>
                </a:solidFill>
              </a:defRPr>
            </a:lvl1pPr>
          </a:lstStyle>
          <a:p>
            <a:pPr lvl="0"/>
            <a:r>
              <a:rPr lang="en-US" dirty="0" smtClean="0"/>
              <a:t>Click to edit copy </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2933076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oints Page">
    <p:spTree>
      <p:nvGrpSpPr>
        <p:cNvPr id="1" name=""/>
        <p:cNvGrpSpPr/>
        <p:nvPr/>
      </p:nvGrpSpPr>
      <p:grpSpPr>
        <a:xfrm>
          <a:off x="0" y="0"/>
          <a:ext cx="0" cy="0"/>
          <a:chOff x="0" y="0"/>
          <a:chExt cx="0" cy="0"/>
        </a:xfrm>
      </p:grpSpPr>
      <p:sp>
        <p:nvSpPr>
          <p:cNvPr id="5" name="Oval 4"/>
          <p:cNvSpPr/>
          <p:nvPr userDrawn="1"/>
        </p:nvSpPr>
        <p:spPr>
          <a:xfrm>
            <a:off x="533400" y="1676400"/>
            <a:ext cx="2362200" cy="2286000"/>
          </a:xfrm>
          <a:prstGeom prst="ellipse">
            <a:avLst/>
          </a:prstGeom>
          <a:solidFill>
            <a:srgbClr val="0C2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429000" y="1752600"/>
            <a:ext cx="2362200" cy="2286000"/>
          </a:xfrm>
          <a:prstGeom prst="ellipse">
            <a:avLst/>
          </a:prstGeom>
          <a:solidFill>
            <a:srgbClr val="0C2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6400800" y="1752600"/>
            <a:ext cx="2362200" cy="2286000"/>
          </a:xfrm>
          <a:prstGeom prst="ellipse">
            <a:avLst/>
          </a:prstGeom>
          <a:solidFill>
            <a:srgbClr val="0C23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p:cNvSpPr>
            <a:spLocks noGrp="1"/>
          </p:cNvSpPr>
          <p:nvPr>
            <p:ph type="body" idx="15" hasCustomPrompt="1"/>
          </p:nvPr>
        </p:nvSpPr>
        <p:spPr>
          <a:xfrm>
            <a:off x="457200" y="533401"/>
            <a:ext cx="3657600" cy="609599"/>
          </a:xfrm>
        </p:spPr>
        <p:txBody>
          <a:bodyPr anchor="b">
            <a:normAutofit/>
          </a:bodyPr>
          <a:lstStyle>
            <a:lvl1pPr marL="0" indent="0" algn="l">
              <a:buNone/>
              <a:defRPr sz="1400" b="1" cap="all" baseline="0">
                <a:solidFill>
                  <a:srgbClr val="0C23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SECTION TITLE </a:t>
            </a:r>
          </a:p>
          <a:p>
            <a:pPr lvl="0"/>
            <a:r>
              <a:rPr lang="en-US" dirty="0" smtClean="0"/>
              <a:t>(WHICH can RUN OVER two lines)</a:t>
            </a:r>
          </a:p>
        </p:txBody>
      </p:sp>
      <p:sp>
        <p:nvSpPr>
          <p:cNvPr id="9" name="Text Placeholder 10"/>
          <p:cNvSpPr>
            <a:spLocks noGrp="1"/>
          </p:cNvSpPr>
          <p:nvPr>
            <p:ph type="body" sz="quarter" idx="16" hasCustomPrompt="1"/>
          </p:nvPr>
        </p:nvSpPr>
        <p:spPr>
          <a:xfrm>
            <a:off x="6591300" y="4419600"/>
            <a:ext cx="1981200" cy="1447800"/>
          </a:xfrm>
        </p:spPr>
        <p:txBody>
          <a:bodyPr>
            <a:normAutofit/>
          </a:bodyPr>
          <a:lstStyle>
            <a:lvl1pPr marL="0" indent="0">
              <a:buNone/>
              <a:defRPr sz="1600">
                <a:solidFill>
                  <a:srgbClr val="ACA39A"/>
                </a:solidFill>
              </a:defRPr>
            </a:lvl1pPr>
          </a:lstStyle>
          <a:p>
            <a:pPr lvl="0"/>
            <a:r>
              <a:rPr lang="en-US" dirty="0" smtClean="0"/>
              <a:t>Click to edit copy </a:t>
            </a:r>
            <a:endParaRPr lang="en-US" dirty="0"/>
          </a:p>
        </p:txBody>
      </p:sp>
      <p:sp>
        <p:nvSpPr>
          <p:cNvPr id="10" name="Text Placeholder 10"/>
          <p:cNvSpPr>
            <a:spLocks noGrp="1"/>
          </p:cNvSpPr>
          <p:nvPr>
            <p:ph type="body" sz="quarter" idx="17" hasCustomPrompt="1"/>
          </p:nvPr>
        </p:nvSpPr>
        <p:spPr>
          <a:xfrm>
            <a:off x="3657600" y="4419600"/>
            <a:ext cx="1981200" cy="1447800"/>
          </a:xfrm>
        </p:spPr>
        <p:txBody>
          <a:bodyPr>
            <a:normAutofit/>
          </a:bodyPr>
          <a:lstStyle>
            <a:lvl1pPr marL="0" indent="0">
              <a:buNone/>
              <a:defRPr sz="1600">
                <a:solidFill>
                  <a:srgbClr val="ACA39A"/>
                </a:solidFill>
              </a:defRPr>
            </a:lvl1pPr>
          </a:lstStyle>
          <a:p>
            <a:pPr lvl="0"/>
            <a:r>
              <a:rPr lang="en-US" dirty="0" smtClean="0"/>
              <a:t>Click to edit copy </a:t>
            </a:r>
            <a:endParaRPr lang="en-US" dirty="0"/>
          </a:p>
        </p:txBody>
      </p:sp>
      <p:sp>
        <p:nvSpPr>
          <p:cNvPr id="11" name="Text Placeholder 10"/>
          <p:cNvSpPr>
            <a:spLocks noGrp="1"/>
          </p:cNvSpPr>
          <p:nvPr>
            <p:ph type="body" sz="quarter" idx="18" hasCustomPrompt="1"/>
          </p:nvPr>
        </p:nvSpPr>
        <p:spPr>
          <a:xfrm>
            <a:off x="685800" y="4419600"/>
            <a:ext cx="1981200" cy="1447800"/>
          </a:xfrm>
        </p:spPr>
        <p:txBody>
          <a:bodyPr>
            <a:normAutofit/>
          </a:bodyPr>
          <a:lstStyle>
            <a:lvl1pPr marL="0" indent="0">
              <a:buNone/>
              <a:defRPr sz="1600">
                <a:solidFill>
                  <a:srgbClr val="ACA39A"/>
                </a:solidFill>
              </a:defRPr>
            </a:lvl1pPr>
          </a:lstStyle>
          <a:p>
            <a:pPr lvl="0"/>
            <a:r>
              <a:rPr lang="en-US" dirty="0" smtClean="0"/>
              <a:t>Click to edit copy </a:t>
            </a:r>
            <a:endParaRPr lang="en-US" dirty="0"/>
          </a:p>
        </p:txBody>
      </p:sp>
      <p:sp>
        <p:nvSpPr>
          <p:cNvPr id="13" name="Content Placeholder 12"/>
          <p:cNvSpPr>
            <a:spLocks noGrp="1"/>
          </p:cNvSpPr>
          <p:nvPr>
            <p:ph sz="quarter" idx="19" hasCustomPrompt="1"/>
          </p:nvPr>
        </p:nvSpPr>
        <p:spPr>
          <a:xfrm>
            <a:off x="838200" y="2133600"/>
            <a:ext cx="1752600" cy="1524000"/>
          </a:xfrm>
        </p:spPr>
        <p:txBody>
          <a:bodyPr>
            <a:normAutofit/>
          </a:bodyPr>
          <a:lstStyle>
            <a:lvl1pPr marL="0" indent="0">
              <a:buNone/>
              <a:defRPr sz="1600" b="1">
                <a:solidFill>
                  <a:schemeClr val="bg1"/>
                </a:solidFill>
              </a:defRPr>
            </a:lvl1pPr>
            <a:lvl2pPr>
              <a:defRPr>
                <a:solidFill>
                  <a:schemeClr val="bg1"/>
                </a:solidFill>
              </a:defRPr>
            </a:lvl2pPr>
          </a:lstStyle>
          <a:p>
            <a:pPr lvl="0"/>
            <a:r>
              <a:rPr lang="en-US" dirty="0" smtClean="0"/>
              <a:t>Click to edit copy</a:t>
            </a:r>
            <a:endParaRPr lang="en-US" dirty="0"/>
          </a:p>
        </p:txBody>
      </p:sp>
      <p:sp>
        <p:nvSpPr>
          <p:cNvPr id="14" name="Content Placeholder 12"/>
          <p:cNvSpPr>
            <a:spLocks noGrp="1"/>
          </p:cNvSpPr>
          <p:nvPr>
            <p:ph sz="quarter" idx="20" hasCustomPrompt="1"/>
          </p:nvPr>
        </p:nvSpPr>
        <p:spPr>
          <a:xfrm>
            <a:off x="3733800" y="2133600"/>
            <a:ext cx="1752600" cy="1524000"/>
          </a:xfrm>
        </p:spPr>
        <p:txBody>
          <a:bodyPr>
            <a:normAutofit/>
          </a:bodyPr>
          <a:lstStyle>
            <a:lvl1pPr marL="0" indent="0">
              <a:buNone/>
              <a:defRPr sz="1600" b="1">
                <a:solidFill>
                  <a:schemeClr val="bg1"/>
                </a:solidFill>
              </a:defRPr>
            </a:lvl1pPr>
            <a:lvl2pPr>
              <a:defRPr>
                <a:solidFill>
                  <a:schemeClr val="bg1"/>
                </a:solidFill>
              </a:defRPr>
            </a:lvl2pPr>
          </a:lstStyle>
          <a:p>
            <a:pPr lvl="0"/>
            <a:r>
              <a:rPr lang="en-US" dirty="0" smtClean="0"/>
              <a:t>Click to edit copy</a:t>
            </a:r>
            <a:endParaRPr lang="en-US" dirty="0"/>
          </a:p>
        </p:txBody>
      </p:sp>
      <p:sp>
        <p:nvSpPr>
          <p:cNvPr id="15" name="Content Placeholder 12"/>
          <p:cNvSpPr>
            <a:spLocks noGrp="1"/>
          </p:cNvSpPr>
          <p:nvPr>
            <p:ph sz="quarter" idx="21" hasCustomPrompt="1"/>
          </p:nvPr>
        </p:nvSpPr>
        <p:spPr>
          <a:xfrm>
            <a:off x="6705600" y="2133600"/>
            <a:ext cx="1752600" cy="1524000"/>
          </a:xfrm>
        </p:spPr>
        <p:txBody>
          <a:bodyPr>
            <a:normAutofit/>
          </a:bodyPr>
          <a:lstStyle>
            <a:lvl1pPr marL="0" indent="0">
              <a:buNone/>
              <a:defRPr sz="1600" b="1">
                <a:solidFill>
                  <a:schemeClr val="bg1"/>
                </a:solidFill>
              </a:defRPr>
            </a:lvl1pPr>
            <a:lvl2pPr>
              <a:defRPr>
                <a:solidFill>
                  <a:schemeClr val="bg1"/>
                </a:solidFill>
              </a:defRPr>
            </a:lvl2pPr>
          </a:lstStyle>
          <a:p>
            <a:pPr lvl="0"/>
            <a:r>
              <a:rPr lang="en-US" dirty="0" smtClean="0"/>
              <a:t>Click to edit copy</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6096000"/>
            <a:ext cx="1981200" cy="665683"/>
          </a:xfrm>
          <a:prstGeom prst="rect">
            <a:avLst/>
          </a:prstGeom>
        </p:spPr>
      </p:pic>
    </p:spTree>
    <p:extLst>
      <p:ext uri="{BB962C8B-B14F-4D97-AF65-F5344CB8AC3E}">
        <p14:creationId xmlns:p14="http://schemas.microsoft.com/office/powerpoint/2010/main" val="809040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Box 6"/>
          <p:cNvSpPr txBox="1"/>
          <p:nvPr userDrawn="1"/>
        </p:nvSpPr>
        <p:spPr>
          <a:xfrm>
            <a:off x="457200" y="6400800"/>
            <a:ext cx="1981200" cy="307777"/>
          </a:xfrm>
          <a:prstGeom prst="rect">
            <a:avLst/>
          </a:prstGeom>
          <a:noFill/>
        </p:spPr>
        <p:txBody>
          <a:bodyPr wrap="square" rtlCol="0">
            <a:spAutoFit/>
          </a:bodyPr>
          <a:lstStyle/>
          <a:p>
            <a:fld id="{BB705689-6DE3-4ABD-A330-F43849DB3358}" type="slidenum">
              <a:rPr lang="en-US" sz="1400" smtClean="0">
                <a:solidFill>
                  <a:srgbClr val="0C2340"/>
                </a:solidFill>
              </a:rPr>
              <a:t>‹#›</a:t>
            </a:fld>
            <a:endParaRPr lang="en-US" sz="1400" dirty="0">
              <a:solidFill>
                <a:srgbClr val="0C2340"/>
              </a:solidFill>
            </a:endParaRPr>
          </a:p>
        </p:txBody>
      </p:sp>
    </p:spTree>
    <p:extLst>
      <p:ext uri="{BB962C8B-B14F-4D97-AF65-F5344CB8AC3E}">
        <p14:creationId xmlns:p14="http://schemas.microsoft.com/office/powerpoint/2010/main" val="3650050343"/>
      </p:ext>
    </p:extLst>
  </p:cSld>
  <p:clrMap bg1="lt1" tx1="dk1" bg2="lt2" tx2="dk2" accent1="accent1" accent2="accent2" accent3="accent3" accent4="accent4" accent5="accent5" accent6="accent6" hlink="hlink" folHlink="folHlink"/>
  <p:sldLayoutIdLst>
    <p:sldLayoutId id="2147483671" r:id="rId1"/>
    <p:sldLayoutId id="2147483658" r:id="rId2"/>
    <p:sldLayoutId id="2147483661" r:id="rId3"/>
    <p:sldLayoutId id="2147483662" r:id="rId4"/>
    <p:sldLayoutId id="2147483650" r:id="rId5"/>
    <p:sldLayoutId id="2147483657" r:id="rId6"/>
    <p:sldLayoutId id="2147483664" r:id="rId7"/>
    <p:sldLayoutId id="2147483665" r:id="rId8"/>
    <p:sldLayoutId id="2147483666" r:id="rId9"/>
    <p:sldLayoutId id="2147483655" r:id="rId10"/>
    <p:sldLayoutId id="2147483652" r:id="rId11"/>
    <p:sldLayoutId id="2147483653" r:id="rId12"/>
    <p:sldLayoutId id="2147483660" r:id="rId13"/>
    <p:sldLayoutId id="2147483677" r:id="rId14"/>
  </p:sldLayoutIdLst>
  <p:txStyles>
    <p:titleStyle>
      <a:lvl1pPr algn="ctr" defTabSz="914400" rtl="0" eaLnBrk="1" latinLnBrk="0" hangingPunct="1">
        <a:spcBef>
          <a:spcPct val="0"/>
        </a:spcBef>
        <a:buNone/>
        <a:defRPr sz="4400" b="1" kern="1200">
          <a:solidFill>
            <a:srgbClr val="0C2340"/>
          </a:solidFill>
          <a:latin typeface="+mj-lt"/>
          <a:ea typeface="+mj-ea"/>
          <a:cs typeface="+mj-cs"/>
        </a:defRPr>
      </a:lvl1pPr>
    </p:titleStyle>
    <p:body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Courier New" panose="02070309020205020404" pitchFamily="49" charset="0"/>
        <a:buChar char="o"/>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7"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3206655"/>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5" r:id="rId3"/>
    <p:sldLayoutId id="2147483676" r:id="rId4"/>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33.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34.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image" Target="../media/image35.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mlDrawing" Target="../drawings/vmlDrawing5.vml"/><Relationship Id="rId5" Type="http://schemas.openxmlformats.org/officeDocument/2006/relationships/image" Target="../media/image36.emf"/><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mlDrawing" Target="../drawings/vmlDrawing6.vml"/><Relationship Id="rId5" Type="http://schemas.openxmlformats.org/officeDocument/2006/relationships/image" Target="../media/image37.e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vmlDrawing" Target="../drawings/vmlDrawing7.vml"/><Relationship Id="rId5" Type="http://schemas.openxmlformats.org/officeDocument/2006/relationships/image" Target="../media/image38.em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oleObject" Target="../embeddings/oleObject8.bin"/></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vmlDrawing" Target="../drawings/vmlDrawing9.vml"/><Relationship Id="rId5" Type="http://schemas.openxmlformats.org/officeDocument/2006/relationships/image" Target="../media/image44.emf"/><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www.minnstate.edu/system/finance/taxinformation/index.html" TargetMode="External"/><Relationship Id="rId5" Type="http://schemas.openxmlformats.org/officeDocument/2006/relationships/hyperlink" Target="mailto:Ann.Page@minnstate.edu" TargetMode="External"/><Relationship Id="rId4" Type="http://schemas.openxmlformats.org/officeDocument/2006/relationships/hyperlink" Target="mailto:Steven.Gednalske@minnstate.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i94.cbp.dhs.gov/"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vmlDrawing" Target="../drawings/vmlDrawing10.vml"/><Relationship Id="rId5" Type="http://schemas.openxmlformats.org/officeDocument/2006/relationships/image" Target="../media/image49.emf"/><Relationship Id="rId4" Type="http://schemas.openxmlformats.org/officeDocument/2006/relationships/oleObject" Target="../embeddings/oleObject10.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vmlDrawing" Target="../drawings/vmlDrawing11.vml"/><Relationship Id="rId5" Type="http://schemas.openxmlformats.org/officeDocument/2006/relationships/image" Target="../media/image50.emf"/><Relationship Id="rId4" Type="http://schemas.openxmlformats.org/officeDocument/2006/relationships/oleObject" Target="../embeddings/oleObject11.bin"/></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1.xml"/><Relationship Id="rId1" Type="http://schemas.openxmlformats.org/officeDocument/2006/relationships/vmlDrawing" Target="../drawings/vmlDrawing12.vml"/><Relationship Id="rId6" Type="http://schemas.openxmlformats.org/officeDocument/2006/relationships/image" Target="../media/image37.emf"/><Relationship Id="rId5" Type="http://schemas.openxmlformats.org/officeDocument/2006/relationships/oleObject" Target="../embeddings/oleObject6.bin"/><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vmlDrawing" Target="../drawings/vmlDrawing13.vml"/><Relationship Id="rId5" Type="http://schemas.openxmlformats.org/officeDocument/2006/relationships/image" Target="../media/image52.emf"/><Relationship Id="rId4" Type="http://schemas.openxmlformats.org/officeDocument/2006/relationships/oleObject" Target="../embeddings/oleObject12.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www.minnstate.edu/system/finance/taxinformation/nonresident/nra_studentemployees/handbook_treaties.html"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3.wmf"/></Relationships>
</file>

<file path=ppt/slides/_rels/slide5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6.wmf"/></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59.wmf"/><Relationship Id="rId4" Type="http://schemas.openxmlformats.org/officeDocument/2006/relationships/image" Target="../media/image58.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moveitsecurely.mnscu.edu/"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minnstate.edu/system/finance/taxinformation/index.html"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762"/>
            <a:ext cx="9144000" cy="6086475"/>
          </a:xfrm>
          <a:prstGeom prst="rect">
            <a:avLst/>
          </a:prstGeom>
        </p:spPr>
      </p:pic>
      <p:pic>
        <p:nvPicPr>
          <p:cNvPr id="4" name="09 Market Pl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3200" y="6167437"/>
            <a:ext cx="609600" cy="609600"/>
          </a:xfrm>
          <a:prstGeom prst="rect">
            <a:avLst/>
          </a:prstGeom>
        </p:spPr>
      </p:pic>
    </p:spTree>
    <p:extLst>
      <p:ext uri="{BB962C8B-B14F-4D97-AF65-F5344CB8AC3E}">
        <p14:creationId xmlns:p14="http://schemas.microsoft.com/office/powerpoint/2010/main" val="2365008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t;strong&gt;Abacus&lt;/strong&gt;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284" y="1417638"/>
            <a:ext cx="3964516" cy="2973387"/>
          </a:xfrm>
          <a:prstGeom prst="rect">
            <a:avLst/>
          </a:prstGeom>
        </p:spPr>
      </p:pic>
      <p:sp>
        <p:nvSpPr>
          <p:cNvPr id="4" name="Content Placeholder 3"/>
          <p:cNvSpPr>
            <a:spLocks noGrp="1"/>
          </p:cNvSpPr>
          <p:nvPr>
            <p:ph idx="1"/>
          </p:nvPr>
        </p:nvSpPr>
        <p:spPr>
          <a:xfrm>
            <a:off x="457200" y="1417638"/>
            <a:ext cx="4265084" cy="5211762"/>
          </a:xfrm>
        </p:spPr>
        <p:txBody>
          <a:bodyPr>
            <a:normAutofit/>
          </a:bodyPr>
          <a:lstStyle/>
          <a:p>
            <a:r>
              <a:rPr lang="en-US" sz="3600" dirty="0" smtClean="0"/>
              <a:t>Why?</a:t>
            </a:r>
          </a:p>
          <a:p>
            <a:pPr lvl="1"/>
            <a:r>
              <a:rPr lang="en-US" sz="3200" dirty="0" smtClean="0"/>
              <a:t>Immigration status</a:t>
            </a:r>
          </a:p>
          <a:p>
            <a:pPr lvl="1"/>
            <a:r>
              <a:rPr lang="en-US" sz="3200" dirty="0" smtClean="0"/>
              <a:t>Visits more than 3 years ago</a:t>
            </a:r>
          </a:p>
          <a:p>
            <a:r>
              <a:rPr lang="en-US" sz="3600" dirty="0" smtClean="0"/>
              <a:t>Exceptions to the Substantial Presence Test</a:t>
            </a:r>
            <a:endParaRPr lang="en-US" sz="3600" dirty="0"/>
          </a:p>
          <a:p>
            <a:pPr lvl="1"/>
            <a:endParaRPr lang="en-US" sz="3200" dirty="0"/>
          </a:p>
        </p:txBody>
      </p:sp>
      <p:sp>
        <p:nvSpPr>
          <p:cNvPr id="2" name="Title 1"/>
          <p:cNvSpPr>
            <a:spLocks noGrp="1"/>
          </p:cNvSpPr>
          <p:nvPr>
            <p:ph type="title" idx="4294967295"/>
          </p:nvPr>
        </p:nvSpPr>
        <p:spPr>
          <a:xfrm>
            <a:off x="457200" y="274638"/>
            <a:ext cx="8229600" cy="1143000"/>
          </a:xfrm>
        </p:spPr>
        <p:txBody>
          <a:bodyPr/>
          <a:lstStyle/>
          <a:p>
            <a:pPr algn="l"/>
            <a:r>
              <a:rPr lang="en-US" altLang="en-US" dirty="0"/>
              <a:t>Tax </a:t>
            </a:r>
            <a:r>
              <a:rPr lang="en-US" altLang="en-US" dirty="0" smtClean="0"/>
              <a:t>Residency</a:t>
            </a:r>
            <a:endParaRPr lang="en-US" dirty="0"/>
          </a:p>
        </p:txBody>
      </p:sp>
    </p:spTree>
    <p:extLst>
      <p:ext uri="{BB962C8B-B14F-4D97-AF65-F5344CB8AC3E}">
        <p14:creationId xmlns:p14="http://schemas.microsoft.com/office/powerpoint/2010/main" val="1116283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ubrimientos saludables en el supermercado 2 | Fácil de diger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28672"/>
            <a:ext cx="2781154" cy="3386328"/>
          </a:xfrm>
          <a:prstGeom prst="rect">
            <a:avLst/>
          </a:prstGeom>
        </p:spPr>
      </p:pic>
      <p:sp>
        <p:nvSpPr>
          <p:cNvPr id="2" name="Title 1"/>
          <p:cNvSpPr>
            <a:spLocks noGrp="1"/>
          </p:cNvSpPr>
          <p:nvPr>
            <p:ph type="title"/>
          </p:nvPr>
        </p:nvSpPr>
        <p:spPr>
          <a:xfrm>
            <a:off x="762000" y="2819400"/>
            <a:ext cx="4953000" cy="2895600"/>
          </a:xfrm>
        </p:spPr>
        <p:txBody>
          <a:bodyPr/>
          <a:lstStyle/>
          <a:p>
            <a:r>
              <a:rPr lang="en-US" altLang="en-US" dirty="0" smtClean="0"/>
              <a:t>Fact Gathering For Tax Residency Determination</a:t>
            </a:r>
            <a:endParaRPr lang="en-US" dirty="0"/>
          </a:p>
        </p:txBody>
      </p:sp>
    </p:spTree>
    <p:extLst>
      <p:ext uri="{BB962C8B-B14F-4D97-AF65-F5344CB8AC3E}">
        <p14:creationId xmlns:p14="http://schemas.microsoft.com/office/powerpoint/2010/main" val="138013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55037" y="1600200"/>
            <a:ext cx="4343400" cy="4525963"/>
          </a:xfrm>
        </p:spPr>
        <p:txBody>
          <a:bodyPr>
            <a:normAutofit/>
          </a:bodyPr>
          <a:lstStyle/>
          <a:p>
            <a:r>
              <a:rPr lang="en-US" sz="3700" b="1" dirty="0"/>
              <a:t>The Players</a:t>
            </a:r>
          </a:p>
          <a:p>
            <a:pPr lvl="1"/>
            <a:r>
              <a:rPr lang="en-US" sz="2800" dirty="0"/>
              <a:t>Administration</a:t>
            </a:r>
          </a:p>
          <a:p>
            <a:pPr lvl="1"/>
            <a:r>
              <a:rPr lang="en-US" sz="2800" dirty="0" smtClean="0"/>
              <a:t>Faculty/Departments</a:t>
            </a:r>
            <a:endParaRPr lang="en-US" sz="2800" dirty="0"/>
          </a:p>
          <a:p>
            <a:pPr lvl="1"/>
            <a:r>
              <a:rPr lang="en-US" sz="2800" dirty="0"/>
              <a:t>Human Resources</a:t>
            </a:r>
          </a:p>
          <a:p>
            <a:pPr lvl="1"/>
            <a:r>
              <a:rPr lang="en-US" sz="2800" dirty="0" smtClean="0"/>
              <a:t>Financial </a:t>
            </a:r>
            <a:r>
              <a:rPr lang="en-US" sz="2800" dirty="0"/>
              <a:t>Aid</a:t>
            </a:r>
          </a:p>
          <a:p>
            <a:pPr lvl="1"/>
            <a:r>
              <a:rPr lang="en-US" sz="2800" dirty="0" smtClean="0"/>
              <a:t>Business </a:t>
            </a:r>
            <a:r>
              <a:rPr lang="en-US" sz="2800" dirty="0"/>
              <a:t>Office </a:t>
            </a:r>
          </a:p>
          <a:p>
            <a:pPr lvl="1"/>
            <a:r>
              <a:rPr lang="en-US" sz="2800" dirty="0"/>
              <a:t>International </a:t>
            </a:r>
            <a:r>
              <a:rPr lang="en-US" sz="2800" dirty="0" smtClean="0"/>
              <a:t>Office</a:t>
            </a:r>
            <a:endParaRPr lang="en-US" sz="2800" dirty="0"/>
          </a:p>
        </p:txBody>
      </p:sp>
      <p:sp>
        <p:nvSpPr>
          <p:cNvPr id="3" name="Content Placeholder 2"/>
          <p:cNvSpPr>
            <a:spLocks noGrp="1"/>
          </p:cNvSpPr>
          <p:nvPr>
            <p:ph sz="half" idx="2"/>
          </p:nvPr>
        </p:nvSpPr>
        <p:spPr>
          <a:xfrm>
            <a:off x="5334000" y="1600200"/>
            <a:ext cx="4038600" cy="4402656"/>
          </a:xfrm>
        </p:spPr>
        <p:txBody>
          <a:bodyPr>
            <a:normAutofit lnSpcReduction="10000"/>
          </a:bodyPr>
          <a:lstStyle/>
          <a:p>
            <a:r>
              <a:rPr lang="en-US" sz="3700" b="1" dirty="0" smtClean="0"/>
              <a:t>Type of Payment</a:t>
            </a:r>
            <a:endParaRPr lang="en-US" sz="3700" dirty="0" smtClean="0"/>
          </a:p>
          <a:p>
            <a:pPr lvl="1"/>
            <a:r>
              <a:rPr lang="en-US" sz="2800" dirty="0" smtClean="0"/>
              <a:t>Employee Compensation</a:t>
            </a:r>
          </a:p>
          <a:p>
            <a:pPr lvl="2"/>
            <a:r>
              <a:rPr lang="en-US" sz="2800" dirty="0" smtClean="0"/>
              <a:t>State</a:t>
            </a:r>
          </a:p>
          <a:p>
            <a:pPr lvl="2"/>
            <a:r>
              <a:rPr lang="en-US" sz="2800" dirty="0" smtClean="0"/>
              <a:t>Student</a:t>
            </a:r>
          </a:p>
          <a:p>
            <a:pPr lvl="1"/>
            <a:r>
              <a:rPr lang="en-US" sz="2800" dirty="0" smtClean="0"/>
              <a:t>Scholarships</a:t>
            </a:r>
          </a:p>
          <a:p>
            <a:pPr lvl="1"/>
            <a:r>
              <a:rPr lang="en-US" sz="2800" dirty="0" smtClean="0"/>
              <a:t>Vendor Payments</a:t>
            </a:r>
          </a:p>
          <a:p>
            <a:pPr lvl="2"/>
            <a:r>
              <a:rPr lang="en-US" sz="2800" dirty="0" smtClean="0"/>
              <a:t>Services </a:t>
            </a:r>
          </a:p>
          <a:p>
            <a:pPr lvl="2"/>
            <a:r>
              <a:rPr lang="en-US" sz="2800" dirty="0" smtClean="0"/>
              <a:t>Honoraria</a:t>
            </a:r>
          </a:p>
          <a:p>
            <a:endParaRPr lang="en-US" dirty="0"/>
          </a:p>
        </p:txBody>
      </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r>
              <a:rPr lang="en-US" dirty="0" smtClean="0"/>
              <a:t>Gatekeepers</a:t>
            </a:r>
            <a:endParaRPr lang="en-US" dirty="0"/>
          </a:p>
        </p:txBody>
      </p:sp>
      <p:sp>
        <p:nvSpPr>
          <p:cNvPr id="8" name="TextBox 7"/>
          <p:cNvSpPr txBox="1"/>
          <p:nvPr/>
        </p:nvSpPr>
        <p:spPr>
          <a:xfrm>
            <a:off x="3505200" y="836807"/>
            <a:ext cx="1447800" cy="4708981"/>
          </a:xfrm>
          <a:prstGeom prst="rect">
            <a:avLst/>
          </a:prstGeom>
          <a:noFill/>
        </p:spPr>
        <p:txBody>
          <a:bodyPr wrap="square" rtlCol="0">
            <a:spAutoFit/>
          </a:bodyPr>
          <a:lstStyle/>
          <a:p>
            <a:r>
              <a:rPr lang="en-US" sz="30000" dirty="0" smtClean="0">
                <a:latin typeface="Bell MT" panose="02020503060305020303" pitchFamily="18" charset="0"/>
              </a:rPr>
              <a:t>{</a:t>
            </a:r>
            <a:endParaRPr lang="en-US" sz="30000" dirty="0">
              <a:latin typeface="Bell MT" panose="02020503060305020303" pitchFamily="18" charset="0"/>
            </a:endParaRPr>
          </a:p>
        </p:txBody>
      </p:sp>
    </p:spTree>
    <p:extLst>
      <p:ext uri="{BB962C8B-B14F-4D97-AF65-F5344CB8AC3E}">
        <p14:creationId xmlns:p14="http://schemas.microsoft.com/office/powerpoint/2010/main" val="1218758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810000"/>
            <a:ext cx="3550546" cy="2362200"/>
          </a:xfrm>
          <a:prstGeom prst="rect">
            <a:avLst/>
          </a:prstGeom>
        </p:spPr>
      </p:pic>
      <p:sp>
        <p:nvSpPr>
          <p:cNvPr id="2" name="Content Placeholder 1"/>
          <p:cNvSpPr>
            <a:spLocks noGrp="1"/>
          </p:cNvSpPr>
          <p:nvPr>
            <p:ph idx="1"/>
          </p:nvPr>
        </p:nvSpPr>
        <p:spPr>
          <a:xfrm>
            <a:off x="457200" y="1524000"/>
            <a:ext cx="8175356" cy="5105400"/>
          </a:xfrm>
        </p:spPr>
        <p:txBody>
          <a:bodyPr>
            <a:normAutofit/>
          </a:bodyPr>
          <a:lstStyle/>
          <a:p>
            <a:r>
              <a:rPr lang="en-US" sz="3600" dirty="0" smtClean="0"/>
              <a:t>Identify </a:t>
            </a:r>
          </a:p>
          <a:p>
            <a:r>
              <a:rPr lang="en-US" sz="3600" dirty="0" smtClean="0"/>
              <a:t>Who What Why When Where</a:t>
            </a:r>
          </a:p>
          <a:p>
            <a:pPr lvl="1"/>
            <a:r>
              <a:rPr lang="en-US" sz="3200" dirty="0" smtClean="0"/>
              <a:t>Who are we paying?</a:t>
            </a:r>
          </a:p>
          <a:p>
            <a:pPr lvl="1"/>
            <a:r>
              <a:rPr lang="en-US" sz="3200" dirty="0" smtClean="0"/>
              <a:t>What type of payment?</a:t>
            </a:r>
          </a:p>
          <a:p>
            <a:pPr lvl="1"/>
            <a:r>
              <a:rPr lang="en-US" sz="3200" dirty="0" smtClean="0"/>
              <a:t>When?</a:t>
            </a:r>
          </a:p>
          <a:p>
            <a:pPr lvl="1"/>
            <a:r>
              <a:rPr lang="en-US" sz="3200" dirty="0" smtClean="0"/>
              <a:t>Why?</a:t>
            </a:r>
          </a:p>
          <a:p>
            <a:pPr lvl="1"/>
            <a:r>
              <a:rPr lang="en-US" sz="3200" dirty="0" smtClean="0"/>
              <a:t>Where?</a:t>
            </a:r>
          </a:p>
          <a:p>
            <a:pPr lvl="2"/>
            <a:r>
              <a:rPr lang="en-US" sz="3200" dirty="0" smtClean="0"/>
              <a:t>Sourcing of funds</a:t>
            </a:r>
          </a:p>
          <a:p>
            <a:endParaRPr lang="en-US" dirty="0"/>
          </a:p>
        </p:txBody>
      </p:sp>
      <p:sp>
        <p:nvSpPr>
          <p:cNvPr id="6" name="Title 1"/>
          <p:cNvSpPr txBox="1">
            <a:spLocks/>
          </p:cNvSpPr>
          <p:nvPr/>
        </p:nvSpPr>
        <p:spPr>
          <a:xfrm>
            <a:off x="762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r>
              <a:rPr lang="en-US" smtClean="0"/>
              <a:t>Fact Gathering</a:t>
            </a:r>
            <a:endParaRPr lang="en-US" dirty="0"/>
          </a:p>
        </p:txBody>
      </p:sp>
    </p:spTree>
    <p:extLst>
      <p:ext uri="{BB962C8B-B14F-4D97-AF65-F5344CB8AC3E}">
        <p14:creationId xmlns:p14="http://schemas.microsoft.com/office/powerpoint/2010/main" val="2255347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936" y="3627438"/>
            <a:ext cx="3824949" cy="2544762"/>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smtClean="0"/>
              <a:t>Fact Gathering</a:t>
            </a:r>
            <a:endParaRPr lang="en-US" dirty="0"/>
          </a:p>
        </p:txBody>
      </p:sp>
      <p:sp>
        <p:nvSpPr>
          <p:cNvPr id="3" name="Content Placeholder 2"/>
          <p:cNvSpPr>
            <a:spLocks noGrp="1"/>
          </p:cNvSpPr>
          <p:nvPr>
            <p:ph idx="1"/>
          </p:nvPr>
        </p:nvSpPr>
        <p:spPr>
          <a:xfrm>
            <a:off x="457200" y="1524000"/>
            <a:ext cx="8229600" cy="4648200"/>
          </a:xfrm>
        </p:spPr>
        <p:txBody>
          <a:bodyPr>
            <a:noAutofit/>
          </a:bodyPr>
          <a:lstStyle/>
          <a:p>
            <a:r>
              <a:rPr lang="en-US" sz="3600" b="1" dirty="0" smtClean="0"/>
              <a:t>Identify there’s a Situation</a:t>
            </a:r>
          </a:p>
          <a:p>
            <a:pPr lvl="1"/>
            <a:r>
              <a:rPr lang="en-US" sz="3200" dirty="0"/>
              <a:t>International </a:t>
            </a:r>
            <a:r>
              <a:rPr lang="en-US" sz="3200" dirty="0" smtClean="0"/>
              <a:t>Office</a:t>
            </a:r>
          </a:p>
          <a:p>
            <a:pPr lvl="1"/>
            <a:r>
              <a:rPr lang="en-US" sz="3200" dirty="0" smtClean="0"/>
              <a:t>I-9 Form</a:t>
            </a:r>
          </a:p>
          <a:p>
            <a:pPr lvl="1"/>
            <a:r>
              <a:rPr lang="en-US" sz="3200" dirty="0" smtClean="0"/>
              <a:t>Employee identification</a:t>
            </a:r>
          </a:p>
          <a:p>
            <a:pPr lvl="1"/>
            <a:r>
              <a:rPr lang="en-US" sz="3200" dirty="0" smtClean="0"/>
              <a:t>Vendor </a:t>
            </a:r>
          </a:p>
          <a:p>
            <a:pPr lvl="2"/>
            <a:r>
              <a:rPr lang="en-US" sz="3200" dirty="0" smtClean="0"/>
              <a:t>W-8 series</a:t>
            </a:r>
          </a:p>
        </p:txBody>
      </p:sp>
    </p:spTree>
    <p:extLst>
      <p:ext uri="{BB962C8B-B14F-4D97-AF65-F5344CB8AC3E}">
        <p14:creationId xmlns:p14="http://schemas.microsoft.com/office/powerpoint/2010/main" val="2249094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Fact Gathering</a:t>
            </a:r>
            <a:endParaRPr lang="en-US" dirty="0"/>
          </a:p>
        </p:txBody>
      </p:sp>
      <p:sp>
        <p:nvSpPr>
          <p:cNvPr id="3" name="Content Placeholder 2"/>
          <p:cNvSpPr>
            <a:spLocks noGrp="1"/>
          </p:cNvSpPr>
          <p:nvPr>
            <p:ph idx="1"/>
          </p:nvPr>
        </p:nvSpPr>
        <p:spPr>
          <a:xfrm>
            <a:off x="457200" y="1905000"/>
            <a:ext cx="7924800" cy="4267200"/>
          </a:xfrm>
        </p:spPr>
        <p:txBody>
          <a:bodyPr>
            <a:noAutofit/>
          </a:bodyPr>
          <a:lstStyle/>
          <a:p>
            <a:r>
              <a:rPr lang="en-US" sz="3600" b="1" dirty="0" smtClean="0"/>
              <a:t>Who are we paying?</a:t>
            </a:r>
            <a:r>
              <a:rPr lang="en-US" sz="3000" b="1" dirty="0" smtClean="0"/>
              <a:t> </a:t>
            </a:r>
          </a:p>
          <a:p>
            <a:pPr lvl="1"/>
            <a:r>
              <a:rPr lang="en-US" sz="3200" dirty="0" smtClean="0"/>
              <a:t>Entity type</a:t>
            </a:r>
            <a:endParaRPr lang="en-US" sz="3200" dirty="0"/>
          </a:p>
          <a:p>
            <a:pPr lvl="1"/>
            <a:r>
              <a:rPr lang="en-US" sz="3200" dirty="0"/>
              <a:t>Immigration </a:t>
            </a:r>
            <a:r>
              <a:rPr lang="en-US" sz="3200" dirty="0" smtClean="0"/>
              <a:t>status</a:t>
            </a:r>
          </a:p>
          <a:p>
            <a:pPr lvl="1"/>
            <a:r>
              <a:rPr lang="en-US" sz="3200" dirty="0" smtClean="0"/>
              <a:t>Purpose of their visit</a:t>
            </a:r>
            <a:endParaRPr lang="en-US" sz="3200" dirty="0"/>
          </a:p>
          <a:p>
            <a:pPr lvl="1"/>
            <a:r>
              <a:rPr lang="en-US" sz="3200" dirty="0"/>
              <a:t>Country of </a:t>
            </a:r>
            <a:r>
              <a:rPr lang="en-US" sz="3200" dirty="0" smtClean="0"/>
              <a:t>citizenship</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05000"/>
            <a:ext cx="2555409" cy="2544762"/>
          </a:xfrm>
          <a:prstGeom prst="rect">
            <a:avLst/>
          </a:prstGeom>
        </p:spPr>
      </p:pic>
    </p:spTree>
    <p:extLst>
      <p:ext uri="{BB962C8B-B14F-4D97-AF65-F5344CB8AC3E}">
        <p14:creationId xmlns:p14="http://schemas.microsoft.com/office/powerpoint/2010/main" val="3867903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286000"/>
            <a:ext cx="2488301" cy="3004741"/>
          </a:xfrm>
          <a:prstGeom prst="rect">
            <a:avLst/>
          </a:prstGeom>
        </p:spPr>
      </p:pic>
      <p:sp>
        <p:nvSpPr>
          <p:cNvPr id="2" name="Title 1"/>
          <p:cNvSpPr>
            <a:spLocks noGrp="1"/>
          </p:cNvSpPr>
          <p:nvPr>
            <p:ph type="title" idx="4294967295"/>
          </p:nvPr>
        </p:nvSpPr>
        <p:spPr>
          <a:xfrm>
            <a:off x="457200" y="274638"/>
            <a:ext cx="8229600" cy="1143000"/>
          </a:xfrm>
        </p:spPr>
        <p:txBody>
          <a:bodyPr/>
          <a:lstStyle/>
          <a:p>
            <a:r>
              <a:rPr lang="en-US" dirty="0" smtClean="0"/>
              <a:t>Fact Gathering</a:t>
            </a:r>
            <a:endParaRPr lang="en-US" dirty="0"/>
          </a:p>
        </p:txBody>
      </p:sp>
      <p:sp>
        <p:nvSpPr>
          <p:cNvPr id="3" name="Content Placeholder 2"/>
          <p:cNvSpPr>
            <a:spLocks noGrp="1"/>
          </p:cNvSpPr>
          <p:nvPr>
            <p:ph idx="1"/>
          </p:nvPr>
        </p:nvSpPr>
        <p:spPr>
          <a:xfrm>
            <a:off x="457200" y="1676400"/>
            <a:ext cx="8077200" cy="4495800"/>
          </a:xfrm>
        </p:spPr>
        <p:txBody>
          <a:bodyPr>
            <a:noAutofit/>
          </a:bodyPr>
          <a:lstStyle/>
          <a:p>
            <a:r>
              <a:rPr lang="en-US" sz="3600" b="1" dirty="0" smtClean="0"/>
              <a:t>What type of payment?</a:t>
            </a:r>
          </a:p>
          <a:p>
            <a:pPr lvl="1"/>
            <a:r>
              <a:rPr lang="en-US" sz="3200" dirty="0" smtClean="0"/>
              <a:t>Scholarship</a:t>
            </a:r>
          </a:p>
          <a:p>
            <a:pPr lvl="1"/>
            <a:r>
              <a:rPr lang="en-US" sz="3200" dirty="0" smtClean="0"/>
              <a:t>Services</a:t>
            </a:r>
          </a:p>
          <a:p>
            <a:pPr lvl="1"/>
            <a:r>
              <a:rPr lang="en-US" sz="3200" dirty="0" smtClean="0"/>
              <a:t>Employee Compensation</a:t>
            </a:r>
          </a:p>
          <a:p>
            <a:pPr lvl="1"/>
            <a:r>
              <a:rPr lang="en-US" sz="3200" dirty="0" smtClean="0"/>
              <a:t>Honorarium</a:t>
            </a:r>
          </a:p>
          <a:p>
            <a:pPr lvl="1"/>
            <a:r>
              <a:rPr lang="en-US" sz="3200" dirty="0" smtClean="0"/>
              <a:t>Royalties</a:t>
            </a:r>
          </a:p>
        </p:txBody>
      </p:sp>
    </p:spTree>
    <p:extLst>
      <p:ext uri="{BB962C8B-B14F-4D97-AF65-F5344CB8AC3E}">
        <p14:creationId xmlns:p14="http://schemas.microsoft.com/office/powerpoint/2010/main" val="34122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3">
                                            <p:txEl>
                                              <p:pRg st="3" end="3"/>
                                            </p:txEl>
                                          </p:spTgt>
                                        </p:tgtEl>
                                        <p:attrNameLst>
                                          <p:attrName>style.color</p:attrName>
                                        </p:attrNameLst>
                                      </p:cBhvr>
                                      <p:to>
                                        <a:schemeClr val="accent2"/>
                                      </p:to>
                                    </p:animClr>
                                    <p:animClr clrSpc="rgb" dir="cw">
                                      <p:cBhvr>
                                        <p:cTn id="7" dur="500" fill="hold"/>
                                        <p:tgtEl>
                                          <p:spTgt spid="3">
                                            <p:txEl>
                                              <p:pRg st="3" end="3"/>
                                            </p:txEl>
                                          </p:spTgt>
                                        </p:tgtEl>
                                        <p:attrNameLst>
                                          <p:attrName>fillcolor</p:attrName>
                                        </p:attrNameLst>
                                      </p:cBhvr>
                                      <p:to>
                                        <a:schemeClr val="accent2"/>
                                      </p:to>
                                    </p:animClr>
                                    <p:set>
                                      <p:cBhvr>
                                        <p:cTn id="8" dur="500" fill="hold"/>
                                        <p:tgtEl>
                                          <p:spTgt spid="3">
                                            <p:txEl>
                                              <p:pRg st="3" end="3"/>
                                            </p:txEl>
                                          </p:spTgt>
                                        </p:tgtEl>
                                        <p:attrNameLst>
                                          <p:attrName>fill.type</p:attrName>
                                        </p:attrNameLst>
                                      </p:cBhvr>
                                      <p:to>
                                        <p:strVal val="solid"/>
                                      </p:to>
                                    </p:set>
                                    <p:anim to="1.5" calcmode="lin" valueType="num">
                                      <p:cBhvr override="childStyle">
                                        <p:cTn id="9" dur="500" fill="hold"/>
                                        <p:tgtEl>
                                          <p:spTgt spid="3">
                                            <p:txEl>
                                              <p:pRg st="3" end="3"/>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Fact Gathering</a:t>
            </a:r>
            <a:endParaRPr lang="en-US" dirty="0"/>
          </a:p>
        </p:txBody>
      </p:sp>
      <p:sp>
        <p:nvSpPr>
          <p:cNvPr id="3" name="Content Placeholder 2"/>
          <p:cNvSpPr>
            <a:spLocks noGrp="1"/>
          </p:cNvSpPr>
          <p:nvPr>
            <p:ph idx="1"/>
          </p:nvPr>
        </p:nvSpPr>
        <p:spPr>
          <a:xfrm>
            <a:off x="972519" y="1566853"/>
            <a:ext cx="6477000" cy="4267200"/>
          </a:xfrm>
        </p:spPr>
        <p:txBody>
          <a:bodyPr>
            <a:noAutofit/>
          </a:bodyPr>
          <a:lstStyle/>
          <a:p>
            <a:r>
              <a:rPr lang="en-US" sz="3400" b="1" dirty="0" smtClean="0"/>
              <a:t>Why is the int’l on campus?</a:t>
            </a:r>
          </a:p>
          <a:p>
            <a:pPr lvl="1"/>
            <a:r>
              <a:rPr lang="en-US" sz="3200" dirty="0" smtClean="0"/>
              <a:t>Academic </a:t>
            </a:r>
            <a:r>
              <a:rPr lang="en-US" sz="3200" dirty="0"/>
              <a:t>purpose of payment</a:t>
            </a:r>
          </a:p>
          <a:p>
            <a:r>
              <a:rPr lang="en-US" sz="3400" b="1" dirty="0" smtClean="0"/>
              <a:t>When did the int’l arrive?</a:t>
            </a:r>
          </a:p>
          <a:p>
            <a:pPr lvl="1"/>
            <a:r>
              <a:rPr lang="en-US" sz="3200" dirty="0" smtClean="0"/>
              <a:t>How long will the international be performing services on your campus?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141" y="4495800"/>
            <a:ext cx="2575710" cy="2032396"/>
          </a:xfrm>
          <a:prstGeom prst="rect">
            <a:avLst/>
          </a:prstGeom>
        </p:spPr>
      </p:pic>
    </p:spTree>
    <p:extLst>
      <p:ext uri="{BB962C8B-B14F-4D97-AF65-F5344CB8AC3E}">
        <p14:creationId xmlns:p14="http://schemas.microsoft.com/office/powerpoint/2010/main" val="4077424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r>
              <a:rPr lang="en-US" dirty="0" smtClean="0"/>
              <a:t>Fact Gathering</a:t>
            </a:r>
            <a:endParaRPr lang="en-US" dirty="0"/>
          </a:p>
        </p:txBody>
      </p:sp>
      <p:sp>
        <p:nvSpPr>
          <p:cNvPr id="3" name="Content Placeholder 2"/>
          <p:cNvSpPr>
            <a:spLocks noGrp="1"/>
          </p:cNvSpPr>
          <p:nvPr>
            <p:ph idx="1"/>
          </p:nvPr>
        </p:nvSpPr>
        <p:spPr>
          <a:xfrm>
            <a:off x="999640" y="1417638"/>
            <a:ext cx="7687159" cy="4983162"/>
          </a:xfrm>
        </p:spPr>
        <p:txBody>
          <a:bodyPr>
            <a:noAutofit/>
          </a:bodyPr>
          <a:lstStyle/>
          <a:p>
            <a:r>
              <a:rPr lang="en-US" sz="3400" b="1" dirty="0" smtClean="0"/>
              <a:t>Where – US or Foreign Sourced </a:t>
            </a:r>
          </a:p>
        </p:txBody>
      </p:sp>
      <p:graphicFrame>
        <p:nvGraphicFramePr>
          <p:cNvPr id="4" name="Table 3"/>
          <p:cNvGraphicFramePr>
            <a:graphicFrameLocks noGrp="1"/>
          </p:cNvGraphicFramePr>
          <p:nvPr>
            <p:extLst>
              <p:ext uri="{D42A27DB-BD31-4B8C-83A1-F6EECF244321}">
                <p14:modId xmlns:p14="http://schemas.microsoft.com/office/powerpoint/2010/main" val="4206085419"/>
              </p:ext>
            </p:extLst>
          </p:nvPr>
        </p:nvGraphicFramePr>
        <p:xfrm>
          <a:off x="457198" y="1981201"/>
          <a:ext cx="8229600" cy="4038600"/>
        </p:xfrm>
        <a:graphic>
          <a:graphicData uri="http://schemas.openxmlformats.org/drawingml/2006/table">
            <a:tbl>
              <a:tblPr firstRow="1" firstCol="1" bandRow="1">
                <a:tableStyleId>{5C22544A-7EE6-4342-B048-85BDC9FD1C3A}</a:tableStyleId>
              </a:tblPr>
              <a:tblGrid>
                <a:gridCol w="4114800">
                  <a:extLst>
                    <a:ext uri="{9D8B030D-6E8A-4147-A177-3AD203B41FA5}">
                      <a16:colId xmlns:a16="http://schemas.microsoft.com/office/drawing/2014/main" val="1699573178"/>
                    </a:ext>
                  </a:extLst>
                </a:gridCol>
                <a:gridCol w="4114800">
                  <a:extLst>
                    <a:ext uri="{9D8B030D-6E8A-4147-A177-3AD203B41FA5}">
                      <a16:colId xmlns:a16="http://schemas.microsoft.com/office/drawing/2014/main" val="3647841801"/>
                    </a:ext>
                  </a:extLst>
                </a:gridCol>
              </a:tblGrid>
              <a:tr h="558015">
                <a:tc gridSpan="2">
                  <a:txBody>
                    <a:bodyPr/>
                    <a:lstStyle/>
                    <a:p>
                      <a:pPr marL="0" marR="0" algn="ctr">
                        <a:lnSpc>
                          <a:spcPct val="107000"/>
                        </a:lnSpc>
                        <a:spcBef>
                          <a:spcPts val="0"/>
                        </a:spcBef>
                        <a:spcAft>
                          <a:spcPts val="0"/>
                        </a:spcAft>
                      </a:pPr>
                      <a:r>
                        <a:rPr lang="en-US" sz="2400" dirty="0">
                          <a:effectLst/>
                        </a:rPr>
                        <a:t>Summary of Source Rules for Income of Nonresident Aliens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solidFill>
                      <a:schemeClr val="accent2"/>
                    </a:solidFill>
                  </a:tcPr>
                </a:tc>
                <a:tc hMerge="1">
                  <a:txBody>
                    <a:bodyPr/>
                    <a:lstStyle/>
                    <a:p>
                      <a:endParaRPr lang="en-US"/>
                    </a:p>
                  </a:txBody>
                  <a:tcPr/>
                </a:tc>
                <a:extLst>
                  <a:ext uri="{0D108BD9-81ED-4DB2-BD59-A6C34878D82A}">
                    <a16:rowId xmlns:a16="http://schemas.microsoft.com/office/drawing/2014/main" val="3324090550"/>
                  </a:ext>
                </a:extLst>
              </a:tr>
              <a:tr h="544999">
                <a:tc>
                  <a:txBody>
                    <a:bodyPr/>
                    <a:lstStyle/>
                    <a:p>
                      <a:pPr marL="0" marR="0" algn="ctr">
                        <a:lnSpc>
                          <a:spcPct val="107000"/>
                        </a:lnSpc>
                        <a:spcBef>
                          <a:spcPts val="0"/>
                        </a:spcBef>
                        <a:spcAft>
                          <a:spcPts val="0"/>
                        </a:spcAft>
                      </a:pPr>
                      <a:r>
                        <a:rPr lang="en-US" sz="2600" b="1" i="0" baseline="0" dirty="0">
                          <a:effectLst/>
                        </a:rPr>
                        <a:t>Item of Income</a:t>
                      </a:r>
                      <a:endParaRPr lang="en-US" sz="2600" b="1" i="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marL="0" marR="0" algn="ctr">
                        <a:lnSpc>
                          <a:spcPct val="107000"/>
                        </a:lnSpc>
                        <a:spcBef>
                          <a:spcPts val="0"/>
                        </a:spcBef>
                        <a:spcAft>
                          <a:spcPts val="0"/>
                        </a:spcAft>
                      </a:pPr>
                      <a:r>
                        <a:rPr lang="en-US" sz="2600" b="1" i="0" baseline="0" dirty="0">
                          <a:effectLst/>
                        </a:rPr>
                        <a:t>Factor Determining Source</a:t>
                      </a:r>
                      <a:endParaRPr lang="en-US" sz="2600" b="1" i="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879998883"/>
                  </a:ext>
                </a:extLst>
              </a:tr>
              <a:tr h="544999">
                <a:tc>
                  <a:txBody>
                    <a:bodyPr/>
                    <a:lstStyle/>
                    <a:p>
                      <a:pPr marL="0" marR="0">
                        <a:lnSpc>
                          <a:spcPct val="107000"/>
                        </a:lnSpc>
                        <a:spcBef>
                          <a:spcPts val="0"/>
                        </a:spcBef>
                        <a:spcAft>
                          <a:spcPts val="800"/>
                        </a:spcAft>
                      </a:pPr>
                      <a:r>
                        <a:rPr lang="en-US" sz="2000" baseline="0" dirty="0">
                          <a:effectLst/>
                        </a:rPr>
                        <a:t>Salaries, wages, other compensation</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marL="0" marR="0">
                        <a:lnSpc>
                          <a:spcPct val="107000"/>
                        </a:lnSpc>
                        <a:spcBef>
                          <a:spcPts val="0"/>
                        </a:spcBef>
                        <a:spcAft>
                          <a:spcPts val="800"/>
                        </a:spcAft>
                      </a:pPr>
                      <a:r>
                        <a:rPr lang="en-US" sz="2000" baseline="0" dirty="0">
                          <a:effectLst/>
                        </a:rPr>
                        <a:t>Where services </a:t>
                      </a:r>
                      <a:r>
                        <a:rPr lang="en-US" sz="2000" baseline="0" dirty="0" smtClean="0">
                          <a:effectLst/>
                        </a:rPr>
                        <a:t>are performed</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466544053"/>
                  </a:ext>
                </a:extLst>
              </a:tr>
              <a:tr h="544999">
                <a:tc>
                  <a:txBody>
                    <a:bodyPr/>
                    <a:lstStyle/>
                    <a:p>
                      <a:pPr marL="0" marR="0">
                        <a:lnSpc>
                          <a:spcPct val="107000"/>
                        </a:lnSpc>
                        <a:spcBef>
                          <a:spcPts val="0"/>
                        </a:spcBef>
                        <a:spcAft>
                          <a:spcPts val="0"/>
                        </a:spcAft>
                      </a:pPr>
                      <a:r>
                        <a:rPr lang="en-US" sz="2000" baseline="0" dirty="0">
                          <a:effectLst/>
                        </a:rPr>
                        <a:t>Business income: Personal services</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marL="0" marR="0">
                        <a:lnSpc>
                          <a:spcPct val="107000"/>
                        </a:lnSpc>
                        <a:spcBef>
                          <a:spcPts val="0"/>
                        </a:spcBef>
                        <a:spcAft>
                          <a:spcPts val="0"/>
                        </a:spcAft>
                      </a:pPr>
                      <a:r>
                        <a:rPr lang="en-US" sz="2000" baseline="0" dirty="0">
                          <a:effectLst/>
                        </a:rPr>
                        <a:t>Where </a:t>
                      </a:r>
                      <a:r>
                        <a:rPr lang="en-US" sz="2000" baseline="0" dirty="0" smtClean="0">
                          <a:effectLst/>
                        </a:rPr>
                        <a:t>services are </a:t>
                      </a:r>
                      <a:r>
                        <a:rPr lang="en-US" sz="2000" baseline="0" dirty="0">
                          <a:effectLst/>
                        </a:rPr>
                        <a:t>performed</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3997444454"/>
                  </a:ext>
                </a:extLst>
              </a:tr>
              <a:tr h="922794">
                <a:tc>
                  <a:txBody>
                    <a:bodyPr/>
                    <a:lstStyle/>
                    <a:p>
                      <a:pPr marL="0" marR="0">
                        <a:lnSpc>
                          <a:spcPct val="107000"/>
                        </a:lnSpc>
                        <a:spcBef>
                          <a:spcPts val="0"/>
                        </a:spcBef>
                        <a:spcAft>
                          <a:spcPts val="800"/>
                        </a:spcAft>
                      </a:pPr>
                      <a:r>
                        <a:rPr lang="en-US" sz="2000" baseline="0" dirty="0">
                          <a:effectLst/>
                        </a:rPr>
                        <a:t>Royalties:</a:t>
                      </a:r>
                      <a:br>
                        <a:rPr lang="en-US" sz="2000" baseline="0" dirty="0">
                          <a:effectLst/>
                        </a:rPr>
                      </a:br>
                      <a:r>
                        <a:rPr lang="en-US" sz="2000" baseline="0" dirty="0">
                          <a:effectLst/>
                        </a:rPr>
                        <a:t>Patents, copyrights, etc.</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marL="0" marR="0">
                        <a:lnSpc>
                          <a:spcPct val="107000"/>
                        </a:lnSpc>
                        <a:spcBef>
                          <a:spcPts val="0"/>
                        </a:spcBef>
                        <a:spcAft>
                          <a:spcPts val="800"/>
                        </a:spcAft>
                      </a:pPr>
                      <a:r>
                        <a:rPr lang="en-US" sz="2000" baseline="0" dirty="0">
                          <a:effectLst/>
                        </a:rPr>
                        <a:t>Where property is used</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497866570"/>
                  </a:ext>
                </a:extLst>
              </a:tr>
              <a:tr h="922794">
                <a:tc>
                  <a:txBody>
                    <a:bodyPr/>
                    <a:lstStyle/>
                    <a:p>
                      <a:pPr marL="0" marR="0">
                        <a:lnSpc>
                          <a:spcPct val="107000"/>
                        </a:lnSpc>
                        <a:spcBef>
                          <a:spcPts val="0"/>
                        </a:spcBef>
                        <a:spcAft>
                          <a:spcPts val="0"/>
                        </a:spcAft>
                      </a:pPr>
                      <a:r>
                        <a:rPr lang="en-US" sz="2000" baseline="0" dirty="0">
                          <a:effectLst/>
                        </a:rPr>
                        <a:t>Scholarships - Fellowships</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marL="0" marR="0">
                        <a:lnSpc>
                          <a:spcPct val="107000"/>
                        </a:lnSpc>
                        <a:spcBef>
                          <a:spcPts val="0"/>
                        </a:spcBef>
                        <a:spcAft>
                          <a:spcPts val="0"/>
                        </a:spcAft>
                      </a:pPr>
                      <a:r>
                        <a:rPr lang="en-US" sz="2000" baseline="0" dirty="0">
                          <a:effectLst/>
                        </a:rPr>
                        <a:t>the residence of the payer and </a:t>
                      </a:r>
                    </a:p>
                    <a:p>
                      <a:pPr marL="0" marR="0">
                        <a:lnSpc>
                          <a:spcPct val="107000"/>
                        </a:lnSpc>
                        <a:spcBef>
                          <a:spcPts val="0"/>
                        </a:spcBef>
                        <a:spcAft>
                          <a:spcPts val="0"/>
                        </a:spcAft>
                      </a:pPr>
                      <a:r>
                        <a:rPr lang="en-US" sz="2000" baseline="0" dirty="0">
                          <a:effectLst/>
                        </a:rPr>
                        <a:t>the location of the academic activity</a:t>
                      </a:r>
                      <a:endParaRPr lang="en-US" sz="20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3101534313"/>
                  </a:ext>
                </a:extLst>
              </a:tr>
            </a:tbl>
          </a:graphicData>
        </a:graphic>
      </p:graphicFrame>
    </p:spTree>
    <p:extLst>
      <p:ext uri="{BB962C8B-B14F-4D97-AF65-F5344CB8AC3E}">
        <p14:creationId xmlns:p14="http://schemas.microsoft.com/office/powerpoint/2010/main" val="570576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6400800" cy="1447800"/>
          </a:xfrm>
        </p:spPr>
        <p:txBody>
          <a:bodyPr/>
          <a:lstStyle/>
          <a:p>
            <a:r>
              <a:rPr lang="en-US" altLang="en-US" dirty="0"/>
              <a:t>Taxation of International Employees</a:t>
            </a:r>
            <a:endParaRPr lang="en-US" dirty="0"/>
          </a:p>
        </p:txBody>
      </p:sp>
      <p:pic>
        <p:nvPicPr>
          <p:cNvPr id="3" name="Picture 2" descr="restaurant-equipment-&lt;strong&gt;international&lt;/strong&gt;-freight-shi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937000"/>
            <a:ext cx="7670800" cy="2921000"/>
          </a:xfrm>
          <a:prstGeom prst="rect">
            <a:avLst/>
          </a:prstGeom>
        </p:spPr>
      </p:pic>
    </p:spTree>
    <p:extLst>
      <p:ext uri="{BB962C8B-B14F-4D97-AF65-F5344CB8AC3E}">
        <p14:creationId xmlns:p14="http://schemas.microsoft.com/office/powerpoint/2010/main" val="1814279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pPr algn="l"/>
            <a:r>
              <a:rPr lang="en-US" altLang="en-US" dirty="0" smtClean="0"/>
              <a:t>Welcome</a:t>
            </a:r>
            <a:endParaRPr lang="en-US" dirty="0"/>
          </a:p>
        </p:txBody>
      </p:sp>
      <p:sp>
        <p:nvSpPr>
          <p:cNvPr id="3" name="Content Placeholder 2"/>
          <p:cNvSpPr>
            <a:spLocks noGrp="1"/>
          </p:cNvSpPr>
          <p:nvPr>
            <p:ph idx="1"/>
          </p:nvPr>
        </p:nvSpPr>
        <p:spPr>
          <a:xfrm>
            <a:off x="457200" y="1257300"/>
            <a:ext cx="7696200" cy="2171700"/>
          </a:xfrm>
        </p:spPr>
        <p:txBody>
          <a:bodyPr>
            <a:normAutofit/>
          </a:bodyPr>
          <a:lstStyle/>
          <a:p>
            <a:pPr>
              <a:lnSpc>
                <a:spcPct val="90000"/>
              </a:lnSpc>
              <a:spcAft>
                <a:spcPts val="600"/>
              </a:spcAft>
            </a:pPr>
            <a:r>
              <a:rPr lang="en-US" altLang="en-US" dirty="0" smtClean="0"/>
              <a:t>The presentation will begin shortly</a:t>
            </a:r>
          </a:p>
          <a:p>
            <a:pPr>
              <a:lnSpc>
                <a:spcPct val="90000"/>
              </a:lnSpc>
              <a:spcAft>
                <a:spcPts val="600"/>
              </a:spcAft>
            </a:pPr>
            <a:r>
              <a:rPr lang="en-US" altLang="en-US" dirty="0" smtClean="0"/>
              <a:t>If using your phone, connect to the meeting first then dial in.  If you are experiencing audio problems, disconnect the PC audio and try again</a:t>
            </a:r>
            <a:endParaRPr lang="en-US" altLang="en-US" dirty="0"/>
          </a:p>
        </p:txBody>
      </p:sp>
      <p:pic>
        <p:nvPicPr>
          <p:cNvPr id="4" name="Picture 2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0" y="31242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37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pPr algn="l"/>
            <a:r>
              <a:rPr lang="en-US" altLang="en-US" dirty="0" smtClean="0"/>
              <a:t>Taxation of International Employees</a:t>
            </a:r>
            <a:endParaRPr lang="en-US" dirty="0"/>
          </a:p>
        </p:txBody>
      </p:sp>
      <p:sp>
        <p:nvSpPr>
          <p:cNvPr id="3" name="Content Placeholder 2"/>
          <p:cNvSpPr>
            <a:spLocks noGrp="1"/>
          </p:cNvSpPr>
          <p:nvPr>
            <p:ph idx="1"/>
          </p:nvPr>
        </p:nvSpPr>
        <p:spPr>
          <a:xfrm>
            <a:off x="457200" y="1600201"/>
            <a:ext cx="6019800" cy="4343400"/>
          </a:xfrm>
        </p:spPr>
        <p:txBody>
          <a:bodyPr>
            <a:normAutofit/>
          </a:bodyPr>
          <a:lstStyle/>
          <a:p>
            <a:pPr>
              <a:lnSpc>
                <a:spcPct val="90000"/>
              </a:lnSpc>
              <a:spcAft>
                <a:spcPts val="600"/>
              </a:spcAft>
            </a:pPr>
            <a:r>
              <a:rPr lang="en-US" altLang="en-US" sz="3600" dirty="0" smtClean="0"/>
              <a:t>Identifying </a:t>
            </a:r>
            <a:r>
              <a:rPr lang="en-US" altLang="en-US" sz="3600" dirty="0"/>
              <a:t>Foreign Hires</a:t>
            </a:r>
          </a:p>
          <a:p>
            <a:pPr>
              <a:lnSpc>
                <a:spcPct val="90000"/>
              </a:lnSpc>
              <a:spcAft>
                <a:spcPts val="600"/>
              </a:spcAft>
            </a:pPr>
            <a:r>
              <a:rPr lang="en-US" altLang="en-US" sz="3600" dirty="0"/>
              <a:t>Tax Residency Information Form &amp; Documentation</a:t>
            </a:r>
          </a:p>
          <a:p>
            <a:pPr>
              <a:lnSpc>
                <a:spcPct val="90000"/>
              </a:lnSpc>
              <a:spcAft>
                <a:spcPts val="600"/>
              </a:spcAft>
            </a:pPr>
            <a:r>
              <a:rPr lang="en-US" altLang="en-US" sz="3600" dirty="0"/>
              <a:t>Taxing Nonresident Alien Employees</a:t>
            </a:r>
          </a:p>
        </p:txBody>
      </p:sp>
      <p:pic>
        <p:nvPicPr>
          <p:cNvPr id="4" name="Picture 21" descr="MCj023376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667000"/>
            <a:ext cx="2414588"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802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Identifying </a:t>
            </a:r>
            <a:r>
              <a:rPr lang="en-US" altLang="en-US" dirty="0" smtClean="0"/>
              <a:t>Foreign Hires</a:t>
            </a:r>
            <a:endParaRPr lang="en-US" dirty="0"/>
          </a:p>
        </p:txBody>
      </p:sp>
      <p:sp>
        <p:nvSpPr>
          <p:cNvPr id="9" name="Rectangle 8"/>
          <p:cNvSpPr/>
          <p:nvPr/>
        </p:nvSpPr>
        <p:spPr>
          <a:xfrm>
            <a:off x="381000" y="4305692"/>
            <a:ext cx="4572000" cy="1246495"/>
          </a:xfrm>
          <a:prstGeom prst="rect">
            <a:avLst/>
          </a:prstGeom>
        </p:spPr>
        <p:txBody>
          <a:bodyPr>
            <a:spAutoFit/>
          </a:bodyPr>
          <a:lstStyle/>
          <a:p>
            <a:pPr lvl="1">
              <a:spcBef>
                <a:spcPct val="50000"/>
              </a:spcBef>
            </a:pPr>
            <a:r>
              <a:rPr lang="en-US" altLang="en-US" sz="3000" dirty="0" smtClean="0"/>
              <a:t>State Employees</a:t>
            </a:r>
            <a:endParaRPr lang="en-US" altLang="en-US" sz="3000" dirty="0"/>
          </a:p>
          <a:p>
            <a:pPr lvl="1">
              <a:spcBef>
                <a:spcPct val="50000"/>
              </a:spcBef>
            </a:pPr>
            <a:r>
              <a:rPr lang="en-US" altLang="en-US" sz="3000" dirty="0" smtClean="0"/>
              <a:t>Student Employees</a:t>
            </a:r>
            <a:endParaRPr lang="en-US" altLang="en-US" sz="3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80610"/>
            <a:ext cx="8229600" cy="1551621"/>
          </a:xfrm>
          <a:prstGeom prst="rect">
            <a:avLst/>
          </a:prstGeom>
        </p:spPr>
      </p:pic>
    </p:spTree>
    <p:extLst>
      <p:ext uri="{BB962C8B-B14F-4D97-AF65-F5344CB8AC3E}">
        <p14:creationId xmlns:p14="http://schemas.microsoft.com/office/powerpoint/2010/main" val="3147044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6876" y="1066800"/>
            <a:ext cx="8179924" cy="4953000"/>
          </a:xfrm>
          <a:prstGeom prst="rect">
            <a:avLst/>
          </a:prstGeom>
        </p:spPr>
      </p:pic>
      <p:sp>
        <p:nvSpPr>
          <p:cNvPr id="2" name="Title 1"/>
          <p:cNvSpPr>
            <a:spLocks noGrp="1"/>
          </p:cNvSpPr>
          <p:nvPr>
            <p:ph type="title" idx="4294967295"/>
          </p:nvPr>
        </p:nvSpPr>
        <p:spPr>
          <a:xfrm>
            <a:off x="457200" y="274638"/>
            <a:ext cx="8229600" cy="792162"/>
          </a:xfrm>
        </p:spPr>
        <p:txBody>
          <a:bodyPr>
            <a:normAutofit/>
          </a:bodyPr>
          <a:lstStyle/>
          <a:p>
            <a:pPr algn="l"/>
            <a:r>
              <a:rPr lang="en-US" altLang="en-US" sz="3000" dirty="0"/>
              <a:t>Identifying NRA Employees: I-9</a:t>
            </a:r>
            <a:endParaRPr lang="en-US" sz="3000" dirty="0"/>
          </a:p>
        </p:txBody>
      </p:sp>
      <p:sp>
        <p:nvSpPr>
          <p:cNvPr id="8" name="Text Box 6"/>
          <p:cNvSpPr txBox="1">
            <a:spLocks noChangeArrowheads="1"/>
          </p:cNvSpPr>
          <p:nvPr/>
        </p:nvSpPr>
        <p:spPr bwMode="auto">
          <a:xfrm>
            <a:off x="488795" y="3276600"/>
            <a:ext cx="8077200" cy="955675"/>
          </a:xfrm>
          <a:prstGeom prst="rect">
            <a:avLst/>
          </a:prstGeom>
          <a:solidFill>
            <a:srgbClr val="5084D8">
              <a:alpha val="85000"/>
            </a:srgbClr>
          </a:solidFill>
          <a:ln w="9525" algn="ctr">
            <a:solidFill>
              <a:schemeClr val="tx1"/>
            </a:solidFill>
            <a:miter lim="800000"/>
            <a:headEnd/>
            <a:tailEnd/>
          </a:ln>
          <a:effectLst/>
        </p:spPr>
        <p:txBody>
          <a:bodyPr>
            <a:spAutoFit/>
          </a:bodyPr>
          <a:lstStyle>
            <a:lvl1pPr marL="447675" indent="-447675"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lnSpc>
                <a:spcPct val="100000"/>
              </a:lnSpc>
              <a:spcBef>
                <a:spcPct val="50000"/>
              </a:spcBef>
            </a:pPr>
            <a:r>
              <a:rPr lang="en-US" altLang="en-US" sz="2800" b="1" dirty="0"/>
              <a:t>I-9 : “An alien authorized to work until…” must fill out </a:t>
            </a:r>
            <a:r>
              <a:rPr lang="en-US" altLang="en-US" sz="2800" b="1" dirty="0" smtClean="0"/>
              <a:t>Tax Residency Information </a:t>
            </a:r>
            <a:r>
              <a:rPr lang="en-US" altLang="en-US" sz="2800" b="1" dirty="0"/>
              <a:t>form</a:t>
            </a:r>
          </a:p>
        </p:txBody>
      </p:sp>
      <p:sp>
        <p:nvSpPr>
          <p:cNvPr id="9" name="AutoShape 4"/>
          <p:cNvSpPr>
            <a:spLocks noChangeArrowheads="1"/>
          </p:cNvSpPr>
          <p:nvPr/>
        </p:nvSpPr>
        <p:spPr bwMode="auto">
          <a:xfrm rot="9224528">
            <a:off x="1109870" y="5307440"/>
            <a:ext cx="819150" cy="385763"/>
          </a:xfrm>
          <a:prstGeom prst="rightArrow">
            <a:avLst>
              <a:gd name="adj1" fmla="val 50000"/>
              <a:gd name="adj2" fmla="val 53086"/>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2" name="Text Box 5"/>
          <p:cNvSpPr txBox="1">
            <a:spLocks noChangeArrowheads="1"/>
          </p:cNvSpPr>
          <p:nvPr/>
        </p:nvSpPr>
        <p:spPr bwMode="auto">
          <a:xfrm>
            <a:off x="488795" y="5562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nSpc>
                <a:spcPct val="100000"/>
              </a:lnSpc>
              <a:spcBef>
                <a:spcPct val="50000"/>
              </a:spcBef>
              <a:buClrTx/>
              <a:buSzTx/>
              <a:buFontTx/>
              <a:buNone/>
            </a:pPr>
            <a:r>
              <a:rPr lang="en-US" altLang="en-US" dirty="0">
                <a:sym typeface="Wingdings" panose="05000000000000000000" pitchFamily="2" charset="2"/>
              </a:rPr>
              <a:t></a:t>
            </a:r>
          </a:p>
        </p:txBody>
      </p:sp>
    </p:spTree>
    <p:extLst>
      <p:ext uri="{BB962C8B-B14F-4D97-AF65-F5344CB8AC3E}">
        <p14:creationId xmlns:p14="http://schemas.microsoft.com/office/powerpoint/2010/main" val="424008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par>
                                <p:cTn id="8" presetID="3" presetClass="entr" presetSubtype="10" fill="hold" grpId="0" nodeType="withEffect">
                                  <p:stCondLst>
                                    <p:cond delay="500"/>
                                  </p:stCondLst>
                                  <p:iterate type="lt">
                                    <p:tmPct val="0"/>
                                  </p:iterate>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1000"/>
                                        <p:tgtEl>
                                          <p:spTgt spid="9"/>
                                        </p:tgtEl>
                                      </p:cBhvr>
                                    </p:animEffect>
                                  </p:childTnLst>
                                </p:cTn>
                              </p:par>
                            </p:childTnLst>
                          </p:cTn>
                        </p:par>
                        <p:par>
                          <p:cTn id="11" fill="hold">
                            <p:stCondLst>
                              <p:cond delay="1500"/>
                            </p:stCondLst>
                            <p:childTnLst>
                              <p:par>
                                <p:cTn id="12" presetID="9" presetClass="entr" presetSubtype="0" fill="hold" grpId="0" nodeType="after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dirty="0"/>
              <a:t>Employee’s who indicate on their I-9 that they are </a:t>
            </a:r>
            <a:r>
              <a:rPr lang="en-US" altLang="en-US" sz="3600" i="1" dirty="0">
                <a:solidFill>
                  <a:srgbClr val="5084D8"/>
                </a:solidFill>
              </a:rPr>
              <a:t>“an alien authorized to work until…”</a:t>
            </a:r>
            <a:r>
              <a:rPr lang="en-US" altLang="en-US" sz="3600" i="1" dirty="0"/>
              <a:t> </a:t>
            </a:r>
            <a:r>
              <a:rPr lang="en-US" altLang="en-US" sz="3600" b="1" dirty="0"/>
              <a:t>must </a:t>
            </a:r>
            <a:r>
              <a:rPr lang="en-US" altLang="en-US" sz="3600" dirty="0"/>
              <a:t>fill out the Payroll Tax Residency Information form. </a:t>
            </a:r>
          </a:p>
          <a:p>
            <a:r>
              <a:rPr lang="en-US" altLang="en-US" sz="3600" dirty="0"/>
              <a:t>The data collected on this form will help determine an employee’s tax residency status</a:t>
            </a:r>
          </a:p>
          <a:p>
            <a:endParaRPr lang="en-US" dirty="0"/>
          </a:p>
        </p:txBody>
      </p:sp>
      <p:sp>
        <p:nvSpPr>
          <p:cNvPr id="4"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a:t>Tax Residency Information </a:t>
            </a:r>
            <a:r>
              <a:rPr lang="en-US" altLang="en-US" sz="3200" dirty="0" smtClean="0"/>
              <a:t>Form aka TRIF</a:t>
            </a:r>
            <a:endParaRPr lang="en-US" sz="3000" dirty="0"/>
          </a:p>
        </p:txBody>
      </p:sp>
    </p:spTree>
    <p:extLst>
      <p:ext uri="{BB962C8B-B14F-4D97-AF65-F5344CB8AC3E}">
        <p14:creationId xmlns:p14="http://schemas.microsoft.com/office/powerpoint/2010/main" val="2349434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Tax Residency Substantial </a:t>
            </a:r>
            <a:r>
              <a:rPr lang="en-US" altLang="en-US" sz="3200" dirty="0"/>
              <a:t>Presence Test Data</a:t>
            </a:r>
            <a:endParaRPr lang="en-US" sz="3000" dirty="0"/>
          </a:p>
        </p:txBody>
      </p:sp>
      <p:sp>
        <p:nvSpPr>
          <p:cNvPr id="5" name="Rectangle 3"/>
          <p:cNvSpPr>
            <a:spLocks noGrp="1" noChangeArrowheads="1"/>
          </p:cNvSpPr>
          <p:nvPr>
            <p:ph type="body" sz="half" idx="1"/>
          </p:nvPr>
        </p:nvSpPr>
        <p:spPr>
          <a:xfrm>
            <a:off x="570908" y="1447800"/>
            <a:ext cx="4686892" cy="4495800"/>
          </a:xfrm>
        </p:spPr>
        <p:txBody>
          <a:bodyPr>
            <a:normAutofit/>
          </a:bodyPr>
          <a:lstStyle/>
          <a:p>
            <a:pPr>
              <a:lnSpc>
                <a:spcPct val="90000"/>
              </a:lnSpc>
            </a:pPr>
            <a:r>
              <a:rPr lang="en-US" altLang="en-US" dirty="0"/>
              <a:t>Country of Citizenship</a:t>
            </a:r>
          </a:p>
          <a:p>
            <a:pPr eaLnBrk="1" hangingPunct="1">
              <a:lnSpc>
                <a:spcPct val="90000"/>
              </a:lnSpc>
            </a:pPr>
            <a:r>
              <a:rPr lang="en-US" altLang="en-US" sz="2800" dirty="0" smtClean="0"/>
              <a:t>Current Immigration Status</a:t>
            </a:r>
          </a:p>
          <a:p>
            <a:pPr>
              <a:lnSpc>
                <a:spcPct val="90000"/>
              </a:lnSpc>
            </a:pPr>
            <a:r>
              <a:rPr lang="en-US" altLang="en-US" dirty="0"/>
              <a:t>Date of Arrival for </a:t>
            </a:r>
            <a:r>
              <a:rPr lang="en-US" altLang="en-US" dirty="0" smtClean="0"/>
              <a:t>Current Visit</a:t>
            </a:r>
          </a:p>
          <a:p>
            <a:pPr>
              <a:lnSpc>
                <a:spcPct val="90000"/>
              </a:lnSpc>
            </a:pPr>
            <a:r>
              <a:rPr lang="en-US" altLang="en-US" dirty="0" smtClean="0"/>
              <a:t>Number of Days in the US</a:t>
            </a:r>
          </a:p>
          <a:p>
            <a:pPr eaLnBrk="1" hangingPunct="1">
              <a:lnSpc>
                <a:spcPct val="90000"/>
              </a:lnSpc>
            </a:pPr>
            <a:r>
              <a:rPr lang="en-US" altLang="en-US" sz="2800" dirty="0" smtClean="0"/>
              <a:t>Primary Purpose of Visit</a:t>
            </a:r>
          </a:p>
          <a:p>
            <a:pPr eaLnBrk="1" hangingPunct="1">
              <a:lnSpc>
                <a:spcPct val="90000"/>
              </a:lnSpc>
            </a:pPr>
            <a:r>
              <a:rPr lang="en-US" altLang="en-US" sz="2800" dirty="0" smtClean="0"/>
              <a:t>Information about Prior Visits including the above facts</a:t>
            </a:r>
          </a:p>
        </p:txBody>
      </p:sp>
      <p:pic>
        <p:nvPicPr>
          <p:cNvPr id="6" name="Picture 4" descr="MMj0365180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5638800" y="2286000"/>
            <a:ext cx="2079625" cy="2314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0286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078" y="1524000"/>
            <a:ext cx="6449122" cy="4572000"/>
          </a:xfrm>
        </p:spPr>
        <p:txBody>
          <a:bodyPr>
            <a:normAutofit/>
          </a:bodyPr>
          <a:lstStyle/>
          <a:p>
            <a:r>
              <a:rPr lang="en-US" altLang="en-US" sz="3200" dirty="0" smtClean="0"/>
              <a:t>Personal </a:t>
            </a:r>
            <a:r>
              <a:rPr lang="en-US" altLang="en-US" sz="3200" dirty="0"/>
              <a:t>Information</a:t>
            </a:r>
          </a:p>
          <a:p>
            <a:pPr lvl="1"/>
            <a:r>
              <a:rPr lang="en-US" altLang="en-US" dirty="0"/>
              <a:t>Current Immigration Status</a:t>
            </a:r>
          </a:p>
          <a:p>
            <a:pPr lvl="1"/>
            <a:r>
              <a:rPr lang="en-US" altLang="en-US" dirty="0"/>
              <a:t>Date Current Status Began</a:t>
            </a:r>
          </a:p>
          <a:p>
            <a:r>
              <a:rPr lang="en-US" altLang="en-US" sz="3200" dirty="0" smtClean="0"/>
              <a:t>Prior </a:t>
            </a:r>
            <a:r>
              <a:rPr lang="en-US" altLang="en-US" sz="3200" dirty="0"/>
              <a:t>Visit Information</a:t>
            </a:r>
          </a:p>
          <a:p>
            <a:pPr lvl="1"/>
            <a:r>
              <a:rPr lang="en-US" altLang="en-US" dirty="0"/>
              <a:t>Visits to the U.S. before Date Current Status </a:t>
            </a:r>
            <a:r>
              <a:rPr lang="en-US" altLang="en-US" dirty="0" smtClean="0"/>
              <a:t>began: </a:t>
            </a:r>
            <a:r>
              <a:rPr lang="en-US" altLang="en-US" dirty="0" smtClean="0">
                <a:solidFill>
                  <a:schemeClr val="accent4"/>
                </a:solidFill>
              </a:rPr>
              <a:t>when, immigration status, # of days, &amp; purpose of visit</a:t>
            </a:r>
            <a:endParaRPr lang="en-US" altLang="en-US" dirty="0">
              <a:solidFill>
                <a:schemeClr val="accent4"/>
              </a:solidFill>
            </a:endParaRPr>
          </a:p>
          <a:p>
            <a:r>
              <a:rPr lang="en-US" altLang="en-US" sz="3200" dirty="0"/>
              <a:t>Employee Certification</a:t>
            </a:r>
            <a:endParaRPr lang="en-US" sz="3200" dirty="0"/>
          </a:p>
          <a:p>
            <a:r>
              <a:rPr lang="en-US" altLang="en-US" sz="3200" dirty="0" smtClean="0"/>
              <a:t>Tax Residency Calculation &amp; Date</a:t>
            </a:r>
          </a:p>
          <a:p>
            <a:endParaRPr lang="en-US" altLang="en-US" sz="3200" dirty="0" smtClean="0"/>
          </a:p>
        </p:txBody>
      </p:sp>
      <p:sp>
        <p:nvSpPr>
          <p:cNvPr id="4"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Sections of Tax </a:t>
            </a:r>
            <a:r>
              <a:rPr lang="en-US" altLang="en-US" sz="3200" dirty="0"/>
              <a:t>Residency Information </a:t>
            </a:r>
            <a:r>
              <a:rPr lang="en-US" altLang="en-US" sz="3200" dirty="0" smtClean="0"/>
              <a:t>Form</a:t>
            </a:r>
            <a:endParaRPr lang="en-US" sz="3000" dirty="0"/>
          </a:p>
        </p:txBody>
      </p:sp>
      <p:pic>
        <p:nvPicPr>
          <p:cNvPr id="5" name="Picture 4" descr="MCj021568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9200"/>
            <a:ext cx="21463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203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4255193374"/>
              </p:ext>
            </p:extLst>
          </p:nvPr>
        </p:nvGraphicFramePr>
        <p:xfrm>
          <a:off x="228600" y="152400"/>
          <a:ext cx="8534400" cy="6553200"/>
        </p:xfrm>
        <a:graphic>
          <a:graphicData uri="http://schemas.openxmlformats.org/presentationml/2006/ole">
            <mc:AlternateContent xmlns:mc="http://schemas.openxmlformats.org/markup-compatibility/2006">
              <mc:Choice xmlns:v="urn:schemas-microsoft-com:vml" Requires="v">
                <p:oleObj spid="_x0000_s2135" name="Acrobat Document" r:id="rId4" imgW="7543800" imgH="5829300" progId="Acrobat.Document.2015">
                  <p:embed/>
                </p:oleObj>
              </mc:Choice>
              <mc:Fallback>
                <p:oleObj name="Acrobat Document" r:id="rId4" imgW="7543800" imgH="5829300" progId="Acrobat.Document.2015">
                  <p:embed/>
                  <p:pic>
                    <p:nvPicPr>
                      <p:cNvPr id="0" name=""/>
                      <p:cNvPicPr/>
                      <p:nvPr/>
                    </p:nvPicPr>
                    <p:blipFill>
                      <a:blip r:embed="rId5"/>
                      <a:stretch>
                        <a:fillRect/>
                      </a:stretch>
                    </p:blipFill>
                    <p:spPr>
                      <a:xfrm>
                        <a:off x="228600" y="152400"/>
                        <a:ext cx="8534400" cy="6553200"/>
                      </a:xfrm>
                      <a:prstGeom prst="rect">
                        <a:avLst/>
                      </a:prstGeom>
                    </p:spPr>
                  </p:pic>
                </p:oleObj>
              </mc:Fallback>
            </mc:AlternateContent>
          </a:graphicData>
        </a:graphic>
      </p:graphicFrame>
      <p:sp>
        <p:nvSpPr>
          <p:cNvPr id="5" name="Rectangle 12"/>
          <p:cNvSpPr>
            <a:spLocks noChangeArrowheads="1"/>
          </p:cNvSpPr>
          <p:nvPr/>
        </p:nvSpPr>
        <p:spPr bwMode="auto">
          <a:xfrm>
            <a:off x="152400" y="990600"/>
            <a:ext cx="8610600" cy="3124200"/>
          </a:xfrm>
          <a:prstGeom prst="rect">
            <a:avLst/>
          </a:prstGeom>
          <a:solidFill>
            <a:srgbClr val="5084D8">
              <a:alpha val="32000"/>
            </a:srgbClr>
          </a:solidFill>
          <a:ln>
            <a:noFill/>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99228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35673594"/>
              </p:ext>
            </p:extLst>
          </p:nvPr>
        </p:nvGraphicFramePr>
        <p:xfrm>
          <a:off x="165100" y="1371600"/>
          <a:ext cx="8750300" cy="4648200"/>
        </p:xfrm>
        <a:graphic>
          <a:graphicData uri="http://schemas.openxmlformats.org/presentationml/2006/ole">
            <mc:AlternateContent xmlns:mc="http://schemas.openxmlformats.org/markup-compatibility/2006">
              <mc:Choice xmlns:v="urn:schemas-microsoft-com:vml" Requires="v">
                <p:oleObj spid="_x0000_s3157" name="Acrobat Document" r:id="rId4" imgW="7543800" imgH="3086100" progId="Acrobat.Document.2015">
                  <p:embed/>
                </p:oleObj>
              </mc:Choice>
              <mc:Fallback>
                <p:oleObj name="Acrobat Document" r:id="rId4" imgW="7543800" imgH="3086100" progId="Acrobat.Document.2015">
                  <p:embed/>
                  <p:pic>
                    <p:nvPicPr>
                      <p:cNvPr id="0" name=""/>
                      <p:cNvPicPr/>
                      <p:nvPr/>
                    </p:nvPicPr>
                    <p:blipFill>
                      <a:blip r:embed="rId5"/>
                      <a:stretch>
                        <a:fillRect/>
                      </a:stretch>
                    </p:blipFill>
                    <p:spPr>
                      <a:xfrm>
                        <a:off x="165100" y="1371600"/>
                        <a:ext cx="8750300" cy="4648200"/>
                      </a:xfrm>
                      <a:prstGeom prst="rect">
                        <a:avLst/>
                      </a:prstGeom>
                    </p:spPr>
                  </p:pic>
                </p:oleObj>
              </mc:Fallback>
            </mc:AlternateContent>
          </a:graphicData>
        </a:graphic>
      </p:graphicFrame>
      <p:sp>
        <p:nvSpPr>
          <p:cNvPr id="7" name="Oval 6"/>
          <p:cNvSpPr>
            <a:spLocks noChangeArrowheads="1"/>
          </p:cNvSpPr>
          <p:nvPr/>
        </p:nvSpPr>
        <p:spPr bwMode="auto">
          <a:xfrm>
            <a:off x="4114800" y="3886200"/>
            <a:ext cx="3886200" cy="9906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8"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TRIF = Personal Information</a:t>
            </a:r>
            <a:endParaRPr lang="en-US" sz="3000" dirty="0"/>
          </a:p>
        </p:txBody>
      </p:sp>
    </p:spTree>
    <p:extLst>
      <p:ext uri="{BB962C8B-B14F-4D97-AF65-F5344CB8AC3E}">
        <p14:creationId xmlns:p14="http://schemas.microsoft.com/office/powerpoint/2010/main" val="86417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167173975"/>
              </p:ext>
            </p:extLst>
          </p:nvPr>
        </p:nvGraphicFramePr>
        <p:xfrm>
          <a:off x="0" y="1066800"/>
          <a:ext cx="9144000" cy="5029200"/>
        </p:xfrm>
        <a:graphic>
          <a:graphicData uri="http://schemas.openxmlformats.org/presentationml/2006/ole">
            <mc:AlternateContent xmlns:mc="http://schemas.openxmlformats.org/markup-compatibility/2006">
              <mc:Choice xmlns:v="urn:schemas-microsoft-com:vml" Requires="v">
                <p:oleObj spid="_x0000_s4180" name="Acrobat Document" r:id="rId4" imgW="7543800" imgH="2743200" progId="Acrobat.Document.2015">
                  <p:embed/>
                </p:oleObj>
              </mc:Choice>
              <mc:Fallback>
                <p:oleObj name="Acrobat Document" r:id="rId4" imgW="7543800" imgH="2743200" progId="Acrobat.Document.2015">
                  <p:embed/>
                  <p:pic>
                    <p:nvPicPr>
                      <p:cNvPr id="0" name=""/>
                      <p:cNvPicPr/>
                      <p:nvPr/>
                    </p:nvPicPr>
                    <p:blipFill>
                      <a:blip r:embed="rId5"/>
                      <a:stretch>
                        <a:fillRect/>
                      </a:stretch>
                    </p:blipFill>
                    <p:spPr>
                      <a:xfrm>
                        <a:off x="0" y="1066800"/>
                        <a:ext cx="9144000" cy="5029200"/>
                      </a:xfrm>
                      <a:prstGeom prst="rect">
                        <a:avLst/>
                      </a:prstGeom>
                    </p:spPr>
                  </p:pic>
                </p:oleObj>
              </mc:Fallback>
            </mc:AlternateContent>
          </a:graphicData>
        </a:graphic>
      </p:graphicFrame>
      <p:sp>
        <p:nvSpPr>
          <p:cNvPr id="8"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TRIF = Prior Visit Information</a:t>
            </a:r>
            <a:endParaRPr lang="en-US" sz="3000" dirty="0"/>
          </a:p>
        </p:txBody>
      </p:sp>
      <p:sp>
        <p:nvSpPr>
          <p:cNvPr id="9" name="Oval 21"/>
          <p:cNvSpPr>
            <a:spLocks noChangeArrowheads="1"/>
          </p:cNvSpPr>
          <p:nvPr/>
        </p:nvSpPr>
        <p:spPr bwMode="auto">
          <a:xfrm>
            <a:off x="3962400" y="2601310"/>
            <a:ext cx="4191000" cy="98009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1" name="Oval 19"/>
          <p:cNvSpPr>
            <a:spLocks noChangeArrowheads="1"/>
          </p:cNvSpPr>
          <p:nvPr/>
        </p:nvSpPr>
        <p:spPr bwMode="auto">
          <a:xfrm>
            <a:off x="2272061" y="2645979"/>
            <a:ext cx="1219200" cy="9144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2" name="Oval 20"/>
          <p:cNvSpPr>
            <a:spLocks noChangeArrowheads="1"/>
          </p:cNvSpPr>
          <p:nvPr/>
        </p:nvSpPr>
        <p:spPr bwMode="auto">
          <a:xfrm>
            <a:off x="1066800" y="2667000"/>
            <a:ext cx="1219200" cy="9144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3" name="Oval 18"/>
          <p:cNvSpPr>
            <a:spLocks noChangeArrowheads="1"/>
          </p:cNvSpPr>
          <p:nvPr/>
        </p:nvSpPr>
        <p:spPr bwMode="auto">
          <a:xfrm>
            <a:off x="60434" y="2645979"/>
            <a:ext cx="1143000" cy="8382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0815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xit" presetSubtype="0" fill="hold" grpId="1" nodeType="afterEffect">
                                  <p:stCondLst>
                                    <p:cond delay="0"/>
                                  </p:stCondLst>
                                  <p:childTnLst>
                                    <p:animEffect transition="out" filter="dissolv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xit" presetSubtype="0" fill="hold" grpId="1" nodeType="afterEffect">
                                  <p:stCondLst>
                                    <p:cond delay="3000"/>
                                  </p:stCondLst>
                                  <p:childTnLst>
                                    <p:animEffect transition="out" filter="dissolv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1000"/>
                                        <p:tgtEl>
                                          <p:spTgt spid="11"/>
                                        </p:tgtEl>
                                      </p:cBhvr>
                                    </p:animEffect>
                                  </p:childTnLst>
                                </p:cTn>
                              </p:par>
                            </p:childTnLst>
                          </p:cTn>
                        </p:par>
                        <p:par>
                          <p:cTn id="24" fill="hold">
                            <p:stCondLst>
                              <p:cond delay="6000"/>
                            </p:stCondLst>
                            <p:childTnLst>
                              <p:par>
                                <p:cTn id="25" presetID="9" presetClass="exit" presetSubtype="0" fill="hold" grpId="1" nodeType="afterEffect">
                                  <p:stCondLst>
                                    <p:cond delay="2000"/>
                                  </p:stCondLst>
                                  <p:childTnLst>
                                    <p:animEffect transition="out" filter="dissolv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childTnLst>
                          </p:cTn>
                        </p:par>
                        <p:par>
                          <p:cTn id="28" fill="hold">
                            <p:stCondLst>
                              <p:cond delay="9000"/>
                            </p:stCondLst>
                            <p:childTnLst>
                              <p:par>
                                <p:cTn id="29" presetID="9"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par>
                          <p:cTn id="32" fill="hold">
                            <p:stCondLst>
                              <p:cond delay="9500"/>
                            </p:stCondLst>
                            <p:childTnLst>
                              <p:par>
                                <p:cTn id="33" presetID="9" presetClass="exit" presetSubtype="0" fill="hold" grpId="1" nodeType="afterEffect">
                                  <p:stCondLst>
                                    <p:cond delay="2000"/>
                                  </p:stCondLst>
                                  <p:childTnLst>
                                    <p:animEffect transition="out" filter="dissolve">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665874292"/>
              </p:ext>
            </p:extLst>
          </p:nvPr>
        </p:nvGraphicFramePr>
        <p:xfrm>
          <a:off x="381000" y="381000"/>
          <a:ext cx="8628529" cy="6667500"/>
        </p:xfrm>
        <a:graphic>
          <a:graphicData uri="http://schemas.openxmlformats.org/presentationml/2006/ole">
            <mc:AlternateContent xmlns:mc="http://schemas.openxmlformats.org/markup-compatibility/2006">
              <mc:Choice xmlns:v="urn:schemas-microsoft-com:vml" Requires="v">
                <p:oleObj spid="_x0000_s5208" name="Acrobat Document" r:id="rId4" imgW="7543800" imgH="5829300" progId="Acrobat.Document.2015">
                  <p:embed/>
                </p:oleObj>
              </mc:Choice>
              <mc:Fallback>
                <p:oleObj name="Acrobat Document" r:id="rId4" imgW="7543800" imgH="5829300" progId="Acrobat.Document.2015">
                  <p:embed/>
                  <p:pic>
                    <p:nvPicPr>
                      <p:cNvPr id="0" name=""/>
                      <p:cNvPicPr/>
                      <p:nvPr/>
                    </p:nvPicPr>
                    <p:blipFill>
                      <a:blip r:embed="rId5"/>
                      <a:stretch>
                        <a:fillRect/>
                      </a:stretch>
                    </p:blipFill>
                    <p:spPr>
                      <a:xfrm>
                        <a:off x="381000" y="381000"/>
                        <a:ext cx="8628529" cy="6667500"/>
                      </a:xfrm>
                      <a:prstGeom prst="rect">
                        <a:avLst/>
                      </a:prstGeom>
                    </p:spPr>
                  </p:pic>
                </p:oleObj>
              </mc:Fallback>
            </mc:AlternateContent>
          </a:graphicData>
        </a:graphic>
      </p:graphicFrame>
      <p:sp>
        <p:nvSpPr>
          <p:cNvPr id="8"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TRIF = Tax Residency Year</a:t>
            </a:r>
            <a:endParaRPr lang="en-US" sz="3000" dirty="0"/>
          </a:p>
        </p:txBody>
      </p:sp>
      <p:sp>
        <p:nvSpPr>
          <p:cNvPr id="15" name="Rectangle 6"/>
          <p:cNvSpPr>
            <a:spLocks noChangeArrowheads="1"/>
          </p:cNvSpPr>
          <p:nvPr/>
        </p:nvSpPr>
        <p:spPr bwMode="auto">
          <a:xfrm>
            <a:off x="325357" y="1652095"/>
            <a:ext cx="8684172" cy="2057400"/>
          </a:xfrm>
          <a:prstGeom prst="rect">
            <a:avLst/>
          </a:prstGeom>
          <a:solidFill>
            <a:srgbClr val="5084D8">
              <a:alpha val="32000"/>
            </a:srgbClr>
          </a:solidFill>
          <a:ln>
            <a:noFill/>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5" name="Rectangle 4"/>
          <p:cNvSpPr/>
          <p:nvPr/>
        </p:nvSpPr>
        <p:spPr>
          <a:xfrm>
            <a:off x="1219200" y="2662402"/>
            <a:ext cx="2209800" cy="7665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3600" dirty="0" smtClean="0">
                <a:solidFill>
                  <a:schemeClr val="tx2">
                    <a:lumMod val="90000"/>
                    <a:lumOff val="10000"/>
                  </a:schemeClr>
                </a:solidFill>
                <a:latin typeface="Arial Black" panose="020B0A04020102020204" pitchFamily="34" charset="0"/>
              </a:rPr>
              <a:t>2019</a:t>
            </a:r>
            <a:endParaRPr lang="en-US" sz="3600" dirty="0">
              <a:solidFill>
                <a:schemeClr val="tx2">
                  <a:lumMod val="90000"/>
                  <a:lumOff val="10000"/>
                </a:schemeClr>
              </a:solidFill>
              <a:latin typeface="Arial Black" panose="020B0A04020102020204" pitchFamily="34" charset="0"/>
            </a:endParaRPr>
          </a:p>
        </p:txBody>
      </p:sp>
    </p:spTree>
    <p:extLst>
      <p:ext uri="{BB962C8B-B14F-4D97-AF65-F5344CB8AC3E}">
        <p14:creationId xmlns:p14="http://schemas.microsoft.com/office/powerpoint/2010/main" val="10810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August 2017</a:t>
            </a:r>
            <a:endParaRPr lang="en-US" dirty="0"/>
          </a:p>
        </p:txBody>
      </p:sp>
      <p:sp>
        <p:nvSpPr>
          <p:cNvPr id="3" name="Text Placeholder 2"/>
          <p:cNvSpPr>
            <a:spLocks noGrp="1"/>
          </p:cNvSpPr>
          <p:nvPr>
            <p:ph type="body" sz="quarter" idx="11"/>
          </p:nvPr>
        </p:nvSpPr>
        <p:spPr/>
        <p:txBody>
          <a:bodyPr/>
          <a:lstStyle/>
          <a:p>
            <a:r>
              <a:rPr lang="en-US" dirty="0" smtClean="0"/>
              <a:t>TAX SERVICES</a:t>
            </a:r>
            <a:endParaRPr lang="en-US" dirty="0"/>
          </a:p>
        </p:txBody>
      </p:sp>
      <p:sp>
        <p:nvSpPr>
          <p:cNvPr id="4" name="Content Placeholder 3"/>
          <p:cNvSpPr>
            <a:spLocks noGrp="1"/>
          </p:cNvSpPr>
          <p:nvPr>
            <p:ph sz="quarter" idx="12"/>
          </p:nvPr>
        </p:nvSpPr>
        <p:spPr>
          <a:xfrm>
            <a:off x="990600" y="3886200"/>
            <a:ext cx="7162800" cy="1600200"/>
          </a:xfrm>
        </p:spPr>
        <p:txBody>
          <a:bodyPr/>
          <a:lstStyle/>
          <a:p>
            <a:r>
              <a:rPr lang="en-US" dirty="0" smtClean="0"/>
              <a:t>International Employees &amp; Visitors</a:t>
            </a:r>
            <a:endParaRPr lang="en-US" dirty="0"/>
          </a:p>
        </p:txBody>
      </p:sp>
      <p:sp>
        <p:nvSpPr>
          <p:cNvPr id="5" name="Text Placeholder 4"/>
          <p:cNvSpPr>
            <a:spLocks noGrp="1"/>
          </p:cNvSpPr>
          <p:nvPr>
            <p:ph type="body" sz="quarter" idx="13"/>
          </p:nvPr>
        </p:nvSpPr>
        <p:spPr>
          <a:xfrm>
            <a:off x="990600" y="5105400"/>
            <a:ext cx="3581400" cy="533400"/>
          </a:xfrm>
        </p:spPr>
        <p:txBody>
          <a:bodyPr>
            <a:normAutofit/>
          </a:bodyPr>
          <a:lstStyle/>
          <a:p>
            <a:r>
              <a:rPr lang="en-US" dirty="0" smtClean="0"/>
              <a:t>Tax Compliance Issues</a:t>
            </a:r>
            <a:endParaRPr lang="en-US" dirty="0"/>
          </a:p>
        </p:txBody>
      </p:sp>
      <p:sp>
        <p:nvSpPr>
          <p:cNvPr id="6" name="Text Placeholder 5"/>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292145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815140046"/>
              </p:ext>
            </p:extLst>
          </p:nvPr>
        </p:nvGraphicFramePr>
        <p:xfrm>
          <a:off x="152400" y="76200"/>
          <a:ext cx="8740588" cy="6400800"/>
        </p:xfrm>
        <a:graphic>
          <a:graphicData uri="http://schemas.openxmlformats.org/presentationml/2006/ole">
            <mc:AlternateContent xmlns:mc="http://schemas.openxmlformats.org/markup-compatibility/2006">
              <mc:Choice xmlns:v="urn:schemas-microsoft-com:vml" Requires="v">
                <p:oleObj spid="_x0000_s10301" name="Acrobat Document" r:id="rId4" imgW="7543800" imgH="5829300" progId="Acrobat.Document.2015">
                  <p:embed/>
                </p:oleObj>
              </mc:Choice>
              <mc:Fallback>
                <p:oleObj name="Acrobat Document" r:id="rId4" imgW="7543800" imgH="5829300" progId="Acrobat.Document.2015">
                  <p:embed/>
                  <p:pic>
                    <p:nvPicPr>
                      <p:cNvPr id="0" name=""/>
                      <p:cNvPicPr/>
                      <p:nvPr/>
                    </p:nvPicPr>
                    <p:blipFill>
                      <a:blip r:embed="rId5"/>
                      <a:stretch>
                        <a:fillRect/>
                      </a:stretch>
                    </p:blipFill>
                    <p:spPr>
                      <a:xfrm>
                        <a:off x="152400" y="76200"/>
                        <a:ext cx="8740588" cy="6400800"/>
                      </a:xfrm>
                      <a:prstGeom prst="rect">
                        <a:avLst/>
                      </a:prstGeom>
                    </p:spPr>
                  </p:pic>
                </p:oleObj>
              </mc:Fallback>
            </mc:AlternateContent>
          </a:graphicData>
        </a:graphic>
      </p:graphicFrame>
      <p:sp>
        <p:nvSpPr>
          <p:cNvPr id="5" name="Rectangle 12"/>
          <p:cNvSpPr>
            <a:spLocks noChangeArrowheads="1"/>
          </p:cNvSpPr>
          <p:nvPr/>
        </p:nvSpPr>
        <p:spPr bwMode="auto">
          <a:xfrm>
            <a:off x="217394" y="173421"/>
            <a:ext cx="8610600" cy="2798379"/>
          </a:xfrm>
          <a:prstGeom prst="rect">
            <a:avLst/>
          </a:prstGeom>
          <a:solidFill>
            <a:srgbClr val="5084D8">
              <a:alpha val="32000"/>
            </a:srgbClr>
          </a:solidFill>
          <a:ln>
            <a:noFill/>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298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22442239"/>
              </p:ext>
            </p:extLst>
          </p:nvPr>
        </p:nvGraphicFramePr>
        <p:xfrm>
          <a:off x="228600" y="1190624"/>
          <a:ext cx="8811260" cy="4676776"/>
        </p:xfrm>
        <a:graphic>
          <a:graphicData uri="http://schemas.openxmlformats.org/presentationml/2006/ole">
            <mc:AlternateContent xmlns:mc="http://schemas.openxmlformats.org/markup-compatibility/2006">
              <mc:Choice xmlns:v="urn:schemas-microsoft-com:vml" Requires="v">
                <p:oleObj spid="_x0000_s7229" name="Acrobat Document" r:id="rId4" imgW="7543800" imgH="2571750" progId="Acrobat.Document.2015">
                  <p:embed/>
                </p:oleObj>
              </mc:Choice>
              <mc:Fallback>
                <p:oleObj name="Acrobat Document" r:id="rId4" imgW="7543800" imgH="2571750" progId="Acrobat.Document.2015">
                  <p:embed/>
                  <p:pic>
                    <p:nvPicPr>
                      <p:cNvPr id="0" name=""/>
                      <p:cNvPicPr/>
                      <p:nvPr/>
                    </p:nvPicPr>
                    <p:blipFill>
                      <a:blip r:embed="rId5"/>
                      <a:stretch>
                        <a:fillRect/>
                      </a:stretch>
                    </p:blipFill>
                    <p:spPr>
                      <a:xfrm>
                        <a:off x="228600" y="1190624"/>
                        <a:ext cx="8811260" cy="4676776"/>
                      </a:xfrm>
                      <a:prstGeom prst="rect">
                        <a:avLst/>
                      </a:prstGeom>
                    </p:spPr>
                  </p:pic>
                </p:oleObj>
              </mc:Fallback>
            </mc:AlternateContent>
          </a:graphicData>
        </a:graphic>
      </p:graphicFrame>
      <p:sp>
        <p:nvSpPr>
          <p:cNvPr id="7" name="Oval 6"/>
          <p:cNvSpPr>
            <a:spLocks noChangeArrowheads="1"/>
          </p:cNvSpPr>
          <p:nvPr/>
        </p:nvSpPr>
        <p:spPr bwMode="auto">
          <a:xfrm>
            <a:off x="4191000" y="3657600"/>
            <a:ext cx="3886200" cy="9906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8"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TRIF = Personal Information</a:t>
            </a:r>
            <a:endParaRPr lang="en-US" sz="3000" dirty="0"/>
          </a:p>
        </p:txBody>
      </p:sp>
    </p:spTree>
    <p:extLst>
      <p:ext uri="{BB962C8B-B14F-4D97-AF65-F5344CB8AC3E}">
        <p14:creationId xmlns:p14="http://schemas.microsoft.com/office/powerpoint/2010/main" val="42440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19040177"/>
              </p:ext>
            </p:extLst>
          </p:nvPr>
        </p:nvGraphicFramePr>
        <p:xfrm>
          <a:off x="0" y="1295400"/>
          <a:ext cx="8991600" cy="4343400"/>
        </p:xfrm>
        <a:graphic>
          <a:graphicData uri="http://schemas.openxmlformats.org/presentationml/2006/ole">
            <mc:AlternateContent xmlns:mc="http://schemas.openxmlformats.org/markup-compatibility/2006">
              <mc:Choice xmlns:v="urn:schemas-microsoft-com:vml" Requires="v">
                <p:oleObj spid="_x0000_s8254" name="Acrobat Document" r:id="rId4" imgW="7543800" imgH="2571750" progId="Acrobat.Document.2015">
                  <p:embed/>
                </p:oleObj>
              </mc:Choice>
              <mc:Fallback>
                <p:oleObj name="Acrobat Document" r:id="rId4" imgW="7543800" imgH="2571750" progId="Acrobat.Document.2015">
                  <p:embed/>
                  <p:pic>
                    <p:nvPicPr>
                      <p:cNvPr id="0" name=""/>
                      <p:cNvPicPr/>
                      <p:nvPr/>
                    </p:nvPicPr>
                    <p:blipFill>
                      <a:blip r:embed="rId5"/>
                      <a:stretch>
                        <a:fillRect/>
                      </a:stretch>
                    </p:blipFill>
                    <p:spPr>
                      <a:xfrm>
                        <a:off x="0" y="1295400"/>
                        <a:ext cx="8991600" cy="4343400"/>
                      </a:xfrm>
                      <a:prstGeom prst="rect">
                        <a:avLst/>
                      </a:prstGeom>
                    </p:spPr>
                  </p:pic>
                </p:oleObj>
              </mc:Fallback>
            </mc:AlternateContent>
          </a:graphicData>
        </a:graphic>
      </p:graphicFrame>
      <p:sp>
        <p:nvSpPr>
          <p:cNvPr id="8"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TRIF = Prior Visit Information</a:t>
            </a:r>
            <a:endParaRPr lang="en-US" sz="3000" dirty="0"/>
          </a:p>
        </p:txBody>
      </p:sp>
      <p:sp>
        <p:nvSpPr>
          <p:cNvPr id="9" name="Oval 21"/>
          <p:cNvSpPr>
            <a:spLocks noChangeArrowheads="1"/>
          </p:cNvSpPr>
          <p:nvPr/>
        </p:nvSpPr>
        <p:spPr bwMode="auto">
          <a:xfrm>
            <a:off x="4267200" y="2590800"/>
            <a:ext cx="4191000" cy="14478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1" name="Oval 19"/>
          <p:cNvSpPr>
            <a:spLocks noChangeArrowheads="1"/>
          </p:cNvSpPr>
          <p:nvPr/>
        </p:nvSpPr>
        <p:spPr bwMode="auto">
          <a:xfrm>
            <a:off x="2209800" y="2819400"/>
            <a:ext cx="1219200" cy="1099645"/>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2" name="Oval 20"/>
          <p:cNvSpPr>
            <a:spLocks noChangeArrowheads="1"/>
          </p:cNvSpPr>
          <p:nvPr/>
        </p:nvSpPr>
        <p:spPr bwMode="auto">
          <a:xfrm>
            <a:off x="1008993" y="2885090"/>
            <a:ext cx="1219200" cy="914400"/>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3" name="Oval 18"/>
          <p:cNvSpPr>
            <a:spLocks noChangeArrowheads="1"/>
          </p:cNvSpPr>
          <p:nvPr/>
        </p:nvSpPr>
        <p:spPr bwMode="auto">
          <a:xfrm>
            <a:off x="76200" y="2765535"/>
            <a:ext cx="1066800" cy="995855"/>
          </a:xfrm>
          <a:prstGeom prst="ellipse">
            <a:avLst/>
          </a:prstGeom>
          <a:solidFill>
            <a:schemeClr val="hlink">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40063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9" presetClass="exit" presetSubtype="0" fill="hold" grpId="1" nodeType="afterEffect">
                                  <p:stCondLst>
                                    <p:cond delay="0"/>
                                  </p:stCondLst>
                                  <p:childTnLst>
                                    <p:animEffect transition="out" filter="dissolv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xit" presetSubtype="0" fill="hold" grpId="1" nodeType="afterEffect">
                                  <p:stCondLst>
                                    <p:cond delay="3000"/>
                                  </p:stCondLst>
                                  <p:childTnLst>
                                    <p:animEffect transition="out" filter="dissolv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1000"/>
                                        <p:tgtEl>
                                          <p:spTgt spid="11"/>
                                        </p:tgtEl>
                                      </p:cBhvr>
                                    </p:animEffect>
                                  </p:childTnLst>
                                </p:cTn>
                              </p:par>
                            </p:childTnLst>
                          </p:cTn>
                        </p:par>
                        <p:par>
                          <p:cTn id="24" fill="hold">
                            <p:stCondLst>
                              <p:cond delay="6000"/>
                            </p:stCondLst>
                            <p:childTnLst>
                              <p:par>
                                <p:cTn id="25" presetID="9" presetClass="exit" presetSubtype="0" fill="hold" grpId="1" nodeType="afterEffect">
                                  <p:stCondLst>
                                    <p:cond delay="2000"/>
                                  </p:stCondLst>
                                  <p:childTnLst>
                                    <p:animEffect transition="out" filter="dissolv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childTnLst>
                          </p:cTn>
                        </p:par>
                        <p:par>
                          <p:cTn id="28" fill="hold">
                            <p:stCondLst>
                              <p:cond delay="9000"/>
                            </p:stCondLst>
                            <p:childTnLst>
                              <p:par>
                                <p:cTn id="29" presetID="9"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par>
                          <p:cTn id="32" fill="hold">
                            <p:stCondLst>
                              <p:cond delay="9500"/>
                            </p:stCondLst>
                            <p:childTnLst>
                              <p:par>
                                <p:cTn id="33" presetID="9" presetClass="exit" presetSubtype="0" fill="hold" grpId="1" nodeType="afterEffect">
                                  <p:stCondLst>
                                    <p:cond delay="2000"/>
                                  </p:stCondLst>
                                  <p:childTnLst>
                                    <p:animEffect transition="out" filter="dissolve">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41344230"/>
              </p:ext>
            </p:extLst>
          </p:nvPr>
        </p:nvGraphicFramePr>
        <p:xfrm>
          <a:off x="87356" y="1093694"/>
          <a:ext cx="8875059" cy="5002306"/>
        </p:xfrm>
        <a:graphic>
          <a:graphicData uri="http://schemas.openxmlformats.org/presentationml/2006/ole">
            <mc:AlternateContent xmlns:mc="http://schemas.openxmlformats.org/markup-compatibility/2006">
              <mc:Choice xmlns:v="urn:schemas-microsoft-com:vml" Requires="v">
                <p:oleObj spid="_x0000_s9279" name="Acrobat Document" r:id="rId4" imgW="7543800" imgH="3086100" progId="Acrobat.Document.2015">
                  <p:embed/>
                </p:oleObj>
              </mc:Choice>
              <mc:Fallback>
                <p:oleObj name="Acrobat Document" r:id="rId4" imgW="7543800" imgH="3086100" progId="Acrobat.Document.2015">
                  <p:embed/>
                  <p:pic>
                    <p:nvPicPr>
                      <p:cNvPr id="0" name=""/>
                      <p:cNvPicPr/>
                      <p:nvPr/>
                    </p:nvPicPr>
                    <p:blipFill>
                      <a:blip r:embed="rId5"/>
                      <a:stretch>
                        <a:fillRect/>
                      </a:stretch>
                    </p:blipFill>
                    <p:spPr>
                      <a:xfrm>
                        <a:off x="87356" y="1093694"/>
                        <a:ext cx="8875059" cy="5002306"/>
                      </a:xfrm>
                      <a:prstGeom prst="rect">
                        <a:avLst/>
                      </a:prstGeom>
                    </p:spPr>
                  </p:pic>
                </p:oleObj>
              </mc:Fallback>
            </mc:AlternateContent>
          </a:graphicData>
        </a:graphic>
      </p:graphicFrame>
      <p:sp>
        <p:nvSpPr>
          <p:cNvPr id="8"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smtClean="0"/>
              <a:t>TRIF = Tax Residency Year</a:t>
            </a:r>
            <a:endParaRPr lang="en-US" sz="3000" dirty="0"/>
          </a:p>
        </p:txBody>
      </p:sp>
      <p:sp>
        <p:nvSpPr>
          <p:cNvPr id="15" name="Rectangle 6"/>
          <p:cNvSpPr>
            <a:spLocks noChangeArrowheads="1"/>
          </p:cNvSpPr>
          <p:nvPr/>
        </p:nvSpPr>
        <p:spPr bwMode="auto">
          <a:xfrm>
            <a:off x="120525" y="1295400"/>
            <a:ext cx="8684172" cy="2057400"/>
          </a:xfrm>
          <a:prstGeom prst="rect">
            <a:avLst/>
          </a:prstGeom>
          <a:solidFill>
            <a:srgbClr val="5084D8">
              <a:alpha val="32000"/>
            </a:srgbClr>
          </a:solidFill>
          <a:ln>
            <a:noFill/>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3962400"/>
            <a:ext cx="1644073" cy="2427272"/>
          </a:xfrm>
          <a:prstGeom prst="rect">
            <a:avLst/>
          </a:prstGeom>
        </p:spPr>
      </p:pic>
    </p:spTree>
    <p:extLst>
      <p:ext uri="{BB962C8B-B14F-4D97-AF65-F5344CB8AC3E}">
        <p14:creationId xmlns:p14="http://schemas.microsoft.com/office/powerpoint/2010/main" val="12572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TRIF Documentation</a:t>
            </a:r>
            <a:endParaRPr lang="en-US" dirty="0"/>
          </a:p>
        </p:txBody>
      </p:sp>
      <p:sp>
        <p:nvSpPr>
          <p:cNvPr id="9" name="Rectangle 8"/>
          <p:cNvSpPr/>
          <p:nvPr/>
        </p:nvSpPr>
        <p:spPr>
          <a:xfrm>
            <a:off x="381000" y="4305692"/>
            <a:ext cx="4572000" cy="1246495"/>
          </a:xfrm>
          <a:prstGeom prst="rect">
            <a:avLst/>
          </a:prstGeom>
        </p:spPr>
        <p:txBody>
          <a:bodyPr>
            <a:spAutoFit/>
          </a:bodyPr>
          <a:lstStyle/>
          <a:p>
            <a:pPr lvl="1">
              <a:spcBef>
                <a:spcPct val="50000"/>
              </a:spcBef>
            </a:pPr>
            <a:r>
              <a:rPr lang="en-US" altLang="en-US" sz="3000" dirty="0" smtClean="0"/>
              <a:t>State Employees</a:t>
            </a:r>
            <a:endParaRPr lang="en-US" altLang="en-US" sz="3000" dirty="0"/>
          </a:p>
          <a:p>
            <a:pPr lvl="1">
              <a:spcBef>
                <a:spcPct val="50000"/>
              </a:spcBef>
            </a:pPr>
            <a:r>
              <a:rPr lang="en-US" altLang="en-US" sz="3000" dirty="0" smtClean="0"/>
              <a:t>Student Employees</a:t>
            </a:r>
            <a:endParaRPr lang="en-US" altLang="en-US" sz="3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80610"/>
            <a:ext cx="8229600" cy="1551621"/>
          </a:xfrm>
          <a:prstGeom prst="rect">
            <a:avLst/>
          </a:prstGeom>
        </p:spPr>
      </p:pic>
    </p:spTree>
    <p:extLst>
      <p:ext uri="{BB962C8B-B14F-4D97-AF65-F5344CB8AC3E}">
        <p14:creationId xmlns:p14="http://schemas.microsoft.com/office/powerpoint/2010/main" val="3045022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smtClean="0"/>
              <a:t>Copy </a:t>
            </a:r>
            <a:r>
              <a:rPr lang="en-US" altLang="en-US" sz="2400" dirty="0"/>
              <a:t>immigration documentation</a:t>
            </a:r>
          </a:p>
          <a:p>
            <a:pPr lvl="1"/>
            <a:r>
              <a:rPr lang="en-US" altLang="en-US" sz="2000" dirty="0"/>
              <a:t>Passport </a:t>
            </a:r>
            <a:r>
              <a:rPr lang="en-US" altLang="en-US" sz="2000" dirty="0" smtClean="0"/>
              <a:t>unexpired</a:t>
            </a:r>
            <a:endParaRPr lang="en-US" altLang="en-US" sz="2000" dirty="0"/>
          </a:p>
          <a:p>
            <a:pPr lvl="1"/>
            <a:r>
              <a:rPr lang="en-US" altLang="en-US" sz="2000" dirty="0"/>
              <a:t>I-94, arrival/departure </a:t>
            </a:r>
            <a:r>
              <a:rPr lang="en-US" altLang="en-US" sz="2000" dirty="0" smtClean="0"/>
              <a:t>record</a:t>
            </a:r>
            <a:endParaRPr lang="en-US" altLang="en-US" sz="2000" dirty="0"/>
          </a:p>
          <a:p>
            <a:pPr lvl="1"/>
            <a:r>
              <a:rPr lang="en-US" altLang="en-US" sz="2000" dirty="0"/>
              <a:t>Immigration Status documentation</a:t>
            </a:r>
          </a:p>
          <a:p>
            <a:pPr lvl="2"/>
            <a:r>
              <a:rPr lang="en-US" altLang="en-US" sz="1800" dirty="0"/>
              <a:t>I-20, F-1 student on OPT</a:t>
            </a:r>
          </a:p>
          <a:p>
            <a:pPr lvl="2"/>
            <a:r>
              <a:rPr lang="en-US" altLang="en-US" sz="1800" dirty="0"/>
              <a:t>DS-2019, J-1 (student or scholar)</a:t>
            </a:r>
          </a:p>
          <a:p>
            <a:pPr lvl="2"/>
            <a:r>
              <a:rPr lang="en-US" altLang="en-US" sz="1800" dirty="0"/>
              <a:t>H-1B Approval Letter   </a:t>
            </a:r>
          </a:p>
          <a:p>
            <a:pPr lvl="2"/>
            <a:r>
              <a:rPr lang="en-US" altLang="en-US" sz="1800" dirty="0"/>
              <a:t>Invitation and Employment Letters</a:t>
            </a:r>
          </a:p>
          <a:p>
            <a:r>
              <a:rPr lang="en-US" altLang="en-US" sz="2400" dirty="0"/>
              <a:t>Employment Authorization Cards (front and back)</a:t>
            </a:r>
          </a:p>
          <a:p>
            <a:pPr lvl="1"/>
            <a:r>
              <a:rPr lang="en-US" altLang="en-US" sz="2000" dirty="0"/>
              <a:t>Any other immigration documentation presented by the payee</a:t>
            </a:r>
          </a:p>
        </p:txBody>
      </p:sp>
      <p:sp>
        <p:nvSpPr>
          <p:cNvPr id="4"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a:t>Documentation – State EE</a:t>
            </a:r>
            <a:endParaRPr lang="en-US" sz="3000" dirty="0"/>
          </a:p>
        </p:txBody>
      </p:sp>
      <p:pic>
        <p:nvPicPr>
          <p:cNvPr id="5" name="Picture 36" descr="MCTR00270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72200" y="1992003"/>
            <a:ext cx="1766888" cy="1766888"/>
          </a:xfrm>
          <a:prstGeom prst="rect">
            <a:avLst/>
          </a:prstGeom>
        </p:spPr>
      </p:pic>
    </p:spTree>
    <p:extLst>
      <p:ext uri="{BB962C8B-B14F-4D97-AF65-F5344CB8AC3E}">
        <p14:creationId xmlns:p14="http://schemas.microsoft.com/office/powerpoint/2010/main" val="3329170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pPr algn="l"/>
            <a:r>
              <a:rPr lang="en-US" altLang="en-US" sz="3200" dirty="0"/>
              <a:t>Documentation – Student EE</a:t>
            </a:r>
            <a:endParaRPr lang="en-US" sz="3000" dirty="0"/>
          </a:p>
        </p:txBody>
      </p:sp>
      <p:pic>
        <p:nvPicPr>
          <p:cNvPr id="5" name="Picture 3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2847607" y="3810000"/>
            <a:ext cx="1666875" cy="1766888"/>
          </a:xfrm>
          <a:prstGeom prst="rect">
            <a:avLst/>
          </a:prstGeom>
        </p:spPr>
      </p:pic>
      <p:sp>
        <p:nvSpPr>
          <p:cNvPr id="7" name="Rectangle 3"/>
          <p:cNvSpPr>
            <a:spLocks noGrp="1" noChangeArrowheads="1"/>
          </p:cNvSpPr>
          <p:nvPr>
            <p:ph type="body" sz="half" idx="1"/>
          </p:nvPr>
        </p:nvSpPr>
        <p:spPr>
          <a:xfrm>
            <a:off x="685800" y="1616926"/>
            <a:ext cx="3124200" cy="4402873"/>
          </a:xfrm>
        </p:spPr>
        <p:txBody>
          <a:bodyPr/>
          <a:lstStyle/>
          <a:p>
            <a:pPr eaLnBrk="1" hangingPunct="1">
              <a:buFont typeface="Wingdings" panose="05000000000000000000" pitchFamily="2" charset="2"/>
              <a:buNone/>
            </a:pPr>
            <a:r>
              <a:rPr lang="en-US" altLang="en-US" sz="3200" b="1" dirty="0" smtClean="0"/>
              <a:t>F-1 Students</a:t>
            </a:r>
          </a:p>
          <a:p>
            <a:pPr eaLnBrk="1" hangingPunct="1"/>
            <a:endParaRPr lang="en-US" altLang="en-US" sz="3200" b="1" dirty="0" smtClean="0"/>
          </a:p>
          <a:p>
            <a:pPr eaLnBrk="1" hangingPunct="1"/>
            <a:r>
              <a:rPr lang="en-US" altLang="en-US" sz="3200" dirty="0" smtClean="0"/>
              <a:t>I-20 SEVIS </a:t>
            </a:r>
          </a:p>
          <a:p>
            <a:pPr eaLnBrk="1" hangingPunct="1"/>
            <a:r>
              <a:rPr lang="en-US" altLang="en-US" sz="3200" dirty="0" smtClean="0"/>
              <a:t>I-94</a:t>
            </a:r>
          </a:p>
          <a:p>
            <a:pPr eaLnBrk="1" hangingPunct="1"/>
            <a:r>
              <a:rPr lang="en-US" altLang="en-US" sz="3200" dirty="0" smtClean="0"/>
              <a:t>Passport unexpired</a:t>
            </a:r>
          </a:p>
        </p:txBody>
      </p:sp>
      <p:sp>
        <p:nvSpPr>
          <p:cNvPr id="8" name="Rectangle 4"/>
          <p:cNvSpPr>
            <a:spLocks noGrp="1" noChangeArrowheads="1"/>
          </p:cNvSpPr>
          <p:nvPr>
            <p:ph type="body" sz="half" idx="4294967295"/>
          </p:nvPr>
        </p:nvSpPr>
        <p:spPr>
          <a:xfrm>
            <a:off x="4800600" y="1600200"/>
            <a:ext cx="3754437" cy="4114800"/>
          </a:xfrm>
          <a:prstGeom prst="rect">
            <a:avLst/>
          </a:prstGeom>
        </p:spPr>
        <p:txBody>
          <a:bodyPr>
            <a:normAutofit/>
          </a:bodyPr>
          <a:lstStyle/>
          <a:p>
            <a:pPr eaLnBrk="1" hangingPunct="1">
              <a:buFont typeface="Wingdings" panose="05000000000000000000" pitchFamily="2" charset="2"/>
              <a:buNone/>
            </a:pPr>
            <a:r>
              <a:rPr lang="en-US" altLang="en-US" b="1" dirty="0" smtClean="0"/>
              <a:t>J-1 Students </a:t>
            </a:r>
          </a:p>
          <a:p>
            <a:pPr eaLnBrk="1" hangingPunct="1"/>
            <a:r>
              <a:rPr lang="en-US" altLang="en-US" dirty="0" smtClean="0"/>
              <a:t>DS-2019 &amp; Employment Letters</a:t>
            </a:r>
          </a:p>
          <a:p>
            <a:pPr eaLnBrk="1" hangingPunct="1"/>
            <a:r>
              <a:rPr lang="en-US" altLang="en-US" dirty="0" smtClean="0"/>
              <a:t>I-94</a:t>
            </a:r>
          </a:p>
          <a:p>
            <a:pPr eaLnBrk="1" hangingPunct="1"/>
            <a:r>
              <a:rPr lang="en-US" altLang="en-US" dirty="0" smtClean="0"/>
              <a:t>Passport unexpired</a:t>
            </a:r>
          </a:p>
          <a:p>
            <a:pPr eaLnBrk="1" hangingPunct="1"/>
            <a:endParaRPr lang="en-US" altLang="en-US" dirty="0" smtClean="0"/>
          </a:p>
        </p:txBody>
      </p:sp>
    </p:spTree>
    <p:extLst>
      <p:ext uri="{BB962C8B-B14F-4D97-AF65-F5344CB8AC3E}">
        <p14:creationId xmlns:p14="http://schemas.microsoft.com/office/powerpoint/2010/main" val="1744757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778620"/>
            <a:ext cx="7721600" cy="4343400"/>
          </a:xfrm>
        </p:spPr>
      </p:pic>
      <p:sp>
        <p:nvSpPr>
          <p:cNvPr id="3" name="Text Placeholder 2"/>
          <p:cNvSpPr>
            <a:spLocks noGrp="1"/>
          </p:cNvSpPr>
          <p:nvPr>
            <p:ph type="body" idx="13"/>
          </p:nvPr>
        </p:nvSpPr>
        <p:spPr/>
        <p:txBody>
          <a:bodyPr/>
          <a:lstStyle/>
          <a:p>
            <a:r>
              <a:rPr lang="en-US" dirty="0" smtClean="0"/>
              <a:t>Passport Information</a:t>
            </a:r>
            <a:endParaRPr lang="en-US" dirty="0"/>
          </a:p>
        </p:txBody>
      </p:sp>
      <p:sp>
        <p:nvSpPr>
          <p:cNvPr id="5" name="Content Placeholder 3"/>
          <p:cNvSpPr txBox="1">
            <a:spLocks/>
          </p:cNvSpPr>
          <p:nvPr/>
        </p:nvSpPr>
        <p:spPr>
          <a:xfrm>
            <a:off x="2819400" y="483220"/>
            <a:ext cx="5029200" cy="1295400"/>
          </a:xfrm>
          <a:prstGeom prst="rect">
            <a:avLst/>
          </a:prstGeom>
        </p:spPr>
        <p:txBody>
          <a:bodyPr/>
          <a:lst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Courier New" panose="02070309020205020404" pitchFamily="49" charset="0"/>
              <a:buChar char="o"/>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b="1" dirty="0" smtClean="0">
                <a:solidFill>
                  <a:srgbClr val="5084D8"/>
                </a:solidFill>
              </a:rPr>
              <a:t>Unexpired Foreign Passport</a:t>
            </a:r>
            <a:endParaRPr lang="en-US" sz="3600" b="1" dirty="0">
              <a:solidFill>
                <a:srgbClr val="5084D8"/>
              </a:solidFill>
            </a:endParaRPr>
          </a:p>
        </p:txBody>
      </p:sp>
      <p:sp>
        <p:nvSpPr>
          <p:cNvPr id="7" name="Left Arrow 6"/>
          <p:cNvSpPr/>
          <p:nvPr/>
        </p:nvSpPr>
        <p:spPr>
          <a:xfrm>
            <a:off x="5222935" y="4876800"/>
            <a:ext cx="978408" cy="484632"/>
          </a:xfrm>
          <a:prstGeom prst="leftArrow">
            <a:avLst/>
          </a:prstGeom>
          <a:solidFill>
            <a:srgbClr val="508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8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14420642"/>
              </p:ext>
            </p:extLst>
          </p:nvPr>
        </p:nvGraphicFramePr>
        <p:xfrm>
          <a:off x="1524000" y="76200"/>
          <a:ext cx="7239000" cy="7116102"/>
        </p:xfrm>
        <a:graphic>
          <a:graphicData uri="http://schemas.openxmlformats.org/presentationml/2006/ole">
            <mc:AlternateContent xmlns:mc="http://schemas.openxmlformats.org/markup-compatibility/2006">
              <mc:Choice xmlns:v="urn:schemas-microsoft-com:vml" Requires="v">
                <p:oleObj spid="_x0000_s11324" name="Acrobat Document" r:id="rId4" imgW="5829300" imgH="7543800" progId="Acrobat.Document.2015">
                  <p:embed/>
                </p:oleObj>
              </mc:Choice>
              <mc:Fallback>
                <p:oleObj name="Acrobat Document" r:id="rId4" imgW="5829300" imgH="7543800" progId="Acrobat.Document.2015">
                  <p:embed/>
                  <p:pic>
                    <p:nvPicPr>
                      <p:cNvPr id="0" name=""/>
                      <p:cNvPicPr/>
                      <p:nvPr/>
                    </p:nvPicPr>
                    <p:blipFill>
                      <a:blip r:embed="rId5"/>
                      <a:stretch>
                        <a:fillRect/>
                      </a:stretch>
                    </p:blipFill>
                    <p:spPr>
                      <a:xfrm>
                        <a:off x="1524000" y="76200"/>
                        <a:ext cx="7239000" cy="7116102"/>
                      </a:xfrm>
                      <a:prstGeom prst="rect">
                        <a:avLst/>
                      </a:prstGeom>
                    </p:spPr>
                  </p:pic>
                </p:oleObj>
              </mc:Fallback>
            </mc:AlternateContent>
          </a:graphicData>
        </a:graphic>
      </p:graphicFrame>
      <p:sp>
        <p:nvSpPr>
          <p:cNvPr id="6" name="AutoShape 5"/>
          <p:cNvSpPr>
            <a:spLocks noChangeArrowheads="1"/>
          </p:cNvSpPr>
          <p:nvPr/>
        </p:nvSpPr>
        <p:spPr bwMode="auto">
          <a:xfrm rot="9101546">
            <a:off x="3581553" y="419097"/>
            <a:ext cx="838200" cy="533400"/>
          </a:xfrm>
          <a:custGeom>
            <a:avLst/>
            <a:gdLst>
              <a:gd name="T0" fmla="*/ 628650 w 21600"/>
              <a:gd name="T1" fmla="*/ 0 h 21600"/>
              <a:gd name="T2" fmla="*/ 0 w 21600"/>
              <a:gd name="T3" fmla="*/ 266700 h 21600"/>
              <a:gd name="T4" fmla="*/ 628650 w 21600"/>
              <a:gd name="T5" fmla="*/ 533400 h 21600"/>
              <a:gd name="T6" fmla="*/ 8382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084D8"/>
          </a:solidFill>
          <a:ln w="9525">
            <a:solidFill>
              <a:schemeClr val="tx1"/>
            </a:solidFill>
            <a:miter lim="800000"/>
            <a:headEnd/>
            <a:tailEnd/>
          </a:ln>
          <a:effectLst/>
        </p:spPr>
        <p:txBody>
          <a:bodyPr wrap="none" anchor="ctr"/>
          <a:lstStyle/>
          <a:p>
            <a:endParaRPr lang="en-US"/>
          </a:p>
        </p:txBody>
      </p:sp>
      <p:sp>
        <p:nvSpPr>
          <p:cNvPr id="7" name="Text Box 3"/>
          <p:cNvSpPr txBox="1">
            <a:spLocks noChangeArrowheads="1"/>
          </p:cNvSpPr>
          <p:nvPr/>
        </p:nvSpPr>
        <p:spPr bwMode="auto">
          <a:xfrm>
            <a:off x="152400" y="2795747"/>
            <a:ext cx="2438400" cy="3233738"/>
          </a:xfrm>
          <a:prstGeom prst="rect">
            <a:avLst/>
          </a:prstGeom>
          <a:solidFill>
            <a:srgbClr val="5084D8">
              <a:alpha val="75000"/>
            </a:srgb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a:lnSpc>
                <a:spcPct val="100000"/>
              </a:lnSpc>
              <a:spcBef>
                <a:spcPct val="50000"/>
              </a:spcBef>
              <a:buClrTx/>
              <a:buSzTx/>
              <a:buFontTx/>
              <a:buNone/>
            </a:pPr>
            <a:r>
              <a:rPr lang="en-US" altLang="en-US" sz="3200" b="1" dirty="0"/>
              <a:t>I-20</a:t>
            </a:r>
          </a:p>
          <a:p>
            <a:pPr algn="ctr">
              <a:lnSpc>
                <a:spcPct val="100000"/>
              </a:lnSpc>
              <a:spcBef>
                <a:spcPct val="50000"/>
              </a:spcBef>
              <a:buClrTx/>
              <a:buSzTx/>
              <a:buFontTx/>
              <a:buNone/>
            </a:pPr>
            <a:endParaRPr lang="en-US" altLang="en-US" sz="3200" b="1" dirty="0"/>
          </a:p>
          <a:p>
            <a:pPr>
              <a:lnSpc>
                <a:spcPct val="100000"/>
              </a:lnSpc>
              <a:spcBef>
                <a:spcPct val="50000"/>
              </a:spcBef>
              <a:buClrTx/>
              <a:buSzTx/>
              <a:buFontTx/>
              <a:buNone/>
            </a:pPr>
            <a:r>
              <a:rPr lang="en-US" altLang="en-US" sz="2800" dirty="0"/>
              <a:t>Certificate of Eligibility for Nonimmigrant (F-1) Student</a:t>
            </a:r>
          </a:p>
        </p:txBody>
      </p:sp>
      <p:sp>
        <p:nvSpPr>
          <p:cNvPr id="8" name="AutoShape 5"/>
          <p:cNvSpPr>
            <a:spLocks noChangeArrowheads="1"/>
          </p:cNvSpPr>
          <p:nvPr/>
        </p:nvSpPr>
        <p:spPr bwMode="auto">
          <a:xfrm rot="9101546">
            <a:off x="3436981" y="1919446"/>
            <a:ext cx="838200" cy="533400"/>
          </a:xfrm>
          <a:custGeom>
            <a:avLst/>
            <a:gdLst>
              <a:gd name="T0" fmla="*/ 628650 w 21600"/>
              <a:gd name="T1" fmla="*/ 0 h 21600"/>
              <a:gd name="T2" fmla="*/ 0 w 21600"/>
              <a:gd name="T3" fmla="*/ 266700 h 21600"/>
              <a:gd name="T4" fmla="*/ 628650 w 21600"/>
              <a:gd name="T5" fmla="*/ 533400 h 21600"/>
              <a:gd name="T6" fmla="*/ 8382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084D8"/>
          </a:solidFill>
          <a:ln w="9525">
            <a:solidFill>
              <a:schemeClr val="tx1"/>
            </a:solidFill>
            <a:miter lim="800000"/>
            <a:headEnd/>
            <a:tailEnd/>
          </a:ln>
          <a:effectLst/>
        </p:spPr>
        <p:txBody>
          <a:bodyPr wrap="none" anchor="ctr"/>
          <a:lstStyle/>
          <a:p>
            <a:endParaRPr lang="en-US"/>
          </a:p>
        </p:txBody>
      </p:sp>
      <p:sp>
        <p:nvSpPr>
          <p:cNvPr id="9" name="Rectangle 8"/>
          <p:cNvSpPr/>
          <p:nvPr/>
        </p:nvSpPr>
        <p:spPr>
          <a:xfrm>
            <a:off x="1646282" y="990600"/>
            <a:ext cx="4419600" cy="1066800"/>
          </a:xfrm>
          <a:prstGeom prst="rect">
            <a:avLst/>
          </a:prstGeom>
          <a:solidFill>
            <a:srgbClr val="0070C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5"/>
          <p:cNvSpPr>
            <a:spLocks noChangeArrowheads="1"/>
          </p:cNvSpPr>
          <p:nvPr/>
        </p:nvSpPr>
        <p:spPr bwMode="auto">
          <a:xfrm rot="9101546">
            <a:off x="5562753" y="2962593"/>
            <a:ext cx="838200" cy="533400"/>
          </a:xfrm>
          <a:custGeom>
            <a:avLst/>
            <a:gdLst>
              <a:gd name="T0" fmla="*/ 628650 w 21600"/>
              <a:gd name="T1" fmla="*/ 0 h 21600"/>
              <a:gd name="T2" fmla="*/ 0 w 21600"/>
              <a:gd name="T3" fmla="*/ 266700 h 21600"/>
              <a:gd name="T4" fmla="*/ 628650 w 21600"/>
              <a:gd name="T5" fmla="*/ 533400 h 21600"/>
              <a:gd name="T6" fmla="*/ 8382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084D8"/>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22157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524" y="76200"/>
            <a:ext cx="6645183" cy="6477000"/>
          </a:xfrm>
          <a:prstGeom prst="rect">
            <a:avLst/>
          </a:prstGeom>
        </p:spPr>
      </p:pic>
      <p:sp>
        <p:nvSpPr>
          <p:cNvPr id="7" name="Text Box 3"/>
          <p:cNvSpPr txBox="1">
            <a:spLocks noChangeArrowheads="1"/>
          </p:cNvSpPr>
          <p:nvPr/>
        </p:nvSpPr>
        <p:spPr bwMode="auto">
          <a:xfrm>
            <a:off x="152400" y="2795747"/>
            <a:ext cx="2438400" cy="2954655"/>
          </a:xfrm>
          <a:prstGeom prst="rect">
            <a:avLst/>
          </a:prstGeom>
          <a:solidFill>
            <a:srgbClr val="5084D8">
              <a:alpha val="75000"/>
            </a:srgb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a:lnSpc>
                <a:spcPct val="100000"/>
              </a:lnSpc>
              <a:spcBef>
                <a:spcPct val="50000"/>
              </a:spcBef>
              <a:buClrTx/>
              <a:buSzTx/>
              <a:buFontTx/>
              <a:buNone/>
            </a:pPr>
            <a:r>
              <a:rPr lang="en-US" altLang="en-US" sz="3200" b="1" dirty="0" smtClean="0"/>
              <a:t>DS-2019</a:t>
            </a:r>
            <a:endParaRPr lang="en-US" altLang="en-US" sz="3200" b="1" dirty="0"/>
          </a:p>
          <a:p>
            <a:pPr>
              <a:lnSpc>
                <a:spcPct val="100000"/>
              </a:lnSpc>
              <a:spcBef>
                <a:spcPct val="50000"/>
              </a:spcBef>
              <a:buClrTx/>
              <a:buSzTx/>
              <a:buFontTx/>
              <a:buNone/>
            </a:pPr>
            <a:r>
              <a:rPr lang="en-US" altLang="en-US" sz="2800" dirty="0" smtClean="0"/>
              <a:t>Certificate </a:t>
            </a:r>
            <a:r>
              <a:rPr lang="en-US" altLang="en-US" sz="2800" dirty="0"/>
              <a:t>of Eligibility for Nonimmigrant </a:t>
            </a:r>
            <a:r>
              <a:rPr lang="en-US" altLang="en-US" sz="2800" dirty="0" smtClean="0"/>
              <a:t>Under J-1 Status</a:t>
            </a:r>
            <a:endParaRPr lang="en-US" altLang="en-US" sz="2800" dirty="0"/>
          </a:p>
        </p:txBody>
      </p:sp>
      <p:sp>
        <p:nvSpPr>
          <p:cNvPr id="8" name="AutoShape 5"/>
          <p:cNvSpPr>
            <a:spLocks noChangeArrowheads="1"/>
          </p:cNvSpPr>
          <p:nvPr/>
        </p:nvSpPr>
        <p:spPr bwMode="auto">
          <a:xfrm rot="9101546">
            <a:off x="2819551" y="1843247"/>
            <a:ext cx="838200" cy="533400"/>
          </a:xfrm>
          <a:custGeom>
            <a:avLst/>
            <a:gdLst>
              <a:gd name="T0" fmla="*/ 628650 w 21600"/>
              <a:gd name="T1" fmla="*/ 0 h 21600"/>
              <a:gd name="T2" fmla="*/ 0 w 21600"/>
              <a:gd name="T3" fmla="*/ 266700 h 21600"/>
              <a:gd name="T4" fmla="*/ 628650 w 21600"/>
              <a:gd name="T5" fmla="*/ 533400 h 21600"/>
              <a:gd name="T6" fmla="*/ 8382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084D8"/>
          </a:solidFill>
          <a:ln w="9525">
            <a:solidFill>
              <a:schemeClr val="tx1"/>
            </a:solidFill>
            <a:miter lim="800000"/>
            <a:headEnd/>
            <a:tailEnd/>
          </a:ln>
          <a:effectLst/>
        </p:spPr>
        <p:txBody>
          <a:bodyPr wrap="none" anchor="ctr"/>
          <a:lstStyle/>
          <a:p>
            <a:endParaRPr lang="en-US"/>
          </a:p>
        </p:txBody>
      </p:sp>
      <p:sp>
        <p:nvSpPr>
          <p:cNvPr id="10" name="AutoShape 5"/>
          <p:cNvSpPr>
            <a:spLocks noChangeArrowheads="1"/>
          </p:cNvSpPr>
          <p:nvPr/>
        </p:nvSpPr>
        <p:spPr bwMode="auto">
          <a:xfrm rot="9101546">
            <a:off x="6428703" y="1233645"/>
            <a:ext cx="838200" cy="533400"/>
          </a:xfrm>
          <a:custGeom>
            <a:avLst/>
            <a:gdLst>
              <a:gd name="T0" fmla="*/ 628650 w 21600"/>
              <a:gd name="T1" fmla="*/ 0 h 21600"/>
              <a:gd name="T2" fmla="*/ 0 w 21600"/>
              <a:gd name="T3" fmla="*/ 266700 h 21600"/>
              <a:gd name="T4" fmla="*/ 628650 w 21600"/>
              <a:gd name="T5" fmla="*/ 533400 h 21600"/>
              <a:gd name="T6" fmla="*/ 8382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084D8"/>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56293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ents will become competent citizens who will interact creatively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459164"/>
            <a:ext cx="3200400" cy="2667000"/>
          </a:xfrm>
          <a:prstGeom prst="rect">
            <a:avLst/>
          </a:prstGeom>
        </p:spPr>
      </p:pic>
      <p:sp>
        <p:nvSpPr>
          <p:cNvPr id="2" name="Title 1"/>
          <p:cNvSpPr>
            <a:spLocks noGrp="1"/>
          </p:cNvSpPr>
          <p:nvPr>
            <p:ph type="title" idx="4294967295"/>
          </p:nvPr>
        </p:nvSpPr>
        <p:spPr>
          <a:xfrm>
            <a:off x="457200" y="274638"/>
            <a:ext cx="8229600" cy="1143000"/>
          </a:xfrm>
        </p:spPr>
        <p:txBody>
          <a:bodyPr/>
          <a:lstStyle/>
          <a:p>
            <a:pPr algn="l"/>
            <a:r>
              <a:rPr lang="en-US" altLang="en-US" dirty="0"/>
              <a:t>Goals for Today</a:t>
            </a:r>
            <a:endParaRPr lang="en-US" dirty="0"/>
          </a:p>
        </p:txBody>
      </p:sp>
      <p:sp>
        <p:nvSpPr>
          <p:cNvPr id="3" name="Content Placeholder 2"/>
          <p:cNvSpPr>
            <a:spLocks noGrp="1"/>
          </p:cNvSpPr>
          <p:nvPr>
            <p:ph idx="1"/>
          </p:nvPr>
        </p:nvSpPr>
        <p:spPr/>
        <p:txBody>
          <a:bodyPr>
            <a:normAutofit/>
          </a:bodyPr>
          <a:lstStyle/>
          <a:p>
            <a:r>
              <a:rPr lang="en-US" altLang="en-US" dirty="0"/>
              <a:t>Awareness of </a:t>
            </a:r>
            <a:r>
              <a:rPr lang="en-US" altLang="en-US" dirty="0" smtClean="0"/>
              <a:t>nonresident alien tax issues</a:t>
            </a:r>
          </a:p>
          <a:p>
            <a:r>
              <a:rPr lang="en-US" altLang="en-US" dirty="0" smtClean="0"/>
              <a:t>Identification of nonresident employees</a:t>
            </a:r>
            <a:endParaRPr lang="en-US" altLang="en-US" dirty="0"/>
          </a:p>
          <a:p>
            <a:r>
              <a:rPr lang="en-US" altLang="en-US" dirty="0"/>
              <a:t>Who to call:</a:t>
            </a:r>
          </a:p>
          <a:p>
            <a:pPr lvl="1"/>
            <a:r>
              <a:rPr lang="en-US" altLang="en-US" dirty="0"/>
              <a:t>Tax Services, Steve </a:t>
            </a:r>
            <a:r>
              <a:rPr lang="en-US" altLang="en-US" dirty="0" err="1"/>
              <a:t>Gednalske</a:t>
            </a:r>
            <a:r>
              <a:rPr lang="en-US" altLang="en-US" dirty="0"/>
              <a:t> or Ann Page</a:t>
            </a:r>
          </a:p>
          <a:p>
            <a:pPr lvl="1"/>
            <a:r>
              <a:rPr lang="en-US" altLang="en-US" dirty="0" smtClean="0">
                <a:hlinkClick r:id="rId4"/>
              </a:rPr>
              <a:t>Steven.Gednalske@minnstate.edu</a:t>
            </a:r>
            <a:endParaRPr lang="en-US" altLang="en-US" dirty="0"/>
          </a:p>
          <a:p>
            <a:pPr lvl="1"/>
            <a:r>
              <a:rPr lang="en-US" altLang="en-US" dirty="0"/>
              <a:t>651-201-1657</a:t>
            </a:r>
          </a:p>
          <a:p>
            <a:pPr lvl="1"/>
            <a:r>
              <a:rPr lang="en-US" altLang="en-US" dirty="0">
                <a:hlinkClick r:id="rId5"/>
              </a:rPr>
              <a:t>Ann.Page@minnstate.edu</a:t>
            </a:r>
            <a:endParaRPr lang="en-US" altLang="en-US" dirty="0"/>
          </a:p>
          <a:p>
            <a:pPr lvl="1"/>
            <a:r>
              <a:rPr lang="en-US" altLang="en-US" dirty="0"/>
              <a:t>651-201-1730</a:t>
            </a:r>
          </a:p>
          <a:p>
            <a:pPr lvl="1"/>
            <a:r>
              <a:rPr lang="en-US" altLang="en-US" dirty="0">
                <a:hlinkClick r:id="rId6"/>
              </a:rPr>
              <a:t>Tax Services </a:t>
            </a:r>
            <a:r>
              <a:rPr lang="en-US" altLang="en-US" dirty="0" smtClean="0">
                <a:hlinkClick r:id="rId6"/>
              </a:rPr>
              <a:t>Website</a:t>
            </a:r>
            <a:endParaRPr lang="en-US" altLang="en-US" dirty="0"/>
          </a:p>
        </p:txBody>
      </p:sp>
    </p:spTree>
    <p:extLst>
      <p:ext uri="{BB962C8B-B14F-4D97-AF65-F5344CB8AC3E}">
        <p14:creationId xmlns:p14="http://schemas.microsoft.com/office/powerpoint/2010/main" val="928860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200"/>
            <a:ext cx="7041186" cy="7620000"/>
          </a:xfrm>
          <a:prstGeom prst="rect">
            <a:avLst/>
          </a:prstGeom>
        </p:spPr>
      </p:pic>
      <p:sp>
        <p:nvSpPr>
          <p:cNvPr id="7" name="Text Box 3"/>
          <p:cNvSpPr txBox="1">
            <a:spLocks noChangeArrowheads="1"/>
          </p:cNvSpPr>
          <p:nvPr/>
        </p:nvSpPr>
        <p:spPr bwMode="auto">
          <a:xfrm>
            <a:off x="152400" y="2795747"/>
            <a:ext cx="2438400" cy="2554545"/>
          </a:xfrm>
          <a:prstGeom prst="rect">
            <a:avLst/>
          </a:prstGeom>
          <a:solidFill>
            <a:srgbClr val="5084D8">
              <a:alpha val="75000"/>
            </a:srgbClr>
          </a:solidFill>
          <a:ln>
            <a:noFill/>
          </a:ln>
          <a:effec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a:lnSpc>
                <a:spcPct val="100000"/>
              </a:lnSpc>
              <a:spcBef>
                <a:spcPct val="50000"/>
              </a:spcBef>
              <a:buClrTx/>
              <a:buSzTx/>
              <a:buFontTx/>
              <a:buNone/>
            </a:pPr>
            <a:r>
              <a:rPr lang="en-US" altLang="en-US" sz="3200" b="1" dirty="0" smtClean="0"/>
              <a:t>I-797B</a:t>
            </a:r>
            <a:endParaRPr lang="en-US" altLang="en-US" sz="3200" b="1" dirty="0"/>
          </a:p>
          <a:p>
            <a:pPr algn="ctr">
              <a:lnSpc>
                <a:spcPct val="100000"/>
              </a:lnSpc>
              <a:spcBef>
                <a:spcPct val="50000"/>
              </a:spcBef>
              <a:buClrTx/>
              <a:buSzTx/>
              <a:buFontTx/>
              <a:buNone/>
            </a:pPr>
            <a:r>
              <a:rPr lang="en-US" altLang="en-US" sz="3200" b="1" dirty="0" smtClean="0"/>
              <a:t>Notice of Action</a:t>
            </a:r>
          </a:p>
          <a:p>
            <a:pPr algn="ctr">
              <a:lnSpc>
                <a:spcPct val="100000"/>
              </a:lnSpc>
              <a:spcBef>
                <a:spcPct val="50000"/>
              </a:spcBef>
              <a:buClrTx/>
              <a:buSzTx/>
              <a:buFontTx/>
              <a:buNone/>
            </a:pPr>
            <a:r>
              <a:rPr lang="en-US" altLang="en-US" sz="3200" b="1" dirty="0" smtClean="0"/>
              <a:t>H-1B</a:t>
            </a:r>
            <a:endParaRPr lang="en-US" altLang="en-US" sz="2800" dirty="0"/>
          </a:p>
        </p:txBody>
      </p:sp>
      <p:sp>
        <p:nvSpPr>
          <p:cNvPr id="11" name="AutoShape 5"/>
          <p:cNvSpPr>
            <a:spLocks noChangeArrowheads="1"/>
          </p:cNvSpPr>
          <p:nvPr/>
        </p:nvSpPr>
        <p:spPr bwMode="auto">
          <a:xfrm rot="9101546">
            <a:off x="6778145" y="1233646"/>
            <a:ext cx="838200" cy="533400"/>
          </a:xfrm>
          <a:custGeom>
            <a:avLst/>
            <a:gdLst>
              <a:gd name="T0" fmla="*/ 628650 w 21600"/>
              <a:gd name="T1" fmla="*/ 0 h 21600"/>
              <a:gd name="T2" fmla="*/ 0 w 21600"/>
              <a:gd name="T3" fmla="*/ 266700 h 21600"/>
              <a:gd name="T4" fmla="*/ 628650 w 21600"/>
              <a:gd name="T5" fmla="*/ 533400 h 21600"/>
              <a:gd name="T6" fmla="*/ 8382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5084D8"/>
          </a:solidFill>
          <a:ln w="9525">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00801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pPr algn="l"/>
            <a:r>
              <a:rPr lang="en-US" dirty="0"/>
              <a:t>Online I-94 </a:t>
            </a:r>
          </a:p>
        </p:txBody>
      </p:sp>
      <p:sp>
        <p:nvSpPr>
          <p:cNvPr id="3" name="Content Placeholder 2"/>
          <p:cNvSpPr>
            <a:spLocks noGrp="1"/>
          </p:cNvSpPr>
          <p:nvPr>
            <p:ph idx="1"/>
          </p:nvPr>
        </p:nvSpPr>
        <p:spPr>
          <a:xfrm>
            <a:off x="457200" y="1417638"/>
            <a:ext cx="8229600" cy="4678362"/>
          </a:xfrm>
        </p:spPr>
        <p:txBody>
          <a:bodyPr>
            <a:noAutofit/>
          </a:bodyPr>
          <a:lstStyle/>
          <a:p>
            <a:r>
              <a:rPr lang="en-US" sz="3000" dirty="0" smtClean="0"/>
              <a:t>How to retrieve an I-94 arrival/departure record</a:t>
            </a:r>
            <a:endParaRPr lang="en-US" sz="3000" dirty="0"/>
          </a:p>
          <a:p>
            <a:pPr lvl="1"/>
            <a:r>
              <a:rPr lang="en-US" sz="3000" dirty="0"/>
              <a:t>Go to the US Customs &amp; Border Protection I-94 webpage:</a:t>
            </a:r>
          </a:p>
          <a:p>
            <a:pPr lvl="1"/>
            <a:r>
              <a:rPr lang="en-US" sz="3000" dirty="0" smtClean="0">
                <a:hlinkClick r:id="rId3"/>
              </a:rPr>
              <a:t>https://i94.cbp.dhs.gov</a:t>
            </a:r>
            <a:endParaRPr lang="en-US" sz="3000" dirty="0" smtClean="0"/>
          </a:p>
          <a:p>
            <a:r>
              <a:rPr lang="en-US" sz="3000" dirty="0" smtClean="0"/>
              <a:t>Enter information from passport</a:t>
            </a:r>
          </a:p>
          <a:p>
            <a:r>
              <a:rPr lang="en-US" sz="3000" dirty="0" smtClean="0"/>
              <a:t>Only </a:t>
            </a:r>
            <a:r>
              <a:rPr lang="en-US" sz="3000" dirty="0"/>
              <a:t>transmitted for air and sea travelers, CBP will still issue a paper form I-94 at land border ports of entry.</a:t>
            </a:r>
          </a:p>
        </p:txBody>
      </p:sp>
    </p:spTree>
    <p:extLst>
      <p:ext uri="{BB962C8B-B14F-4D97-AF65-F5344CB8AC3E}">
        <p14:creationId xmlns:p14="http://schemas.microsoft.com/office/powerpoint/2010/main" val="17649337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ext Placeholder 2"/>
          <p:cNvSpPr>
            <a:spLocks noGrp="1"/>
          </p:cNvSpPr>
          <p:nvPr>
            <p:ph type="body" idx="13"/>
          </p:nvPr>
        </p:nvSpPr>
        <p:spPr>
          <a:xfrm>
            <a:off x="838200" y="228600"/>
            <a:ext cx="7848600" cy="821487"/>
          </a:xfrm>
        </p:spPr>
        <p:txBody>
          <a:bodyPr>
            <a:normAutofit/>
          </a:bodyPr>
          <a:lstStyle/>
          <a:p>
            <a:r>
              <a:rPr lang="en-US" sz="2400" dirty="0" smtClean="0"/>
              <a:t>I-94: US </a:t>
            </a:r>
            <a:r>
              <a:rPr lang="en-US" sz="2400" dirty="0"/>
              <a:t>CUSTOMS &amp; BORDER PROTECTION WEBSITE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0"/>
            <a:ext cx="9144000" cy="4664914"/>
          </a:xfrm>
          <a:prstGeom prst="rect">
            <a:avLst/>
          </a:prstGeom>
        </p:spPr>
      </p:pic>
    </p:spTree>
    <p:extLst>
      <p:ext uri="{BB962C8B-B14F-4D97-AF65-F5344CB8AC3E}">
        <p14:creationId xmlns:p14="http://schemas.microsoft.com/office/powerpoint/2010/main" val="37466920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778620"/>
            <a:ext cx="7721600" cy="4343400"/>
          </a:xfrm>
        </p:spPr>
      </p:pic>
      <p:sp>
        <p:nvSpPr>
          <p:cNvPr id="3" name="Text Placeholder 2"/>
          <p:cNvSpPr>
            <a:spLocks noGrp="1"/>
          </p:cNvSpPr>
          <p:nvPr>
            <p:ph type="body" idx="13"/>
          </p:nvPr>
        </p:nvSpPr>
        <p:spPr/>
        <p:txBody>
          <a:bodyPr/>
          <a:lstStyle/>
          <a:p>
            <a:r>
              <a:rPr lang="en-US" dirty="0" smtClean="0"/>
              <a:t>Passport Information</a:t>
            </a:r>
            <a:endParaRPr lang="en-US" dirty="0"/>
          </a:p>
        </p:txBody>
      </p:sp>
      <p:sp>
        <p:nvSpPr>
          <p:cNvPr id="5" name="Content Placeholder 3"/>
          <p:cNvSpPr txBox="1">
            <a:spLocks/>
          </p:cNvSpPr>
          <p:nvPr/>
        </p:nvSpPr>
        <p:spPr>
          <a:xfrm>
            <a:off x="2819400" y="483220"/>
            <a:ext cx="5029200" cy="1295400"/>
          </a:xfrm>
          <a:prstGeom prst="rect">
            <a:avLst/>
          </a:prstGeom>
        </p:spPr>
        <p:txBody>
          <a:bodyPr/>
          <a:lst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Courier New" panose="02070309020205020404" pitchFamily="49" charset="0"/>
              <a:buChar char="o"/>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dirty="0" smtClean="0">
                <a:solidFill>
                  <a:srgbClr val="5084D8"/>
                </a:solidFill>
              </a:rPr>
              <a:t>All the information necessary for retrieving the I-94 can be found on the international visitor’s passport</a:t>
            </a:r>
            <a:endParaRPr lang="en-US" sz="2000" b="1" dirty="0">
              <a:solidFill>
                <a:srgbClr val="5084D8"/>
              </a:solidFill>
            </a:endParaRPr>
          </a:p>
        </p:txBody>
      </p:sp>
      <p:sp>
        <p:nvSpPr>
          <p:cNvPr id="6" name="Left Arrow 5"/>
          <p:cNvSpPr/>
          <p:nvPr/>
        </p:nvSpPr>
        <p:spPr>
          <a:xfrm rot="10800000">
            <a:off x="1796796" y="2538350"/>
            <a:ext cx="978408" cy="484632"/>
          </a:xfrm>
          <a:prstGeom prst="leftArrow">
            <a:avLst/>
          </a:prstGeom>
          <a:solidFill>
            <a:srgbClr val="508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5334000" y="3478045"/>
            <a:ext cx="978408" cy="484632"/>
          </a:xfrm>
          <a:prstGeom prst="leftArrow">
            <a:avLst/>
          </a:prstGeom>
          <a:solidFill>
            <a:srgbClr val="508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7848600" y="2046660"/>
            <a:ext cx="838200" cy="529012"/>
          </a:xfrm>
          <a:prstGeom prst="leftArrow">
            <a:avLst/>
          </a:prstGeom>
          <a:solidFill>
            <a:srgbClr val="508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20207822">
            <a:off x="5167034" y="1413351"/>
            <a:ext cx="978408" cy="484632"/>
          </a:xfrm>
          <a:prstGeom prst="leftArrow">
            <a:avLst/>
          </a:prstGeom>
          <a:solidFill>
            <a:srgbClr val="5084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40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1"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a:xfrm>
            <a:off x="838200" y="228600"/>
            <a:ext cx="7848600" cy="821487"/>
          </a:xfrm>
        </p:spPr>
        <p:txBody>
          <a:bodyPr>
            <a:normAutofit/>
          </a:bodyPr>
          <a:lstStyle/>
          <a:p>
            <a:r>
              <a:rPr lang="en-US" sz="2400" dirty="0" smtClean="0"/>
              <a:t>I-94: US </a:t>
            </a:r>
            <a:r>
              <a:rPr lang="en-US" sz="2400" dirty="0"/>
              <a:t>CUSTOMS &amp; BORDER PROTECTION WEBSITE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50087"/>
            <a:ext cx="6753018" cy="5655513"/>
          </a:xfrm>
          <a:prstGeom prst="rect">
            <a:avLst/>
          </a:prstGeom>
        </p:spPr>
      </p:pic>
    </p:spTree>
    <p:extLst>
      <p:ext uri="{BB962C8B-B14F-4D97-AF65-F5344CB8AC3E}">
        <p14:creationId xmlns:p14="http://schemas.microsoft.com/office/powerpoint/2010/main" val="4416393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521320424"/>
              </p:ext>
            </p:extLst>
          </p:nvPr>
        </p:nvGraphicFramePr>
        <p:xfrm>
          <a:off x="1086496" y="1219201"/>
          <a:ext cx="6457304" cy="5471410"/>
        </p:xfrm>
        <a:graphic>
          <a:graphicData uri="http://schemas.openxmlformats.org/presentationml/2006/ole">
            <mc:AlternateContent xmlns:mc="http://schemas.openxmlformats.org/markup-compatibility/2006">
              <mc:Choice xmlns:v="urn:schemas-microsoft-com:vml" Requires="v">
                <p:oleObj spid="_x0000_s6229" name="Acrobat Document" r:id="rId4" imgW="4714624" imgH="3857625" progId="Acrobat.Document.2015">
                  <p:embed/>
                </p:oleObj>
              </mc:Choice>
              <mc:Fallback>
                <p:oleObj name="Acrobat Document" r:id="rId4" imgW="4714624" imgH="3857625" progId="Acrobat.Document.2015">
                  <p:embed/>
                  <p:pic>
                    <p:nvPicPr>
                      <p:cNvPr id="0" name=""/>
                      <p:cNvPicPr/>
                      <p:nvPr/>
                    </p:nvPicPr>
                    <p:blipFill>
                      <a:blip r:embed="rId5"/>
                      <a:stretch>
                        <a:fillRect/>
                      </a:stretch>
                    </p:blipFill>
                    <p:spPr>
                      <a:xfrm>
                        <a:off x="1086496" y="1219201"/>
                        <a:ext cx="6457304" cy="5471410"/>
                      </a:xfrm>
                      <a:prstGeom prst="rect">
                        <a:avLst/>
                      </a:prstGeom>
                    </p:spPr>
                  </p:pic>
                </p:oleObj>
              </mc:Fallback>
            </mc:AlternateContent>
          </a:graphicData>
        </a:graphic>
      </p:graphicFrame>
      <p:sp>
        <p:nvSpPr>
          <p:cNvPr id="2" name="Title 1"/>
          <p:cNvSpPr>
            <a:spLocks noGrp="1"/>
          </p:cNvSpPr>
          <p:nvPr>
            <p:ph type="title" idx="4294967295"/>
          </p:nvPr>
        </p:nvSpPr>
        <p:spPr>
          <a:xfrm>
            <a:off x="457200" y="274638"/>
            <a:ext cx="8229600" cy="1143000"/>
          </a:xfrm>
        </p:spPr>
        <p:txBody>
          <a:bodyPr/>
          <a:lstStyle/>
          <a:p>
            <a:pPr algn="l"/>
            <a:r>
              <a:rPr lang="en-US" dirty="0"/>
              <a:t>I-94 ADMISSION RECORD</a:t>
            </a:r>
          </a:p>
        </p:txBody>
      </p:sp>
      <p:sp>
        <p:nvSpPr>
          <p:cNvPr id="3" name="Content Placeholder 2"/>
          <p:cNvSpPr>
            <a:spLocks noGrp="1"/>
          </p:cNvSpPr>
          <p:nvPr>
            <p:ph idx="1"/>
          </p:nvPr>
        </p:nvSpPr>
        <p:spPr>
          <a:xfrm>
            <a:off x="5538916" y="2517717"/>
            <a:ext cx="3352800" cy="3346566"/>
          </a:xfrm>
          <a:solidFill>
            <a:srgbClr val="5084D8">
              <a:alpha val="63000"/>
            </a:srgbClr>
          </a:solidFill>
        </p:spPr>
        <p:txBody>
          <a:bodyPr>
            <a:normAutofit/>
          </a:bodyPr>
          <a:lstStyle/>
          <a:p>
            <a:r>
              <a:rPr lang="en-US" b="1" dirty="0" smtClean="0"/>
              <a:t>US CBC Arrival/Departure </a:t>
            </a:r>
            <a:r>
              <a:rPr lang="en-US" b="1" dirty="0"/>
              <a:t>Record  </a:t>
            </a:r>
          </a:p>
          <a:p>
            <a:pPr lvl="1"/>
            <a:r>
              <a:rPr lang="en-US" dirty="0"/>
              <a:t>Issued to international visitors admitted into the U.S</a:t>
            </a:r>
            <a:r>
              <a:rPr lang="en-US" dirty="0" smtClean="0"/>
              <a:t>.</a:t>
            </a:r>
            <a:endParaRPr lang="en-US" dirty="0"/>
          </a:p>
        </p:txBody>
      </p:sp>
      <p:sp>
        <p:nvSpPr>
          <p:cNvPr id="6" name="AutoShape 6"/>
          <p:cNvSpPr>
            <a:spLocks noChangeArrowheads="1"/>
          </p:cNvSpPr>
          <p:nvPr/>
        </p:nvSpPr>
        <p:spPr bwMode="auto">
          <a:xfrm rot="12038214">
            <a:off x="3082847" y="4173305"/>
            <a:ext cx="1524000" cy="609600"/>
          </a:xfrm>
          <a:prstGeom prst="notchedRightArrow">
            <a:avLst>
              <a:gd name="adj1" fmla="val 50000"/>
              <a:gd name="adj2" fmla="val 62500"/>
            </a:avLst>
          </a:prstGeom>
          <a:solidFill>
            <a:srgbClr val="5084D8"/>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2" name="Rectangle 11"/>
          <p:cNvSpPr/>
          <p:nvPr/>
        </p:nvSpPr>
        <p:spPr>
          <a:xfrm>
            <a:off x="1371600" y="3813117"/>
            <a:ext cx="1752600" cy="377883"/>
          </a:xfrm>
          <a:prstGeom prst="rect">
            <a:avLst/>
          </a:prstGeom>
          <a:solidFill>
            <a:srgbClr val="5084D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21658" y="4983162"/>
            <a:ext cx="2564541" cy="1112838"/>
          </a:xfrm>
          <a:prstGeom prst="rect">
            <a:avLst/>
          </a:prstGeom>
          <a:solidFill>
            <a:srgbClr val="5084D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71600" y="4209197"/>
            <a:ext cx="1752600" cy="377883"/>
          </a:xfrm>
          <a:prstGeom prst="rect">
            <a:avLst/>
          </a:prstGeom>
          <a:solidFill>
            <a:srgbClr val="5084D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99797" y="3280229"/>
            <a:ext cx="3019311" cy="495980"/>
          </a:xfrm>
          <a:prstGeom prst="rect">
            <a:avLst/>
          </a:prstGeom>
          <a:solidFill>
            <a:srgbClr val="5084D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97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09457509"/>
              </p:ext>
            </p:extLst>
          </p:nvPr>
        </p:nvGraphicFramePr>
        <p:xfrm>
          <a:off x="424543" y="1417639"/>
          <a:ext cx="7195457" cy="5135561"/>
        </p:xfrm>
        <a:graphic>
          <a:graphicData uri="http://schemas.openxmlformats.org/presentationml/2006/ole">
            <mc:AlternateContent xmlns:mc="http://schemas.openxmlformats.org/markup-compatibility/2006">
              <mc:Choice xmlns:v="urn:schemas-microsoft-com:vml" Requires="v">
                <p:oleObj spid="_x0000_s13324" name="Acrobat Document" r:id="rId4" imgW="7534098" imgH="5819627" progId="Acrobat.Document.2015">
                  <p:embed/>
                </p:oleObj>
              </mc:Choice>
              <mc:Fallback>
                <p:oleObj name="Acrobat Document" r:id="rId4" imgW="7534098" imgH="5819627" progId="Acrobat.Document.2015">
                  <p:embed/>
                  <p:pic>
                    <p:nvPicPr>
                      <p:cNvPr id="0" name=""/>
                      <p:cNvPicPr/>
                      <p:nvPr/>
                    </p:nvPicPr>
                    <p:blipFill>
                      <a:blip r:embed="rId5"/>
                      <a:stretch>
                        <a:fillRect/>
                      </a:stretch>
                    </p:blipFill>
                    <p:spPr>
                      <a:xfrm>
                        <a:off x="424543" y="1417639"/>
                        <a:ext cx="7195457" cy="5135561"/>
                      </a:xfrm>
                      <a:prstGeom prst="rect">
                        <a:avLst/>
                      </a:prstGeom>
                    </p:spPr>
                  </p:pic>
                </p:oleObj>
              </mc:Fallback>
            </mc:AlternateContent>
          </a:graphicData>
        </a:graphic>
      </p:graphicFrame>
      <p:sp>
        <p:nvSpPr>
          <p:cNvPr id="2" name="Title 1"/>
          <p:cNvSpPr>
            <a:spLocks noGrp="1"/>
          </p:cNvSpPr>
          <p:nvPr>
            <p:ph type="title" idx="4294967295"/>
          </p:nvPr>
        </p:nvSpPr>
        <p:spPr>
          <a:xfrm>
            <a:off x="457200" y="274638"/>
            <a:ext cx="8229600" cy="1143000"/>
          </a:xfrm>
        </p:spPr>
        <p:txBody>
          <a:bodyPr/>
          <a:lstStyle/>
          <a:p>
            <a:pPr algn="l"/>
            <a:r>
              <a:rPr lang="en-US" dirty="0"/>
              <a:t>I-94 </a:t>
            </a:r>
            <a:r>
              <a:rPr lang="en-US" dirty="0" smtClean="0"/>
              <a:t>TRAVEL HISTORY</a:t>
            </a:r>
            <a:endParaRPr lang="en-US" dirty="0"/>
          </a:p>
        </p:txBody>
      </p:sp>
      <p:sp>
        <p:nvSpPr>
          <p:cNvPr id="3" name="Content Placeholder 2"/>
          <p:cNvSpPr>
            <a:spLocks noGrp="1"/>
          </p:cNvSpPr>
          <p:nvPr>
            <p:ph idx="1"/>
          </p:nvPr>
        </p:nvSpPr>
        <p:spPr>
          <a:xfrm>
            <a:off x="6486331" y="875221"/>
            <a:ext cx="2429069" cy="2937896"/>
          </a:xfrm>
          <a:solidFill>
            <a:srgbClr val="5084D8">
              <a:alpha val="63000"/>
            </a:srgbClr>
          </a:solidFill>
        </p:spPr>
        <p:txBody>
          <a:bodyPr>
            <a:normAutofit/>
          </a:bodyPr>
          <a:lstStyle/>
          <a:p>
            <a:r>
              <a:rPr lang="en-US" b="1" dirty="0" smtClean="0"/>
              <a:t>US CBC Arrival/</a:t>
            </a:r>
          </a:p>
          <a:p>
            <a:pPr marL="0" indent="0">
              <a:buNone/>
            </a:pPr>
            <a:r>
              <a:rPr lang="en-US" b="1" dirty="0" smtClean="0"/>
              <a:t>    Departure</a:t>
            </a:r>
          </a:p>
          <a:p>
            <a:pPr marL="0" indent="0">
              <a:buNone/>
            </a:pPr>
            <a:r>
              <a:rPr lang="en-US" b="1" dirty="0"/>
              <a:t> </a:t>
            </a:r>
            <a:r>
              <a:rPr lang="en-US" b="1" dirty="0" smtClean="0"/>
              <a:t>   Record  </a:t>
            </a:r>
            <a:endParaRPr lang="en-US" b="1" dirty="0"/>
          </a:p>
          <a:p>
            <a:pPr lvl="1"/>
            <a:r>
              <a:rPr lang="en-US" dirty="0" smtClean="0"/>
              <a:t>Travel History</a:t>
            </a:r>
            <a:endParaRPr lang="en-US" dirty="0"/>
          </a:p>
        </p:txBody>
      </p:sp>
      <p:sp>
        <p:nvSpPr>
          <p:cNvPr id="6" name="AutoShape 6"/>
          <p:cNvSpPr>
            <a:spLocks noChangeArrowheads="1"/>
          </p:cNvSpPr>
          <p:nvPr/>
        </p:nvSpPr>
        <p:spPr bwMode="auto">
          <a:xfrm rot="12038214">
            <a:off x="3082847" y="4173305"/>
            <a:ext cx="1524000" cy="609600"/>
          </a:xfrm>
          <a:prstGeom prst="notchedRightArrow">
            <a:avLst>
              <a:gd name="adj1" fmla="val 50000"/>
              <a:gd name="adj2" fmla="val 62500"/>
            </a:avLst>
          </a:prstGeom>
          <a:solidFill>
            <a:srgbClr val="5084D8"/>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2" name="Rectangle 11"/>
          <p:cNvSpPr/>
          <p:nvPr/>
        </p:nvSpPr>
        <p:spPr>
          <a:xfrm>
            <a:off x="1371600" y="3813117"/>
            <a:ext cx="4372912" cy="396080"/>
          </a:xfrm>
          <a:prstGeom prst="rect">
            <a:avLst/>
          </a:prstGeom>
          <a:solidFill>
            <a:srgbClr val="5084D8">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1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socials3eso - ACTIVITATS PER F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90526"/>
            <a:ext cx="3333750" cy="2419350"/>
          </a:xfrm>
          <a:prstGeom prst="rect">
            <a:avLst/>
          </a:prstGeom>
        </p:spPr>
      </p:pic>
      <p:sp>
        <p:nvSpPr>
          <p:cNvPr id="2" name="Content Placeholder 1"/>
          <p:cNvSpPr>
            <a:spLocks noGrp="1"/>
          </p:cNvSpPr>
          <p:nvPr>
            <p:ph idx="1"/>
          </p:nvPr>
        </p:nvSpPr>
        <p:spPr/>
        <p:txBody>
          <a:bodyPr/>
          <a:lstStyle/>
          <a:p>
            <a:r>
              <a:rPr lang="en-US" dirty="0" smtClean="0"/>
              <a:t>TRIF</a:t>
            </a:r>
          </a:p>
          <a:p>
            <a:r>
              <a:rPr lang="en-US" dirty="0" smtClean="0"/>
              <a:t>Passport</a:t>
            </a:r>
          </a:p>
          <a:p>
            <a:r>
              <a:rPr lang="en-US" dirty="0" smtClean="0"/>
              <a:t>I-94 Arrival Record &amp; Travel History</a:t>
            </a:r>
          </a:p>
          <a:p>
            <a:r>
              <a:rPr lang="en-US" dirty="0" smtClean="0"/>
              <a:t>Immigration Status Document</a:t>
            </a:r>
          </a:p>
          <a:p>
            <a:pPr lvl="1"/>
            <a:r>
              <a:rPr lang="en-US" dirty="0" smtClean="0"/>
              <a:t>I-20</a:t>
            </a:r>
          </a:p>
          <a:p>
            <a:pPr lvl="1"/>
            <a:r>
              <a:rPr lang="en-US" dirty="0" smtClean="0"/>
              <a:t>DS-2019</a:t>
            </a:r>
          </a:p>
          <a:p>
            <a:pPr lvl="1"/>
            <a:r>
              <a:rPr lang="en-US" dirty="0" smtClean="0"/>
              <a:t>I-797B Notice of Action</a:t>
            </a:r>
          </a:p>
          <a:p>
            <a:pPr lvl="1"/>
            <a:r>
              <a:rPr lang="en-US" dirty="0" smtClean="0"/>
              <a:t>Employment Authorization Card</a:t>
            </a:r>
          </a:p>
          <a:p>
            <a:pPr lvl="1"/>
            <a:r>
              <a:rPr lang="en-US" dirty="0" smtClean="0"/>
              <a:t>Employment letters and invitations</a:t>
            </a:r>
            <a:endParaRPr lang="en-US" dirty="0"/>
          </a:p>
        </p:txBody>
      </p:sp>
      <p:sp>
        <p:nvSpPr>
          <p:cNvPr id="3" name="Text Placeholder 2"/>
          <p:cNvSpPr>
            <a:spLocks noGrp="1"/>
          </p:cNvSpPr>
          <p:nvPr>
            <p:ph type="body" idx="13"/>
          </p:nvPr>
        </p:nvSpPr>
        <p:spPr/>
        <p:txBody>
          <a:bodyPr>
            <a:normAutofit/>
          </a:bodyPr>
          <a:lstStyle/>
          <a:p>
            <a:r>
              <a:rPr lang="en-US" sz="2800" dirty="0" smtClean="0"/>
              <a:t>TRIF </a:t>
            </a:r>
            <a:r>
              <a:rPr lang="en-US" sz="2800" dirty="0" err="1" smtClean="0"/>
              <a:t>PACKet</a:t>
            </a:r>
            <a:endParaRPr lang="en-US" sz="2800" dirty="0"/>
          </a:p>
        </p:txBody>
      </p:sp>
    </p:spTree>
    <p:extLst>
      <p:ext uri="{BB962C8B-B14F-4D97-AF65-F5344CB8AC3E}">
        <p14:creationId xmlns:p14="http://schemas.microsoft.com/office/powerpoint/2010/main" val="37990837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28752"/>
            <a:ext cx="4343400" cy="4697412"/>
          </a:xfrm>
        </p:spPr>
        <p:txBody>
          <a:bodyPr>
            <a:normAutofit/>
          </a:bodyPr>
          <a:lstStyle/>
          <a:p>
            <a:r>
              <a:rPr lang="en-US" b="1" dirty="0"/>
              <a:t>Naming Student Payroll TRIF Packet</a:t>
            </a:r>
          </a:p>
          <a:p>
            <a:r>
              <a:rPr lang="en-US" dirty="0" smtClean="0"/>
              <a:t>Campus ID</a:t>
            </a:r>
            <a:endParaRPr lang="en-US" dirty="0"/>
          </a:p>
          <a:p>
            <a:r>
              <a:rPr lang="en-US" dirty="0" smtClean="0"/>
              <a:t>First 4 Letters of Last Name + First 2 letters of First Name</a:t>
            </a:r>
            <a:endParaRPr lang="en-US" dirty="0"/>
          </a:p>
          <a:p>
            <a:r>
              <a:rPr lang="en-US" dirty="0" smtClean="0"/>
              <a:t> Last 4 #’s of SSN</a:t>
            </a:r>
          </a:p>
          <a:p>
            <a:r>
              <a:rPr lang="en-US" dirty="0" smtClean="0"/>
              <a:t>Month &amp; Year</a:t>
            </a:r>
          </a:p>
          <a:p>
            <a:pPr lvl="1"/>
            <a:r>
              <a:rPr lang="en-US" dirty="0" smtClean="0"/>
              <a:t>MMYYYY</a:t>
            </a:r>
            <a:endParaRPr lang="en-US" dirty="0"/>
          </a:p>
          <a:p>
            <a:endParaRPr lang="en-US" dirty="0" smtClean="0"/>
          </a:p>
          <a:p>
            <a:endParaRPr lang="en-US" dirty="0"/>
          </a:p>
        </p:txBody>
      </p:sp>
      <p:sp>
        <p:nvSpPr>
          <p:cNvPr id="3" name="Content Placeholder 2"/>
          <p:cNvSpPr>
            <a:spLocks noGrp="1"/>
          </p:cNvSpPr>
          <p:nvPr>
            <p:ph sz="half" idx="2"/>
          </p:nvPr>
        </p:nvSpPr>
        <p:spPr>
          <a:xfrm>
            <a:off x="4495800" y="2895600"/>
            <a:ext cx="4495800" cy="3230563"/>
          </a:xfrm>
        </p:spPr>
        <p:txBody>
          <a:bodyPr/>
          <a:lstStyle/>
          <a:p>
            <a:endParaRPr lang="en-US" dirty="0" smtClean="0"/>
          </a:p>
          <a:p>
            <a:endParaRPr lang="en-US" dirty="0"/>
          </a:p>
          <a:p>
            <a:r>
              <a:rPr lang="en-US" dirty="0" smtClean="0"/>
              <a:t>EX:  Khalid </a:t>
            </a:r>
            <a:r>
              <a:rPr lang="en-US" dirty="0" err="1" smtClean="0"/>
              <a:t>Alsaud</a:t>
            </a:r>
            <a:endParaRPr lang="en-US" dirty="0"/>
          </a:p>
          <a:p>
            <a:r>
              <a:rPr lang="en-US" b="1" dirty="0" smtClean="0"/>
              <a:t>0073.alsakh.4567.082015</a:t>
            </a:r>
            <a:endParaRPr lang="en-US" b="1" dirty="0"/>
          </a:p>
        </p:txBody>
      </p:sp>
      <p:sp>
        <p:nvSpPr>
          <p:cNvPr id="5" name="Text Placeholder 2"/>
          <p:cNvSpPr>
            <a:spLocks noGrp="1"/>
          </p:cNvSpPr>
          <p:nvPr>
            <p:ph type="body" idx="13"/>
          </p:nvPr>
        </p:nvSpPr>
        <p:spPr/>
        <p:txBody>
          <a:bodyPr>
            <a:normAutofit/>
          </a:bodyPr>
          <a:lstStyle/>
          <a:p>
            <a:r>
              <a:rPr lang="en-US" sz="2800" dirty="0" smtClean="0"/>
              <a:t>TRIF </a:t>
            </a:r>
            <a:r>
              <a:rPr lang="en-US" sz="2800" dirty="0" err="1" smtClean="0"/>
              <a:t>PACKet</a:t>
            </a:r>
            <a:endParaRPr lang="en-US" sz="2800" dirty="0"/>
          </a:p>
        </p:txBody>
      </p:sp>
      <p:pic>
        <p:nvPicPr>
          <p:cNvPr id="6" name="Picture 5" descr="csocials3eso - ACTIVITATS PER F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625" y="219077"/>
            <a:ext cx="3333750" cy="2419350"/>
          </a:xfrm>
          <a:prstGeom prst="rect">
            <a:avLst/>
          </a:prstGeom>
        </p:spPr>
      </p:pic>
      <p:sp>
        <p:nvSpPr>
          <p:cNvPr id="14" name="Rounded Rectangle 13"/>
          <p:cNvSpPr/>
          <p:nvPr/>
        </p:nvSpPr>
        <p:spPr>
          <a:xfrm>
            <a:off x="4495800" y="4510881"/>
            <a:ext cx="4495800" cy="430215"/>
          </a:xfrm>
          <a:prstGeom prst="roundRect">
            <a:avLst/>
          </a:prstGeom>
          <a:solidFill>
            <a:schemeClr val="tx2">
              <a:lumMod val="25000"/>
              <a:lumOff val="7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746857802"/>
              </p:ext>
            </p:extLst>
          </p:nvPr>
        </p:nvGraphicFramePr>
        <p:xfrm>
          <a:off x="264199" y="1936748"/>
          <a:ext cx="8811260" cy="4676776"/>
        </p:xfrm>
        <a:graphic>
          <a:graphicData uri="http://schemas.openxmlformats.org/presentationml/2006/ole">
            <mc:AlternateContent xmlns:mc="http://schemas.openxmlformats.org/markup-compatibility/2006">
              <mc:Choice xmlns:v="urn:schemas-microsoft-com:vml" Requires="v">
                <p:oleObj spid="_x0000_s12318" name="Acrobat Document" r:id="rId5" imgW="7543800" imgH="2571750" progId="Acrobat.Document.2015">
                  <p:embed/>
                </p:oleObj>
              </mc:Choice>
              <mc:Fallback>
                <p:oleObj name="Acrobat Document" r:id="rId5" imgW="7543800" imgH="2571750" progId="Acrobat.Document.2015">
                  <p:embed/>
                  <p:pic>
                    <p:nvPicPr>
                      <p:cNvPr id="2" name="Object 1"/>
                      <p:cNvPicPr/>
                      <p:nvPr/>
                    </p:nvPicPr>
                    <p:blipFill>
                      <a:blip r:embed="rId6"/>
                      <a:stretch>
                        <a:fillRect/>
                      </a:stretch>
                    </p:blipFill>
                    <p:spPr>
                      <a:xfrm>
                        <a:off x="264199" y="1936748"/>
                        <a:ext cx="8811260" cy="4676776"/>
                      </a:xfrm>
                      <a:prstGeom prst="rect">
                        <a:avLst/>
                      </a:prstGeom>
                    </p:spPr>
                  </p:pic>
                </p:oleObj>
              </mc:Fallback>
            </mc:AlternateContent>
          </a:graphicData>
        </a:graphic>
      </p:graphicFrame>
      <p:sp>
        <p:nvSpPr>
          <p:cNvPr id="9" name="Rectangle 8"/>
          <p:cNvSpPr/>
          <p:nvPr/>
        </p:nvSpPr>
        <p:spPr>
          <a:xfrm>
            <a:off x="595157" y="3627485"/>
            <a:ext cx="1257300" cy="676275"/>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ALSA</a:t>
            </a:r>
            <a:endParaRPr lang="en-US" sz="3600" dirty="0">
              <a:solidFill>
                <a:schemeClr val="tx1"/>
              </a:solidFill>
            </a:endParaRPr>
          </a:p>
        </p:txBody>
      </p:sp>
      <p:sp>
        <p:nvSpPr>
          <p:cNvPr id="12" name="Rectangle 11"/>
          <p:cNvSpPr/>
          <p:nvPr/>
        </p:nvSpPr>
        <p:spPr>
          <a:xfrm>
            <a:off x="595157" y="3649914"/>
            <a:ext cx="3189320" cy="725490"/>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KH</a:t>
            </a:r>
            <a:endParaRPr lang="en-US" sz="3600" dirty="0">
              <a:solidFill>
                <a:schemeClr val="tx1"/>
              </a:solidFill>
            </a:endParaRPr>
          </a:p>
        </p:txBody>
      </p:sp>
      <p:sp>
        <p:nvSpPr>
          <p:cNvPr id="10" name="Rectangle 9"/>
          <p:cNvSpPr/>
          <p:nvPr/>
        </p:nvSpPr>
        <p:spPr>
          <a:xfrm>
            <a:off x="637087" y="3659672"/>
            <a:ext cx="3189320" cy="725490"/>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ALSAKH</a:t>
            </a:r>
            <a:endParaRPr lang="en-US" sz="3600" dirty="0">
              <a:solidFill>
                <a:schemeClr val="tx1"/>
              </a:solidFill>
            </a:endParaRPr>
          </a:p>
        </p:txBody>
      </p:sp>
      <p:sp>
        <p:nvSpPr>
          <p:cNvPr id="11" name="Oval 10"/>
          <p:cNvSpPr/>
          <p:nvPr/>
        </p:nvSpPr>
        <p:spPr>
          <a:xfrm>
            <a:off x="4470179" y="4920243"/>
            <a:ext cx="2753308" cy="818065"/>
          </a:xfrm>
          <a:prstGeom prst="ellipse">
            <a:avLst/>
          </a:prstGeom>
          <a:solidFill>
            <a:schemeClr val="tx2">
              <a:lumMod val="25000"/>
              <a:lumOff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        0073</a:t>
            </a:r>
            <a:endParaRPr lang="en-US" sz="3200" dirty="0">
              <a:solidFill>
                <a:schemeClr val="tx1"/>
              </a:solidFill>
            </a:endParaRPr>
          </a:p>
        </p:txBody>
      </p:sp>
      <p:sp>
        <p:nvSpPr>
          <p:cNvPr id="8" name="Rectangle 7"/>
          <p:cNvSpPr/>
          <p:nvPr/>
        </p:nvSpPr>
        <p:spPr>
          <a:xfrm>
            <a:off x="4519068" y="3735972"/>
            <a:ext cx="1600200" cy="676275"/>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4567</a:t>
            </a:r>
            <a:endParaRPr lang="en-US" sz="3600" dirty="0">
              <a:solidFill>
                <a:schemeClr val="tx1"/>
              </a:solidFill>
            </a:endParaRPr>
          </a:p>
        </p:txBody>
      </p:sp>
    </p:spTree>
    <p:extLst>
      <p:ext uri="{BB962C8B-B14F-4D97-AF65-F5344CB8AC3E}">
        <p14:creationId xmlns:p14="http://schemas.microsoft.com/office/powerpoint/2010/main" val="8757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53" presetClass="entr" presetSubtype="16"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9" grpId="1" animBg="1"/>
      <p:bldP spid="12" grpId="0" animBg="1"/>
      <p:bldP spid="12" grpId="1" animBg="1"/>
      <p:bldP spid="10" grpId="0" animBg="1"/>
      <p:bldP spid="10" grpId="1" animBg="1"/>
      <p:bldP spid="11" grpId="0" animBg="1"/>
      <p:bldP spid="11" grpId="1" animBg="1"/>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Taxing Nonresident Aliens</a:t>
            </a:r>
            <a:endParaRPr lang="en-US" dirty="0"/>
          </a:p>
        </p:txBody>
      </p:sp>
      <p:sp>
        <p:nvSpPr>
          <p:cNvPr id="9" name="Rectangle 8"/>
          <p:cNvSpPr/>
          <p:nvPr/>
        </p:nvSpPr>
        <p:spPr>
          <a:xfrm>
            <a:off x="533400" y="3968858"/>
            <a:ext cx="4572000" cy="1766637"/>
          </a:xfrm>
          <a:prstGeom prst="rect">
            <a:avLst/>
          </a:prstGeom>
        </p:spPr>
        <p:txBody>
          <a:bodyPr>
            <a:spAutoFit/>
          </a:bodyPr>
          <a:lstStyle/>
          <a:p>
            <a:pPr marL="457200" lvl="0" indent="-457200">
              <a:spcBef>
                <a:spcPct val="20000"/>
              </a:spcBef>
              <a:buClr>
                <a:srgbClr val="009F4D"/>
              </a:buClr>
              <a:buFont typeface="Arial" panose="020B0604020202020204" pitchFamily="34" charset="0"/>
              <a:buChar char="•"/>
            </a:pPr>
            <a:r>
              <a:rPr lang="en-US" altLang="en-US" sz="3200" dirty="0">
                <a:solidFill>
                  <a:srgbClr val="0C2340"/>
                </a:solidFill>
              </a:rPr>
              <a:t> Statutory Withholding</a:t>
            </a:r>
          </a:p>
          <a:p>
            <a:pPr marL="457200" lvl="0" indent="-457200">
              <a:spcBef>
                <a:spcPct val="20000"/>
              </a:spcBef>
              <a:buClr>
                <a:srgbClr val="009F4D"/>
              </a:buClr>
              <a:buFont typeface="Arial" panose="020B0604020202020204" pitchFamily="34" charset="0"/>
              <a:buChar char="•"/>
            </a:pPr>
            <a:r>
              <a:rPr lang="en-US" altLang="en-US" sz="3200" dirty="0">
                <a:solidFill>
                  <a:srgbClr val="0C2340"/>
                </a:solidFill>
              </a:rPr>
              <a:t>  FICA Exemption</a:t>
            </a:r>
          </a:p>
          <a:p>
            <a:pPr marL="457200" lvl="0" indent="-457200">
              <a:spcBef>
                <a:spcPct val="20000"/>
              </a:spcBef>
              <a:buClr>
                <a:srgbClr val="009F4D"/>
              </a:buClr>
              <a:buFont typeface="Arial" panose="020B0604020202020204" pitchFamily="34" charset="0"/>
              <a:buChar char="•"/>
            </a:pPr>
            <a:r>
              <a:rPr lang="en-US" altLang="en-US" sz="3200" dirty="0">
                <a:solidFill>
                  <a:srgbClr val="0C2340"/>
                </a:solidFill>
              </a:rPr>
              <a:t>  Tax Treaty Benefits</a:t>
            </a:r>
            <a:endParaRPr lang="en-US" altLang="en-US" sz="3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80610"/>
            <a:ext cx="8229600" cy="1551621"/>
          </a:xfrm>
          <a:prstGeom prst="rect">
            <a:avLst/>
          </a:prstGeom>
        </p:spPr>
      </p:pic>
    </p:spTree>
    <p:extLst>
      <p:ext uri="{BB962C8B-B14F-4D97-AF65-F5344CB8AC3E}">
        <p14:creationId xmlns:p14="http://schemas.microsoft.com/office/powerpoint/2010/main" val="390186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800" dirty="0"/>
              <a:t>Tax Residency </a:t>
            </a:r>
            <a:endParaRPr lang="en-US" sz="4800" dirty="0"/>
          </a:p>
        </p:txBody>
      </p:sp>
      <p:grpSp>
        <p:nvGrpSpPr>
          <p:cNvPr id="4" name="Group 27"/>
          <p:cNvGrpSpPr>
            <a:grpSpLocks/>
          </p:cNvGrpSpPr>
          <p:nvPr/>
        </p:nvGrpSpPr>
        <p:grpSpPr bwMode="auto">
          <a:xfrm>
            <a:off x="3962400" y="533400"/>
            <a:ext cx="4076700" cy="3657600"/>
            <a:chOff x="-192" y="3072"/>
            <a:chExt cx="1176" cy="1248"/>
          </a:xfrm>
        </p:grpSpPr>
        <p:pic>
          <p:nvPicPr>
            <p:cNvPr id="5" name="Picture 23" descr="MMj0186512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522264">
              <a:off x="-192" y="3456"/>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MMj01865360000[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457168">
              <a:off x="0" y="3072"/>
              <a:ext cx="624"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MMj01866130000[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177072">
              <a:off x="192" y="372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MMj01866140000[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332834">
              <a:off x="384" y="3216"/>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ontent Placeholder 2"/>
          <p:cNvSpPr txBox="1">
            <a:spLocks/>
          </p:cNvSpPr>
          <p:nvPr/>
        </p:nvSpPr>
        <p:spPr>
          <a:xfrm>
            <a:off x="533400" y="4280591"/>
            <a:ext cx="8229600" cy="1282115"/>
          </a:xfrm>
          <a:prstGeom prst="rect">
            <a:avLst/>
          </a:prstGeom>
        </p:spPr>
        <p:txBody>
          <a:bodyPr>
            <a:noAutofit/>
          </a:bodyPr>
          <a:lstStyle>
            <a:lvl1pPr marL="342900" indent="-342900" algn="l" defTabSz="914400" rtl="0" eaLnBrk="1" latinLnBrk="0" hangingPunct="1">
              <a:spcBef>
                <a:spcPct val="20000"/>
              </a:spcBef>
              <a:buClr>
                <a:srgbClr val="009F4D"/>
              </a:buClr>
              <a:buFont typeface="Arial" panose="020B0604020202020204" pitchFamily="34" charset="0"/>
              <a:buChar char="•"/>
              <a:defRPr sz="3200" kern="1200">
                <a:solidFill>
                  <a:srgbClr val="0C2340"/>
                </a:solidFill>
                <a:latin typeface="+mn-lt"/>
                <a:ea typeface="+mn-ea"/>
                <a:cs typeface="+mn-cs"/>
              </a:defRPr>
            </a:lvl1pPr>
            <a:lvl2pPr marL="742950" indent="-285750" algn="l" defTabSz="914400" rtl="0" eaLnBrk="1" latinLnBrk="0" hangingPunct="1">
              <a:spcBef>
                <a:spcPct val="20000"/>
              </a:spcBef>
              <a:buClr>
                <a:srgbClr val="009F4D"/>
              </a:buClr>
              <a:buFont typeface="Arial" panose="020B0604020202020204" pitchFamily="34" charset="0"/>
              <a:buChar char="–"/>
              <a:defRPr sz="2800" kern="1200">
                <a:solidFill>
                  <a:srgbClr val="0C2340"/>
                </a:solidFill>
                <a:latin typeface="+mn-lt"/>
                <a:ea typeface="+mn-ea"/>
                <a:cs typeface="+mn-cs"/>
              </a:defRPr>
            </a:lvl2pPr>
            <a:lvl3pPr marL="1143000" indent="-228600" algn="l" defTabSz="914400" rtl="0" eaLnBrk="1" latinLnBrk="0" hangingPunct="1">
              <a:spcBef>
                <a:spcPct val="20000"/>
              </a:spcBef>
              <a:buClr>
                <a:srgbClr val="009F4D"/>
              </a:buClr>
              <a:buFont typeface="Arial" panose="020B0604020202020204" pitchFamily="34" charset="0"/>
              <a:buChar char="•"/>
              <a:defRPr sz="2400" kern="1200">
                <a:solidFill>
                  <a:srgbClr val="0C2340"/>
                </a:solidFill>
                <a:latin typeface="+mn-lt"/>
                <a:ea typeface="+mn-ea"/>
                <a:cs typeface="+mn-cs"/>
              </a:defRPr>
            </a:lvl3pPr>
            <a:lvl4pPr marL="1600200" indent="-228600" algn="l" defTabSz="914400" rtl="0" eaLnBrk="1" latinLnBrk="0" hangingPunct="1">
              <a:spcBef>
                <a:spcPct val="20000"/>
              </a:spcBef>
              <a:buClr>
                <a:srgbClr val="009F4D"/>
              </a:buClr>
              <a:buFont typeface="Arial" panose="020B0604020202020204" pitchFamily="34" charset="0"/>
              <a:buChar char="–"/>
              <a:defRPr sz="2000" kern="1200">
                <a:solidFill>
                  <a:srgbClr val="0C2340"/>
                </a:solidFill>
                <a:latin typeface="+mn-lt"/>
                <a:ea typeface="+mn-ea"/>
                <a:cs typeface="+mn-cs"/>
              </a:defRPr>
            </a:lvl4pPr>
            <a:lvl5pPr marL="2057400" indent="-228600" algn="l" defTabSz="914400" rtl="0" eaLnBrk="1" latinLnBrk="0" hangingPunct="1">
              <a:spcBef>
                <a:spcPct val="20000"/>
              </a:spcBef>
              <a:buClr>
                <a:srgbClr val="009F4D"/>
              </a:buClr>
              <a:buFont typeface="Courier New" panose="02070309020205020404" pitchFamily="49" charset="0"/>
              <a:buChar char="o"/>
              <a:defRPr sz="2000" kern="1200">
                <a:solidFill>
                  <a:srgbClr val="0C234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4000" dirty="0" smtClean="0"/>
              <a:t>What is it?</a:t>
            </a:r>
          </a:p>
          <a:p>
            <a:r>
              <a:rPr lang="en-US" altLang="en-US" sz="4000" dirty="0" smtClean="0"/>
              <a:t>Why we care</a:t>
            </a:r>
            <a:endParaRPr lang="en-US" altLang="en-US" sz="4000" dirty="0"/>
          </a:p>
        </p:txBody>
      </p:sp>
    </p:spTree>
    <p:extLst>
      <p:ext uri="{BB962C8B-B14F-4D97-AF65-F5344CB8AC3E}">
        <p14:creationId xmlns:p14="http://schemas.microsoft.com/office/powerpoint/2010/main" val="33218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a:bodyPr>
          <a:lstStyle/>
          <a:p>
            <a:pPr algn="l"/>
            <a:r>
              <a:rPr lang="en-US" altLang="en-US" dirty="0"/>
              <a:t>Statutory Withholding Rules</a:t>
            </a:r>
            <a:endParaRPr lang="en-US" dirty="0"/>
          </a:p>
        </p:txBody>
      </p:sp>
      <p:sp>
        <p:nvSpPr>
          <p:cNvPr id="3" name="Content Placeholder 2"/>
          <p:cNvSpPr>
            <a:spLocks noGrp="1"/>
          </p:cNvSpPr>
          <p:nvPr>
            <p:ph idx="1"/>
          </p:nvPr>
        </p:nvSpPr>
        <p:spPr>
          <a:xfrm>
            <a:off x="457200" y="1600201"/>
            <a:ext cx="7543800" cy="4571999"/>
          </a:xfrm>
        </p:spPr>
        <p:txBody>
          <a:bodyPr>
            <a:normAutofit/>
          </a:bodyPr>
          <a:lstStyle/>
          <a:p>
            <a:pPr algn="ctr">
              <a:buNone/>
            </a:pPr>
            <a:r>
              <a:rPr lang="en-US" altLang="en-US" sz="2400" b="1" dirty="0"/>
              <a:t>Nonresident Aliens </a:t>
            </a:r>
            <a:r>
              <a:rPr lang="en-US" altLang="en-US" sz="2400" b="1" dirty="0" smtClean="0"/>
              <a:t>Federal W-4 Form</a:t>
            </a:r>
            <a:endParaRPr lang="en-US" altLang="en-US" sz="2400" b="1" dirty="0"/>
          </a:p>
          <a:p>
            <a:r>
              <a:rPr lang="en-US" altLang="en-US" sz="3000" dirty="0" smtClean="0"/>
              <a:t>May </a:t>
            </a:r>
            <a:r>
              <a:rPr lang="en-US" altLang="en-US" sz="3000" dirty="0"/>
              <a:t>not claim exemption from income tax withholding,</a:t>
            </a:r>
          </a:p>
          <a:p>
            <a:r>
              <a:rPr lang="en-US" altLang="en-US" sz="3000" dirty="0"/>
              <a:t>Request withholding as if they are single, regardless of their actual marital status,</a:t>
            </a:r>
          </a:p>
          <a:p>
            <a:r>
              <a:rPr lang="en-US" altLang="en-US" sz="3000" dirty="0"/>
              <a:t>Claim only one allowance, unless an exception exists, and </a:t>
            </a:r>
          </a:p>
          <a:p>
            <a:r>
              <a:rPr lang="en-US" altLang="en-US" sz="3000" dirty="0"/>
              <a:t>On line 6, write “Nonresident Alien” or “NRA” </a:t>
            </a:r>
          </a:p>
        </p:txBody>
      </p:sp>
      <p:graphicFrame>
        <p:nvGraphicFramePr>
          <p:cNvPr id="6" name="Object 5"/>
          <p:cNvGraphicFramePr>
            <a:graphicFrameLocks noChangeAspect="1"/>
          </p:cNvGraphicFramePr>
          <p:nvPr>
            <p:extLst>
              <p:ext uri="{D42A27DB-BD31-4B8C-83A1-F6EECF244321}">
                <p14:modId xmlns:p14="http://schemas.microsoft.com/office/powerpoint/2010/main" val="1914150483"/>
              </p:ext>
            </p:extLst>
          </p:nvPr>
        </p:nvGraphicFramePr>
        <p:xfrm>
          <a:off x="152400" y="1417638"/>
          <a:ext cx="8686800" cy="4754561"/>
        </p:xfrm>
        <a:graphic>
          <a:graphicData uri="http://schemas.openxmlformats.org/presentationml/2006/ole">
            <mc:AlternateContent xmlns:mc="http://schemas.openxmlformats.org/markup-compatibility/2006">
              <mc:Choice xmlns:v="urn:schemas-microsoft-com:vml" Requires="v">
                <p:oleObj spid="_x0000_s14343" name="Acrobat Document" r:id="rId4" imgW="5829300" imgH="2743200" progId="Acrobat.Document.2015">
                  <p:embed/>
                </p:oleObj>
              </mc:Choice>
              <mc:Fallback>
                <p:oleObj name="Acrobat Document" r:id="rId4" imgW="5829300" imgH="2743200" progId="Acrobat.Document.2015">
                  <p:embed/>
                  <p:pic>
                    <p:nvPicPr>
                      <p:cNvPr id="0" name=""/>
                      <p:cNvPicPr/>
                      <p:nvPr/>
                    </p:nvPicPr>
                    <p:blipFill>
                      <a:blip r:embed="rId5"/>
                      <a:stretch>
                        <a:fillRect/>
                      </a:stretch>
                    </p:blipFill>
                    <p:spPr>
                      <a:xfrm>
                        <a:off x="152400" y="1417638"/>
                        <a:ext cx="8686800" cy="4754561"/>
                      </a:xfrm>
                      <a:prstGeom prst="rect">
                        <a:avLst/>
                      </a:prstGeom>
                    </p:spPr>
                  </p:pic>
                </p:oleObj>
              </mc:Fallback>
            </mc:AlternateContent>
          </a:graphicData>
        </a:graphic>
      </p:graphicFrame>
    </p:spTree>
    <p:extLst>
      <p:ext uri="{BB962C8B-B14F-4D97-AF65-F5344CB8AC3E}">
        <p14:creationId xmlns:p14="http://schemas.microsoft.com/office/powerpoint/2010/main" val="30248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a:bodyPr>
          <a:lstStyle/>
          <a:p>
            <a:pPr algn="l"/>
            <a:r>
              <a:rPr lang="en-US" altLang="en-US" dirty="0"/>
              <a:t>Statutory Withholding Rules</a:t>
            </a:r>
            <a:endParaRPr lang="en-US" dirty="0"/>
          </a:p>
        </p:txBody>
      </p:sp>
      <p:sp>
        <p:nvSpPr>
          <p:cNvPr id="3" name="Content Placeholder 2"/>
          <p:cNvSpPr>
            <a:spLocks noGrp="1"/>
          </p:cNvSpPr>
          <p:nvPr>
            <p:ph idx="1"/>
          </p:nvPr>
        </p:nvSpPr>
        <p:spPr>
          <a:xfrm>
            <a:off x="458492" y="1600200"/>
            <a:ext cx="7543800" cy="4571999"/>
          </a:xfrm>
        </p:spPr>
        <p:txBody>
          <a:bodyPr>
            <a:normAutofit/>
          </a:bodyPr>
          <a:lstStyle/>
          <a:p>
            <a:pPr algn="ctr">
              <a:buNone/>
            </a:pPr>
            <a:r>
              <a:rPr lang="en-US" altLang="en-US" sz="2400" b="1" dirty="0"/>
              <a:t>Nonresident Aliens </a:t>
            </a:r>
            <a:r>
              <a:rPr lang="en-US" altLang="en-US" sz="2400" b="1" dirty="0" smtClean="0"/>
              <a:t>State W-4 Form</a:t>
            </a:r>
            <a:endParaRPr lang="en-US" altLang="en-US" sz="2400" b="1" dirty="0"/>
          </a:p>
          <a:p>
            <a:pPr lvl="0"/>
            <a:r>
              <a:rPr lang="en-US" dirty="0" smtClean="0"/>
              <a:t>May not </a:t>
            </a:r>
            <a:r>
              <a:rPr lang="en-US" dirty="0"/>
              <a:t>claim exemption from withholding;</a:t>
            </a:r>
          </a:p>
          <a:p>
            <a:pPr lvl="0"/>
            <a:r>
              <a:rPr lang="en-US" dirty="0" smtClean="0"/>
              <a:t>Must claim single</a:t>
            </a:r>
            <a:r>
              <a:rPr lang="en-US" dirty="0"/>
              <a:t>, regardless of their actual marital status;</a:t>
            </a:r>
          </a:p>
          <a:p>
            <a:pPr lvl="0"/>
            <a:r>
              <a:rPr lang="en-US" dirty="0" smtClean="0"/>
              <a:t>Must claim 0 allowances </a:t>
            </a:r>
            <a:endParaRPr lang="en-US" dirty="0"/>
          </a:p>
          <a:p>
            <a:r>
              <a:rPr lang="en-US" dirty="0" smtClean="0"/>
              <a:t>Nonresident </a:t>
            </a:r>
            <a:r>
              <a:rPr lang="en-US" dirty="0"/>
              <a:t>aliens for tax purposes may request additional withholding at their option.</a:t>
            </a:r>
          </a:p>
        </p:txBody>
      </p:sp>
    </p:spTree>
    <p:extLst>
      <p:ext uri="{BB962C8B-B14F-4D97-AF65-F5344CB8AC3E}">
        <p14:creationId xmlns:p14="http://schemas.microsoft.com/office/powerpoint/2010/main" val="16387316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pPr algn="l"/>
            <a:r>
              <a:rPr lang="en-US" altLang="en-US" dirty="0"/>
              <a:t>FICA Exception for </a:t>
            </a:r>
            <a:r>
              <a:rPr lang="en-US" altLang="en-US" dirty="0" smtClean="0"/>
              <a:t>F-1 &amp; J-1 Nonresident </a:t>
            </a:r>
            <a:r>
              <a:rPr lang="en-US" altLang="en-US" dirty="0"/>
              <a:t>Aliens</a:t>
            </a:r>
            <a:endParaRPr lang="en-US" dirty="0"/>
          </a:p>
        </p:txBody>
      </p:sp>
      <p:sp>
        <p:nvSpPr>
          <p:cNvPr id="3" name="Content Placeholder 2"/>
          <p:cNvSpPr>
            <a:spLocks noGrp="1"/>
          </p:cNvSpPr>
          <p:nvPr>
            <p:ph idx="1"/>
          </p:nvPr>
        </p:nvSpPr>
        <p:spPr>
          <a:xfrm>
            <a:off x="457200" y="1600201"/>
            <a:ext cx="7543800" cy="4571999"/>
          </a:xfrm>
        </p:spPr>
        <p:txBody>
          <a:bodyPr>
            <a:normAutofit/>
          </a:bodyPr>
          <a:lstStyle/>
          <a:p>
            <a:pPr>
              <a:lnSpc>
                <a:spcPct val="80000"/>
              </a:lnSpc>
            </a:pPr>
            <a:r>
              <a:rPr lang="en-US" altLang="en-US" sz="2400" b="1" i="1" dirty="0"/>
              <a:t>IRC Section 3121(b)(19)</a:t>
            </a:r>
            <a:endParaRPr lang="en-US" altLang="en-US" sz="2400" dirty="0"/>
          </a:p>
          <a:p>
            <a:pPr>
              <a:lnSpc>
                <a:spcPct val="80000"/>
              </a:lnSpc>
            </a:pPr>
            <a:r>
              <a:rPr lang="en-US" altLang="en-US" sz="2400" dirty="0"/>
              <a:t>An individual may be exempt from FICA tax withholding if he or she meets </a:t>
            </a:r>
            <a:r>
              <a:rPr lang="en-US" altLang="en-US" sz="2400" b="1" dirty="0"/>
              <a:t>all </a:t>
            </a:r>
            <a:r>
              <a:rPr lang="en-US" altLang="en-US" sz="2400" dirty="0"/>
              <a:t>of the following criteria:</a:t>
            </a:r>
          </a:p>
          <a:p>
            <a:pPr lvl="1">
              <a:lnSpc>
                <a:spcPct val="80000"/>
              </a:lnSpc>
            </a:pPr>
            <a:r>
              <a:rPr lang="en-US" altLang="en-US" sz="2000" dirty="0"/>
              <a:t>Is a nonresident alien for taxation purposes (i.e.: has not met the substantial presence test);</a:t>
            </a:r>
          </a:p>
          <a:p>
            <a:pPr lvl="1">
              <a:lnSpc>
                <a:spcPct val="80000"/>
              </a:lnSpc>
            </a:pPr>
            <a:r>
              <a:rPr lang="en-US" altLang="en-US" sz="2000" dirty="0"/>
              <a:t>Is present in the U.S. under a F, J, M or Q visa;</a:t>
            </a:r>
          </a:p>
          <a:p>
            <a:pPr lvl="1">
              <a:lnSpc>
                <a:spcPct val="80000"/>
              </a:lnSpc>
            </a:pPr>
            <a:r>
              <a:rPr lang="en-US" altLang="en-US" sz="2000" dirty="0"/>
              <a:t>Is performing services in accordance with the primary purpose of the visa’s issuance (i.e., the primary holder of the visa, the “-1”).  </a:t>
            </a:r>
          </a:p>
          <a:p>
            <a:pPr>
              <a:lnSpc>
                <a:spcPct val="80000"/>
              </a:lnSpc>
            </a:pPr>
            <a:r>
              <a:rPr lang="en-US" altLang="en-US" sz="2400" dirty="0"/>
              <a:t>This exemption does not apply to F, J, M or Q visa holders who become resident aliens for tax purposes (i.e., individuals who have met the substantial presence test).</a:t>
            </a:r>
          </a:p>
        </p:txBody>
      </p:sp>
    </p:spTree>
    <p:extLst>
      <p:ext uri="{BB962C8B-B14F-4D97-AF65-F5344CB8AC3E}">
        <p14:creationId xmlns:p14="http://schemas.microsoft.com/office/powerpoint/2010/main" val="38215193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fontScale="90000"/>
          </a:bodyPr>
          <a:lstStyle/>
          <a:p>
            <a:pPr algn="l"/>
            <a:r>
              <a:rPr lang="en-US" altLang="en-US" dirty="0"/>
              <a:t>Tax Treaties &amp; Income Withholding</a:t>
            </a:r>
            <a:endParaRPr lang="en-US" dirty="0"/>
          </a:p>
        </p:txBody>
      </p:sp>
      <p:sp>
        <p:nvSpPr>
          <p:cNvPr id="3" name="Content Placeholder 2"/>
          <p:cNvSpPr>
            <a:spLocks noGrp="1"/>
          </p:cNvSpPr>
          <p:nvPr>
            <p:ph idx="1"/>
          </p:nvPr>
        </p:nvSpPr>
        <p:spPr>
          <a:xfrm>
            <a:off x="457200" y="1600201"/>
            <a:ext cx="7543800" cy="4571999"/>
          </a:xfrm>
        </p:spPr>
        <p:txBody>
          <a:bodyPr>
            <a:normAutofit/>
          </a:bodyPr>
          <a:lstStyle/>
          <a:p>
            <a:pPr>
              <a:lnSpc>
                <a:spcPct val="90000"/>
              </a:lnSpc>
            </a:pPr>
            <a:r>
              <a:rPr lang="en-US" altLang="en-US" dirty="0" smtClean="0"/>
              <a:t>Only a nonresident </a:t>
            </a:r>
            <a:r>
              <a:rPr lang="en-US" altLang="en-US" dirty="0"/>
              <a:t>alien for tax purposes </a:t>
            </a:r>
            <a:r>
              <a:rPr lang="en-US" altLang="en-US" dirty="0" smtClean="0"/>
              <a:t>may  </a:t>
            </a:r>
            <a:r>
              <a:rPr lang="en-US" altLang="en-US" dirty="0"/>
              <a:t>claim treaty benefits</a:t>
            </a:r>
          </a:p>
          <a:p>
            <a:pPr>
              <a:lnSpc>
                <a:spcPct val="90000"/>
              </a:lnSpc>
            </a:pPr>
            <a:r>
              <a:rPr lang="en-US" altLang="en-US" dirty="0">
                <a:hlinkClick r:id="rId3"/>
              </a:rPr>
              <a:t>Tax Treaty Article/Clauses</a:t>
            </a:r>
            <a:endParaRPr lang="en-US" altLang="en-US" dirty="0"/>
          </a:p>
          <a:p>
            <a:pPr lvl="1">
              <a:lnSpc>
                <a:spcPct val="90000"/>
              </a:lnSpc>
            </a:pPr>
            <a:r>
              <a:rPr lang="en-US" altLang="en-US" dirty="0"/>
              <a:t>Compensation during Training F-1</a:t>
            </a:r>
          </a:p>
          <a:p>
            <a:pPr lvl="1">
              <a:lnSpc>
                <a:spcPct val="90000"/>
              </a:lnSpc>
            </a:pPr>
            <a:r>
              <a:rPr lang="en-US" altLang="en-US" dirty="0"/>
              <a:t>Teaching/Researching J-1 Scholar </a:t>
            </a:r>
          </a:p>
          <a:p>
            <a:pPr lvl="1">
              <a:lnSpc>
                <a:spcPct val="90000"/>
              </a:lnSpc>
            </a:pPr>
            <a:r>
              <a:rPr lang="en-US" altLang="en-US" dirty="0"/>
              <a:t>Dependent Personal Services (Canadian)</a:t>
            </a:r>
          </a:p>
          <a:p>
            <a:pPr>
              <a:lnSpc>
                <a:spcPct val="90000"/>
              </a:lnSpc>
            </a:pPr>
            <a:r>
              <a:rPr lang="en-US" altLang="en-US" dirty="0"/>
              <a:t>Annual maximum dollar amount and/or a time limit of presence in the U.S. </a:t>
            </a:r>
          </a:p>
        </p:txBody>
      </p:sp>
      <p:pic>
        <p:nvPicPr>
          <p:cNvPr id="4" name="Picture 3" descr="MCj0290672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057400"/>
            <a:ext cx="1592263"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4151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7162800" y="1676400"/>
            <a:ext cx="1600200" cy="2465388"/>
          </a:xfrm>
          <a:prstGeom prst="rect">
            <a:avLst/>
          </a:prstGeom>
          <a:solidFill>
            <a:schemeClr val="accent1">
              <a:alpha val="27843"/>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nSpc>
                <a:spcPct val="100000"/>
              </a:lnSpc>
              <a:spcBef>
                <a:spcPct val="50000"/>
              </a:spcBef>
              <a:buClrTx/>
              <a:buSzTx/>
              <a:buFontTx/>
              <a:buNone/>
            </a:pPr>
            <a:r>
              <a:rPr lang="en-US" altLang="en-US" b="1" dirty="0"/>
              <a:t>Form 8233: </a:t>
            </a:r>
          </a:p>
          <a:p>
            <a:pPr>
              <a:lnSpc>
                <a:spcPct val="100000"/>
              </a:lnSpc>
              <a:spcBef>
                <a:spcPct val="50000"/>
              </a:spcBef>
              <a:buClrTx/>
              <a:buSzTx/>
              <a:buFontTx/>
              <a:buNone/>
            </a:pPr>
            <a:r>
              <a:rPr lang="en-US" altLang="en-US" b="1" dirty="0"/>
              <a:t>For Claiming Treaty Benefits</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5791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914400" y="4191000"/>
            <a:ext cx="6477000" cy="2438400"/>
          </a:xfrm>
          <a:prstGeom prst="rect">
            <a:avLst/>
          </a:prstGeom>
          <a:solidFill>
            <a:schemeClr val="hlink">
              <a:alpha val="2117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201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153400" cy="5205413"/>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t="63855" r="-470"/>
          <a:stretch>
            <a:fillRect/>
          </a:stretch>
        </p:blipFill>
        <p:spPr bwMode="auto">
          <a:xfrm>
            <a:off x="457200" y="3289300"/>
            <a:ext cx="8153400" cy="2489200"/>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5"/>
          <p:cNvSpPr>
            <a:spLocks noChangeArrowheads="1"/>
          </p:cNvSpPr>
          <p:nvPr/>
        </p:nvSpPr>
        <p:spPr bwMode="auto">
          <a:xfrm rot="-1038404">
            <a:off x="6071118" y="4984044"/>
            <a:ext cx="1905000" cy="457200"/>
          </a:xfrm>
          <a:custGeom>
            <a:avLst/>
            <a:gdLst>
              <a:gd name="T0" fmla="*/ 1428750 w 21600"/>
              <a:gd name="T1" fmla="*/ 0 h 21600"/>
              <a:gd name="T2" fmla="*/ 0 w 21600"/>
              <a:gd name="T3" fmla="*/ 228600 h 21600"/>
              <a:gd name="T4" fmla="*/ 1428750 w 21600"/>
              <a:gd name="T5" fmla="*/ 457200 h 21600"/>
              <a:gd name="T6" fmla="*/ 1905000 w 21600"/>
              <a:gd name="T7" fmla="*/ 2286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 name="Picture 14"/>
          <p:cNvPicPr>
            <a:picLocks noChangeAspect="1" noChangeArrowheads="1"/>
          </p:cNvPicPr>
          <p:nvPr/>
        </p:nvPicPr>
        <p:blipFill>
          <a:blip r:embed="rId4">
            <a:extLst>
              <a:ext uri="{28A0092B-C50C-407E-A947-70E740481C1C}">
                <a14:useLocalDpi xmlns:a14="http://schemas.microsoft.com/office/drawing/2010/main" val="0"/>
              </a:ext>
            </a:extLst>
          </a:blip>
          <a:srcRect t="32307"/>
          <a:stretch>
            <a:fillRect/>
          </a:stretch>
        </p:blipFill>
        <p:spPr bwMode="auto">
          <a:xfrm>
            <a:off x="685800" y="188913"/>
            <a:ext cx="7239000" cy="889000"/>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7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 presetClass="entr" presetSubtype="10" fill="hold" nodeType="after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2000" fill="hold"/>
                                        <p:tgtEl>
                                          <p:spTgt spid="11"/>
                                        </p:tgtEl>
                                        <p:attrNameLst>
                                          <p:attrName>ppt_w</p:attrName>
                                        </p:attrNameLst>
                                      </p:cBhvr>
                                      <p:tavLst>
                                        <p:tav tm="0">
                                          <p:val>
                                            <p:strVal val="#ppt_w*0.70"/>
                                          </p:val>
                                        </p:tav>
                                        <p:tav tm="100000">
                                          <p:val>
                                            <p:strVal val="#ppt_w"/>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animEffect transition="in" filter="fade">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r="2438"/>
          <a:stretch>
            <a:fillRect/>
          </a:stretch>
        </p:blipFill>
        <p:spPr bwMode="auto">
          <a:xfrm>
            <a:off x="1219200" y="468313"/>
            <a:ext cx="6477000" cy="615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13"/>
          <p:cNvGrpSpPr>
            <a:grpSpLocks/>
          </p:cNvGrpSpPr>
          <p:nvPr/>
        </p:nvGrpSpPr>
        <p:grpSpPr bwMode="auto">
          <a:xfrm>
            <a:off x="228600" y="3886200"/>
            <a:ext cx="8763000" cy="2587625"/>
            <a:chOff x="-192" y="1824"/>
            <a:chExt cx="5712" cy="1438"/>
          </a:xfrm>
        </p:grpSpPr>
        <p:pic>
          <p:nvPicPr>
            <p:cNvPr id="7" name="Picture 12"/>
            <p:cNvPicPr>
              <a:picLocks noChangeAspect="1" noChangeArrowheads="1"/>
            </p:cNvPicPr>
            <p:nvPr/>
          </p:nvPicPr>
          <p:blipFill>
            <a:blip r:embed="rId4">
              <a:extLst>
                <a:ext uri="{28A0092B-C50C-407E-A947-70E740481C1C}">
                  <a14:useLocalDpi xmlns:a14="http://schemas.microsoft.com/office/drawing/2010/main" val="0"/>
                </a:ext>
              </a:extLst>
            </a:blip>
            <a:srcRect l="4980" t="39862" r="5655" b="14151"/>
            <a:stretch>
              <a:fillRect/>
            </a:stretch>
          </p:blipFill>
          <p:spPr bwMode="auto">
            <a:xfrm>
              <a:off x="-192" y="1824"/>
              <a:ext cx="5712" cy="1438"/>
            </a:xfrm>
            <a:prstGeom prst="rect">
              <a:avLst/>
            </a:prstGeom>
            <a:noFill/>
            <a:ln w="3810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8"/>
            <p:cNvSpPr txBox="1">
              <a:spLocks noChangeArrowheads="1"/>
            </p:cNvSpPr>
            <p:nvPr/>
          </p:nvSpPr>
          <p:spPr bwMode="auto">
            <a:xfrm>
              <a:off x="1536" y="2976"/>
              <a:ext cx="2496"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nSpc>
                  <a:spcPct val="100000"/>
                </a:lnSpc>
                <a:spcBef>
                  <a:spcPct val="50000"/>
                </a:spcBef>
                <a:buClrTx/>
                <a:buSzTx/>
                <a:buFontTx/>
                <a:buNone/>
              </a:pPr>
              <a:r>
                <a:rPr lang="en-US" altLang="en-US" sz="2000">
                  <a:solidFill>
                    <a:srgbClr val="0000CC"/>
                  </a:solidFill>
                  <a:latin typeface="Monotype Corsiva" panose="03010101010201010101" pitchFamily="66" charset="0"/>
                </a:rPr>
                <a:t>Tax Services Contact</a:t>
              </a:r>
            </a:p>
          </p:txBody>
        </p:sp>
        <p:sp>
          <p:nvSpPr>
            <p:cNvPr id="13" name="Text Box 9"/>
            <p:cNvSpPr txBox="1">
              <a:spLocks noChangeArrowheads="1"/>
            </p:cNvSpPr>
            <p:nvPr/>
          </p:nvSpPr>
          <p:spPr bwMode="auto">
            <a:xfrm>
              <a:off x="4608" y="2976"/>
              <a:ext cx="864"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nSpc>
                  <a:spcPct val="100000"/>
                </a:lnSpc>
                <a:spcBef>
                  <a:spcPct val="50000"/>
                </a:spcBef>
                <a:buClrTx/>
                <a:buSzTx/>
                <a:buFontTx/>
                <a:buNone/>
              </a:pPr>
              <a:r>
                <a:rPr lang="en-US" altLang="en-US" sz="2000">
                  <a:solidFill>
                    <a:srgbClr val="0000CC"/>
                  </a:solidFill>
                  <a:latin typeface="Monotype Corsiva" panose="03010101010201010101" pitchFamily="66" charset="0"/>
                </a:rPr>
                <a:t>12/18/2006</a:t>
              </a:r>
            </a:p>
          </p:txBody>
        </p:sp>
      </p:grpSp>
      <p:sp>
        <p:nvSpPr>
          <p:cNvPr id="14" name="Oval 11"/>
          <p:cNvSpPr>
            <a:spLocks noChangeArrowheads="1"/>
          </p:cNvSpPr>
          <p:nvPr/>
        </p:nvSpPr>
        <p:spPr bwMode="auto">
          <a:xfrm>
            <a:off x="7010400" y="5257800"/>
            <a:ext cx="2133600" cy="1600200"/>
          </a:xfrm>
          <a:prstGeom prst="ellipse">
            <a:avLst/>
          </a:prstGeom>
          <a:solidFill>
            <a:schemeClr val="hlink">
              <a:alpha val="38039"/>
            </a:schemeClr>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eaLnBrk="1" hangingPunct="1"/>
            <a:endParaRPr lang="en-US" altLang="en-US"/>
          </a:p>
        </p:txBody>
      </p:sp>
      <p:sp>
        <p:nvSpPr>
          <p:cNvPr id="15" name="Rectangle 10"/>
          <p:cNvSpPr>
            <a:spLocks noChangeArrowheads="1"/>
          </p:cNvSpPr>
          <p:nvPr/>
        </p:nvSpPr>
        <p:spPr bwMode="auto">
          <a:xfrm>
            <a:off x="1371600" y="4648200"/>
            <a:ext cx="48768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gn="ctr">
              <a:lnSpc>
                <a:spcPct val="100000"/>
              </a:lnSpc>
              <a:spcBef>
                <a:spcPct val="0"/>
              </a:spcBef>
              <a:buClrTx/>
              <a:buSzTx/>
              <a:buFontTx/>
              <a:buNone/>
            </a:pPr>
            <a:r>
              <a:rPr lang="en-US" altLang="en-US" b="1"/>
              <a:t>Must be mailed within </a:t>
            </a:r>
          </a:p>
          <a:p>
            <a:pPr algn="ctr">
              <a:lnSpc>
                <a:spcPct val="100000"/>
              </a:lnSpc>
              <a:spcBef>
                <a:spcPct val="0"/>
              </a:spcBef>
              <a:buClrTx/>
              <a:buSzTx/>
              <a:buFontTx/>
              <a:buNone/>
            </a:pPr>
            <a:r>
              <a:rPr lang="en-US" altLang="en-US" b="1"/>
              <a:t>5 days from</a:t>
            </a:r>
          </a:p>
          <a:p>
            <a:pPr algn="ctr">
              <a:lnSpc>
                <a:spcPct val="100000"/>
              </a:lnSpc>
              <a:spcBef>
                <a:spcPct val="0"/>
              </a:spcBef>
              <a:buClrTx/>
              <a:buSzTx/>
              <a:buFontTx/>
              <a:buNone/>
            </a:pPr>
            <a:r>
              <a:rPr lang="en-US" altLang="en-US" b="1"/>
              <a:t>the withholding agent</a:t>
            </a:r>
          </a:p>
          <a:p>
            <a:pPr algn="ctr">
              <a:lnSpc>
                <a:spcPct val="100000"/>
              </a:lnSpc>
              <a:spcBef>
                <a:spcPct val="0"/>
              </a:spcBef>
              <a:buClrTx/>
              <a:buSzTx/>
              <a:buFontTx/>
              <a:buNone/>
            </a:pPr>
            <a:r>
              <a:rPr lang="en-US" altLang="en-US" b="1"/>
              <a:t> signature date</a:t>
            </a:r>
            <a:r>
              <a:rPr lang="en-US" altLang="en-US" sz="1800"/>
              <a:t> </a:t>
            </a:r>
          </a:p>
        </p:txBody>
      </p:sp>
      <p:pic>
        <p:nvPicPr>
          <p:cNvPr id="1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8291513" cy="3468688"/>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32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par>
                                <p:cTn id="13" presetID="55"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152400" y="1143000"/>
            <a:ext cx="8839200" cy="54864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defRPr>
            </a:lvl1pPr>
            <a:lvl2pPr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lr>
                <a:schemeClr val="accent1"/>
              </a:buClr>
              <a:buSzPct val="70000"/>
              <a:buFont typeface="Wingdings" panose="05000000000000000000" pitchFamily="2" charset="2"/>
              <a:buChar char="n"/>
              <a:defRPr sz="2400">
                <a:solidFill>
                  <a:schemeClr val="tx1"/>
                </a:solidFill>
                <a:latin typeface="Arial" panose="020B0604020202020204" pitchFamily="34" charset="0"/>
              </a:defRPr>
            </a:lvl9pPr>
          </a:lstStyle>
          <a:p>
            <a:pPr>
              <a:lnSpc>
                <a:spcPct val="100000"/>
              </a:lnSpc>
              <a:spcBef>
                <a:spcPct val="0"/>
              </a:spcBef>
              <a:buClrTx/>
              <a:buSzTx/>
              <a:buFontTx/>
              <a:buNone/>
            </a:pPr>
            <a:endParaRPr lang="en-US" altLang="en-US" sz="1200" b="1" smtClean="0"/>
          </a:p>
          <a:p>
            <a:pPr>
              <a:lnSpc>
                <a:spcPct val="100000"/>
              </a:lnSpc>
              <a:spcBef>
                <a:spcPct val="0"/>
              </a:spcBef>
              <a:buClrTx/>
              <a:buSzTx/>
              <a:buFontTx/>
              <a:buNone/>
            </a:pPr>
            <a:r>
              <a:rPr lang="en-US" altLang="en-US" sz="1200" b="1" smtClean="0"/>
              <a:t>People’s Republic of China</a:t>
            </a:r>
          </a:p>
          <a:p>
            <a:pPr>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I was a resident of the People’s Republic of China on the date of my arrival in the United States. I am not a U.S. citizen. I have not been lawfully accorded the privilege of residing permanently in the United States as an immigrant.</a:t>
            </a:r>
          </a:p>
          <a:p>
            <a:pPr lvl="1">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I have accepted an invitation by the U.S. government, or by a university or other recognized educational institution in the United States to come to the United States for the purpose of teaching or engaging in research at </a:t>
            </a:r>
            <a:r>
              <a:rPr lang="en-US" altLang="en-US" sz="1200" b="1" i="1" u="sng" smtClean="0">
                <a:solidFill>
                  <a:srgbClr val="0000FF"/>
                </a:solidFill>
              </a:rPr>
              <a:t>Minnesota State University, Mankato</a:t>
            </a:r>
            <a:r>
              <a:rPr lang="en-US" altLang="en-US" sz="1200" smtClean="0"/>
              <a:t>, which is an accredited educational institution or scientific research institution. I will receive compensation for my teaching, lecturing, or research activities.</a:t>
            </a:r>
          </a:p>
          <a:p>
            <a:pPr lvl="1">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The teaching, lecturing, or research compensation received during the entire tax year qualifies for exemption from withholding of federal income tax under the tax treaty between the United States and the People’s Republic of China. I have not previously claimed an income tax exemption under this treaty for income received as a teacher, lecturer, researcher, or student before the date of my arrival in the United States.</a:t>
            </a:r>
          </a:p>
          <a:p>
            <a:pPr lvl="1">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Any research I perform will be undertaken in the public interest and not primarily for the private benefit of a specific person or persons.  </a:t>
            </a:r>
          </a:p>
          <a:p>
            <a:pPr lvl="1">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I arrived in the United States on </a:t>
            </a:r>
            <a:r>
              <a:rPr lang="en-US" altLang="en-US" sz="1200" b="1" i="1" u="sng" smtClean="0"/>
              <a:t> </a:t>
            </a:r>
            <a:r>
              <a:rPr lang="en-US" altLang="en-US" sz="1200" b="1" i="1" u="sng" smtClean="0">
                <a:solidFill>
                  <a:srgbClr val="0000FF"/>
                </a:solidFill>
              </a:rPr>
              <a:t>12/15/2006</a:t>
            </a:r>
            <a:r>
              <a:rPr lang="en-US" altLang="en-US" sz="1200" b="1" i="1" u="sng" smtClean="0"/>
              <a:t>  </a:t>
            </a:r>
            <a:r>
              <a:rPr lang="en-US" altLang="en-US" sz="1200" i="1" smtClean="0"/>
              <a:t>[insert the date of your last arrival in the United States before beginning the teaching or research services for which the exemption is claimed].</a:t>
            </a:r>
            <a:r>
              <a:rPr lang="en-US" altLang="en-US" sz="1200" smtClean="0"/>
              <a:t> The treaty exemption is available only for compensation received during a maximum aggregate period of three years.</a:t>
            </a:r>
          </a:p>
          <a:p>
            <a:pPr>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Tax year treaty being claimed for</a:t>
            </a:r>
            <a:r>
              <a:rPr lang="en-US" altLang="en-US" sz="1200" b="1" u="sng" smtClean="0"/>
              <a:t>    </a:t>
            </a:r>
            <a:r>
              <a:rPr lang="en-US" altLang="en-US" sz="1200" b="1" u="sng" smtClean="0">
                <a:solidFill>
                  <a:srgbClr val="0000FF"/>
                </a:solidFill>
              </a:rPr>
              <a:t>2007</a:t>
            </a:r>
            <a:r>
              <a:rPr lang="en-US" altLang="en-US" sz="1200" smtClean="0"/>
              <a:t>_;</a:t>
            </a:r>
          </a:p>
          <a:p>
            <a:pPr>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Under penalties of perjury, I declare that I have prepared this form and to the best of my knowledge and belief,  it is true, correct, and complete.</a:t>
            </a:r>
          </a:p>
          <a:p>
            <a:pPr>
              <a:lnSpc>
                <a:spcPct val="100000"/>
              </a:lnSpc>
              <a:spcBef>
                <a:spcPct val="0"/>
              </a:spcBef>
              <a:buClrTx/>
              <a:buSzTx/>
              <a:buFontTx/>
              <a:buNone/>
            </a:pPr>
            <a:endParaRPr lang="en-US" altLang="en-US" sz="1200" smtClean="0"/>
          </a:p>
          <a:p>
            <a:pPr>
              <a:lnSpc>
                <a:spcPct val="100000"/>
              </a:lnSpc>
              <a:spcBef>
                <a:spcPct val="0"/>
              </a:spcBef>
              <a:buClrTx/>
              <a:buSzTx/>
              <a:buFontTx/>
              <a:buNone/>
            </a:pPr>
            <a:r>
              <a:rPr lang="en-US" altLang="en-US" sz="1200" smtClean="0"/>
              <a:t>Signature of nonresident alien individual_ </a:t>
            </a:r>
            <a:r>
              <a:rPr lang="en-US" altLang="en-US" sz="1600" b="1" u="sng" smtClean="0">
                <a:solidFill>
                  <a:srgbClr val="0000FF"/>
                </a:solidFill>
                <a:latin typeface="Script MT Bold" panose="03040602040607080904" pitchFamily="66" charset="0"/>
              </a:rPr>
              <a:t>Mei Lee</a:t>
            </a:r>
            <a:r>
              <a:rPr lang="en-US" altLang="en-US" sz="1200" b="1" i="1" u="sng" smtClean="0">
                <a:solidFill>
                  <a:srgbClr val="0000FF"/>
                </a:solidFill>
              </a:rPr>
              <a:t>    </a:t>
            </a:r>
            <a:r>
              <a:rPr lang="en-US" altLang="en-US" sz="1200" b="1" smtClean="0"/>
              <a:t>__________</a:t>
            </a:r>
            <a:r>
              <a:rPr lang="en-US" altLang="en-US" sz="1200" smtClean="0"/>
              <a:t>Date __</a:t>
            </a:r>
            <a:r>
              <a:rPr lang="en-US" altLang="en-US" sz="1200" b="1" i="1" u="sng" smtClean="0">
                <a:solidFill>
                  <a:srgbClr val="0000FF"/>
                </a:solidFill>
              </a:rPr>
              <a:t>12/16/2006</a:t>
            </a:r>
            <a:r>
              <a:rPr lang="en-US" altLang="en-US" sz="1200" smtClean="0"/>
              <a:t>_________</a:t>
            </a:r>
            <a:endParaRPr lang="en-US" altLang="en-US" sz="1200" dirty="0"/>
          </a:p>
        </p:txBody>
      </p:sp>
      <p:sp>
        <p:nvSpPr>
          <p:cNvPr id="11" name="Rectangle 2"/>
          <p:cNvSpPr txBox="1">
            <a:spLocks noChangeArrowheads="1"/>
          </p:cNvSpPr>
          <p:nvPr/>
        </p:nvSpPr>
        <p:spPr>
          <a:xfrm>
            <a:off x="770731" y="351295"/>
            <a:ext cx="7602538" cy="838200"/>
          </a:xfrm>
          <a:prstGeom prst="rect">
            <a:avLst/>
          </a:prstGeom>
        </p:spPr>
        <p:txBody>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r>
              <a:rPr lang="en-US" altLang="en-US" sz="3400" smtClean="0"/>
              <a:t>8233 Statement Attachment – J-1 Scholar</a:t>
            </a:r>
            <a:endParaRPr lang="en-US" altLang="en-US" sz="3400" dirty="0" smtClean="0"/>
          </a:p>
        </p:txBody>
      </p:sp>
    </p:spTree>
    <p:extLst>
      <p:ext uri="{BB962C8B-B14F-4D97-AF65-F5344CB8AC3E}">
        <p14:creationId xmlns:p14="http://schemas.microsoft.com/office/powerpoint/2010/main" val="28933055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770731" y="351295"/>
            <a:ext cx="7602538" cy="838200"/>
          </a:xfrm>
          <a:prstGeom prst="rect">
            <a:avLst/>
          </a:prstGeom>
        </p:spPr>
        <p:txBody>
          <a:bodyPr/>
          <a:lstStyle>
            <a:lvl1pPr algn="ctr" defTabSz="914400" rtl="0" eaLnBrk="1" latinLnBrk="0" hangingPunct="1">
              <a:spcBef>
                <a:spcPct val="0"/>
              </a:spcBef>
              <a:buNone/>
              <a:defRPr sz="4400" b="1" kern="1200">
                <a:solidFill>
                  <a:srgbClr val="0C2340"/>
                </a:solidFill>
                <a:latin typeface="+mj-lt"/>
                <a:ea typeface="+mj-ea"/>
                <a:cs typeface="+mj-cs"/>
              </a:defRPr>
            </a:lvl1pPr>
          </a:lstStyle>
          <a:p>
            <a:r>
              <a:rPr lang="en-US" altLang="en-US" sz="3400" dirty="0" smtClean="0"/>
              <a:t>8233 </a:t>
            </a:r>
            <a:r>
              <a:rPr lang="en-US" altLang="en-US" sz="3400" dirty="0" smtClean="0"/>
              <a:t>Naming</a:t>
            </a:r>
            <a:endParaRPr lang="en-US" altLang="en-US" sz="3400" dirty="0" smtClean="0"/>
          </a:p>
        </p:txBody>
      </p:sp>
      <p:sp>
        <p:nvSpPr>
          <p:cNvPr id="5" name="Content Placeholder 2"/>
          <p:cNvSpPr>
            <a:spLocks noGrp="1"/>
          </p:cNvSpPr>
          <p:nvPr>
            <p:ph idx="1"/>
          </p:nvPr>
        </p:nvSpPr>
        <p:spPr>
          <a:xfrm>
            <a:off x="457200" y="1417639"/>
            <a:ext cx="8229600" cy="4754562"/>
          </a:xfrm>
        </p:spPr>
        <p:txBody>
          <a:bodyPr>
            <a:noAutofit/>
          </a:bodyPr>
          <a:lstStyle/>
          <a:p>
            <a:r>
              <a:rPr lang="en-US" sz="3600" dirty="0"/>
              <a:t>Send 8233 separate from the TRIF packet </a:t>
            </a:r>
          </a:p>
          <a:p>
            <a:r>
              <a:rPr lang="en-US" sz="3600" dirty="0" smtClean="0"/>
              <a:t>Naming Convention for 8233 </a:t>
            </a:r>
          </a:p>
          <a:p>
            <a:pPr lvl="1"/>
            <a:r>
              <a:rPr lang="en-US" sz="2800" dirty="0" smtClean="0"/>
              <a:t>Campus </a:t>
            </a:r>
            <a:r>
              <a:rPr lang="en-US" sz="2800" dirty="0"/>
              <a:t>ID</a:t>
            </a:r>
          </a:p>
          <a:p>
            <a:pPr lvl="1"/>
            <a:r>
              <a:rPr lang="en-US" sz="2800" dirty="0"/>
              <a:t>Employee Last Name – first 4 letters plus Employee First Name – first two letters</a:t>
            </a:r>
          </a:p>
          <a:p>
            <a:pPr lvl="1"/>
            <a:r>
              <a:rPr lang="en-US" sz="2800" dirty="0"/>
              <a:t>Last four digits of </a:t>
            </a:r>
            <a:r>
              <a:rPr lang="en-US" sz="2800" dirty="0" smtClean="0"/>
              <a:t>SSN</a:t>
            </a:r>
          </a:p>
          <a:p>
            <a:pPr lvl="1"/>
            <a:r>
              <a:rPr lang="en-US" altLang="en-US" sz="2800" dirty="0" smtClean="0"/>
              <a:t>Tax year</a:t>
            </a:r>
          </a:p>
          <a:p>
            <a:pPr lvl="1"/>
            <a:r>
              <a:rPr lang="en-US" altLang="en-US" sz="2800" dirty="0" smtClean="0"/>
              <a:t>8233</a:t>
            </a:r>
          </a:p>
          <a:p>
            <a:pPr lvl="1"/>
            <a:r>
              <a:rPr lang="en-US" altLang="en-US" sz="2800" dirty="0" smtClean="0"/>
              <a:t>EX:  </a:t>
            </a:r>
            <a:r>
              <a:rPr lang="en-US" altLang="en-US" sz="2800" b="1" dirty="0" smtClean="0"/>
              <a:t>0071.leeme.6789.2017.8233</a:t>
            </a:r>
            <a:endParaRPr lang="en-US" altLang="en-US" sz="2800" b="1" dirty="0"/>
          </a:p>
          <a:p>
            <a:pPr marL="609600" indent="-609600">
              <a:lnSpc>
                <a:spcPct val="90000"/>
              </a:lnSpc>
            </a:pPr>
            <a:endParaRPr lang="en-US" altLang="en-US" sz="2400" dirty="0"/>
          </a:p>
        </p:txBody>
      </p:sp>
    </p:spTree>
    <p:extLst>
      <p:ext uri="{BB962C8B-B14F-4D97-AF65-F5344CB8AC3E}">
        <p14:creationId xmlns:p14="http://schemas.microsoft.com/office/powerpoint/2010/main" val="24340998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Western world will abolish all kinds of taxes . With the larg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590800"/>
            <a:ext cx="2627684" cy="1750694"/>
          </a:xfrm>
          <a:prstGeom prst="rect">
            <a:avLst/>
          </a:prstGeom>
        </p:spPr>
      </p:pic>
      <p:sp>
        <p:nvSpPr>
          <p:cNvPr id="2" name="Title 1"/>
          <p:cNvSpPr>
            <a:spLocks noGrp="1"/>
          </p:cNvSpPr>
          <p:nvPr>
            <p:ph type="title" idx="4294967295"/>
          </p:nvPr>
        </p:nvSpPr>
        <p:spPr>
          <a:xfrm>
            <a:off x="457200" y="274638"/>
            <a:ext cx="8229600" cy="1143000"/>
          </a:xfrm>
        </p:spPr>
        <p:txBody>
          <a:bodyPr>
            <a:normAutofit/>
          </a:bodyPr>
          <a:lstStyle/>
          <a:p>
            <a:pPr algn="l"/>
            <a:r>
              <a:rPr lang="en-US" altLang="en-US" dirty="0"/>
              <a:t>Example: Taxing Mei Lee</a:t>
            </a:r>
            <a:endParaRPr lang="en-US" dirty="0"/>
          </a:p>
        </p:txBody>
      </p:sp>
      <p:sp>
        <p:nvSpPr>
          <p:cNvPr id="3" name="Content Placeholder 2"/>
          <p:cNvSpPr>
            <a:spLocks noGrp="1"/>
          </p:cNvSpPr>
          <p:nvPr>
            <p:ph idx="1"/>
          </p:nvPr>
        </p:nvSpPr>
        <p:spPr>
          <a:xfrm>
            <a:off x="457200" y="1600201"/>
            <a:ext cx="5486400" cy="4419599"/>
          </a:xfrm>
        </p:spPr>
        <p:txBody>
          <a:bodyPr>
            <a:normAutofit fontScale="92500"/>
          </a:bodyPr>
          <a:lstStyle/>
          <a:p>
            <a:r>
              <a:rPr lang="en-US" altLang="en-US" sz="3200" dirty="0"/>
              <a:t>NRA J-1 Scholar = Exempt from </a:t>
            </a:r>
            <a:r>
              <a:rPr lang="en-US" altLang="en-US" sz="3200" dirty="0" smtClean="0"/>
              <a:t>FICA Taxation</a:t>
            </a:r>
            <a:endParaRPr lang="en-US" altLang="en-US" sz="3200" dirty="0"/>
          </a:p>
          <a:p>
            <a:r>
              <a:rPr lang="en-US" altLang="en-US" sz="3200" dirty="0"/>
              <a:t>U.S. – China Tax Treaty Benefit</a:t>
            </a:r>
          </a:p>
          <a:p>
            <a:pPr lvl="1"/>
            <a:r>
              <a:rPr lang="en-US" altLang="en-US" sz="2800" dirty="0"/>
              <a:t>Article 19 of US-China Tax Treaty</a:t>
            </a:r>
          </a:p>
          <a:p>
            <a:pPr lvl="1"/>
            <a:r>
              <a:rPr lang="en-US" altLang="en-US" sz="2800" dirty="0"/>
              <a:t>3 Years, No income limit</a:t>
            </a:r>
          </a:p>
          <a:p>
            <a:pPr lvl="1"/>
            <a:r>
              <a:rPr lang="en-US" altLang="en-US" sz="2800" dirty="0"/>
              <a:t>IRS Form 8233</a:t>
            </a:r>
          </a:p>
          <a:p>
            <a:pPr lvl="1"/>
            <a:r>
              <a:rPr lang="en-US" altLang="en-US" sz="2800" dirty="0"/>
              <a:t>Year End Reporting IRS Form 1042-S</a:t>
            </a:r>
          </a:p>
        </p:txBody>
      </p:sp>
    </p:spTree>
    <p:extLst>
      <p:ext uri="{BB962C8B-B14F-4D97-AF65-F5344CB8AC3E}">
        <p14:creationId xmlns:p14="http://schemas.microsoft.com/office/powerpoint/2010/main" val="840154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pPr algn="l"/>
            <a:r>
              <a:rPr lang="en-US" altLang="en-US" dirty="0"/>
              <a:t>Tax </a:t>
            </a:r>
            <a:r>
              <a:rPr lang="en-US" altLang="en-US" dirty="0" smtClean="0"/>
              <a:t>Residency – What is it?</a:t>
            </a:r>
            <a:endParaRPr lang="en-US" dirty="0"/>
          </a:p>
        </p:txBody>
      </p:sp>
      <p:sp>
        <p:nvSpPr>
          <p:cNvPr id="3" name="Content Placeholder 2"/>
          <p:cNvSpPr>
            <a:spLocks noGrp="1"/>
          </p:cNvSpPr>
          <p:nvPr>
            <p:ph idx="1"/>
          </p:nvPr>
        </p:nvSpPr>
        <p:spPr>
          <a:xfrm>
            <a:off x="457200" y="1600201"/>
            <a:ext cx="8229600" cy="2743199"/>
          </a:xfrm>
        </p:spPr>
        <p:txBody>
          <a:bodyPr>
            <a:normAutofit/>
          </a:bodyPr>
          <a:lstStyle/>
          <a:p>
            <a:r>
              <a:rPr lang="en-US" altLang="en-US" sz="4000" dirty="0" smtClean="0"/>
              <a:t>US has two systems of taxation</a:t>
            </a:r>
          </a:p>
          <a:p>
            <a:pPr lvl="1"/>
            <a:r>
              <a:rPr lang="en-US" altLang="en-US" sz="3600" dirty="0" smtClean="0"/>
              <a:t>Residents</a:t>
            </a:r>
          </a:p>
          <a:p>
            <a:pPr lvl="1"/>
            <a:r>
              <a:rPr lang="en-US" altLang="en-US" sz="3600" dirty="0" smtClean="0"/>
              <a:t>Nonresidents</a:t>
            </a:r>
          </a:p>
          <a:p>
            <a:pPr lvl="1"/>
            <a:endParaRPr lang="en-US" altLang="en-US" sz="2600"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578458" y="3886200"/>
            <a:ext cx="2209800" cy="2209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81475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a:bodyPr>
          <a:lstStyle/>
          <a:p>
            <a:pPr algn="l"/>
            <a:r>
              <a:rPr lang="en-US" altLang="en-US" dirty="0" smtClean="0"/>
              <a:t>State Employee Summary</a:t>
            </a:r>
            <a:endParaRPr lang="en-US" dirty="0"/>
          </a:p>
        </p:txBody>
      </p:sp>
      <p:sp>
        <p:nvSpPr>
          <p:cNvPr id="3" name="Content Placeholder 2"/>
          <p:cNvSpPr>
            <a:spLocks noGrp="1"/>
          </p:cNvSpPr>
          <p:nvPr>
            <p:ph idx="1"/>
          </p:nvPr>
        </p:nvSpPr>
        <p:spPr>
          <a:xfrm>
            <a:off x="457200" y="1600201"/>
            <a:ext cx="7543800" cy="4571999"/>
          </a:xfrm>
        </p:spPr>
        <p:txBody>
          <a:bodyPr>
            <a:normAutofit/>
          </a:bodyPr>
          <a:lstStyle/>
          <a:p>
            <a:pPr marL="609600" indent="-609600">
              <a:lnSpc>
                <a:spcPct val="90000"/>
              </a:lnSpc>
            </a:pPr>
            <a:r>
              <a:rPr lang="en-US" altLang="en-US" dirty="0"/>
              <a:t>IF Employee I-9 = “an alien authorized to work until…”, THEN</a:t>
            </a:r>
          </a:p>
          <a:p>
            <a:pPr marL="609600" indent="-609600">
              <a:lnSpc>
                <a:spcPct val="90000"/>
              </a:lnSpc>
            </a:pPr>
            <a:r>
              <a:rPr lang="en-US" altLang="en-US" dirty="0"/>
              <a:t>Payroll Tax Residency Information Form must be completed &amp; immigration documents copied</a:t>
            </a:r>
          </a:p>
          <a:p>
            <a:pPr marL="609600" indent="-609600">
              <a:lnSpc>
                <a:spcPct val="90000"/>
              </a:lnSpc>
            </a:pPr>
            <a:r>
              <a:rPr lang="en-US" altLang="en-US" dirty="0"/>
              <a:t>Tax Services determines residency &amp; communicates appropriate tax treatment to Campus</a:t>
            </a:r>
          </a:p>
          <a:p>
            <a:pPr marL="609600" indent="-609600">
              <a:lnSpc>
                <a:spcPct val="90000"/>
              </a:lnSpc>
            </a:pPr>
            <a:r>
              <a:rPr lang="en-US" altLang="en-US" dirty="0"/>
              <a:t>Campus sets employee up in SEMA4 with correct tax treatment</a:t>
            </a:r>
          </a:p>
        </p:txBody>
      </p:sp>
    </p:spTree>
    <p:extLst>
      <p:ext uri="{BB962C8B-B14F-4D97-AF65-F5344CB8AC3E}">
        <p14:creationId xmlns:p14="http://schemas.microsoft.com/office/powerpoint/2010/main" val="27482978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normAutofit/>
          </a:bodyPr>
          <a:lstStyle/>
          <a:p>
            <a:pPr algn="l"/>
            <a:r>
              <a:rPr lang="en-US" altLang="en-US" dirty="0" smtClean="0"/>
              <a:t>Student Employee Summary</a:t>
            </a:r>
            <a:endParaRPr lang="en-US" dirty="0"/>
          </a:p>
        </p:txBody>
      </p:sp>
      <p:sp>
        <p:nvSpPr>
          <p:cNvPr id="3" name="Content Placeholder 2"/>
          <p:cNvSpPr>
            <a:spLocks noGrp="1"/>
          </p:cNvSpPr>
          <p:nvPr>
            <p:ph idx="1"/>
          </p:nvPr>
        </p:nvSpPr>
        <p:spPr>
          <a:xfrm>
            <a:off x="457200" y="1417639"/>
            <a:ext cx="8229600" cy="4754562"/>
          </a:xfrm>
        </p:spPr>
        <p:txBody>
          <a:bodyPr>
            <a:noAutofit/>
          </a:bodyPr>
          <a:lstStyle/>
          <a:p>
            <a:pPr marL="609600" indent="-609600">
              <a:lnSpc>
                <a:spcPct val="90000"/>
              </a:lnSpc>
            </a:pPr>
            <a:r>
              <a:rPr lang="en-US" altLang="en-US" sz="2400" dirty="0"/>
              <a:t>IF Employee I-9 = “an alien authorized to work until…”, THEN</a:t>
            </a:r>
          </a:p>
          <a:p>
            <a:pPr marL="609600" indent="-609600">
              <a:lnSpc>
                <a:spcPct val="90000"/>
              </a:lnSpc>
            </a:pPr>
            <a:r>
              <a:rPr lang="en-US" altLang="en-US" sz="2400" dirty="0" smtClean="0"/>
              <a:t>Complete the Student Payroll Tax Residency Form</a:t>
            </a:r>
          </a:p>
          <a:p>
            <a:pPr marL="1009650" lvl="1" indent="-609600">
              <a:lnSpc>
                <a:spcPct val="90000"/>
              </a:lnSpc>
            </a:pPr>
            <a:r>
              <a:rPr lang="en-US" altLang="en-US" sz="2000" dirty="0" smtClean="0"/>
              <a:t>Students </a:t>
            </a:r>
            <a:r>
              <a:rPr lang="en-US" altLang="en-US" sz="2000" dirty="0"/>
              <a:t>must complete Sections A and D.  If they have been in the U.S. prior to their current visit, they must also complete Section C. </a:t>
            </a:r>
          </a:p>
          <a:p>
            <a:pPr marL="1009650" lvl="1" indent="-609600">
              <a:lnSpc>
                <a:spcPct val="90000"/>
              </a:lnSpc>
            </a:pPr>
            <a:r>
              <a:rPr lang="en-US" altLang="en-US" sz="2000" dirty="0"/>
              <a:t>Student Payroll copies the student’s immigration documents &amp; completes Sections E, F and G. </a:t>
            </a:r>
          </a:p>
          <a:p>
            <a:pPr marL="609600" indent="-609600">
              <a:lnSpc>
                <a:spcPct val="90000"/>
              </a:lnSpc>
            </a:pPr>
            <a:r>
              <a:rPr lang="en-US" altLang="en-US" sz="2400" dirty="0"/>
              <a:t>Keep the original form with the employee’s records </a:t>
            </a:r>
          </a:p>
          <a:p>
            <a:pPr marL="609600" indent="-609600">
              <a:lnSpc>
                <a:spcPct val="90000"/>
              </a:lnSpc>
            </a:pPr>
            <a:r>
              <a:rPr lang="en-US" altLang="en-US" sz="2400" dirty="0"/>
              <a:t>Send a copy of the completed form and related immigration documentation to Tax Services</a:t>
            </a:r>
          </a:p>
          <a:p>
            <a:pPr marL="609600" indent="-609600">
              <a:lnSpc>
                <a:spcPct val="90000"/>
              </a:lnSpc>
            </a:pPr>
            <a:r>
              <a:rPr lang="en-US" altLang="en-US" sz="2400" dirty="0" smtClean="0"/>
              <a:t>Student </a:t>
            </a:r>
            <a:r>
              <a:rPr lang="en-US" altLang="en-US" sz="2400" dirty="0"/>
              <a:t>Payroll  enters the Tax Residency Year </a:t>
            </a:r>
            <a:r>
              <a:rPr lang="en-US" altLang="en-US" sz="2400" dirty="0" smtClean="0"/>
              <a:t>on </a:t>
            </a:r>
            <a:r>
              <a:rPr lang="en-US" altLang="en-US" sz="2400" dirty="0"/>
              <a:t>ISRS Student Employee Setup (PR0021UG) </a:t>
            </a:r>
            <a:r>
              <a:rPr lang="en-US" altLang="en-US" sz="2400" dirty="0" smtClean="0"/>
              <a:t>Screen</a:t>
            </a:r>
            <a:endParaRPr lang="en-US" altLang="en-US" sz="2400" dirty="0"/>
          </a:p>
        </p:txBody>
      </p:sp>
    </p:spTree>
    <p:extLst>
      <p:ext uri="{BB962C8B-B14F-4D97-AF65-F5344CB8AC3E}">
        <p14:creationId xmlns:p14="http://schemas.microsoft.com/office/powerpoint/2010/main" val="2825211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477962"/>
          </a:xfrm>
        </p:spPr>
        <p:txBody>
          <a:bodyPr>
            <a:normAutofit/>
          </a:bodyPr>
          <a:lstStyle/>
          <a:p>
            <a:pPr algn="l"/>
            <a:r>
              <a:rPr lang="en-US" altLang="en-US" dirty="0" smtClean="0"/>
              <a:t>Sending Information to Tax </a:t>
            </a:r>
            <a:endParaRPr lang="en-US" dirty="0"/>
          </a:p>
        </p:txBody>
      </p:sp>
      <p:sp>
        <p:nvSpPr>
          <p:cNvPr id="3" name="Content Placeholder 2"/>
          <p:cNvSpPr>
            <a:spLocks noGrp="1"/>
          </p:cNvSpPr>
          <p:nvPr>
            <p:ph idx="1"/>
          </p:nvPr>
        </p:nvSpPr>
        <p:spPr>
          <a:xfrm>
            <a:off x="457200" y="1417639"/>
            <a:ext cx="8229600" cy="4754562"/>
          </a:xfrm>
        </p:spPr>
        <p:txBody>
          <a:bodyPr>
            <a:noAutofit/>
          </a:bodyPr>
          <a:lstStyle/>
          <a:p>
            <a:pPr marL="609600" indent="-609600">
              <a:lnSpc>
                <a:spcPct val="90000"/>
              </a:lnSpc>
            </a:pPr>
            <a:r>
              <a:rPr lang="en-US" altLang="en-US" sz="3600" dirty="0" smtClean="0"/>
              <a:t>Scan to PDF</a:t>
            </a:r>
          </a:p>
          <a:p>
            <a:pPr marL="609600" indent="-609600">
              <a:lnSpc>
                <a:spcPct val="90000"/>
              </a:lnSpc>
            </a:pPr>
            <a:r>
              <a:rPr lang="en-US" altLang="en-US" sz="3600" dirty="0" smtClean="0"/>
              <a:t>Use </a:t>
            </a:r>
            <a:r>
              <a:rPr lang="en-US" altLang="en-US" sz="3600" dirty="0" err="1" smtClean="0"/>
              <a:t>MoveItSecurely</a:t>
            </a:r>
            <a:r>
              <a:rPr lang="en-US" altLang="en-US" sz="3600" dirty="0" smtClean="0"/>
              <a:t> to send the TRIF and 8233 packets</a:t>
            </a:r>
          </a:p>
          <a:p>
            <a:pPr marL="609600" indent="-609600">
              <a:lnSpc>
                <a:spcPct val="90000"/>
              </a:lnSpc>
            </a:pPr>
            <a:r>
              <a:rPr lang="en-US" altLang="en-US" sz="3600" dirty="0">
                <a:hlinkClick r:id="rId3"/>
              </a:rPr>
              <a:t>https://</a:t>
            </a:r>
            <a:r>
              <a:rPr lang="en-US" altLang="en-US" sz="3600" dirty="0" smtClean="0">
                <a:hlinkClick r:id="rId3"/>
              </a:rPr>
              <a:t>moveitsecurely.mnscu.edu</a:t>
            </a:r>
            <a:endParaRPr lang="en-US" altLang="en-US" sz="3600" dirty="0" smtClean="0"/>
          </a:p>
          <a:p>
            <a:pPr marL="609600" indent="-609600">
              <a:lnSpc>
                <a:spcPct val="90000"/>
              </a:lnSpc>
            </a:pPr>
            <a:r>
              <a:rPr lang="en-US" altLang="en-US" sz="3600" dirty="0" smtClean="0"/>
              <a:t>Use the address book within </a:t>
            </a:r>
            <a:r>
              <a:rPr lang="en-US" altLang="en-US" sz="3600" dirty="0" err="1" smtClean="0"/>
              <a:t>MoveItSecurely</a:t>
            </a:r>
            <a:r>
              <a:rPr lang="en-US" altLang="en-US" sz="3600" dirty="0" smtClean="0"/>
              <a:t>  </a:t>
            </a:r>
          </a:p>
          <a:p>
            <a:pPr marL="609600" indent="-609600">
              <a:lnSpc>
                <a:spcPct val="90000"/>
              </a:lnSpc>
            </a:pPr>
            <a:r>
              <a:rPr lang="en-US" altLang="en-US" sz="3600" dirty="0" smtClean="0"/>
              <a:t>14 day window for downloading Packages  </a:t>
            </a:r>
          </a:p>
          <a:p>
            <a:pPr marL="609600" indent="-609600">
              <a:lnSpc>
                <a:spcPct val="90000"/>
              </a:lnSpc>
            </a:pPr>
            <a:endParaRPr lang="en-US" altLang="en-US" sz="3600" dirty="0"/>
          </a:p>
        </p:txBody>
      </p:sp>
    </p:spTree>
    <p:extLst>
      <p:ext uri="{BB962C8B-B14F-4D97-AF65-F5344CB8AC3E}">
        <p14:creationId xmlns:p14="http://schemas.microsoft.com/office/powerpoint/2010/main" val="9544081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10600" cy="3352800"/>
          </a:xfrm>
        </p:spPr>
        <p:txBody>
          <a:bodyPr>
            <a:normAutofit/>
          </a:bodyPr>
          <a:lstStyle/>
          <a:p>
            <a:pPr algn="ctr"/>
            <a:r>
              <a:rPr lang="en-US" sz="4400" b="1" dirty="0" smtClean="0"/>
              <a:t>Compliance = </a:t>
            </a:r>
            <a:br>
              <a:rPr lang="en-US" sz="4400" b="1" dirty="0" smtClean="0"/>
            </a:br>
            <a:r>
              <a:rPr lang="en-US" sz="4400" b="1" dirty="0" smtClean="0"/>
              <a:t>Cooperation &amp; Communication</a:t>
            </a:r>
            <a:endParaRPr lang="en-US" sz="4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514600"/>
            <a:ext cx="4876800" cy="3657600"/>
          </a:xfrm>
          <a:prstGeom prst="rect">
            <a:avLst/>
          </a:prstGeom>
        </p:spPr>
      </p:pic>
    </p:spTree>
    <p:extLst>
      <p:ext uri="{BB962C8B-B14F-4D97-AF65-F5344CB8AC3E}">
        <p14:creationId xmlns:p14="http://schemas.microsoft.com/office/powerpoint/2010/main" val="3668003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normAutofit fontScale="90000"/>
          </a:bodyPr>
          <a:lstStyle/>
          <a:p>
            <a:pPr algn="l"/>
            <a:r>
              <a:rPr lang="en-US" dirty="0" smtClean="0">
                <a:hlinkClick r:id="rId3"/>
              </a:rPr>
              <a:t>Tax Website – Nonresident Taxation</a:t>
            </a:r>
            <a:endParaRPr lang="en-US" dirty="0"/>
          </a:p>
        </p:txBody>
      </p:sp>
      <p:pic>
        <p:nvPicPr>
          <p:cNvPr id="3" name="Picture 2" descr="Erioll_&lt;strong&gt;world&lt;/strong&gt;_2.svg ‎ (SVG file, nominally 256 × 256 pixels, fil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3733800"/>
            <a:ext cx="2438400" cy="2438400"/>
          </a:xfrm>
          <a:prstGeom prst="rect">
            <a:avLst/>
          </a:prstGeom>
        </p:spPr>
      </p:pic>
    </p:spTree>
    <p:extLst>
      <p:ext uri="{BB962C8B-B14F-4D97-AF65-F5344CB8AC3E}">
        <p14:creationId xmlns:p14="http://schemas.microsoft.com/office/powerpoint/2010/main" val="22712402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57200" y="1447800"/>
            <a:ext cx="7086600" cy="1600200"/>
          </a:xfrm>
        </p:spPr>
        <p:txBody>
          <a:bodyPr/>
          <a:lstStyle/>
          <a:p>
            <a:pPr eaLnBrk="1" hangingPunct="1"/>
            <a:r>
              <a:rPr lang="en-US" altLang="en-US" sz="6000" dirty="0" smtClean="0"/>
              <a:t>Questions?</a:t>
            </a:r>
          </a:p>
        </p:txBody>
      </p:sp>
    </p:spTree>
    <p:extLst>
      <p:ext uri="{BB962C8B-B14F-4D97-AF65-F5344CB8AC3E}">
        <p14:creationId xmlns:p14="http://schemas.microsoft.com/office/powerpoint/2010/main" val="908999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p:spPr>
        <p:txBody>
          <a:bodyPr/>
          <a:lstStyle/>
          <a:p>
            <a:pPr algn="l"/>
            <a:r>
              <a:rPr lang="en-US" altLang="en-US" dirty="0"/>
              <a:t>Tax Residency - Why We Care</a:t>
            </a:r>
            <a:endParaRPr lang="en-US" dirty="0"/>
          </a:p>
        </p:txBody>
      </p:sp>
      <p:sp>
        <p:nvSpPr>
          <p:cNvPr id="3" name="Content Placeholder 2"/>
          <p:cNvSpPr>
            <a:spLocks noGrp="1"/>
          </p:cNvSpPr>
          <p:nvPr>
            <p:ph idx="1"/>
          </p:nvPr>
        </p:nvSpPr>
        <p:spPr>
          <a:xfrm>
            <a:off x="457200" y="1600201"/>
            <a:ext cx="8229600" cy="4190999"/>
          </a:xfrm>
        </p:spPr>
        <p:txBody>
          <a:bodyPr>
            <a:normAutofit/>
          </a:bodyPr>
          <a:lstStyle/>
          <a:p>
            <a:r>
              <a:rPr lang="en-US" altLang="en-US" sz="3800" dirty="0" smtClean="0">
                <a:latin typeface="+mj-lt"/>
              </a:rPr>
              <a:t>We may </a:t>
            </a:r>
            <a:r>
              <a:rPr lang="en-US" altLang="en-US" sz="3800" dirty="0">
                <a:latin typeface="+mj-lt"/>
              </a:rPr>
              <a:t>be held responsible for </a:t>
            </a:r>
            <a:r>
              <a:rPr lang="en-US" altLang="en-US" sz="3800" dirty="0" smtClean="0">
                <a:latin typeface="+mj-lt"/>
              </a:rPr>
              <a:t>taxes </a:t>
            </a:r>
            <a:r>
              <a:rPr lang="en-US" altLang="en-US" sz="3800" dirty="0">
                <a:latin typeface="+mj-lt"/>
              </a:rPr>
              <a:t>not </a:t>
            </a:r>
            <a:r>
              <a:rPr lang="en-US" altLang="en-US" sz="3800" dirty="0" smtClean="0">
                <a:latin typeface="+mj-lt"/>
              </a:rPr>
              <a:t>withheld and penalties &amp; interest </a:t>
            </a:r>
            <a:r>
              <a:rPr lang="en-US" altLang="en-US" sz="3800" dirty="0">
                <a:latin typeface="+mj-lt"/>
              </a:rPr>
              <a:t>for failure to </a:t>
            </a:r>
            <a:r>
              <a:rPr lang="en-US" altLang="en-US" sz="3800" dirty="0" smtClean="0">
                <a:latin typeface="+mj-lt"/>
              </a:rPr>
              <a:t>withhold</a:t>
            </a:r>
            <a:endParaRPr lang="en-US" altLang="en-US" sz="3800" dirty="0">
              <a:latin typeface="+mj-lt"/>
            </a:endParaRPr>
          </a:p>
        </p:txBody>
      </p:sp>
      <p:grpSp>
        <p:nvGrpSpPr>
          <p:cNvPr id="5" name="Group 4"/>
          <p:cNvGrpSpPr/>
          <p:nvPr/>
        </p:nvGrpSpPr>
        <p:grpSpPr>
          <a:xfrm>
            <a:off x="990600" y="1383479"/>
            <a:ext cx="7162800" cy="5181600"/>
            <a:chOff x="685800" y="622610"/>
            <a:chExt cx="7162800" cy="5181600"/>
          </a:xfrm>
        </p:grpSpPr>
        <p:sp>
          <p:nvSpPr>
            <p:cNvPr id="7" name="AutoShape 4"/>
            <p:cNvSpPr>
              <a:spLocks noChangeArrowheads="1"/>
            </p:cNvSpPr>
            <p:nvPr/>
          </p:nvSpPr>
          <p:spPr bwMode="auto">
            <a:xfrm>
              <a:off x="685800" y="622610"/>
              <a:ext cx="7162800" cy="5181600"/>
            </a:xfrm>
            <a:prstGeom prst="irregularSeal2">
              <a:avLst/>
            </a:prstGeom>
            <a:solidFill>
              <a:srgbClr val="5084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US" altLang="en-US" sz="3600" b="1" dirty="0">
                <a:solidFill>
                  <a:schemeClr val="tx2"/>
                </a:solidFill>
                <a:latin typeface="Arial" panose="020B0604020202020204" pitchFamily="34" charset="0"/>
              </a:endParaRPr>
            </a:p>
            <a:p>
              <a:pPr algn="ctr">
                <a:spcBef>
                  <a:spcPct val="0"/>
                </a:spcBef>
              </a:pPr>
              <a:r>
                <a:rPr lang="en-US" altLang="en-US" sz="3600" b="1" dirty="0">
                  <a:solidFill>
                    <a:schemeClr val="tx2"/>
                  </a:solidFill>
                  <a:latin typeface="Arial" panose="020B0604020202020204" pitchFamily="34" charset="0"/>
                </a:rPr>
                <a:t>MN State </a:t>
              </a:r>
            </a:p>
            <a:p>
              <a:pPr algn="ctr">
                <a:spcBef>
                  <a:spcPct val="0"/>
                </a:spcBef>
              </a:pPr>
              <a:r>
                <a:rPr lang="en-US" altLang="en-US" sz="3600" b="1" dirty="0">
                  <a:solidFill>
                    <a:schemeClr val="tx2"/>
                  </a:solidFill>
                  <a:latin typeface="Arial" panose="020B0604020202020204" pitchFamily="34" charset="0"/>
                </a:rPr>
                <a:t>Colleges</a:t>
              </a:r>
            </a:p>
            <a:p>
              <a:pPr algn="ctr">
                <a:spcBef>
                  <a:spcPct val="0"/>
                </a:spcBef>
              </a:pPr>
              <a:r>
                <a:rPr lang="en-US" altLang="en-US" sz="3600" b="1" dirty="0">
                  <a:solidFill>
                    <a:schemeClr val="tx2"/>
                  </a:solidFill>
                  <a:latin typeface="Arial" panose="020B0604020202020204" pitchFamily="34" charset="0"/>
                </a:rPr>
                <a:t>&amp; Universities </a:t>
              </a:r>
            </a:p>
            <a:p>
              <a:pPr algn="ctr">
                <a:spcBef>
                  <a:spcPct val="0"/>
                </a:spcBef>
              </a:pPr>
              <a:r>
                <a:rPr lang="en-US" altLang="en-US" sz="3600" b="1" dirty="0">
                  <a:solidFill>
                    <a:schemeClr val="tx2"/>
                  </a:solidFill>
                  <a:latin typeface="Arial" panose="020B0604020202020204" pitchFamily="34" charset="0"/>
                </a:rPr>
                <a:t>Pay </a:t>
              </a:r>
            </a:p>
          </p:txBody>
        </p:sp>
        <p:pic>
          <p:nvPicPr>
            <p:cNvPr id="8" name="Picture 14" descr="MCj033340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14823"/>
              <a:ext cx="1849438"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descr="convergencia-informatica - VENTAJAS Y DESVENTAJA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133600"/>
            <a:ext cx="3890962" cy="4193996"/>
          </a:xfrm>
          <a:prstGeom prst="rect">
            <a:avLst/>
          </a:prstGeom>
        </p:spPr>
      </p:pic>
    </p:spTree>
    <p:extLst>
      <p:ext uri="{BB962C8B-B14F-4D97-AF65-F5344CB8AC3E}">
        <p14:creationId xmlns:p14="http://schemas.microsoft.com/office/powerpoint/2010/main" val="22119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1"/>
            <a:ext cx="6400800" cy="4419599"/>
          </a:xfrm>
        </p:spPr>
        <p:txBody>
          <a:bodyPr>
            <a:normAutofit lnSpcReduction="10000"/>
          </a:bodyPr>
          <a:lstStyle/>
          <a:p>
            <a:r>
              <a:rPr lang="en-US" sz="3600" dirty="0" smtClean="0"/>
              <a:t>Who is a nonresident?</a:t>
            </a:r>
          </a:p>
          <a:p>
            <a:r>
              <a:rPr lang="en-US" sz="3600" dirty="0" smtClean="0"/>
              <a:t>Substantial Presence Test</a:t>
            </a:r>
          </a:p>
          <a:p>
            <a:pPr lvl="1"/>
            <a:r>
              <a:rPr lang="en-US" sz="3200" dirty="0" smtClean="0"/>
              <a:t>Immigration Status</a:t>
            </a:r>
          </a:p>
          <a:p>
            <a:pPr lvl="1"/>
            <a:r>
              <a:rPr lang="en-US" sz="3200" dirty="0" smtClean="0"/>
              <a:t>Date status began</a:t>
            </a:r>
          </a:p>
          <a:p>
            <a:pPr lvl="1"/>
            <a:r>
              <a:rPr lang="en-US" sz="3200" dirty="0" smtClean="0"/>
              <a:t>Days in the US current visit</a:t>
            </a:r>
          </a:p>
          <a:p>
            <a:pPr lvl="1"/>
            <a:r>
              <a:rPr lang="en-US" sz="3200" dirty="0" smtClean="0"/>
              <a:t>Purpose of visit</a:t>
            </a:r>
          </a:p>
          <a:p>
            <a:pPr lvl="1"/>
            <a:r>
              <a:rPr lang="en-US" sz="3200" dirty="0" smtClean="0"/>
              <a:t>All of the above for all prior visits to the US</a:t>
            </a:r>
          </a:p>
          <a:p>
            <a:pPr lvl="1"/>
            <a:endParaRPr lang="en-US" sz="3200" dirty="0"/>
          </a:p>
        </p:txBody>
      </p:sp>
      <p:sp>
        <p:nvSpPr>
          <p:cNvPr id="2" name="Title 1"/>
          <p:cNvSpPr>
            <a:spLocks noGrp="1"/>
          </p:cNvSpPr>
          <p:nvPr>
            <p:ph type="title" idx="4294967295"/>
          </p:nvPr>
        </p:nvSpPr>
        <p:spPr>
          <a:xfrm>
            <a:off x="457200" y="274638"/>
            <a:ext cx="8229600" cy="1143000"/>
          </a:xfrm>
        </p:spPr>
        <p:txBody>
          <a:bodyPr/>
          <a:lstStyle/>
          <a:p>
            <a:pPr algn="l"/>
            <a:r>
              <a:rPr lang="en-US" altLang="en-US" dirty="0"/>
              <a:t>Tax Residency </a:t>
            </a:r>
            <a:r>
              <a:rPr lang="en-US" altLang="en-US" dirty="0" smtClean="0"/>
              <a:t>– Who? How?</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752600"/>
            <a:ext cx="2555409" cy="2544762"/>
          </a:xfrm>
          <a:prstGeom prst="rect">
            <a:avLst/>
          </a:prstGeom>
        </p:spPr>
      </p:pic>
    </p:spTree>
    <p:extLst>
      <p:ext uri="{BB962C8B-B14F-4D97-AF65-F5344CB8AC3E}">
        <p14:creationId xmlns:p14="http://schemas.microsoft.com/office/powerpoint/2010/main" val="2915810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17638"/>
            <a:ext cx="7772400" cy="5135563"/>
          </a:xfrm>
        </p:spPr>
        <p:txBody>
          <a:bodyPr>
            <a:normAutofit/>
          </a:bodyPr>
          <a:lstStyle/>
          <a:p>
            <a:pPr marL="0" indent="0">
              <a:buNone/>
            </a:pPr>
            <a:r>
              <a:rPr lang="en-US" dirty="0"/>
              <a:t>To meet this test, </a:t>
            </a:r>
            <a:r>
              <a:rPr lang="en-US" dirty="0" smtClean="0"/>
              <a:t>the int’l must </a:t>
            </a:r>
            <a:r>
              <a:rPr lang="en-US" dirty="0"/>
              <a:t>be physically present in the US on at least:</a:t>
            </a:r>
          </a:p>
          <a:p>
            <a:r>
              <a:rPr lang="en-US" dirty="0"/>
              <a:t>31 days during the current year, and</a:t>
            </a:r>
          </a:p>
          <a:p>
            <a:r>
              <a:rPr lang="en-US" dirty="0"/>
              <a:t>183 days during the 3-year period that includes the current year and the 2 years immediately before that, counting: </a:t>
            </a:r>
          </a:p>
          <a:p>
            <a:pPr lvl="1"/>
            <a:r>
              <a:rPr lang="en-US" dirty="0"/>
              <a:t>All the days you were present in the current year, and</a:t>
            </a:r>
          </a:p>
          <a:p>
            <a:pPr lvl="1"/>
            <a:r>
              <a:rPr lang="en-US" dirty="0"/>
              <a:t>1/3 of the days you were present in the first year before the current year, and</a:t>
            </a:r>
          </a:p>
          <a:p>
            <a:pPr lvl="1"/>
            <a:r>
              <a:rPr lang="en-US" dirty="0"/>
              <a:t>1/6 of the days you were present in the second year before the current year.</a:t>
            </a:r>
          </a:p>
          <a:p>
            <a:pPr lvl="1"/>
            <a:endParaRPr lang="en-US" sz="3200" dirty="0"/>
          </a:p>
        </p:txBody>
      </p:sp>
      <p:sp>
        <p:nvSpPr>
          <p:cNvPr id="2" name="Title 1"/>
          <p:cNvSpPr>
            <a:spLocks noGrp="1"/>
          </p:cNvSpPr>
          <p:nvPr>
            <p:ph type="title" idx="4294967295"/>
          </p:nvPr>
        </p:nvSpPr>
        <p:spPr>
          <a:xfrm>
            <a:off x="457200" y="274638"/>
            <a:ext cx="8229600" cy="1143000"/>
          </a:xfrm>
        </p:spPr>
        <p:txBody>
          <a:bodyPr/>
          <a:lstStyle/>
          <a:p>
            <a:pPr algn="l"/>
            <a:r>
              <a:rPr lang="en-US" altLang="en-US" dirty="0"/>
              <a:t>Tax Residency </a:t>
            </a:r>
            <a:r>
              <a:rPr lang="en-US" altLang="en-US" dirty="0" smtClean="0"/>
              <a:t>– SPT</a:t>
            </a:r>
            <a:endParaRPr lang="en-US" dirty="0"/>
          </a:p>
        </p:txBody>
      </p:sp>
    </p:spTree>
    <p:extLst>
      <p:ext uri="{BB962C8B-B14F-4D97-AF65-F5344CB8AC3E}">
        <p14:creationId xmlns:p14="http://schemas.microsoft.com/office/powerpoint/2010/main" val="698283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innesota State Brand Colors">
      <a:dk1>
        <a:sysClr val="windowText" lastClr="000000"/>
      </a:dk1>
      <a:lt1>
        <a:sysClr val="window" lastClr="FFFFFF"/>
      </a:lt1>
      <a:dk2>
        <a:srgbClr val="0C2340"/>
      </a:dk2>
      <a:lt2>
        <a:srgbClr val="009F4D"/>
      </a:lt2>
      <a:accent1>
        <a:srgbClr val="ACA39A"/>
      </a:accent1>
      <a:accent2>
        <a:srgbClr val="009CDE"/>
      </a:accent2>
      <a:accent3>
        <a:srgbClr val="582C83"/>
      </a:accent3>
      <a:accent4>
        <a:srgbClr val="CE0058"/>
      </a:accent4>
      <a:accent5>
        <a:srgbClr val="FF671F"/>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09038bf12304619804d557862d5fc41 xmlns="56079915-55c1-47de-9f8c-fe65da8f0fde">
      <Terms xmlns="http://schemas.microsoft.com/office/infopath/2007/PartnerControls">
        <TermInfo xmlns="http://schemas.microsoft.com/office/infopath/2007/PartnerControls">
          <TermName xmlns="http://schemas.microsoft.com/office/infopath/2007/PartnerControls">Advancement</TermName>
          <TermId xmlns="http://schemas.microsoft.com/office/infopath/2007/PartnerControls">745ef7fb-5faf-43ab-9d10-bd5c4f9e8cdb</TermId>
        </TermInfo>
      </Terms>
    </p09038bf12304619804d557862d5fc41>
    <Topic xmlns="56079915-55c1-47de-9f8c-fe65da8f0fde">
      <Value>Brand Standards</Value>
    </Topic>
    <ja4d214411a24a6192cde7e6c17082ed xmlns="56079915-55c1-47de-9f8c-fe65da8f0fde">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0a99a938-d241-4a22-a76f-6f66dee448ac</TermId>
        </TermInfo>
      </Terms>
    </ja4d214411a24a6192cde7e6c17082ed>
    <TaxKeywordTaxHTField xmlns="56079915-55c1-47de-9f8c-fe65da8f0fde">
      <Terms xmlns="http://schemas.microsoft.com/office/infopath/2007/PartnerControls"/>
    </TaxKeywordTaxHTField>
    <TaxCatchAll xmlns="56079915-55c1-47de-9f8c-fe65da8f0fde">
      <Value>16</Value>
      <Value>15</Value>
    </TaxCatchAll>
    <Category1 xmlns="56079915-55c1-47de-9f8c-fe65da8f0fde">
      <Value>Graphics</Value>
    </Category1>
  </documentManagement>
</p:properties>
</file>

<file path=customXml/item3.xml><?xml version="1.0" encoding="utf-8"?>
<ct:contentTypeSchema xmlns:ct="http://schemas.microsoft.com/office/2006/metadata/contentType" xmlns:ma="http://schemas.microsoft.com/office/2006/metadata/properties/metaAttributes" ct:_="" ma:_="" ma:contentTypeName="MNSCU Document" ma:contentTypeID="0x0101007F63E6E81D490F4988342785983C5A40009394B71A0B7376429FFD940BB99A3882" ma:contentTypeVersion="11" ma:contentTypeDescription="" ma:contentTypeScope="" ma:versionID="c0391a086fa4121a88f0684d43b60b57">
  <xsd:schema xmlns:xsd="http://www.w3.org/2001/XMLSchema" xmlns:xs="http://www.w3.org/2001/XMLSchema" xmlns:p="http://schemas.microsoft.com/office/2006/metadata/properties" xmlns:ns3="56079915-55c1-47de-9f8c-fe65da8f0fde" targetNamespace="http://schemas.microsoft.com/office/2006/metadata/properties" ma:root="true" ma:fieldsID="a3f80a927d534ac82a08003d8cdd4fd6" ns3:_="">
    <xsd:import namespace="56079915-55c1-47de-9f8c-fe65da8f0fde"/>
    <xsd:element name="properties">
      <xsd:complexType>
        <xsd:sequence>
          <xsd:element name="documentManagement">
            <xsd:complexType>
              <xsd:all>
                <xsd:element ref="ns3:Category1" minOccurs="0"/>
                <xsd:element ref="ns3:Topic" minOccurs="0"/>
                <xsd:element ref="ns3:TaxKeywordTaxHTField" minOccurs="0"/>
                <xsd:element ref="ns3:TaxCatchAll" minOccurs="0"/>
                <xsd:element ref="ns3:TaxCatchAllLabel" minOccurs="0"/>
                <xsd:element ref="ns3:p09038bf12304619804d557862d5fc41" minOccurs="0"/>
                <xsd:element ref="ns3:ja4d214411a24a6192cde7e6c17082e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79915-55c1-47de-9f8c-fe65da8f0fde" elementFormDefault="qualified">
    <xsd:import namespace="http://schemas.microsoft.com/office/2006/documentManagement/types"/>
    <xsd:import namespace="http://schemas.microsoft.com/office/infopath/2007/PartnerControls"/>
    <xsd:element name="Category1" ma:index="3" nillable="true" ma:displayName="Category" ma:internalName="Category1" ma:readOnly="false">
      <xsd:complexType>
        <xsd:complexContent>
          <xsd:extension base="dms:MultiChoice">
            <xsd:sequence>
              <xsd:element name="Value" maxOccurs="unbounded" minOccurs="0" nillable="true">
                <xsd:simpleType>
                  <xsd:restriction base="dms:Choice">
                    <xsd:enumeration value="Brand Steering Committee"/>
                    <xsd:enumeration value="Communications"/>
                    <xsd:enumeration value="Deliverables"/>
                    <xsd:enumeration value="Drafts"/>
                    <xsd:enumeration value="Graphics"/>
                    <xsd:enumeration value="General"/>
                    <xsd:enumeration value="Reports"/>
                    <xsd:enumeration value="Timeline"/>
                  </xsd:restriction>
                </xsd:simpleType>
              </xsd:element>
            </xsd:sequence>
          </xsd:extension>
        </xsd:complexContent>
      </xsd:complexType>
    </xsd:element>
    <xsd:element name="Topic" ma:index="4" nillable="true" ma:displayName="Topic" ma:internalName="Topic" ma:readOnly="false">
      <xsd:complexType>
        <xsd:complexContent>
          <xsd:extension base="dms:MultiChoice">
            <xsd:sequence>
              <xsd:element name="Value" maxOccurs="unbounded" minOccurs="0" nillable="true">
                <xsd:simpleType>
                  <xsd:restriction base="dms:Choice">
                    <xsd:enumeration value="Brand Standards"/>
                    <xsd:enumeration value="Collaboration and Feedback"/>
                    <xsd:enumeration value="Environmental Inventory"/>
                    <xsd:enumeration value="General"/>
                    <xsd:enumeration value="Phase I"/>
                    <xsd:enumeration value="Phase II"/>
                    <xsd:enumeration value="Visual Identity Development"/>
                    <xsd:enumeration value="Website"/>
                    <xsd:enumeration value="Work Plan"/>
                  </xsd:restriction>
                </xsd:simpleType>
              </xsd:element>
            </xsd:sequence>
          </xsd:extension>
        </xsd:complexContent>
      </xsd:complexType>
    </xsd:element>
    <xsd:element name="TaxKeywordTaxHTField" ma:index="11" nillable="true" ma:taxonomy="true" ma:internalName="TaxKeywordTaxHTField" ma:taxonomyFieldName="TaxKeyword" ma:displayName="Keywords" ma:readOnly="false" ma:fieldId="{23f27201-bee3-471e-b2e7-b64fd8b7ca38}" ma:taxonomyMulti="true" ma:sspId="f95a9afa-61c7-4e96-8bec-901bd188774b"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0763f45c-5e52-437e-8450-a5f0778a5a12}" ma:internalName="TaxCatchAll" ma:readOnly="false" ma:showField="CatchAllData" ma:web="56079915-55c1-47de-9f8c-fe65da8f0fde">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description="" ma:hidden="true" ma:list="{0763f45c-5e52-437e-8450-a5f0778a5a12}" ma:internalName="TaxCatchAllLabel" ma:readOnly="true" ma:showField="CatchAllDataLabel" ma:web="56079915-55c1-47de-9f8c-fe65da8f0fde">
      <xsd:complexType>
        <xsd:complexContent>
          <xsd:extension base="dms:MultiChoiceLookup">
            <xsd:sequence>
              <xsd:element name="Value" type="dms:Lookup" maxOccurs="unbounded" minOccurs="0" nillable="true"/>
            </xsd:sequence>
          </xsd:extension>
        </xsd:complexContent>
      </xsd:complexType>
    </xsd:element>
    <xsd:element name="p09038bf12304619804d557862d5fc41" ma:index="15" nillable="true" ma:taxonomy="true" ma:internalName="p09038bf12304619804d557862d5fc41" ma:taxonomyFieldName="Division" ma:displayName="Division" ma:readOnly="false" ma:default="-1;#Advancement|d7809cf3-7ceb-465e-92ea-59cbc20ee0a1" ma:fieldId="{909038bf-1230-4619-804d-557862d5fc41}" ma:taxonomyMulti="true" ma:sspId="f95a9afa-61c7-4e96-8bec-901bd188774b" ma:termSetId="4138800a-2358-4676-93a8-74d5ce380f98" ma:anchorId="00000000-0000-0000-0000-000000000000" ma:open="false" ma:isKeyword="false">
      <xsd:complexType>
        <xsd:sequence>
          <xsd:element ref="pc:Terms" minOccurs="0" maxOccurs="1"/>
        </xsd:sequence>
      </xsd:complexType>
    </xsd:element>
    <xsd:element name="ja4d214411a24a6192cde7e6c17082ed" ma:index="17" nillable="true" ma:taxonomy="true" ma:internalName="ja4d214411a24a6192cde7e6c17082ed" ma:taxonomyFieldName="Unit" ma:displayName="Unit" ma:readOnly="false" ma:default="-1;#Communications|9c0f9c96-c80b-487b-ba5f-a0d3f6db2610" ma:fieldId="{3a4d2144-11a2-4a61-92cd-e7e6c17082ed}" ma:taxonomyMulti="true" ma:sspId="f95a9afa-61c7-4e96-8bec-901bd188774b" ma:termSetId="4138800a-2358-4676-93a8-74d5ce380f98" ma:anchorId="00000000-0000-0000-0000-000000000000" ma:open="false" ma:isKeyword="fals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AFB828-D214-47AD-9D05-9DF940C5D20E}">
  <ds:schemaRefs>
    <ds:schemaRef ds:uri="http://schemas.microsoft.com/sharepoint/v3/contenttype/forms"/>
  </ds:schemaRefs>
</ds:datastoreItem>
</file>

<file path=customXml/itemProps2.xml><?xml version="1.0" encoding="utf-8"?>
<ds:datastoreItem xmlns:ds="http://schemas.openxmlformats.org/officeDocument/2006/customXml" ds:itemID="{7E5EB76A-E746-4096-B0CF-7207466894E3}">
  <ds:schemaRefs>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56079915-55c1-47de-9f8c-fe65da8f0fde"/>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F0205B3B-C53C-4B7E-A8A8-8F640BBD3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79915-55c1-47de-9f8c-fe65da8f0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Template-PowerPoint</Template>
  <TotalTime>2991</TotalTime>
  <Words>4696</Words>
  <Application>Microsoft Office PowerPoint</Application>
  <PresentationFormat>On-screen Show (4:3)</PresentationFormat>
  <Paragraphs>586</Paragraphs>
  <Slides>65</Slides>
  <Notes>65</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7" baseType="lpstr">
      <vt:lpstr>Arial</vt:lpstr>
      <vt:lpstr>Arial Black</vt:lpstr>
      <vt:lpstr>Bell MT</vt:lpstr>
      <vt:lpstr>Calibri</vt:lpstr>
      <vt:lpstr>Courier New</vt:lpstr>
      <vt:lpstr>Monotype Corsiva</vt:lpstr>
      <vt:lpstr>Script MT Bold</vt:lpstr>
      <vt:lpstr>Times New Roman</vt:lpstr>
      <vt:lpstr>Wingdings</vt:lpstr>
      <vt:lpstr>Office Theme</vt:lpstr>
      <vt:lpstr>Custom Design</vt:lpstr>
      <vt:lpstr>Acrobat Document</vt:lpstr>
      <vt:lpstr>PowerPoint Presentation</vt:lpstr>
      <vt:lpstr>Welcome</vt:lpstr>
      <vt:lpstr>PowerPoint Presentation</vt:lpstr>
      <vt:lpstr>Goals for Today</vt:lpstr>
      <vt:lpstr>Tax Residency </vt:lpstr>
      <vt:lpstr>Tax Residency – What is it?</vt:lpstr>
      <vt:lpstr>Tax Residency - Why We Care</vt:lpstr>
      <vt:lpstr>Tax Residency – Who? How?</vt:lpstr>
      <vt:lpstr>Tax Residency – SPT</vt:lpstr>
      <vt:lpstr>Tax Residency</vt:lpstr>
      <vt:lpstr>Fact Gathering For Tax Residency Determination</vt:lpstr>
      <vt:lpstr>PowerPoint Presentation</vt:lpstr>
      <vt:lpstr>PowerPoint Presentation</vt:lpstr>
      <vt:lpstr>Fact Gathering</vt:lpstr>
      <vt:lpstr>Fact Gathering</vt:lpstr>
      <vt:lpstr>Fact Gathering</vt:lpstr>
      <vt:lpstr>Fact Gathering</vt:lpstr>
      <vt:lpstr>Fact Gathering</vt:lpstr>
      <vt:lpstr>Taxation of International Employees</vt:lpstr>
      <vt:lpstr>Taxation of International Employees</vt:lpstr>
      <vt:lpstr>Identifying Foreign Hires</vt:lpstr>
      <vt:lpstr>Identifying NRA Employees: I-9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TRIF Documentation</vt:lpstr>
      <vt:lpstr>PowerPoint Presentation</vt:lpstr>
      <vt:lpstr>PowerPoint Presentation</vt:lpstr>
      <vt:lpstr>PowerPoint Presentation</vt:lpstr>
      <vt:lpstr>PowerPoint Presentation</vt:lpstr>
      <vt:lpstr>PowerPoint Presentation</vt:lpstr>
      <vt:lpstr>PowerPoint Presentation</vt:lpstr>
      <vt:lpstr>Online I-94 </vt:lpstr>
      <vt:lpstr>PowerPoint Presentation</vt:lpstr>
      <vt:lpstr>PowerPoint Presentation</vt:lpstr>
      <vt:lpstr>PowerPoint Presentation</vt:lpstr>
      <vt:lpstr>I-94 ADMISSION RECORD</vt:lpstr>
      <vt:lpstr>I-94 TRAVEL HISTORY</vt:lpstr>
      <vt:lpstr>PowerPoint Presentation</vt:lpstr>
      <vt:lpstr>PowerPoint Presentation</vt:lpstr>
      <vt:lpstr>Taxing Nonresident Aliens</vt:lpstr>
      <vt:lpstr>Statutory Withholding Rules</vt:lpstr>
      <vt:lpstr>Statutory Withholding Rules</vt:lpstr>
      <vt:lpstr>FICA Exception for F-1 &amp; J-1 Nonresident Aliens</vt:lpstr>
      <vt:lpstr>Tax Treaties &amp; Income Withholding</vt:lpstr>
      <vt:lpstr>PowerPoint Presentation</vt:lpstr>
      <vt:lpstr>PowerPoint Presentation</vt:lpstr>
      <vt:lpstr>PowerPoint Presentation</vt:lpstr>
      <vt:lpstr>PowerPoint Presentation</vt:lpstr>
      <vt:lpstr>PowerPoint Presentation</vt:lpstr>
      <vt:lpstr>Example: Taxing Mei Lee</vt:lpstr>
      <vt:lpstr>State Employee Summary</vt:lpstr>
      <vt:lpstr>Student Employee Summary</vt:lpstr>
      <vt:lpstr>Sending Information to Tax </vt:lpstr>
      <vt:lpstr>Compliance =  Cooperation &amp; Communication</vt:lpstr>
      <vt:lpstr>Tax Website – Nonresident Taxation</vt:lpstr>
      <vt:lpstr>Questions?</vt:lpstr>
    </vt:vector>
  </TitlesOfParts>
  <Company>MNSCU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Goode</dc:creator>
  <cp:keywords/>
  <cp:lastModifiedBy>Ann Page</cp:lastModifiedBy>
  <cp:revision>150</cp:revision>
  <cp:lastPrinted>2017-08-16T18:36:41Z</cp:lastPrinted>
  <dcterms:created xsi:type="dcterms:W3CDTF">2016-07-27T14:59:27Z</dcterms:created>
  <dcterms:modified xsi:type="dcterms:W3CDTF">2017-08-17T14:15:55Z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0x0101007F63E6E81D490F4988342785983C5A40009394B71A0B7376429FFD940BB99A3882</vt:lpwstr>
  </property>
  <property fmtid="{D5CDD505-2E9C-101B-9397-08002B2CF9AE}" pid="3" name="TaxKeyword">
    <vt:lpwstr/>
  </property>
  <property fmtid="{D5CDD505-2E9C-101B-9397-08002B2CF9AE}" pid="4" name="Division">
    <vt:lpwstr>15;#Advancement|745ef7fb-5faf-43ab-9d10-bd5c4f9e8cdb</vt:lpwstr>
  </property>
  <property fmtid="{D5CDD505-2E9C-101B-9397-08002B2CF9AE}" pid="5" name="Unit">
    <vt:lpwstr>16;#Communications|0a99a938-d241-4a22-a76f-6f66dee448ac</vt:lpwstr>
  </property>
</Properties>
</file>