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6.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7.xml" ContentType="application/vnd.openxmlformats-officedocument.presentationml.notesSlide+xml"/>
  <Override PartName="/ppt/charts/chart3.xml" ContentType="application/vnd.openxmlformats-officedocument.drawingml.chart+xml"/>
  <Override PartName="/ppt/drawings/drawing3.xml" ContentType="application/vnd.openxmlformats-officedocument.drawingml.chartshapes+xml"/>
  <Override PartName="/ppt/notesSlides/notesSlide8.xml" ContentType="application/vnd.openxmlformats-officedocument.presentationml.notesSlide+xml"/>
  <Override PartName="/ppt/charts/chart4.xml" ContentType="application/vnd.openxmlformats-officedocument.drawingml.chart+xml"/>
  <Override PartName="/ppt/drawings/drawing4.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73" r:id="rId4"/>
  </p:sldMasterIdLst>
  <p:notesMasterIdLst>
    <p:notesMasterId r:id="rId13"/>
  </p:notesMasterIdLst>
  <p:sldIdLst>
    <p:sldId id="280" r:id="rId5"/>
    <p:sldId id="401" r:id="rId6"/>
    <p:sldId id="474" r:id="rId7"/>
    <p:sldId id="475" r:id="rId8"/>
    <p:sldId id="468" r:id="rId9"/>
    <p:sldId id="470" r:id="rId10"/>
    <p:sldId id="469" r:id="rId11"/>
    <p:sldId id="471"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2C5"/>
    <a:srgbClr val="FFCC00"/>
    <a:srgbClr val="FFCC66"/>
    <a:srgbClr val="0C2340"/>
    <a:srgbClr val="000000"/>
    <a:srgbClr val="ACA39A"/>
    <a:srgbClr val="009F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614" autoAdjust="0"/>
    <p:restoredTop sz="93979" autoAdjust="0"/>
  </p:normalViewPr>
  <p:slideViewPr>
    <p:cSldViewPr>
      <p:cViewPr varScale="1">
        <p:scale>
          <a:sx n="88" d="100"/>
          <a:sy n="88" d="100"/>
        </p:scale>
        <p:origin x="1262" y="62"/>
      </p:cViewPr>
      <p:guideLst>
        <p:guide orient="horz" pos="2160"/>
        <p:guide pos="2880"/>
      </p:guideLst>
    </p:cSldViewPr>
  </p:slideViewPr>
  <p:notesTextViewPr>
    <p:cViewPr>
      <p:scale>
        <a:sx n="125" d="100"/>
        <a:sy n="125"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945783582303851"/>
          <c:y val="4.5135385790402063E-2"/>
          <c:w val="0.6723164309056554"/>
          <c:h val="0.75867864417608177"/>
        </c:manualLayout>
      </c:layout>
      <c:lineChart>
        <c:grouping val="standard"/>
        <c:varyColors val="0"/>
        <c:ser>
          <c:idx val="2"/>
          <c:order val="0"/>
          <c:tx>
            <c:strRef>
              <c:f>Sheet1!$A$2</c:f>
              <c:strCache>
                <c:ptCount val="1"/>
                <c:pt idx="0">
                  <c:v>Students of Color &amp; American Indian Students</c:v>
                </c:pt>
              </c:strCache>
            </c:strRef>
          </c:tx>
          <c:spPr>
            <a:ln w="38587">
              <a:solidFill>
                <a:srgbClr val="0000FF"/>
              </a:solidFill>
              <a:prstDash val="solid"/>
            </a:ln>
          </c:spPr>
          <c:marker>
            <c:symbol val="square"/>
            <c:size val="9"/>
            <c:spPr>
              <a:solidFill>
                <a:srgbClr val="0000FF"/>
              </a:solidFill>
              <a:ln>
                <a:solidFill>
                  <a:srgbClr val="0000FF"/>
                </a:solidFill>
                <a:prstDash val="solid"/>
              </a:ln>
            </c:spPr>
          </c:marker>
          <c:dLbls>
            <c:dLbl>
              <c:idx val="0"/>
              <c:numFmt formatCode="0.0%" sourceLinked="0"/>
              <c:spPr>
                <a:noFill/>
                <a:ln w="25724">
                  <a:noFill/>
                </a:ln>
              </c:spPr>
              <c:txPr>
                <a:bodyPr/>
                <a:lstStyle/>
                <a:p>
                  <a:pPr>
                    <a:defRPr sz="1200" b="1" i="0" u="none" strike="noStrike" baseline="0">
                      <a:solidFill>
                        <a:srgbClr val="171CF1"/>
                      </a:solidFill>
                      <a:latin typeface="+mn-lt"/>
                      <a:ea typeface="Arial"/>
                      <a:cs typeface="Arial"/>
                    </a:defRPr>
                  </a:pPr>
                  <a:endParaRPr lang="en-US"/>
                </a:p>
              </c:txPr>
              <c:dLblPos val="b"/>
              <c:showLegendKey val="0"/>
              <c:showVal val="1"/>
              <c:showCatName val="0"/>
              <c:showSerName val="0"/>
              <c:showPercent val="0"/>
              <c:showBubbleSize val="0"/>
              <c:extLst>
                <c:ext xmlns:c16="http://schemas.microsoft.com/office/drawing/2014/chart" uri="{C3380CC4-5D6E-409C-BE32-E72D297353CC}">
                  <c16:uniqueId val="{00000000-078F-4B57-9BAF-7A99F76534BB}"/>
                </c:ext>
              </c:extLst>
            </c:dLbl>
            <c:dLbl>
              <c:idx val="1"/>
              <c:numFmt formatCode="0.0%" sourceLinked="0"/>
              <c:spPr>
                <a:noFill/>
                <a:ln w="25724">
                  <a:noFill/>
                </a:ln>
              </c:spPr>
              <c:txPr>
                <a:bodyPr/>
                <a:lstStyle/>
                <a:p>
                  <a:pPr>
                    <a:defRPr sz="1200" b="1" i="0" u="none" strike="noStrike" baseline="0">
                      <a:solidFill>
                        <a:srgbClr val="171CF1"/>
                      </a:solidFill>
                      <a:latin typeface="+mn-lt"/>
                      <a:ea typeface="Arial"/>
                      <a:cs typeface="Arial"/>
                    </a:defRPr>
                  </a:pPr>
                  <a:endParaRPr lang="en-US"/>
                </a:p>
              </c:txPr>
              <c:dLblPos val="b"/>
              <c:showLegendKey val="0"/>
              <c:showVal val="1"/>
              <c:showCatName val="0"/>
              <c:showSerName val="0"/>
              <c:showPercent val="0"/>
              <c:showBubbleSize val="0"/>
              <c:extLst>
                <c:ext xmlns:c16="http://schemas.microsoft.com/office/drawing/2014/chart" uri="{C3380CC4-5D6E-409C-BE32-E72D297353CC}">
                  <c16:uniqueId val="{00000001-078F-4B57-9BAF-7A99F76534BB}"/>
                </c:ext>
              </c:extLst>
            </c:dLbl>
            <c:dLbl>
              <c:idx val="2"/>
              <c:numFmt formatCode="0.0%" sourceLinked="0"/>
              <c:spPr>
                <a:noFill/>
                <a:ln w="25724">
                  <a:noFill/>
                </a:ln>
              </c:spPr>
              <c:txPr>
                <a:bodyPr/>
                <a:lstStyle/>
                <a:p>
                  <a:pPr>
                    <a:defRPr sz="1200" b="1" i="0" u="none" strike="noStrike" baseline="0">
                      <a:solidFill>
                        <a:srgbClr val="171CF1"/>
                      </a:solidFill>
                      <a:latin typeface="+mn-lt"/>
                      <a:ea typeface="Arial"/>
                      <a:cs typeface="Arial"/>
                    </a:defRPr>
                  </a:pPr>
                  <a:endParaRPr lang="en-US"/>
                </a:p>
              </c:txPr>
              <c:dLblPos val="b"/>
              <c:showLegendKey val="0"/>
              <c:showVal val="1"/>
              <c:showCatName val="0"/>
              <c:showSerName val="0"/>
              <c:showPercent val="0"/>
              <c:showBubbleSize val="0"/>
              <c:extLst>
                <c:ext xmlns:c16="http://schemas.microsoft.com/office/drawing/2014/chart" uri="{C3380CC4-5D6E-409C-BE32-E72D297353CC}">
                  <c16:uniqueId val="{00000002-078F-4B57-9BAF-7A99F76534BB}"/>
                </c:ext>
              </c:extLst>
            </c:dLbl>
            <c:dLbl>
              <c:idx val="3"/>
              <c:numFmt formatCode="0.0%" sourceLinked="0"/>
              <c:spPr>
                <a:noFill/>
                <a:ln w="25724">
                  <a:noFill/>
                </a:ln>
              </c:spPr>
              <c:txPr>
                <a:bodyPr/>
                <a:lstStyle/>
                <a:p>
                  <a:pPr>
                    <a:defRPr sz="1200" b="1" i="0" u="none" strike="noStrike" baseline="0">
                      <a:solidFill>
                        <a:srgbClr val="171CF1"/>
                      </a:solidFill>
                      <a:latin typeface="+mn-lt"/>
                      <a:ea typeface="Arial"/>
                      <a:cs typeface="Arial"/>
                    </a:defRPr>
                  </a:pPr>
                  <a:endParaRPr lang="en-US"/>
                </a:p>
              </c:txPr>
              <c:dLblPos val="b"/>
              <c:showLegendKey val="0"/>
              <c:showVal val="1"/>
              <c:showCatName val="0"/>
              <c:showSerName val="0"/>
              <c:showPercent val="0"/>
              <c:showBubbleSize val="0"/>
              <c:extLst>
                <c:ext xmlns:c16="http://schemas.microsoft.com/office/drawing/2014/chart" uri="{C3380CC4-5D6E-409C-BE32-E72D297353CC}">
                  <c16:uniqueId val="{00000003-078F-4B57-9BAF-7A99F76534BB}"/>
                </c:ext>
              </c:extLst>
            </c:dLbl>
            <c:numFmt formatCode="0.0%" sourceLinked="0"/>
            <c:spPr>
              <a:noFill/>
              <a:ln w="25724">
                <a:noFill/>
              </a:ln>
            </c:spPr>
            <c:txPr>
              <a:bodyPr wrap="square" lIns="38100" tIns="19050" rIns="38100" bIns="19050" anchor="ctr">
                <a:spAutoFit/>
              </a:bodyPr>
              <a:lstStyle/>
              <a:p>
                <a:pPr>
                  <a:defRPr sz="1200" b="1" i="0" u="none" strike="noStrike" baseline="0">
                    <a:solidFill>
                      <a:srgbClr val="171CF1"/>
                    </a:solidFill>
                    <a:latin typeface="+mn-lt"/>
                    <a:ea typeface="Arial"/>
                    <a:cs typeface="Arial"/>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Sheet1!$C$1:$G$1</c:f>
              <c:strCache>
                <c:ptCount val="5"/>
                <c:pt idx="0">
                  <c:v>Fall 2013</c:v>
                </c:pt>
                <c:pt idx="1">
                  <c:v>Fall 2014</c:v>
                </c:pt>
                <c:pt idx="2">
                  <c:v>Fall 2015</c:v>
                </c:pt>
                <c:pt idx="3">
                  <c:v>Fall 2016</c:v>
                </c:pt>
                <c:pt idx="4">
                  <c:v>Fall 2017</c:v>
                </c:pt>
              </c:strCache>
            </c:strRef>
          </c:cat>
          <c:val>
            <c:numRef>
              <c:f>Sheet1!$C$2:$G$2</c:f>
              <c:numCache>
                <c:formatCode>0.0%</c:formatCode>
                <c:ptCount val="5"/>
                <c:pt idx="0">
                  <c:v>0.63</c:v>
                </c:pt>
                <c:pt idx="1">
                  <c:v>0.64600000000000002</c:v>
                </c:pt>
                <c:pt idx="2">
                  <c:v>0.64100000000000001</c:v>
                </c:pt>
                <c:pt idx="3">
                  <c:v>0.65600000000000003</c:v>
                </c:pt>
                <c:pt idx="4">
                  <c:v>0.64700000000000002</c:v>
                </c:pt>
              </c:numCache>
            </c:numRef>
          </c:val>
          <c:smooth val="0"/>
          <c:extLst>
            <c:ext xmlns:c16="http://schemas.microsoft.com/office/drawing/2014/chart" uri="{C3380CC4-5D6E-409C-BE32-E72D297353CC}">
              <c16:uniqueId val="{00000004-078F-4B57-9BAF-7A99F76534BB}"/>
            </c:ext>
          </c:extLst>
        </c:ser>
        <c:ser>
          <c:idx val="5"/>
          <c:order val="1"/>
          <c:tx>
            <c:strRef>
              <c:f>Sheet1!$A$3</c:f>
              <c:strCache>
                <c:ptCount val="1"/>
                <c:pt idx="0">
                  <c:v>White Students</c:v>
                </c:pt>
              </c:strCache>
            </c:strRef>
          </c:tx>
          <c:spPr>
            <a:ln w="38587">
              <a:solidFill>
                <a:srgbClr val="008000"/>
              </a:solidFill>
              <a:prstDash val="solid"/>
            </a:ln>
          </c:spPr>
          <c:marker>
            <c:symbol val="circle"/>
            <c:size val="9"/>
            <c:spPr>
              <a:solidFill>
                <a:srgbClr val="008000"/>
              </a:solidFill>
              <a:ln>
                <a:solidFill>
                  <a:srgbClr val="008000"/>
                </a:solidFill>
                <a:prstDash val="solid"/>
              </a:ln>
            </c:spPr>
          </c:marker>
          <c:dLbls>
            <c:numFmt formatCode="0.0%" sourceLinked="0"/>
            <c:spPr>
              <a:noFill/>
              <a:ln w="25724">
                <a:noFill/>
              </a:ln>
            </c:spPr>
            <c:txPr>
              <a:bodyPr wrap="square" lIns="38100" tIns="19050" rIns="38100" bIns="19050" anchor="ctr">
                <a:spAutoFit/>
              </a:bodyPr>
              <a:lstStyle/>
              <a:p>
                <a:pPr>
                  <a:defRPr sz="1200" b="1" i="0" u="none" strike="noStrike" baseline="0">
                    <a:solidFill>
                      <a:srgbClr val="009F4D"/>
                    </a:solidFill>
                    <a:latin typeface="+mj-lt"/>
                    <a:ea typeface="Arial"/>
                    <a:cs typeface="Arial"/>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Sheet1!$C$1:$G$1</c:f>
              <c:strCache>
                <c:ptCount val="5"/>
                <c:pt idx="0">
                  <c:v>Fall 2013</c:v>
                </c:pt>
                <c:pt idx="1">
                  <c:v>Fall 2014</c:v>
                </c:pt>
                <c:pt idx="2">
                  <c:v>Fall 2015</c:v>
                </c:pt>
                <c:pt idx="3">
                  <c:v>Fall 2016</c:v>
                </c:pt>
                <c:pt idx="4">
                  <c:v>Fall 2017</c:v>
                </c:pt>
              </c:strCache>
            </c:strRef>
          </c:cat>
          <c:val>
            <c:numRef>
              <c:f>Sheet1!$C$3:$G$3</c:f>
              <c:numCache>
                <c:formatCode>0.0%</c:formatCode>
                <c:ptCount val="5"/>
                <c:pt idx="0">
                  <c:v>0.71832609875203468</c:v>
                </c:pt>
                <c:pt idx="1">
                  <c:v>0.73396848662513736</c:v>
                </c:pt>
                <c:pt idx="2">
                  <c:v>0.73299999999999998</c:v>
                </c:pt>
                <c:pt idx="3">
                  <c:v>0.72599999999999998</c:v>
                </c:pt>
                <c:pt idx="4">
                  <c:v>0.72299999999999998</c:v>
                </c:pt>
              </c:numCache>
            </c:numRef>
          </c:val>
          <c:smooth val="0"/>
          <c:extLst>
            <c:ext xmlns:c16="http://schemas.microsoft.com/office/drawing/2014/chart" uri="{C3380CC4-5D6E-409C-BE32-E72D297353CC}">
              <c16:uniqueId val="{00000005-078F-4B57-9BAF-7A99F76534BB}"/>
            </c:ext>
          </c:extLst>
        </c:ser>
        <c:dLbls>
          <c:showLegendKey val="0"/>
          <c:showVal val="1"/>
          <c:showCatName val="0"/>
          <c:showSerName val="0"/>
          <c:showPercent val="0"/>
          <c:showBubbleSize val="0"/>
        </c:dLbls>
        <c:marker val="1"/>
        <c:smooth val="0"/>
        <c:axId val="261711480"/>
        <c:axId val="261712264"/>
      </c:lineChart>
      <c:catAx>
        <c:axId val="261711480"/>
        <c:scaling>
          <c:orientation val="minMax"/>
        </c:scaling>
        <c:delete val="0"/>
        <c:axPos val="b"/>
        <c:numFmt formatCode="General" sourceLinked="1"/>
        <c:majorTickMark val="out"/>
        <c:minorTickMark val="none"/>
        <c:tickLblPos val="nextTo"/>
        <c:spPr>
          <a:ln w="3216">
            <a:solidFill>
              <a:schemeClr val="tx1"/>
            </a:solidFill>
            <a:prstDash val="solid"/>
          </a:ln>
        </c:spPr>
        <c:txPr>
          <a:bodyPr rot="0" vert="horz"/>
          <a:lstStyle/>
          <a:p>
            <a:pPr>
              <a:defRPr sz="1200" b="1" i="0" u="none" strike="noStrike" baseline="0">
                <a:solidFill>
                  <a:schemeClr val="tx1"/>
                </a:solidFill>
                <a:latin typeface="+mn-lt"/>
                <a:ea typeface="Arial"/>
                <a:cs typeface="Arial"/>
              </a:defRPr>
            </a:pPr>
            <a:endParaRPr lang="en-US"/>
          </a:p>
        </c:txPr>
        <c:crossAx val="261712264"/>
        <c:crosses val="autoZero"/>
        <c:auto val="1"/>
        <c:lblAlgn val="ctr"/>
        <c:lblOffset val="100"/>
        <c:tickLblSkip val="1"/>
        <c:tickMarkSkip val="1"/>
        <c:noMultiLvlLbl val="0"/>
      </c:catAx>
      <c:valAx>
        <c:axId val="261712264"/>
        <c:scaling>
          <c:orientation val="minMax"/>
          <c:max val="0.8"/>
          <c:min val="0.5"/>
        </c:scaling>
        <c:delete val="0"/>
        <c:axPos val="l"/>
        <c:majorGridlines>
          <c:spPr>
            <a:ln w="3216">
              <a:solidFill>
                <a:schemeClr val="tx1"/>
              </a:solidFill>
              <a:prstDash val="solid"/>
            </a:ln>
          </c:spPr>
        </c:majorGridlines>
        <c:title>
          <c:tx>
            <c:rich>
              <a:bodyPr/>
              <a:lstStyle/>
              <a:p>
                <a:pPr>
                  <a:defRPr sz="1600" b="1" i="0" u="none" strike="noStrike" baseline="0">
                    <a:solidFill>
                      <a:schemeClr val="tx1"/>
                    </a:solidFill>
                    <a:latin typeface="+mn-lt"/>
                    <a:ea typeface="Arial"/>
                    <a:cs typeface="Arial"/>
                  </a:defRPr>
                </a:pPr>
                <a:r>
                  <a:rPr lang="en-US" sz="1600" dirty="0" smtClean="0">
                    <a:latin typeface="+mn-lt"/>
                  </a:rPr>
                  <a:t>Rate</a:t>
                </a:r>
                <a:endParaRPr lang="en-US" sz="1600" dirty="0">
                  <a:latin typeface="+mn-lt"/>
                </a:endParaRPr>
              </a:p>
            </c:rich>
          </c:tx>
          <c:layout>
            <c:manualLayout>
              <c:xMode val="edge"/>
              <c:yMode val="edge"/>
              <c:x val="6.8201653340858176E-2"/>
              <c:y val="0.35700678705383582"/>
            </c:manualLayout>
          </c:layout>
          <c:overlay val="0"/>
          <c:spPr>
            <a:noFill/>
            <a:ln w="25724">
              <a:noFill/>
            </a:ln>
          </c:spPr>
        </c:title>
        <c:numFmt formatCode="0%" sourceLinked="0"/>
        <c:majorTickMark val="out"/>
        <c:minorTickMark val="none"/>
        <c:tickLblPos val="nextTo"/>
        <c:spPr>
          <a:ln w="3216">
            <a:solidFill>
              <a:schemeClr val="tx1"/>
            </a:solidFill>
            <a:prstDash val="solid"/>
          </a:ln>
        </c:spPr>
        <c:txPr>
          <a:bodyPr rot="0" vert="horz"/>
          <a:lstStyle/>
          <a:p>
            <a:pPr>
              <a:defRPr sz="1200" b="1" i="0" u="none" strike="noStrike" baseline="0">
                <a:solidFill>
                  <a:schemeClr val="tx1"/>
                </a:solidFill>
                <a:latin typeface="+mn-lt"/>
                <a:ea typeface="Arial"/>
                <a:cs typeface="Arial"/>
              </a:defRPr>
            </a:pPr>
            <a:endParaRPr lang="en-US"/>
          </a:p>
        </c:txPr>
        <c:crossAx val="261711480"/>
        <c:crosses val="autoZero"/>
        <c:crossBetween val="between"/>
        <c:majorUnit val="0.05"/>
        <c:minorUnit val="0.01"/>
      </c:valAx>
      <c:spPr>
        <a:noFill/>
        <a:ln w="12862">
          <a:solidFill>
            <a:schemeClr val="tx1"/>
          </a:solidFill>
          <a:prstDash val="solid"/>
        </a:ln>
      </c:spPr>
    </c:plotArea>
    <c:legend>
      <c:legendPos val="b"/>
      <c:layout>
        <c:manualLayout>
          <c:xMode val="edge"/>
          <c:yMode val="edge"/>
          <c:x val="1.4428459024678809E-2"/>
          <c:y val="0.93412359289252356"/>
          <c:w val="0.95449500554939004"/>
          <c:h val="6.5876407107476456E-2"/>
        </c:manualLayout>
      </c:layout>
      <c:overlay val="0"/>
      <c:spPr>
        <a:noFill/>
        <a:ln w="25724">
          <a:noFill/>
        </a:ln>
      </c:spPr>
      <c:txPr>
        <a:bodyPr/>
        <a:lstStyle/>
        <a:p>
          <a:pPr>
            <a:defRPr sz="1200" b="1" i="0" u="none" strike="noStrike" baseline="0">
              <a:solidFill>
                <a:schemeClr val="tx1"/>
              </a:solidFill>
              <a:latin typeface="+mn-lt"/>
              <a:ea typeface="Arial"/>
              <a:cs typeface="Arial"/>
            </a:defRPr>
          </a:pPr>
          <a:endParaRPr lang="en-US"/>
        </a:p>
      </c:txPr>
    </c:legend>
    <c:plotVisOnly val="1"/>
    <c:dispBlanksAs val="gap"/>
    <c:showDLblsOverMax val="0"/>
  </c:chart>
  <c:spPr>
    <a:noFill/>
    <a:ln>
      <a:noFill/>
    </a:ln>
  </c:spPr>
  <c:txPr>
    <a:bodyPr/>
    <a:lstStyle/>
    <a:p>
      <a:pPr>
        <a:defRPr sz="1848" b="1" i="0" u="none" strike="noStrike" baseline="0">
          <a:solidFill>
            <a:schemeClr val="tx1"/>
          </a:solidFill>
          <a:latin typeface="Arial"/>
          <a:ea typeface="Arial"/>
          <a:cs typeface="Arial"/>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231788079470199"/>
          <c:y val="4.1860465116279097E-2"/>
          <c:w val="0.73382171614380909"/>
          <c:h val="0.79322813625956512"/>
        </c:manualLayout>
      </c:layout>
      <c:lineChart>
        <c:grouping val="standard"/>
        <c:varyColors val="0"/>
        <c:ser>
          <c:idx val="2"/>
          <c:order val="0"/>
          <c:tx>
            <c:strRef>
              <c:f>Sheet1!$A$2</c:f>
              <c:strCache>
                <c:ptCount val="1"/>
                <c:pt idx="0">
                  <c:v>Students of Color &amp; Ameircan Indian Students</c:v>
                </c:pt>
              </c:strCache>
            </c:strRef>
          </c:tx>
          <c:spPr>
            <a:ln w="38552">
              <a:solidFill>
                <a:srgbClr val="0000FF"/>
              </a:solidFill>
              <a:prstDash val="solid"/>
            </a:ln>
          </c:spPr>
          <c:marker>
            <c:symbol val="square"/>
            <c:size val="9"/>
            <c:spPr>
              <a:solidFill>
                <a:srgbClr val="0000FF"/>
              </a:solidFill>
              <a:ln>
                <a:solidFill>
                  <a:srgbClr val="0000FF"/>
                </a:solidFill>
                <a:prstDash val="solid"/>
              </a:ln>
            </c:spPr>
          </c:marker>
          <c:dLbls>
            <c:numFmt formatCode="0.0%" sourceLinked="0"/>
            <c:spPr>
              <a:noFill/>
              <a:ln w="25701">
                <a:noFill/>
              </a:ln>
            </c:spPr>
            <c:txPr>
              <a:bodyPr wrap="square" lIns="38100" tIns="19050" rIns="38100" bIns="19050" anchor="ctr">
                <a:spAutoFit/>
              </a:bodyPr>
              <a:lstStyle/>
              <a:p>
                <a:pPr>
                  <a:defRPr b="1">
                    <a:solidFill>
                      <a:srgbClr val="171CF1"/>
                    </a:solidFill>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Sheet1!$C$1:$G$1</c:f>
              <c:strCache>
                <c:ptCount val="5"/>
                <c:pt idx="0">
                  <c:v>Fall 2011</c:v>
                </c:pt>
                <c:pt idx="1">
                  <c:v>Fall 2012</c:v>
                </c:pt>
                <c:pt idx="2">
                  <c:v>Fall 2013</c:v>
                </c:pt>
                <c:pt idx="3">
                  <c:v>Fall 2014</c:v>
                </c:pt>
                <c:pt idx="4">
                  <c:v>Fall 2015</c:v>
                </c:pt>
              </c:strCache>
            </c:strRef>
          </c:cat>
          <c:val>
            <c:numRef>
              <c:f>Sheet1!$C$2:$G$2</c:f>
              <c:numCache>
                <c:formatCode>0.0%</c:formatCode>
                <c:ptCount val="5"/>
                <c:pt idx="0">
                  <c:v>0.39600000000000002</c:v>
                </c:pt>
                <c:pt idx="1">
                  <c:v>0.40500000000000003</c:v>
                </c:pt>
                <c:pt idx="2">
                  <c:v>0.41899999999999998</c:v>
                </c:pt>
                <c:pt idx="3">
                  <c:v>0.434</c:v>
                </c:pt>
                <c:pt idx="4" formatCode="0.00%">
                  <c:v>0.44400000000000001</c:v>
                </c:pt>
              </c:numCache>
            </c:numRef>
          </c:val>
          <c:smooth val="0"/>
          <c:extLst>
            <c:ext xmlns:c16="http://schemas.microsoft.com/office/drawing/2014/chart" uri="{C3380CC4-5D6E-409C-BE32-E72D297353CC}">
              <c16:uniqueId val="{00000000-079E-48F5-92B6-348B1FBB12EB}"/>
            </c:ext>
          </c:extLst>
        </c:ser>
        <c:ser>
          <c:idx val="5"/>
          <c:order val="1"/>
          <c:tx>
            <c:strRef>
              <c:f>Sheet1!$A$3</c:f>
              <c:strCache>
                <c:ptCount val="1"/>
                <c:pt idx="0">
                  <c:v>White Students</c:v>
                </c:pt>
              </c:strCache>
            </c:strRef>
          </c:tx>
          <c:spPr>
            <a:ln w="38552">
              <a:solidFill>
                <a:srgbClr val="008000"/>
              </a:solidFill>
              <a:prstDash val="solid"/>
            </a:ln>
          </c:spPr>
          <c:marker>
            <c:symbol val="circle"/>
            <c:size val="9"/>
            <c:spPr>
              <a:solidFill>
                <a:srgbClr val="008000"/>
              </a:solidFill>
              <a:ln>
                <a:solidFill>
                  <a:srgbClr val="008000"/>
                </a:solidFill>
                <a:prstDash val="solid"/>
              </a:ln>
            </c:spPr>
          </c:marker>
          <c:dLbls>
            <c:numFmt formatCode="0.0%" sourceLinked="0"/>
            <c:spPr>
              <a:noFill/>
              <a:ln w="25701">
                <a:noFill/>
              </a:ln>
            </c:spPr>
            <c:txPr>
              <a:bodyPr wrap="square" lIns="38100" tIns="19050" rIns="38100" bIns="19050" anchor="ctr">
                <a:spAutoFit/>
              </a:bodyPr>
              <a:lstStyle/>
              <a:p>
                <a:pPr>
                  <a:defRPr b="1">
                    <a:solidFill>
                      <a:srgbClr val="009F4D"/>
                    </a:solidFill>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Sheet1!$C$1:$G$1</c:f>
              <c:strCache>
                <c:ptCount val="5"/>
                <c:pt idx="0">
                  <c:v>Fall 2011</c:v>
                </c:pt>
                <c:pt idx="1">
                  <c:v>Fall 2012</c:v>
                </c:pt>
                <c:pt idx="2">
                  <c:v>Fall 2013</c:v>
                </c:pt>
                <c:pt idx="3">
                  <c:v>Fall 2014</c:v>
                </c:pt>
                <c:pt idx="4">
                  <c:v>Fall 2015</c:v>
                </c:pt>
              </c:strCache>
            </c:strRef>
          </c:cat>
          <c:val>
            <c:numRef>
              <c:f>Sheet1!$C$3:$G$3</c:f>
              <c:numCache>
                <c:formatCode>0.0%</c:formatCode>
                <c:ptCount val="5"/>
                <c:pt idx="0">
                  <c:v>0.54900000000000004</c:v>
                </c:pt>
                <c:pt idx="1">
                  <c:v>0.54900000000000004</c:v>
                </c:pt>
                <c:pt idx="2">
                  <c:v>0.56799999999999995</c:v>
                </c:pt>
                <c:pt idx="3">
                  <c:v>0.58199999999999996</c:v>
                </c:pt>
                <c:pt idx="4" formatCode="0.00%">
                  <c:v>0.58399999999999996</c:v>
                </c:pt>
              </c:numCache>
            </c:numRef>
          </c:val>
          <c:smooth val="0"/>
          <c:extLst>
            <c:ext xmlns:c16="http://schemas.microsoft.com/office/drawing/2014/chart" uri="{C3380CC4-5D6E-409C-BE32-E72D297353CC}">
              <c16:uniqueId val="{00000001-079E-48F5-92B6-348B1FBB12EB}"/>
            </c:ext>
          </c:extLst>
        </c:ser>
        <c:dLbls>
          <c:showLegendKey val="0"/>
          <c:showVal val="1"/>
          <c:showCatName val="0"/>
          <c:showSerName val="0"/>
          <c:showPercent val="0"/>
          <c:showBubbleSize val="0"/>
        </c:dLbls>
        <c:marker val="1"/>
        <c:smooth val="0"/>
        <c:axId val="395570696"/>
        <c:axId val="395571088"/>
      </c:lineChart>
      <c:catAx>
        <c:axId val="395570696"/>
        <c:scaling>
          <c:orientation val="minMax"/>
        </c:scaling>
        <c:delete val="0"/>
        <c:axPos val="b"/>
        <c:numFmt formatCode="General" sourceLinked="1"/>
        <c:majorTickMark val="out"/>
        <c:minorTickMark val="none"/>
        <c:tickLblPos val="nextTo"/>
        <c:spPr>
          <a:ln w="3213">
            <a:solidFill>
              <a:schemeClr val="tx1"/>
            </a:solidFill>
            <a:prstDash val="solid"/>
          </a:ln>
        </c:spPr>
        <c:txPr>
          <a:bodyPr rot="0" vert="horz"/>
          <a:lstStyle/>
          <a:p>
            <a:pPr>
              <a:defRPr b="1"/>
            </a:pPr>
            <a:endParaRPr lang="en-US"/>
          </a:p>
        </c:txPr>
        <c:crossAx val="395571088"/>
        <c:crosses val="autoZero"/>
        <c:auto val="1"/>
        <c:lblAlgn val="ctr"/>
        <c:lblOffset val="100"/>
        <c:tickLblSkip val="1"/>
        <c:tickMarkSkip val="1"/>
        <c:noMultiLvlLbl val="0"/>
      </c:catAx>
      <c:valAx>
        <c:axId val="395571088"/>
        <c:scaling>
          <c:orientation val="minMax"/>
          <c:max val="0.6"/>
          <c:min val="0.3"/>
        </c:scaling>
        <c:delete val="0"/>
        <c:axPos val="l"/>
        <c:majorGridlines>
          <c:spPr>
            <a:ln w="3213">
              <a:solidFill>
                <a:schemeClr val="tx1"/>
              </a:solidFill>
              <a:prstDash val="solid"/>
            </a:ln>
          </c:spPr>
        </c:majorGridlines>
        <c:title>
          <c:tx>
            <c:rich>
              <a:bodyPr/>
              <a:lstStyle/>
              <a:p>
                <a:pPr>
                  <a:defRPr/>
                </a:pPr>
                <a:r>
                  <a:rPr lang="en-US" dirty="0"/>
                  <a:t>Rate</a:t>
                </a:r>
              </a:p>
            </c:rich>
          </c:tx>
          <c:layout>
            <c:manualLayout>
              <c:xMode val="edge"/>
              <c:yMode val="edge"/>
              <c:x val="4.279429653056744E-2"/>
              <c:y val="0.37243697649420976"/>
            </c:manualLayout>
          </c:layout>
          <c:overlay val="0"/>
          <c:spPr>
            <a:noFill/>
            <a:ln w="25701">
              <a:noFill/>
            </a:ln>
          </c:spPr>
        </c:title>
        <c:numFmt formatCode="0%" sourceLinked="0"/>
        <c:majorTickMark val="out"/>
        <c:minorTickMark val="none"/>
        <c:tickLblPos val="nextTo"/>
        <c:spPr>
          <a:ln w="3213">
            <a:solidFill>
              <a:schemeClr val="tx1"/>
            </a:solidFill>
            <a:prstDash val="solid"/>
          </a:ln>
        </c:spPr>
        <c:txPr>
          <a:bodyPr rot="0" vert="horz"/>
          <a:lstStyle/>
          <a:p>
            <a:pPr>
              <a:defRPr b="1"/>
            </a:pPr>
            <a:endParaRPr lang="en-US"/>
          </a:p>
        </c:txPr>
        <c:crossAx val="395570696"/>
        <c:crosses val="autoZero"/>
        <c:crossBetween val="between"/>
        <c:majorUnit val="0.05"/>
        <c:minorUnit val="0.01"/>
      </c:valAx>
      <c:spPr>
        <a:noFill/>
        <a:ln w="12851">
          <a:solidFill>
            <a:schemeClr val="tx1"/>
          </a:solidFill>
          <a:prstDash val="solid"/>
        </a:ln>
      </c:spPr>
    </c:plotArea>
    <c:legend>
      <c:legendPos val="r"/>
      <c:layout>
        <c:manualLayout>
          <c:xMode val="edge"/>
          <c:yMode val="edge"/>
          <c:x val="0.11877813314029041"/>
          <c:y val="0.92759117559855786"/>
          <c:w val="0.70488426324252795"/>
          <c:h val="6.7776525500580886E-2"/>
        </c:manualLayout>
      </c:layout>
      <c:overlay val="0"/>
    </c:legend>
    <c:plotVisOnly val="1"/>
    <c:dispBlanksAs val="gap"/>
    <c:showDLblsOverMax val="0"/>
  </c:chart>
  <c:spPr>
    <a:noFill/>
    <a:ln>
      <a:noFill/>
    </a:ln>
  </c:spPr>
  <c:txPr>
    <a:bodyPr/>
    <a:lstStyle/>
    <a:p>
      <a:pPr>
        <a:defRPr sz="1200" b="0" i="0" u="none" strike="noStrike" baseline="0">
          <a:solidFill>
            <a:schemeClr val="tx1"/>
          </a:solidFill>
          <a:latin typeface="+mn-lt"/>
          <a:ea typeface="Arial"/>
          <a:cs typeface="Arial"/>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7945783582303851"/>
          <c:y val="4.5135385790402063E-2"/>
          <c:w val="0.67810409691494933"/>
          <c:h val="0.75156664882298263"/>
        </c:manualLayout>
      </c:layout>
      <c:lineChart>
        <c:grouping val="standard"/>
        <c:varyColors val="0"/>
        <c:ser>
          <c:idx val="2"/>
          <c:order val="0"/>
          <c:tx>
            <c:strRef>
              <c:f>Sheet1!$A$2</c:f>
              <c:strCache>
                <c:ptCount val="1"/>
                <c:pt idx="0">
                  <c:v>Students of Color &amp; American Indian Students</c:v>
                </c:pt>
              </c:strCache>
            </c:strRef>
          </c:tx>
          <c:spPr>
            <a:ln w="38587">
              <a:solidFill>
                <a:srgbClr val="0000FF"/>
              </a:solidFill>
              <a:prstDash val="solid"/>
            </a:ln>
          </c:spPr>
          <c:marker>
            <c:symbol val="square"/>
            <c:size val="9"/>
            <c:spPr>
              <a:solidFill>
                <a:srgbClr val="0000FF"/>
              </a:solidFill>
              <a:ln>
                <a:solidFill>
                  <a:srgbClr val="0000FF"/>
                </a:solidFill>
                <a:prstDash val="solid"/>
              </a:ln>
            </c:spPr>
          </c:marker>
          <c:dLbls>
            <c:dLbl>
              <c:idx val="0"/>
              <c:numFmt formatCode="0.0%" sourceLinked="0"/>
              <c:spPr>
                <a:noFill/>
                <a:ln w="25724">
                  <a:noFill/>
                </a:ln>
              </c:spPr>
              <c:txPr>
                <a:bodyPr/>
                <a:lstStyle/>
                <a:p>
                  <a:pPr>
                    <a:defRPr sz="1200" b="1" i="0" u="none" strike="noStrike" baseline="0">
                      <a:solidFill>
                        <a:schemeClr val="accent1">
                          <a:lumMod val="75000"/>
                        </a:schemeClr>
                      </a:solidFill>
                      <a:latin typeface="Arial"/>
                      <a:ea typeface="Arial"/>
                      <a:cs typeface="Arial"/>
                    </a:defRPr>
                  </a:pPr>
                  <a:endParaRPr lang="en-US"/>
                </a:p>
              </c:txPr>
              <c:dLblPos val="b"/>
              <c:showLegendKey val="0"/>
              <c:showVal val="1"/>
              <c:showCatName val="0"/>
              <c:showSerName val="0"/>
              <c:showPercent val="0"/>
              <c:showBubbleSize val="0"/>
              <c:extLst>
                <c:ext xmlns:c16="http://schemas.microsoft.com/office/drawing/2014/chart" uri="{C3380CC4-5D6E-409C-BE32-E72D297353CC}">
                  <c16:uniqueId val="{00000000-078F-4B57-9BAF-7A99F76534BB}"/>
                </c:ext>
              </c:extLst>
            </c:dLbl>
            <c:dLbl>
              <c:idx val="1"/>
              <c:numFmt formatCode="0.0%" sourceLinked="0"/>
              <c:spPr>
                <a:noFill/>
                <a:ln w="25724">
                  <a:noFill/>
                </a:ln>
              </c:spPr>
              <c:txPr>
                <a:bodyPr/>
                <a:lstStyle/>
                <a:p>
                  <a:pPr>
                    <a:defRPr sz="1200" b="1" i="0" u="none" strike="noStrike" baseline="0">
                      <a:solidFill>
                        <a:schemeClr val="accent1">
                          <a:lumMod val="75000"/>
                        </a:schemeClr>
                      </a:solidFill>
                      <a:latin typeface="Arial"/>
                      <a:ea typeface="Arial"/>
                      <a:cs typeface="Arial"/>
                    </a:defRPr>
                  </a:pPr>
                  <a:endParaRPr lang="en-US"/>
                </a:p>
              </c:txPr>
              <c:dLblPos val="b"/>
              <c:showLegendKey val="0"/>
              <c:showVal val="1"/>
              <c:showCatName val="0"/>
              <c:showSerName val="0"/>
              <c:showPercent val="0"/>
              <c:showBubbleSize val="0"/>
              <c:extLst>
                <c:ext xmlns:c16="http://schemas.microsoft.com/office/drawing/2014/chart" uri="{C3380CC4-5D6E-409C-BE32-E72D297353CC}">
                  <c16:uniqueId val="{00000001-078F-4B57-9BAF-7A99F76534BB}"/>
                </c:ext>
              </c:extLst>
            </c:dLbl>
            <c:dLbl>
              <c:idx val="2"/>
              <c:numFmt formatCode="0.0%" sourceLinked="0"/>
              <c:spPr>
                <a:noFill/>
                <a:ln w="25724">
                  <a:noFill/>
                </a:ln>
              </c:spPr>
              <c:txPr>
                <a:bodyPr/>
                <a:lstStyle/>
                <a:p>
                  <a:pPr>
                    <a:defRPr sz="1200" b="1" i="0" u="none" strike="noStrike" baseline="0">
                      <a:solidFill>
                        <a:schemeClr val="accent1">
                          <a:lumMod val="75000"/>
                        </a:schemeClr>
                      </a:solidFill>
                      <a:latin typeface="Arial"/>
                      <a:ea typeface="Arial"/>
                      <a:cs typeface="Arial"/>
                    </a:defRPr>
                  </a:pPr>
                  <a:endParaRPr lang="en-US"/>
                </a:p>
              </c:txPr>
              <c:dLblPos val="b"/>
              <c:showLegendKey val="0"/>
              <c:showVal val="1"/>
              <c:showCatName val="0"/>
              <c:showSerName val="0"/>
              <c:showPercent val="0"/>
              <c:showBubbleSize val="0"/>
              <c:extLst>
                <c:ext xmlns:c16="http://schemas.microsoft.com/office/drawing/2014/chart" uri="{C3380CC4-5D6E-409C-BE32-E72D297353CC}">
                  <c16:uniqueId val="{00000002-078F-4B57-9BAF-7A99F76534BB}"/>
                </c:ext>
              </c:extLst>
            </c:dLbl>
            <c:dLbl>
              <c:idx val="3"/>
              <c:numFmt formatCode="0.0%" sourceLinked="0"/>
              <c:spPr>
                <a:noFill/>
                <a:ln w="25724">
                  <a:noFill/>
                </a:ln>
              </c:spPr>
              <c:txPr>
                <a:bodyPr/>
                <a:lstStyle/>
                <a:p>
                  <a:pPr>
                    <a:defRPr sz="1200" b="1" i="0" u="none" strike="noStrike" baseline="0">
                      <a:solidFill>
                        <a:schemeClr val="accent1">
                          <a:lumMod val="75000"/>
                        </a:schemeClr>
                      </a:solidFill>
                      <a:latin typeface="Arial"/>
                      <a:ea typeface="Arial"/>
                      <a:cs typeface="Arial"/>
                    </a:defRPr>
                  </a:pPr>
                  <a:endParaRPr lang="en-US"/>
                </a:p>
              </c:txPr>
              <c:dLblPos val="b"/>
              <c:showLegendKey val="0"/>
              <c:showVal val="1"/>
              <c:showCatName val="0"/>
              <c:showSerName val="0"/>
              <c:showPercent val="0"/>
              <c:showBubbleSize val="0"/>
              <c:extLst>
                <c:ext xmlns:c16="http://schemas.microsoft.com/office/drawing/2014/chart" uri="{C3380CC4-5D6E-409C-BE32-E72D297353CC}">
                  <c16:uniqueId val="{00000003-078F-4B57-9BAF-7A99F76534BB}"/>
                </c:ext>
              </c:extLst>
            </c:dLbl>
            <c:numFmt formatCode="0.0%" sourceLinked="0"/>
            <c:spPr>
              <a:noFill/>
              <a:ln w="25724">
                <a:noFill/>
              </a:ln>
            </c:spPr>
            <c:txPr>
              <a:bodyPr wrap="square" lIns="38100" tIns="19050" rIns="38100" bIns="19050" anchor="ctr">
                <a:spAutoFit/>
              </a:bodyPr>
              <a:lstStyle/>
              <a:p>
                <a:pPr>
                  <a:defRPr sz="1200" b="1" i="0" u="none" strike="noStrike" baseline="0">
                    <a:solidFill>
                      <a:schemeClr val="accent1">
                        <a:lumMod val="75000"/>
                      </a:schemeClr>
                    </a:solidFill>
                    <a:latin typeface="Arial"/>
                    <a:ea typeface="Arial"/>
                    <a:cs typeface="Arial"/>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Sheet1!$C$1:$G$1</c:f>
              <c:strCache>
                <c:ptCount val="5"/>
                <c:pt idx="0">
                  <c:v>Fall 2013</c:v>
                </c:pt>
                <c:pt idx="1">
                  <c:v>Fall 2014</c:v>
                </c:pt>
                <c:pt idx="2">
                  <c:v>Fall 2015</c:v>
                </c:pt>
                <c:pt idx="3">
                  <c:v>Fall 2016</c:v>
                </c:pt>
                <c:pt idx="4">
                  <c:v>Fall 2017</c:v>
                </c:pt>
              </c:strCache>
            </c:strRef>
          </c:cat>
          <c:val>
            <c:numRef>
              <c:f>Sheet1!$C$2:$G$2</c:f>
              <c:numCache>
                <c:formatCode>0.0%</c:formatCode>
                <c:ptCount val="5"/>
                <c:pt idx="0">
                  <c:v>0.80700000000000005</c:v>
                </c:pt>
                <c:pt idx="1">
                  <c:v>0.83199999999999996</c:v>
                </c:pt>
                <c:pt idx="2">
                  <c:v>0.80500000000000005</c:v>
                </c:pt>
                <c:pt idx="3">
                  <c:v>0.81899999999999995</c:v>
                </c:pt>
                <c:pt idx="4">
                  <c:v>0.81899999999999995</c:v>
                </c:pt>
              </c:numCache>
            </c:numRef>
          </c:val>
          <c:smooth val="0"/>
          <c:extLst>
            <c:ext xmlns:c16="http://schemas.microsoft.com/office/drawing/2014/chart" uri="{C3380CC4-5D6E-409C-BE32-E72D297353CC}">
              <c16:uniqueId val="{00000004-078F-4B57-9BAF-7A99F76534BB}"/>
            </c:ext>
          </c:extLst>
        </c:ser>
        <c:ser>
          <c:idx val="5"/>
          <c:order val="1"/>
          <c:tx>
            <c:strRef>
              <c:f>Sheet1!$A$3</c:f>
              <c:strCache>
                <c:ptCount val="1"/>
                <c:pt idx="0">
                  <c:v>White Students</c:v>
                </c:pt>
              </c:strCache>
            </c:strRef>
          </c:tx>
          <c:spPr>
            <a:ln w="38587">
              <a:solidFill>
                <a:srgbClr val="008000"/>
              </a:solidFill>
              <a:prstDash val="solid"/>
            </a:ln>
          </c:spPr>
          <c:marker>
            <c:symbol val="circle"/>
            <c:size val="9"/>
            <c:spPr>
              <a:solidFill>
                <a:srgbClr val="008000"/>
              </a:solidFill>
              <a:ln>
                <a:solidFill>
                  <a:srgbClr val="008000"/>
                </a:solidFill>
                <a:prstDash val="solid"/>
              </a:ln>
            </c:spPr>
          </c:marker>
          <c:dLbls>
            <c:numFmt formatCode="0.0%" sourceLinked="0"/>
            <c:spPr>
              <a:noFill/>
              <a:ln w="25724">
                <a:noFill/>
              </a:ln>
            </c:spPr>
            <c:txPr>
              <a:bodyPr wrap="square" lIns="38100" tIns="19050" rIns="38100" bIns="19050" anchor="ctr">
                <a:spAutoFit/>
              </a:bodyPr>
              <a:lstStyle/>
              <a:p>
                <a:pPr>
                  <a:defRPr sz="1200" b="1" i="0" u="none" strike="noStrike" baseline="0">
                    <a:solidFill>
                      <a:srgbClr val="009F4D"/>
                    </a:solidFill>
                    <a:latin typeface="Arial"/>
                    <a:ea typeface="Arial"/>
                    <a:cs typeface="Arial"/>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Sheet1!$C$1:$G$1</c:f>
              <c:strCache>
                <c:ptCount val="5"/>
                <c:pt idx="0">
                  <c:v>Fall 2013</c:v>
                </c:pt>
                <c:pt idx="1">
                  <c:v>Fall 2014</c:v>
                </c:pt>
                <c:pt idx="2">
                  <c:v>Fall 2015</c:v>
                </c:pt>
                <c:pt idx="3">
                  <c:v>Fall 2016</c:v>
                </c:pt>
                <c:pt idx="4">
                  <c:v>Fall 2017</c:v>
                </c:pt>
              </c:strCache>
            </c:strRef>
          </c:cat>
          <c:val>
            <c:numRef>
              <c:f>Sheet1!$C$3:$G$3</c:f>
              <c:numCache>
                <c:formatCode>0.0%</c:formatCode>
                <c:ptCount val="5"/>
                <c:pt idx="0">
                  <c:v>0.874</c:v>
                </c:pt>
                <c:pt idx="1">
                  <c:v>0.88900000000000001</c:v>
                </c:pt>
                <c:pt idx="2">
                  <c:v>0.89</c:v>
                </c:pt>
                <c:pt idx="3">
                  <c:v>0.88900000000000001</c:v>
                </c:pt>
                <c:pt idx="4">
                  <c:v>0.88200000000000001</c:v>
                </c:pt>
              </c:numCache>
            </c:numRef>
          </c:val>
          <c:smooth val="0"/>
          <c:extLst>
            <c:ext xmlns:c16="http://schemas.microsoft.com/office/drawing/2014/chart" uri="{C3380CC4-5D6E-409C-BE32-E72D297353CC}">
              <c16:uniqueId val="{00000005-078F-4B57-9BAF-7A99F76534BB}"/>
            </c:ext>
          </c:extLst>
        </c:ser>
        <c:dLbls>
          <c:showLegendKey val="0"/>
          <c:showVal val="1"/>
          <c:showCatName val="0"/>
          <c:showSerName val="0"/>
          <c:showPercent val="0"/>
          <c:showBubbleSize val="0"/>
        </c:dLbls>
        <c:marker val="1"/>
        <c:smooth val="0"/>
        <c:axId val="261711480"/>
        <c:axId val="261712264"/>
      </c:lineChart>
      <c:catAx>
        <c:axId val="261711480"/>
        <c:scaling>
          <c:orientation val="minMax"/>
        </c:scaling>
        <c:delete val="0"/>
        <c:axPos val="b"/>
        <c:numFmt formatCode="General" sourceLinked="1"/>
        <c:majorTickMark val="out"/>
        <c:minorTickMark val="none"/>
        <c:tickLblPos val="nextTo"/>
        <c:spPr>
          <a:ln w="3216">
            <a:solidFill>
              <a:schemeClr val="tx1"/>
            </a:solidFill>
            <a:prstDash val="solid"/>
          </a:ln>
        </c:spPr>
        <c:txPr>
          <a:bodyPr rot="0" vert="horz"/>
          <a:lstStyle/>
          <a:p>
            <a:pPr>
              <a:defRPr sz="1200" b="1" i="0" u="none" strike="noStrike" baseline="0">
                <a:solidFill>
                  <a:schemeClr val="tx1"/>
                </a:solidFill>
                <a:latin typeface="+mn-lt"/>
                <a:ea typeface="Arial"/>
                <a:cs typeface="Arial"/>
              </a:defRPr>
            </a:pPr>
            <a:endParaRPr lang="en-US"/>
          </a:p>
        </c:txPr>
        <c:crossAx val="261712264"/>
        <c:crosses val="autoZero"/>
        <c:auto val="1"/>
        <c:lblAlgn val="ctr"/>
        <c:lblOffset val="100"/>
        <c:tickLblSkip val="1"/>
        <c:tickMarkSkip val="1"/>
        <c:noMultiLvlLbl val="0"/>
      </c:catAx>
      <c:valAx>
        <c:axId val="261712264"/>
        <c:scaling>
          <c:orientation val="minMax"/>
          <c:max val="0.9"/>
          <c:min val="0.70000000000000007"/>
        </c:scaling>
        <c:delete val="0"/>
        <c:axPos val="l"/>
        <c:majorGridlines>
          <c:spPr>
            <a:ln w="3216">
              <a:solidFill>
                <a:schemeClr val="tx1"/>
              </a:solidFill>
              <a:prstDash val="solid"/>
            </a:ln>
          </c:spPr>
        </c:majorGridlines>
        <c:title>
          <c:tx>
            <c:rich>
              <a:bodyPr/>
              <a:lstStyle/>
              <a:p>
                <a:pPr>
                  <a:defRPr sz="1200" b="1" i="0" u="none" strike="noStrike" baseline="0">
                    <a:solidFill>
                      <a:schemeClr val="tx1"/>
                    </a:solidFill>
                    <a:latin typeface="+mn-lt"/>
                    <a:ea typeface="Arial"/>
                    <a:cs typeface="Arial"/>
                  </a:defRPr>
                </a:pPr>
                <a:r>
                  <a:rPr lang="en-US" sz="1200" dirty="0" smtClean="0">
                    <a:latin typeface="+mn-lt"/>
                  </a:rPr>
                  <a:t>Rate</a:t>
                </a:r>
                <a:endParaRPr lang="en-US" sz="1200" dirty="0">
                  <a:latin typeface="+mn-lt"/>
                </a:endParaRPr>
              </a:p>
            </c:rich>
          </c:tx>
          <c:layout>
            <c:manualLayout>
              <c:xMode val="edge"/>
              <c:yMode val="edge"/>
              <c:x val="6.8201653340858176E-2"/>
              <c:y val="0.35700678705383582"/>
            </c:manualLayout>
          </c:layout>
          <c:overlay val="0"/>
          <c:spPr>
            <a:noFill/>
            <a:ln w="25724">
              <a:noFill/>
            </a:ln>
          </c:spPr>
        </c:title>
        <c:numFmt formatCode="0%" sourceLinked="0"/>
        <c:majorTickMark val="out"/>
        <c:minorTickMark val="none"/>
        <c:tickLblPos val="nextTo"/>
        <c:spPr>
          <a:ln w="3216">
            <a:solidFill>
              <a:schemeClr val="tx1"/>
            </a:solidFill>
            <a:prstDash val="solid"/>
          </a:ln>
        </c:spPr>
        <c:txPr>
          <a:bodyPr rot="0" vert="horz"/>
          <a:lstStyle/>
          <a:p>
            <a:pPr>
              <a:defRPr sz="1200" b="1" i="0" u="none" strike="noStrike" baseline="0">
                <a:solidFill>
                  <a:schemeClr val="tx1"/>
                </a:solidFill>
                <a:latin typeface="+mn-lt"/>
                <a:ea typeface="Arial"/>
                <a:cs typeface="Arial"/>
              </a:defRPr>
            </a:pPr>
            <a:endParaRPr lang="en-US"/>
          </a:p>
        </c:txPr>
        <c:crossAx val="261711480"/>
        <c:crosses val="autoZero"/>
        <c:crossBetween val="between"/>
        <c:majorUnit val="0.05"/>
        <c:minorUnit val="0.01"/>
      </c:valAx>
      <c:spPr>
        <a:noFill/>
        <a:ln w="12862">
          <a:solidFill>
            <a:schemeClr val="tx1"/>
          </a:solidFill>
          <a:prstDash val="solid"/>
        </a:ln>
      </c:spPr>
    </c:plotArea>
    <c:legend>
      <c:legendPos val="b"/>
      <c:layout>
        <c:manualLayout>
          <c:xMode val="edge"/>
          <c:yMode val="edge"/>
          <c:x val="2.7396125648735829E-2"/>
          <c:y val="0.92550173154754467"/>
          <c:w val="0.91108743124137892"/>
          <c:h val="6.8861100405155154E-2"/>
        </c:manualLayout>
      </c:layout>
      <c:overlay val="0"/>
      <c:spPr>
        <a:noFill/>
        <a:ln w="25724">
          <a:noFill/>
        </a:ln>
      </c:spPr>
      <c:txPr>
        <a:bodyPr/>
        <a:lstStyle/>
        <a:p>
          <a:pPr>
            <a:defRPr sz="1200" b="1" i="0" u="none" strike="noStrike" baseline="0">
              <a:solidFill>
                <a:schemeClr val="tx1"/>
              </a:solidFill>
              <a:latin typeface="+mj-lt"/>
              <a:ea typeface="Arial"/>
              <a:cs typeface="Arial"/>
            </a:defRPr>
          </a:pPr>
          <a:endParaRPr lang="en-US"/>
        </a:p>
      </c:txPr>
    </c:legend>
    <c:plotVisOnly val="1"/>
    <c:dispBlanksAs val="gap"/>
    <c:showDLblsOverMax val="0"/>
  </c:chart>
  <c:spPr>
    <a:noFill/>
    <a:ln>
      <a:noFill/>
    </a:ln>
  </c:spPr>
  <c:txPr>
    <a:bodyPr/>
    <a:lstStyle/>
    <a:p>
      <a:pPr>
        <a:defRPr sz="1848" b="1" i="0" u="none" strike="noStrike" baseline="0">
          <a:solidFill>
            <a:schemeClr val="tx1"/>
          </a:solidFill>
          <a:latin typeface="Arial"/>
          <a:ea typeface="Arial"/>
          <a:cs typeface="Arial"/>
        </a:defRPr>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231788079470199"/>
          <c:y val="4.1860465116279097E-2"/>
          <c:w val="0.78587196467991205"/>
          <c:h val="0.76046511627906999"/>
        </c:manualLayout>
      </c:layout>
      <c:lineChart>
        <c:grouping val="standard"/>
        <c:varyColors val="0"/>
        <c:ser>
          <c:idx val="2"/>
          <c:order val="0"/>
          <c:tx>
            <c:strRef>
              <c:f>Sheet1!$A$2</c:f>
              <c:strCache>
                <c:ptCount val="1"/>
                <c:pt idx="0">
                  <c:v>Students of Color &amp; American Indian Students</c:v>
                </c:pt>
              </c:strCache>
            </c:strRef>
          </c:tx>
          <c:spPr>
            <a:ln w="38552">
              <a:solidFill>
                <a:srgbClr val="0000FF"/>
              </a:solidFill>
              <a:prstDash val="solid"/>
            </a:ln>
          </c:spPr>
          <c:marker>
            <c:symbol val="square"/>
            <c:size val="9"/>
            <c:spPr>
              <a:solidFill>
                <a:srgbClr val="0000FF"/>
              </a:solidFill>
              <a:ln>
                <a:solidFill>
                  <a:srgbClr val="0000FF"/>
                </a:solidFill>
                <a:prstDash val="solid"/>
              </a:ln>
            </c:spPr>
          </c:marker>
          <c:dLbls>
            <c:numFmt formatCode="0.0%" sourceLinked="0"/>
            <c:spPr>
              <a:noFill/>
              <a:ln w="25701">
                <a:noFill/>
              </a:ln>
            </c:spPr>
            <c:txPr>
              <a:bodyPr wrap="square" lIns="38100" tIns="19050" rIns="38100" bIns="19050" anchor="ctr">
                <a:spAutoFit/>
              </a:bodyPr>
              <a:lstStyle/>
              <a:p>
                <a:pPr>
                  <a:defRPr sz="1200">
                    <a:solidFill>
                      <a:srgbClr val="171CF1"/>
                    </a:solidFill>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Sheet1!$C$1:$G$1</c:f>
              <c:strCache>
                <c:ptCount val="5"/>
                <c:pt idx="0">
                  <c:v>Fall 2008</c:v>
                </c:pt>
                <c:pt idx="1">
                  <c:v>Fall 2009</c:v>
                </c:pt>
                <c:pt idx="2">
                  <c:v>Fall 2010</c:v>
                </c:pt>
                <c:pt idx="3">
                  <c:v>Fall 2011</c:v>
                </c:pt>
                <c:pt idx="4">
                  <c:v>Fall 2012</c:v>
                </c:pt>
              </c:strCache>
            </c:strRef>
          </c:cat>
          <c:val>
            <c:numRef>
              <c:f>Sheet1!$C$2:$G$2</c:f>
              <c:numCache>
                <c:formatCode>0.0%</c:formatCode>
                <c:ptCount val="5"/>
                <c:pt idx="0">
                  <c:v>0.42701227830832195</c:v>
                </c:pt>
                <c:pt idx="1">
                  <c:v>0.42795830778663396</c:v>
                </c:pt>
                <c:pt idx="2">
                  <c:v>0.42399999999999999</c:v>
                </c:pt>
                <c:pt idx="3">
                  <c:v>0.41506322155030234</c:v>
                </c:pt>
                <c:pt idx="4">
                  <c:v>0.436</c:v>
                </c:pt>
              </c:numCache>
            </c:numRef>
          </c:val>
          <c:smooth val="0"/>
          <c:extLst>
            <c:ext xmlns:c16="http://schemas.microsoft.com/office/drawing/2014/chart" uri="{C3380CC4-5D6E-409C-BE32-E72D297353CC}">
              <c16:uniqueId val="{00000000-EFBB-4497-AA3E-257771C952CF}"/>
            </c:ext>
          </c:extLst>
        </c:ser>
        <c:ser>
          <c:idx val="5"/>
          <c:order val="1"/>
          <c:tx>
            <c:strRef>
              <c:f>Sheet1!$A$3</c:f>
              <c:strCache>
                <c:ptCount val="1"/>
                <c:pt idx="0">
                  <c:v>White Students</c:v>
                </c:pt>
              </c:strCache>
            </c:strRef>
          </c:tx>
          <c:spPr>
            <a:ln w="38552">
              <a:solidFill>
                <a:srgbClr val="008000"/>
              </a:solidFill>
              <a:prstDash val="solid"/>
            </a:ln>
          </c:spPr>
          <c:marker>
            <c:symbol val="circle"/>
            <c:size val="9"/>
            <c:spPr>
              <a:solidFill>
                <a:srgbClr val="008000"/>
              </a:solidFill>
              <a:ln>
                <a:solidFill>
                  <a:srgbClr val="008000"/>
                </a:solidFill>
                <a:prstDash val="solid"/>
              </a:ln>
            </c:spPr>
          </c:marker>
          <c:dLbls>
            <c:dLbl>
              <c:idx val="0"/>
              <c:layout>
                <c:manualLayout>
                  <c:x val="-4.3701594253696949E-2"/>
                  <c:y val="5.8014647795613376E-2"/>
                </c:manualLayout>
              </c:layout>
              <c:numFmt formatCode="0.0%" sourceLinked="0"/>
              <c:spPr>
                <a:noFill/>
                <a:ln w="25701">
                  <a:noFill/>
                </a:ln>
              </c:spPr>
              <c:txPr>
                <a:bodyPr wrap="square" lIns="38100" tIns="19050" rIns="38100" bIns="19050" anchor="ctr">
                  <a:noAutofit/>
                </a:bodyPr>
                <a:lstStyle/>
                <a:p>
                  <a:pPr>
                    <a:defRPr sz="1200">
                      <a:solidFill>
                        <a:srgbClr val="009F4D"/>
                      </a:solidFill>
                    </a:defRPr>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6.8110378641639852E-2"/>
                      <c:h val="4.9396514466462753E-2"/>
                    </c:manualLayout>
                  </c15:layout>
                </c:ext>
                <c:ext xmlns:c16="http://schemas.microsoft.com/office/drawing/2014/chart" uri="{C3380CC4-5D6E-409C-BE32-E72D297353CC}">
                  <c16:uniqueId val="{00000001-EFBB-4497-AA3E-257771C952CF}"/>
                </c:ext>
              </c:extLst>
            </c:dLbl>
            <c:numFmt formatCode="0.0%" sourceLinked="0"/>
            <c:spPr>
              <a:noFill/>
              <a:ln w="25701">
                <a:noFill/>
              </a:ln>
            </c:spPr>
            <c:txPr>
              <a:bodyPr wrap="square" lIns="38100" tIns="19050" rIns="38100" bIns="19050" anchor="ctr">
                <a:spAutoFit/>
              </a:bodyPr>
              <a:lstStyle/>
              <a:p>
                <a:pPr>
                  <a:defRPr sz="1200">
                    <a:solidFill>
                      <a:srgbClr val="009F4D"/>
                    </a:solidFill>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Sheet1!$C$1:$G$1</c:f>
              <c:strCache>
                <c:ptCount val="5"/>
                <c:pt idx="0">
                  <c:v>Fall 2008</c:v>
                </c:pt>
                <c:pt idx="1">
                  <c:v>Fall 2009</c:v>
                </c:pt>
                <c:pt idx="2">
                  <c:v>Fall 2010</c:v>
                </c:pt>
                <c:pt idx="3">
                  <c:v>Fall 2011</c:v>
                </c:pt>
                <c:pt idx="4">
                  <c:v>Fall 2012</c:v>
                </c:pt>
              </c:strCache>
            </c:strRef>
          </c:cat>
          <c:val>
            <c:numRef>
              <c:f>Sheet1!$C$3:$G$3</c:f>
              <c:numCache>
                <c:formatCode>0.0%</c:formatCode>
                <c:ptCount val="5"/>
                <c:pt idx="0">
                  <c:v>0.54058577405857744</c:v>
                </c:pt>
                <c:pt idx="1">
                  <c:v>0.52982941447671739</c:v>
                </c:pt>
                <c:pt idx="2">
                  <c:v>0.54800000000000004</c:v>
                </c:pt>
                <c:pt idx="3">
                  <c:v>0.5543374642516683</c:v>
                </c:pt>
                <c:pt idx="4">
                  <c:v>0.56799999999999995</c:v>
                </c:pt>
              </c:numCache>
            </c:numRef>
          </c:val>
          <c:smooth val="0"/>
          <c:extLst>
            <c:ext xmlns:c16="http://schemas.microsoft.com/office/drawing/2014/chart" uri="{C3380CC4-5D6E-409C-BE32-E72D297353CC}">
              <c16:uniqueId val="{00000002-EFBB-4497-AA3E-257771C952CF}"/>
            </c:ext>
          </c:extLst>
        </c:ser>
        <c:dLbls>
          <c:showLegendKey val="0"/>
          <c:showVal val="1"/>
          <c:showCatName val="0"/>
          <c:showSerName val="0"/>
          <c:showPercent val="0"/>
          <c:showBubbleSize val="0"/>
        </c:dLbls>
        <c:marker val="1"/>
        <c:smooth val="0"/>
        <c:axId val="395573440"/>
        <c:axId val="395573832"/>
      </c:lineChart>
      <c:catAx>
        <c:axId val="395573440"/>
        <c:scaling>
          <c:orientation val="minMax"/>
        </c:scaling>
        <c:delete val="0"/>
        <c:axPos val="b"/>
        <c:numFmt formatCode="General" sourceLinked="1"/>
        <c:majorTickMark val="out"/>
        <c:minorTickMark val="none"/>
        <c:tickLblPos val="nextTo"/>
        <c:spPr>
          <a:ln w="3213">
            <a:solidFill>
              <a:schemeClr val="tx1"/>
            </a:solidFill>
            <a:prstDash val="solid"/>
          </a:ln>
        </c:spPr>
        <c:txPr>
          <a:bodyPr rot="0" vert="horz"/>
          <a:lstStyle/>
          <a:p>
            <a:pPr>
              <a:defRPr sz="1200"/>
            </a:pPr>
            <a:endParaRPr lang="en-US"/>
          </a:p>
        </c:txPr>
        <c:crossAx val="395573832"/>
        <c:crosses val="autoZero"/>
        <c:auto val="1"/>
        <c:lblAlgn val="ctr"/>
        <c:lblOffset val="100"/>
        <c:tickLblSkip val="1"/>
        <c:tickMarkSkip val="1"/>
        <c:noMultiLvlLbl val="0"/>
      </c:catAx>
      <c:valAx>
        <c:axId val="395573832"/>
        <c:scaling>
          <c:orientation val="minMax"/>
          <c:max val="0.6"/>
          <c:min val="0.3"/>
        </c:scaling>
        <c:delete val="0"/>
        <c:axPos val="l"/>
        <c:majorGridlines>
          <c:spPr>
            <a:ln w="3213">
              <a:solidFill>
                <a:schemeClr val="tx1"/>
              </a:solidFill>
              <a:prstDash val="solid"/>
            </a:ln>
          </c:spPr>
        </c:majorGridlines>
        <c:title>
          <c:tx>
            <c:rich>
              <a:bodyPr/>
              <a:lstStyle/>
              <a:p>
                <a:pPr>
                  <a:defRPr sz="1600"/>
                </a:pPr>
                <a:r>
                  <a:rPr lang="en-US" sz="1600" dirty="0" smtClean="0"/>
                  <a:t>Rate</a:t>
                </a:r>
                <a:endParaRPr lang="en-US" sz="1600" dirty="0"/>
              </a:p>
            </c:rich>
          </c:tx>
          <c:layout>
            <c:manualLayout>
              <c:xMode val="edge"/>
              <c:yMode val="edge"/>
              <c:x val="3.7445316004770191E-2"/>
              <c:y val="0.3351058947913273"/>
            </c:manualLayout>
          </c:layout>
          <c:overlay val="0"/>
          <c:spPr>
            <a:noFill/>
            <a:ln w="25701">
              <a:noFill/>
            </a:ln>
          </c:spPr>
        </c:title>
        <c:numFmt formatCode="0%" sourceLinked="0"/>
        <c:majorTickMark val="out"/>
        <c:minorTickMark val="none"/>
        <c:tickLblPos val="nextTo"/>
        <c:spPr>
          <a:ln w="3213">
            <a:solidFill>
              <a:schemeClr val="tx1"/>
            </a:solidFill>
            <a:prstDash val="solid"/>
          </a:ln>
        </c:spPr>
        <c:txPr>
          <a:bodyPr rot="0" vert="horz"/>
          <a:lstStyle/>
          <a:p>
            <a:pPr>
              <a:defRPr sz="1200"/>
            </a:pPr>
            <a:endParaRPr lang="en-US"/>
          </a:p>
        </c:txPr>
        <c:crossAx val="395573440"/>
        <c:crosses val="autoZero"/>
        <c:crossBetween val="between"/>
        <c:majorUnit val="0.05"/>
        <c:minorUnit val="0.01"/>
      </c:valAx>
      <c:spPr>
        <a:noFill/>
        <a:ln w="12851">
          <a:solidFill>
            <a:schemeClr val="tx1"/>
          </a:solidFill>
          <a:prstDash val="solid"/>
        </a:ln>
      </c:spPr>
    </c:plotArea>
    <c:legend>
      <c:legendPos val="r"/>
      <c:layout>
        <c:manualLayout>
          <c:xMode val="edge"/>
          <c:yMode val="edge"/>
          <c:x val="0.1452871548016606"/>
          <c:y val="0.88912763708231823"/>
          <c:w val="0.74396931188461735"/>
          <c:h val="8.1110549350655967E-2"/>
        </c:manualLayout>
      </c:layout>
      <c:overlay val="0"/>
      <c:txPr>
        <a:bodyPr/>
        <a:lstStyle/>
        <a:p>
          <a:pPr>
            <a:defRPr sz="1400"/>
          </a:pPr>
          <a:endParaRPr lang="en-US"/>
        </a:p>
      </c:txPr>
    </c:legend>
    <c:plotVisOnly val="1"/>
    <c:dispBlanksAs val="gap"/>
    <c:showDLblsOverMax val="0"/>
  </c:chart>
  <c:spPr>
    <a:noFill/>
    <a:ln>
      <a:noFill/>
    </a:ln>
  </c:spPr>
  <c:txPr>
    <a:bodyPr/>
    <a:lstStyle/>
    <a:p>
      <a:pPr>
        <a:defRPr sz="1200" b="1" i="0" u="none" strike="noStrike" baseline="0">
          <a:solidFill>
            <a:schemeClr val="tx1"/>
          </a:solidFill>
          <a:latin typeface="+mn-lt"/>
          <a:ea typeface="Arial"/>
          <a:cs typeface="Arial"/>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0.42535</cdr:x>
      <cdr:y>0.87033</cdr:y>
    </cdr:from>
    <cdr:to>
      <cdr:x>0.59172</cdr:x>
      <cdr:y>0.93102</cdr:y>
    </cdr:to>
    <cdr:sp macro="" textlink="">
      <cdr:nvSpPr>
        <cdr:cNvPr id="2" name="TextBox 4"/>
        <cdr:cNvSpPr txBox="1">
          <a:spLocks xmlns:a="http://schemas.openxmlformats.org/drawingml/2006/main" noChangeArrowheads="1"/>
        </cdr:cNvSpPr>
      </cdr:nvSpPr>
      <cdr:spPr bwMode="auto">
        <a:xfrm xmlns:a="http://schemas.openxmlformats.org/drawingml/2006/main">
          <a:off x="3879922" y="3972396"/>
          <a:ext cx="1517579" cy="276999"/>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square">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eaLnBrk="1" hangingPunct="1"/>
          <a:r>
            <a:rPr lang="en-US" sz="1200" b="1" dirty="0" smtClean="0">
              <a:solidFill>
                <a:srgbClr val="000000"/>
              </a:solidFill>
              <a:latin typeface="+mn-lt"/>
            </a:rPr>
            <a:t>Entering Cohort</a:t>
          </a:r>
          <a:endParaRPr lang="en-US" sz="1200" b="1" dirty="0">
            <a:solidFill>
              <a:srgbClr val="000000"/>
            </a:solidFill>
            <a:latin typeface="+mn-lt"/>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0.43903</cdr:x>
      <cdr:y>0.88885</cdr:y>
    </cdr:from>
    <cdr:to>
      <cdr:x>0.61913</cdr:x>
      <cdr:y>0.95149</cdr:y>
    </cdr:to>
    <cdr:sp macro="" textlink="">
      <cdr:nvSpPr>
        <cdr:cNvPr id="2" name="TextBox 4"/>
        <cdr:cNvSpPr txBox="1">
          <a:spLocks xmlns:a="http://schemas.openxmlformats.org/drawingml/2006/main" noChangeArrowheads="1"/>
        </cdr:cNvSpPr>
      </cdr:nvSpPr>
      <cdr:spPr bwMode="auto">
        <a:xfrm xmlns:a="http://schemas.openxmlformats.org/drawingml/2006/main">
          <a:off x="3699459" y="3930309"/>
          <a:ext cx="1517604" cy="276982"/>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1" hangingPunct="1"/>
          <a:r>
            <a:rPr lang="en-US" sz="1200" b="1" dirty="0" smtClean="0">
              <a:solidFill>
                <a:srgbClr val="000000"/>
              </a:solidFill>
              <a:latin typeface="+mn-lt"/>
            </a:rPr>
            <a:t>Entering Cohort</a:t>
          </a:r>
          <a:endParaRPr lang="en-US" sz="1200" b="1" dirty="0">
            <a:solidFill>
              <a:srgbClr val="000000"/>
            </a:solidFill>
            <a:latin typeface="+mn-lt"/>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0.43684</cdr:x>
      <cdr:y>0.86471</cdr:y>
    </cdr:from>
    <cdr:to>
      <cdr:x>0.60321</cdr:x>
      <cdr:y>0.92981</cdr:y>
    </cdr:to>
    <cdr:sp macro="" textlink="">
      <cdr:nvSpPr>
        <cdr:cNvPr id="2" name="TextBox 4"/>
        <cdr:cNvSpPr txBox="1">
          <a:spLocks xmlns:a="http://schemas.openxmlformats.org/drawingml/2006/main" noChangeArrowheads="1"/>
        </cdr:cNvSpPr>
      </cdr:nvSpPr>
      <cdr:spPr bwMode="auto">
        <a:xfrm xmlns:a="http://schemas.openxmlformats.org/drawingml/2006/main">
          <a:off x="3834274" y="3896196"/>
          <a:ext cx="1460273" cy="293328"/>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1" hangingPunct="1"/>
          <a:r>
            <a:rPr lang="en-US" sz="1200" b="1" dirty="0" smtClean="0">
              <a:solidFill>
                <a:srgbClr val="000000"/>
              </a:solidFill>
              <a:latin typeface="+mn-lt"/>
            </a:rPr>
            <a:t>Entering Cohort</a:t>
          </a:r>
          <a:endParaRPr lang="en-US" sz="1200" b="1" dirty="0">
            <a:solidFill>
              <a:srgbClr val="000000"/>
            </a:solidFill>
            <a:latin typeface="+mn-lt"/>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0.46103</cdr:x>
      <cdr:y>0.85301</cdr:y>
    </cdr:from>
    <cdr:to>
      <cdr:x>0.65564</cdr:x>
      <cdr:y>0.91195</cdr:y>
    </cdr:to>
    <cdr:sp macro="" textlink="">
      <cdr:nvSpPr>
        <cdr:cNvPr id="2" name="TextBox 4"/>
        <cdr:cNvSpPr txBox="1">
          <a:spLocks xmlns:a="http://schemas.openxmlformats.org/drawingml/2006/main" noChangeArrowheads="1"/>
        </cdr:cNvSpPr>
      </cdr:nvSpPr>
      <cdr:spPr bwMode="auto">
        <a:xfrm xmlns:a="http://schemas.openxmlformats.org/drawingml/2006/main">
          <a:off x="3595168" y="4008711"/>
          <a:ext cx="1517607" cy="276989"/>
        </a:xfrm>
        <a:prstGeom xmlns:a="http://schemas.openxmlformats.org/drawingml/2006/main" prst="rect">
          <a:avLst/>
        </a:prstGeom>
        <a:noFill xmlns:a="http://schemas.openxmlformats.org/drawingml/2006/main"/>
        <a:ln xmlns:a="http://schemas.openxmlformats.org/drawingml/2006/main">
          <a:noFill/>
        </a:ln>
        <a:extLst xmlns:a="http://schemas.openxmlformats.org/drawingml/2006/main">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cdr:spPr>
      <cdr:txBody>
        <a:bodyPr xmlns:a="http://schemas.openxmlformats.org/drawingml/2006/main" wrap="square">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eaLnBrk="1" hangingPunct="1"/>
          <a:r>
            <a:rPr lang="en-US" sz="1200" b="1" dirty="0" smtClean="0">
              <a:solidFill>
                <a:srgbClr val="000000"/>
              </a:solidFill>
              <a:latin typeface="+mn-lt"/>
            </a:rPr>
            <a:t>Entering Term</a:t>
          </a:r>
          <a:endParaRPr lang="en-US" sz="1200" b="1" dirty="0">
            <a:solidFill>
              <a:srgbClr val="000000"/>
            </a:solidFill>
            <a:latin typeface="+mn-lt"/>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50" tIns="46576" rIns="93150" bIns="46576" rtlCol="0"/>
          <a:lstStyle>
            <a:lvl1pPr algn="l">
              <a:defRPr sz="1200"/>
            </a:lvl1pPr>
          </a:lstStyle>
          <a:p>
            <a:endParaRPr lang="en-US" dirty="0"/>
          </a:p>
        </p:txBody>
      </p:sp>
      <p:sp>
        <p:nvSpPr>
          <p:cNvPr id="3" name="Date Placeholder 2"/>
          <p:cNvSpPr>
            <a:spLocks noGrp="1"/>
          </p:cNvSpPr>
          <p:nvPr>
            <p:ph type="dt" idx="1"/>
          </p:nvPr>
        </p:nvSpPr>
        <p:spPr>
          <a:xfrm>
            <a:off x="3970938" y="1"/>
            <a:ext cx="3037840" cy="466434"/>
          </a:xfrm>
          <a:prstGeom prst="rect">
            <a:avLst/>
          </a:prstGeom>
        </p:spPr>
        <p:txBody>
          <a:bodyPr vert="horz" lIns="93150" tIns="46576" rIns="93150" bIns="46576" rtlCol="0"/>
          <a:lstStyle>
            <a:lvl1pPr algn="r">
              <a:defRPr sz="1200"/>
            </a:lvl1pPr>
          </a:lstStyle>
          <a:p>
            <a:fld id="{603C6F18-7DB5-405D-A26E-2F5F39A3F6D0}" type="datetimeFigureOut">
              <a:rPr lang="en-US" smtClean="0"/>
              <a:t>7/19/2019</a:t>
            </a:fld>
            <a:endParaRPr lang="en-US" dirty="0"/>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50" tIns="46576" rIns="93150" bIns="46576"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50" tIns="46576" rIns="93150" bIns="4657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9"/>
            <a:ext cx="3037840" cy="466433"/>
          </a:xfrm>
          <a:prstGeom prst="rect">
            <a:avLst/>
          </a:prstGeom>
        </p:spPr>
        <p:txBody>
          <a:bodyPr vert="horz" lIns="93150" tIns="46576" rIns="93150" bIns="4657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9"/>
            <a:ext cx="3037840" cy="466433"/>
          </a:xfrm>
          <a:prstGeom prst="rect">
            <a:avLst/>
          </a:prstGeom>
        </p:spPr>
        <p:txBody>
          <a:bodyPr vert="horz" lIns="93150" tIns="46576" rIns="93150" bIns="46576" rtlCol="0" anchor="b"/>
          <a:lstStyle>
            <a:lvl1pPr algn="r">
              <a:defRPr sz="1200"/>
            </a:lvl1pPr>
          </a:lstStyle>
          <a:p>
            <a:fld id="{15A8292B-5040-404C-8FDC-677A5A1DFD0F}" type="slidenum">
              <a:rPr lang="en-US" smtClean="0"/>
              <a:t>‹#›</a:t>
            </a:fld>
            <a:endParaRPr lang="en-US" dirty="0"/>
          </a:p>
        </p:txBody>
      </p:sp>
    </p:spTree>
    <p:extLst>
      <p:ext uri="{BB962C8B-B14F-4D97-AF65-F5344CB8AC3E}">
        <p14:creationId xmlns:p14="http://schemas.microsoft.com/office/powerpoint/2010/main" val="2561320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A8292B-5040-404C-8FDC-677A5A1DFD0F}" type="slidenum">
              <a:rPr lang="en-US" smtClean="0"/>
              <a:t>0</a:t>
            </a:fld>
            <a:endParaRPr lang="en-US" dirty="0"/>
          </a:p>
        </p:txBody>
      </p:sp>
    </p:spTree>
    <p:extLst>
      <p:ext uri="{BB962C8B-B14F-4D97-AF65-F5344CB8AC3E}">
        <p14:creationId xmlns:p14="http://schemas.microsoft.com/office/powerpoint/2010/main" val="430583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xfrm>
            <a:off x="715617" y="4564506"/>
            <a:ext cx="5850835" cy="43202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defTabSz="948368" eaLnBrk="1" hangingPunct="1">
              <a:spcBef>
                <a:spcPct val="0"/>
              </a:spcBef>
              <a:defRPr/>
            </a:pPr>
            <a:r>
              <a:rPr lang="en-US" sz="1200" dirty="0" smtClean="0">
                <a:latin typeface="+mn-lt"/>
              </a:rPr>
              <a:t>The presentation consists</a:t>
            </a:r>
            <a:r>
              <a:rPr lang="en-US" sz="1200" baseline="0" dirty="0" smtClean="0">
                <a:latin typeface="+mn-lt"/>
              </a:rPr>
              <a:t> of two primary sets of information:  1) a snapshot view of the students we serve along with a look at trends that we are seeing in enrollment and student outcomes; and 2) a brief look at major population and labor market trends in the state.</a:t>
            </a:r>
          </a:p>
          <a:p>
            <a:pPr defTabSz="948368" eaLnBrk="1" hangingPunct="1">
              <a:spcBef>
                <a:spcPct val="0"/>
              </a:spcBef>
              <a:defRPr/>
            </a:pPr>
            <a:endParaRPr lang="en-US" sz="1200" baseline="0" dirty="0" smtClean="0"/>
          </a:p>
          <a:p>
            <a:pPr defTabSz="948368" eaLnBrk="1" hangingPunct="1">
              <a:spcBef>
                <a:spcPct val="0"/>
              </a:spcBef>
              <a:defRPr/>
            </a:pPr>
            <a:r>
              <a:rPr lang="en-US" sz="1200" baseline="0" dirty="0" smtClean="0"/>
              <a:t>The intent is to provide information that can spark discussion of what these trends mean for your own campuses and the system and to think about what the strategic implications of these trends are for planning.</a:t>
            </a:r>
          </a:p>
          <a:p>
            <a:pPr defTabSz="948368" eaLnBrk="1" hangingPunct="1">
              <a:spcBef>
                <a:spcPct val="0"/>
              </a:spcBef>
              <a:defRPr/>
            </a:pPr>
            <a:endParaRPr lang="en-US" sz="2400" baseline="0" dirty="0" smtClean="0"/>
          </a:p>
          <a:p>
            <a:pPr defTabSz="948368" eaLnBrk="1" hangingPunct="1">
              <a:spcBef>
                <a:spcPct val="0"/>
              </a:spcBef>
              <a:defRPr/>
            </a:pPr>
            <a:endParaRPr lang="en-US" sz="2400" baseline="0" dirty="0" smtClean="0"/>
          </a:p>
        </p:txBody>
      </p:sp>
    </p:spTree>
    <p:extLst>
      <p:ext uri="{BB962C8B-B14F-4D97-AF65-F5344CB8AC3E}">
        <p14:creationId xmlns:p14="http://schemas.microsoft.com/office/powerpoint/2010/main" val="26045876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6337" y="4560252"/>
            <a:ext cx="7106558" cy="4732454"/>
          </a:xfrm>
        </p:spPr>
        <p:txBody>
          <a:bodyPr/>
          <a:lstStyle/>
          <a:p>
            <a:pPr>
              <a:spcBef>
                <a:spcPts val="0"/>
              </a:spcBef>
              <a:spcAft>
                <a:spcPts val="1037"/>
              </a:spcAft>
            </a:pPr>
            <a:endParaRPr lang="en-US" dirty="0" smtClean="0"/>
          </a:p>
          <a:p>
            <a:pPr>
              <a:spcBef>
                <a:spcPts val="0"/>
              </a:spcBef>
              <a:spcAft>
                <a:spcPts val="1037"/>
              </a:spcAft>
            </a:pPr>
            <a:r>
              <a:rPr lang="en-US" dirty="0" smtClean="0"/>
              <a:t>Our students are more diverse than ever, and diverse in many ways.  Of particular note is</a:t>
            </a:r>
            <a:r>
              <a:rPr lang="en-US" baseline="0" dirty="0" smtClean="0"/>
              <a:t> the increase in the percent of our students who are American Indian or students of color, as compared to 10 years ago as well as the increase in the percent who are 18 and younger which reflects the increases in PSEO and concurrent enrollment.  </a:t>
            </a:r>
            <a:endParaRPr lang="en-US" dirty="0" smtClean="0"/>
          </a:p>
          <a:p>
            <a:pPr>
              <a:spcBef>
                <a:spcPts val="0"/>
              </a:spcBef>
              <a:spcAft>
                <a:spcPts val="1037"/>
              </a:spcAft>
            </a:pPr>
            <a:endParaRPr lang="en-US" dirty="0" smtClean="0"/>
          </a:p>
          <a:p>
            <a:pPr>
              <a:spcBef>
                <a:spcPts val="0"/>
              </a:spcBef>
              <a:spcAft>
                <a:spcPts val="1037"/>
              </a:spcAft>
            </a:pPr>
            <a:r>
              <a:rPr lang="en-US" dirty="0" smtClean="0"/>
              <a:t>Also of note is that we are seeing decreases</a:t>
            </a:r>
            <a:r>
              <a:rPr lang="en-US" baseline="0" dirty="0" smtClean="0"/>
              <a:t> in total enrollment–both in terms of headcount and FYE (Full Year Equivalent)</a:t>
            </a:r>
          </a:p>
          <a:p>
            <a:pPr>
              <a:spcBef>
                <a:spcPts val="0"/>
              </a:spcBef>
              <a:spcAft>
                <a:spcPts val="1037"/>
              </a:spcAft>
            </a:pPr>
            <a:endParaRPr lang="en-US" dirty="0" smtClean="0"/>
          </a:p>
        </p:txBody>
      </p:sp>
    </p:spTree>
    <p:extLst>
      <p:ext uri="{BB962C8B-B14F-4D97-AF65-F5344CB8AC3E}">
        <p14:creationId xmlns:p14="http://schemas.microsoft.com/office/powerpoint/2010/main" val="2931719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6337" y="4560252"/>
            <a:ext cx="7106558" cy="4732454"/>
          </a:xfrm>
        </p:spPr>
        <p:txBody>
          <a:bodyPr/>
          <a:lstStyle/>
          <a:p>
            <a:pPr defTabSz="948368">
              <a:spcBef>
                <a:spcPts val="0"/>
              </a:spcBef>
              <a:spcAft>
                <a:spcPts val="1037"/>
              </a:spcAft>
              <a:defRPr/>
            </a:pPr>
            <a:r>
              <a:rPr lang="en-US" altLang="en-US" dirty="0"/>
              <a:t>Our students pursue their education at the colleges and universities in a variety of ways, ranging from high school students to graduate students and adult learners. </a:t>
            </a:r>
          </a:p>
          <a:p>
            <a:pPr marL="0" indent="0" defTabSz="948368">
              <a:spcBef>
                <a:spcPts val="0"/>
              </a:spcBef>
              <a:spcAft>
                <a:spcPts val="1037"/>
              </a:spcAft>
              <a:buFont typeface="Arial" panose="020B0604020202020204" pitchFamily="34" charset="0"/>
              <a:buNone/>
              <a:defRPr/>
            </a:pPr>
            <a:endParaRPr lang="en-US" altLang="en-US" dirty="0" smtClean="0"/>
          </a:p>
          <a:p>
            <a:pPr marL="171450" indent="-171450">
              <a:buFont typeface="Arial" panose="020B0604020202020204" pitchFamily="34" charset="0"/>
              <a:buChar char="•"/>
            </a:pPr>
            <a:r>
              <a:rPr lang="en-US" altLang="en-US" dirty="0" smtClean="0"/>
              <a:t>Students</a:t>
            </a:r>
            <a:r>
              <a:rPr lang="en-US" altLang="en-US" b="1" dirty="0" smtClean="0"/>
              <a:t> </a:t>
            </a:r>
            <a:r>
              <a:rPr lang="en-US" altLang="en-US" dirty="0" smtClean="0"/>
              <a:t>enrolling as a first-time undergraduate student, represent a minority of our students (33%). This is the predominant student population at</a:t>
            </a:r>
            <a:r>
              <a:rPr lang="en-US" altLang="en-US" baseline="0" dirty="0" smtClean="0"/>
              <a:t> many other colleges and universities in Minnesota. </a:t>
            </a:r>
            <a:endParaRPr lang="en-US" altLang="en-US" dirty="0" smtClean="0"/>
          </a:p>
          <a:p>
            <a:pPr marL="628650" lvl="1" indent="-171450">
              <a:buFont typeface="Arial" panose="020B0604020202020204" pitchFamily="34" charset="0"/>
              <a:buChar char="•"/>
            </a:pPr>
            <a:r>
              <a:rPr lang="en-US" altLang="en-US" dirty="0" smtClean="0"/>
              <a:t>Another 33% enrolled in our colleges and universities as transfer students. </a:t>
            </a:r>
          </a:p>
          <a:p>
            <a:pPr marL="628650" lvl="1" indent="-171450">
              <a:buFont typeface="Arial" panose="020B0604020202020204" pitchFamily="34" charset="0"/>
              <a:buChar char="•"/>
            </a:pPr>
            <a:r>
              <a:rPr lang="en-US" altLang="en-US" dirty="0" smtClean="0"/>
              <a:t>Sixteen percent of our students are still in high school and are taking advantage of the PSEO program to earn college credits. </a:t>
            </a:r>
          </a:p>
          <a:p>
            <a:pPr marL="628650" lvl="1" indent="-171450">
              <a:buFont typeface="Arial" panose="020B0604020202020204" pitchFamily="34" charset="0"/>
              <a:buChar char="•"/>
            </a:pPr>
            <a:r>
              <a:rPr lang="en-US" altLang="en-US" dirty="0" smtClean="0"/>
              <a:t>Four percent of our students are enrolled at our universities at the graduate level. </a:t>
            </a:r>
          </a:p>
          <a:p>
            <a:pPr marL="628650" lvl="1" indent="-171450">
              <a:buFont typeface="Arial" panose="020B0604020202020204" pitchFamily="34" charset="0"/>
              <a:buChar char="•"/>
            </a:pPr>
            <a:r>
              <a:rPr lang="en-US" altLang="en-US" dirty="0" smtClean="0"/>
              <a:t>Finally 12% of our students come to us to take credit courses but aren’t seeking a certificate or degree. </a:t>
            </a:r>
          </a:p>
          <a:p>
            <a:pPr marL="171450" indent="-171450">
              <a:buFont typeface="Arial" panose="020B0604020202020204" pitchFamily="34" charset="0"/>
              <a:buChar char="•"/>
            </a:pPr>
            <a:endParaRPr lang="en-US" altLang="en-US" dirty="0" smtClean="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en-US" dirty="0" smtClean="0"/>
              <a:t>Many enroll on a part-time basis in order to balance employment and/or family responsibilities.  </a:t>
            </a:r>
          </a:p>
          <a:p>
            <a:pPr marL="171450" indent="-171450">
              <a:buFont typeface="Arial" panose="020B0604020202020204" pitchFamily="34" charset="0"/>
              <a:buChar char="•"/>
            </a:pPr>
            <a:endParaRPr lang="en-US" altLang="en-US" dirty="0" smtClean="0"/>
          </a:p>
          <a:p>
            <a:pPr marL="171450" indent="-171450" defTabSz="948368">
              <a:spcBef>
                <a:spcPts val="0"/>
              </a:spcBef>
              <a:spcAft>
                <a:spcPts val="1037"/>
              </a:spcAft>
              <a:buFont typeface="Arial" panose="020B0604020202020204" pitchFamily="34" charset="0"/>
              <a:buChar char="•"/>
              <a:defRPr/>
            </a:pPr>
            <a:r>
              <a:rPr lang="en-US" altLang="en-US" dirty="0" smtClean="0"/>
              <a:t>Many </a:t>
            </a:r>
            <a:r>
              <a:rPr lang="en-US" altLang="en-US" dirty="0"/>
              <a:t>of the students who come to our “open door” community and technical colleges are not prepared for college courses and need to complete developmental courses first. </a:t>
            </a:r>
            <a:r>
              <a:rPr lang="en-US" altLang="en-US" dirty="0" smtClean="0"/>
              <a:t> --  The percent of students taking</a:t>
            </a:r>
            <a:r>
              <a:rPr lang="en-US" altLang="en-US" baseline="0" dirty="0" smtClean="0"/>
              <a:t> developmental coursework, however, has decreased significantly as curriculum has been redesigned and as students enter better prepared.  </a:t>
            </a:r>
          </a:p>
        </p:txBody>
      </p:sp>
    </p:spTree>
    <p:extLst>
      <p:ext uri="{BB962C8B-B14F-4D97-AF65-F5344CB8AC3E}">
        <p14:creationId xmlns:p14="http://schemas.microsoft.com/office/powerpoint/2010/main" val="3028010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400" dirty="0" smtClean="0"/>
              <a:t>The next few slides examine</a:t>
            </a:r>
            <a:r>
              <a:rPr lang="en-US" sz="1400" baseline="0" dirty="0" smtClean="0"/>
              <a:t> trends in second fall retention rates and in completion rates for system colleges and for system universities.  The graphs show while the rates have fluctuated, we continue to see gaps between white students and students of color and American Indian Students.  </a:t>
            </a:r>
            <a:endParaRPr lang="en-US" sz="1400" dirty="0"/>
          </a:p>
        </p:txBody>
      </p:sp>
    </p:spTree>
    <p:extLst>
      <p:ext uri="{BB962C8B-B14F-4D97-AF65-F5344CB8AC3E}">
        <p14:creationId xmlns:p14="http://schemas.microsoft.com/office/powerpoint/2010/main" val="23120556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z="1400" dirty="0"/>
          </a:p>
        </p:txBody>
      </p:sp>
    </p:spTree>
    <p:extLst>
      <p:ext uri="{BB962C8B-B14F-4D97-AF65-F5344CB8AC3E}">
        <p14:creationId xmlns:p14="http://schemas.microsoft.com/office/powerpoint/2010/main" val="13714900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z="1400" dirty="0"/>
          </a:p>
        </p:txBody>
      </p:sp>
    </p:spTree>
    <p:extLst>
      <p:ext uri="{BB962C8B-B14F-4D97-AF65-F5344CB8AC3E}">
        <p14:creationId xmlns:p14="http://schemas.microsoft.com/office/powerpoint/2010/main" val="29985610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z="1400" dirty="0"/>
          </a:p>
        </p:txBody>
      </p:sp>
    </p:spTree>
    <p:extLst>
      <p:ext uri="{BB962C8B-B14F-4D97-AF65-F5344CB8AC3E}">
        <p14:creationId xmlns:p14="http://schemas.microsoft.com/office/powerpoint/2010/main" val="218004786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3361113"/>
          </a:xfrm>
          <a:prstGeom prst="rect">
            <a:avLst/>
          </a:prstGeom>
        </p:spPr>
      </p:pic>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3778135"/>
            <a:ext cx="9144000" cy="108065"/>
          </a:xfrm>
          <a:prstGeom prst="rect">
            <a:avLst/>
          </a:prstGeom>
        </p:spPr>
      </p:pic>
      <p:sp>
        <p:nvSpPr>
          <p:cNvPr id="8" name="Text Placeholder 7"/>
          <p:cNvSpPr>
            <a:spLocks noGrp="1"/>
          </p:cNvSpPr>
          <p:nvPr>
            <p:ph type="body" sz="quarter" idx="10" hasCustomPrompt="1"/>
          </p:nvPr>
        </p:nvSpPr>
        <p:spPr>
          <a:xfrm>
            <a:off x="5410200" y="3124200"/>
            <a:ext cx="2667000" cy="457200"/>
          </a:xfrm>
          <a:prstGeom prst="rect">
            <a:avLst/>
          </a:prstGeom>
        </p:spPr>
        <p:txBody>
          <a:bodyPr>
            <a:normAutofit/>
          </a:bodyPr>
          <a:lstStyle>
            <a:lvl1pPr marL="0" indent="0" algn="r">
              <a:buNone/>
              <a:defRPr sz="1800" b="1">
                <a:solidFill>
                  <a:srgbClr val="009F4D"/>
                </a:solidFill>
              </a:defRPr>
            </a:lvl1pPr>
          </a:lstStyle>
          <a:p>
            <a:pPr lvl="0"/>
            <a:r>
              <a:rPr lang="en-US" dirty="0" smtClean="0"/>
              <a:t>Click to edit Date</a:t>
            </a:r>
          </a:p>
        </p:txBody>
      </p:sp>
      <p:sp>
        <p:nvSpPr>
          <p:cNvPr id="10" name="Text Placeholder 9"/>
          <p:cNvSpPr>
            <a:spLocks noGrp="1"/>
          </p:cNvSpPr>
          <p:nvPr>
            <p:ph type="body" sz="quarter" idx="11" hasCustomPrompt="1"/>
          </p:nvPr>
        </p:nvSpPr>
        <p:spPr>
          <a:xfrm>
            <a:off x="4724400" y="3468688"/>
            <a:ext cx="3352800" cy="417512"/>
          </a:xfrm>
          <a:prstGeom prst="rect">
            <a:avLst/>
          </a:prstGeom>
        </p:spPr>
        <p:txBody>
          <a:bodyPr>
            <a:noAutofit/>
          </a:bodyPr>
          <a:lstStyle>
            <a:lvl1pPr marL="0" indent="0" algn="r">
              <a:buNone/>
              <a:defRPr sz="1600" b="1">
                <a:solidFill>
                  <a:srgbClr val="009F4D"/>
                </a:solidFill>
              </a:defRPr>
            </a:lvl1pPr>
          </a:lstStyle>
          <a:p>
            <a:pPr lvl="0"/>
            <a:r>
              <a:rPr lang="en-US" dirty="0" smtClean="0"/>
              <a:t>Click to edit DEPARMENT NAME</a:t>
            </a:r>
          </a:p>
        </p:txBody>
      </p:sp>
      <p:sp>
        <p:nvSpPr>
          <p:cNvPr id="12" name="Content Placeholder 11"/>
          <p:cNvSpPr>
            <a:spLocks noGrp="1"/>
          </p:cNvSpPr>
          <p:nvPr>
            <p:ph sz="quarter" idx="12" hasCustomPrompt="1"/>
          </p:nvPr>
        </p:nvSpPr>
        <p:spPr>
          <a:xfrm>
            <a:off x="990600" y="3886200"/>
            <a:ext cx="5943600" cy="1143000"/>
          </a:xfrm>
          <a:prstGeom prst="rect">
            <a:avLst/>
          </a:prstGeom>
        </p:spPr>
        <p:txBody>
          <a:bodyPr>
            <a:noAutofit/>
          </a:bodyPr>
          <a:lstStyle>
            <a:lvl1pPr marL="0" indent="0">
              <a:buNone/>
              <a:defRPr sz="4000" b="1" baseline="0">
                <a:solidFill>
                  <a:srgbClr val="0C2340"/>
                </a:solidFill>
              </a:defRPr>
            </a:lvl1pPr>
          </a:lstStyle>
          <a:p>
            <a:pPr lvl="0"/>
            <a:r>
              <a:rPr lang="en-US" dirty="0" smtClean="0"/>
              <a:t>Click to edit POWERPOINT PRESENTATION title</a:t>
            </a:r>
          </a:p>
        </p:txBody>
      </p:sp>
      <p:sp>
        <p:nvSpPr>
          <p:cNvPr id="14" name="Text Placeholder 13"/>
          <p:cNvSpPr>
            <a:spLocks noGrp="1"/>
          </p:cNvSpPr>
          <p:nvPr>
            <p:ph type="body" sz="quarter" idx="13" hasCustomPrompt="1"/>
          </p:nvPr>
        </p:nvSpPr>
        <p:spPr>
          <a:xfrm>
            <a:off x="990600" y="5105400"/>
            <a:ext cx="2667000" cy="533400"/>
          </a:xfrm>
          <a:prstGeom prst="rect">
            <a:avLst/>
          </a:prstGeom>
        </p:spPr>
        <p:txBody>
          <a:bodyPr>
            <a:normAutofit/>
          </a:bodyPr>
          <a:lstStyle>
            <a:lvl1pPr marL="0" indent="0">
              <a:buNone/>
              <a:defRPr sz="2000" b="1">
                <a:solidFill>
                  <a:srgbClr val="009F4D"/>
                </a:solidFill>
              </a:defRPr>
            </a:lvl1pPr>
          </a:lstStyle>
          <a:p>
            <a:pPr lvl="0"/>
            <a:r>
              <a:rPr lang="en-US" dirty="0" smtClean="0"/>
              <a:t>Click to edit Subhead</a:t>
            </a:r>
          </a:p>
        </p:txBody>
      </p:sp>
    </p:spTree>
    <p:extLst>
      <p:ext uri="{BB962C8B-B14F-4D97-AF65-F5344CB8AC3E}">
        <p14:creationId xmlns:p14="http://schemas.microsoft.com/office/powerpoint/2010/main" val="1972365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3361113"/>
          </a:xfrm>
          <a:prstGeom prst="rect">
            <a:avLst/>
          </a:prstGeom>
        </p:spPr>
      </p:pic>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3778135"/>
            <a:ext cx="9144000" cy="108065"/>
          </a:xfrm>
          <a:prstGeom prst="rect">
            <a:avLst/>
          </a:prstGeom>
        </p:spPr>
      </p:pic>
      <p:sp>
        <p:nvSpPr>
          <p:cNvPr id="8" name="Text Placeholder 7"/>
          <p:cNvSpPr>
            <a:spLocks noGrp="1"/>
          </p:cNvSpPr>
          <p:nvPr>
            <p:ph type="body" sz="quarter" idx="10" hasCustomPrompt="1"/>
          </p:nvPr>
        </p:nvSpPr>
        <p:spPr>
          <a:xfrm>
            <a:off x="5410200" y="3124200"/>
            <a:ext cx="2667000" cy="457200"/>
          </a:xfrm>
          <a:prstGeom prst="rect">
            <a:avLst/>
          </a:prstGeom>
        </p:spPr>
        <p:txBody>
          <a:bodyPr>
            <a:normAutofit/>
          </a:bodyPr>
          <a:lstStyle>
            <a:lvl1pPr marL="0" indent="0" algn="r">
              <a:buNone/>
              <a:defRPr sz="1800" b="1">
                <a:solidFill>
                  <a:srgbClr val="009F4D"/>
                </a:solidFill>
              </a:defRPr>
            </a:lvl1pPr>
          </a:lstStyle>
          <a:p>
            <a:pPr lvl="0"/>
            <a:r>
              <a:rPr lang="en-US" dirty="0" smtClean="0"/>
              <a:t>Click to edit Date</a:t>
            </a:r>
          </a:p>
        </p:txBody>
      </p:sp>
      <p:sp>
        <p:nvSpPr>
          <p:cNvPr id="10" name="Text Placeholder 9"/>
          <p:cNvSpPr>
            <a:spLocks noGrp="1"/>
          </p:cNvSpPr>
          <p:nvPr>
            <p:ph type="body" sz="quarter" idx="11" hasCustomPrompt="1"/>
          </p:nvPr>
        </p:nvSpPr>
        <p:spPr>
          <a:xfrm>
            <a:off x="4724400" y="3468688"/>
            <a:ext cx="3352800" cy="417512"/>
          </a:xfrm>
          <a:prstGeom prst="rect">
            <a:avLst/>
          </a:prstGeom>
        </p:spPr>
        <p:txBody>
          <a:bodyPr>
            <a:noAutofit/>
          </a:bodyPr>
          <a:lstStyle>
            <a:lvl1pPr marL="0" indent="0" algn="r">
              <a:buNone/>
              <a:defRPr sz="1600" b="1">
                <a:solidFill>
                  <a:srgbClr val="009F4D"/>
                </a:solidFill>
              </a:defRPr>
            </a:lvl1pPr>
          </a:lstStyle>
          <a:p>
            <a:pPr lvl="0"/>
            <a:r>
              <a:rPr lang="en-US" dirty="0" smtClean="0"/>
              <a:t>Click to edit DEPARMENT NAME</a:t>
            </a:r>
          </a:p>
        </p:txBody>
      </p:sp>
      <p:sp>
        <p:nvSpPr>
          <p:cNvPr id="12" name="Content Placeholder 11"/>
          <p:cNvSpPr>
            <a:spLocks noGrp="1"/>
          </p:cNvSpPr>
          <p:nvPr>
            <p:ph sz="quarter" idx="12" hasCustomPrompt="1"/>
          </p:nvPr>
        </p:nvSpPr>
        <p:spPr>
          <a:xfrm>
            <a:off x="990600" y="3886200"/>
            <a:ext cx="5943600" cy="1143000"/>
          </a:xfrm>
          <a:prstGeom prst="rect">
            <a:avLst/>
          </a:prstGeom>
        </p:spPr>
        <p:txBody>
          <a:bodyPr>
            <a:noAutofit/>
          </a:bodyPr>
          <a:lstStyle>
            <a:lvl1pPr marL="0" indent="0">
              <a:buNone/>
              <a:defRPr sz="4000" b="1" baseline="0">
                <a:solidFill>
                  <a:srgbClr val="0C2340"/>
                </a:solidFill>
              </a:defRPr>
            </a:lvl1pPr>
          </a:lstStyle>
          <a:p>
            <a:pPr lvl="0"/>
            <a:r>
              <a:rPr lang="en-US" dirty="0" smtClean="0"/>
              <a:t>Click to edit POWERPOINT PRESENTATION title</a:t>
            </a:r>
          </a:p>
        </p:txBody>
      </p:sp>
      <p:sp>
        <p:nvSpPr>
          <p:cNvPr id="14" name="Text Placeholder 13"/>
          <p:cNvSpPr>
            <a:spLocks noGrp="1"/>
          </p:cNvSpPr>
          <p:nvPr>
            <p:ph type="body" sz="quarter" idx="13" hasCustomPrompt="1"/>
          </p:nvPr>
        </p:nvSpPr>
        <p:spPr>
          <a:xfrm>
            <a:off x="990600" y="5105400"/>
            <a:ext cx="2667000" cy="533400"/>
          </a:xfrm>
          <a:prstGeom prst="rect">
            <a:avLst/>
          </a:prstGeom>
        </p:spPr>
        <p:txBody>
          <a:bodyPr>
            <a:normAutofit/>
          </a:bodyPr>
          <a:lstStyle>
            <a:lvl1pPr marL="0" indent="0">
              <a:buNone/>
              <a:defRPr sz="2000" b="1">
                <a:solidFill>
                  <a:srgbClr val="009F4D"/>
                </a:solidFill>
              </a:defRPr>
            </a:lvl1pPr>
          </a:lstStyle>
          <a:p>
            <a:pPr lvl="0"/>
            <a:r>
              <a:rPr lang="en-US" dirty="0" smtClean="0"/>
              <a:t>Click to edit Subhead</a:t>
            </a:r>
          </a:p>
        </p:txBody>
      </p:sp>
      <p:sp>
        <p:nvSpPr>
          <p:cNvPr id="5" name="Text Placeholder 4"/>
          <p:cNvSpPr>
            <a:spLocks noGrp="1"/>
          </p:cNvSpPr>
          <p:nvPr>
            <p:ph type="body" sz="quarter" idx="14" hasCustomPrompt="1"/>
          </p:nvPr>
        </p:nvSpPr>
        <p:spPr>
          <a:xfrm>
            <a:off x="990600" y="5715000"/>
            <a:ext cx="2819400" cy="381000"/>
          </a:xfrm>
          <a:prstGeom prst="rect">
            <a:avLst/>
          </a:prstGeom>
        </p:spPr>
        <p:txBody>
          <a:bodyPr>
            <a:normAutofit/>
          </a:bodyPr>
          <a:lstStyle>
            <a:lvl1pPr marL="0" indent="0">
              <a:buNone/>
              <a:defRPr sz="1400" b="1">
                <a:solidFill>
                  <a:srgbClr val="ACA39A"/>
                </a:solidFill>
                <a:latin typeface="+mn-lt"/>
              </a:defRPr>
            </a:lvl1pPr>
          </a:lstStyle>
          <a:p>
            <a:pPr lvl="0"/>
            <a:r>
              <a:rPr lang="en-US" dirty="0" smtClean="0"/>
              <a:t>MINNESOTA STATE</a:t>
            </a:r>
          </a:p>
        </p:txBody>
      </p:sp>
    </p:spTree>
    <p:extLst>
      <p:ext uri="{BB962C8B-B14F-4D97-AF65-F5344CB8AC3E}">
        <p14:creationId xmlns:p14="http://schemas.microsoft.com/office/powerpoint/2010/main" val="3674220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048000"/>
            <a:ext cx="9144000" cy="108065"/>
          </a:xfrm>
          <a:prstGeom prst="rect">
            <a:avLst/>
          </a:prstGeom>
        </p:spPr>
      </p:pic>
      <p:sp>
        <p:nvSpPr>
          <p:cNvPr id="8" name="Text Placeholder 7"/>
          <p:cNvSpPr>
            <a:spLocks noGrp="1"/>
          </p:cNvSpPr>
          <p:nvPr>
            <p:ph type="body" sz="quarter" idx="10" hasCustomPrompt="1"/>
          </p:nvPr>
        </p:nvSpPr>
        <p:spPr>
          <a:xfrm>
            <a:off x="5410200" y="2362200"/>
            <a:ext cx="2667000" cy="457200"/>
          </a:xfrm>
          <a:prstGeom prst="rect">
            <a:avLst/>
          </a:prstGeom>
        </p:spPr>
        <p:txBody>
          <a:bodyPr>
            <a:normAutofit/>
          </a:bodyPr>
          <a:lstStyle>
            <a:lvl1pPr marL="0" indent="0" algn="r">
              <a:buNone/>
              <a:defRPr sz="1800" b="1">
                <a:solidFill>
                  <a:srgbClr val="009F4D"/>
                </a:solidFill>
              </a:defRPr>
            </a:lvl1pPr>
          </a:lstStyle>
          <a:p>
            <a:pPr lvl="0"/>
            <a:r>
              <a:rPr lang="en-US" dirty="0" smtClean="0"/>
              <a:t>Click to edit Date</a:t>
            </a:r>
          </a:p>
        </p:txBody>
      </p:sp>
      <p:sp>
        <p:nvSpPr>
          <p:cNvPr id="10" name="Text Placeholder 9"/>
          <p:cNvSpPr>
            <a:spLocks noGrp="1"/>
          </p:cNvSpPr>
          <p:nvPr>
            <p:ph type="body" sz="quarter" idx="11" hasCustomPrompt="1"/>
          </p:nvPr>
        </p:nvSpPr>
        <p:spPr>
          <a:xfrm>
            <a:off x="4724400" y="2743200"/>
            <a:ext cx="3352800" cy="417512"/>
          </a:xfrm>
          <a:prstGeom prst="rect">
            <a:avLst/>
          </a:prstGeom>
        </p:spPr>
        <p:txBody>
          <a:bodyPr>
            <a:noAutofit/>
          </a:bodyPr>
          <a:lstStyle>
            <a:lvl1pPr marL="0" indent="0" algn="r">
              <a:buNone/>
              <a:defRPr sz="1600" b="1">
                <a:solidFill>
                  <a:srgbClr val="009F4D"/>
                </a:solidFill>
              </a:defRPr>
            </a:lvl1pPr>
          </a:lstStyle>
          <a:p>
            <a:pPr lvl="0"/>
            <a:r>
              <a:rPr lang="en-US" dirty="0" smtClean="0"/>
              <a:t>Click to edit DEPARMENT NAME</a:t>
            </a:r>
          </a:p>
        </p:txBody>
      </p:sp>
      <p:sp>
        <p:nvSpPr>
          <p:cNvPr id="12" name="Content Placeholder 11"/>
          <p:cNvSpPr>
            <a:spLocks noGrp="1"/>
          </p:cNvSpPr>
          <p:nvPr>
            <p:ph sz="quarter" idx="12" hasCustomPrompt="1"/>
          </p:nvPr>
        </p:nvSpPr>
        <p:spPr>
          <a:xfrm>
            <a:off x="990600" y="3124200"/>
            <a:ext cx="5943600" cy="1143000"/>
          </a:xfrm>
          <a:prstGeom prst="rect">
            <a:avLst/>
          </a:prstGeom>
        </p:spPr>
        <p:txBody>
          <a:bodyPr>
            <a:noAutofit/>
          </a:bodyPr>
          <a:lstStyle>
            <a:lvl1pPr marL="0" indent="0">
              <a:buNone/>
              <a:defRPr sz="4000" b="1" baseline="0">
                <a:solidFill>
                  <a:srgbClr val="0C2340"/>
                </a:solidFill>
              </a:defRPr>
            </a:lvl1pPr>
          </a:lstStyle>
          <a:p>
            <a:pPr lvl="0"/>
            <a:r>
              <a:rPr lang="en-US" dirty="0" smtClean="0"/>
              <a:t>Click to edit POWERPOINT PRESENTATION title</a:t>
            </a:r>
          </a:p>
        </p:txBody>
      </p:sp>
      <p:sp>
        <p:nvSpPr>
          <p:cNvPr id="14" name="Text Placeholder 13"/>
          <p:cNvSpPr>
            <a:spLocks noGrp="1"/>
          </p:cNvSpPr>
          <p:nvPr>
            <p:ph type="body" sz="quarter" idx="13" hasCustomPrompt="1"/>
          </p:nvPr>
        </p:nvSpPr>
        <p:spPr>
          <a:xfrm>
            <a:off x="990600" y="4343400"/>
            <a:ext cx="2667000" cy="533400"/>
          </a:xfrm>
          <a:prstGeom prst="rect">
            <a:avLst/>
          </a:prstGeom>
        </p:spPr>
        <p:txBody>
          <a:bodyPr>
            <a:normAutofit/>
          </a:bodyPr>
          <a:lstStyle>
            <a:lvl1pPr marL="0" indent="0">
              <a:buNone/>
              <a:defRPr sz="2000" b="1">
                <a:solidFill>
                  <a:srgbClr val="009F4D"/>
                </a:solidFill>
              </a:defRPr>
            </a:lvl1pPr>
          </a:lstStyle>
          <a:p>
            <a:pPr lvl="0"/>
            <a:r>
              <a:rPr lang="en-US" dirty="0" smtClean="0"/>
              <a:t>Click to edit Subhead</a:t>
            </a:r>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0" y="0"/>
            <a:ext cx="9144000" cy="2286000"/>
          </a:xfrm>
          <a:prstGeom prst="rect">
            <a:avLst/>
          </a:prstGeom>
        </p:spPr>
      </p:pic>
      <p:pic>
        <p:nvPicPr>
          <p:cNvPr id="6" name="Picture 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28295" y="0"/>
            <a:ext cx="1331976" cy="2356104"/>
          </a:xfrm>
          <a:prstGeom prst="rect">
            <a:avLst/>
          </a:prstGeom>
        </p:spPr>
      </p:pic>
    </p:spTree>
    <p:extLst>
      <p:ext uri="{BB962C8B-B14F-4D97-AF65-F5344CB8AC3E}">
        <p14:creationId xmlns:p14="http://schemas.microsoft.com/office/powerpoint/2010/main" val="2531406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3048000"/>
            <a:ext cx="9144000" cy="108065"/>
          </a:xfrm>
          <a:prstGeom prst="rect">
            <a:avLst/>
          </a:prstGeom>
        </p:spPr>
      </p:pic>
      <p:sp>
        <p:nvSpPr>
          <p:cNvPr id="8" name="Text Placeholder 7"/>
          <p:cNvSpPr>
            <a:spLocks noGrp="1"/>
          </p:cNvSpPr>
          <p:nvPr>
            <p:ph type="body" sz="quarter" idx="10" hasCustomPrompt="1"/>
          </p:nvPr>
        </p:nvSpPr>
        <p:spPr>
          <a:xfrm>
            <a:off x="5410200" y="2362200"/>
            <a:ext cx="2667000" cy="457200"/>
          </a:xfrm>
          <a:prstGeom prst="rect">
            <a:avLst/>
          </a:prstGeom>
        </p:spPr>
        <p:txBody>
          <a:bodyPr>
            <a:normAutofit/>
          </a:bodyPr>
          <a:lstStyle>
            <a:lvl1pPr marL="0" indent="0" algn="r">
              <a:buNone/>
              <a:defRPr sz="1800" b="1">
                <a:solidFill>
                  <a:srgbClr val="009F4D"/>
                </a:solidFill>
              </a:defRPr>
            </a:lvl1pPr>
          </a:lstStyle>
          <a:p>
            <a:pPr lvl="0"/>
            <a:r>
              <a:rPr lang="en-US" dirty="0" smtClean="0"/>
              <a:t>Click to edit Date</a:t>
            </a:r>
          </a:p>
        </p:txBody>
      </p:sp>
      <p:sp>
        <p:nvSpPr>
          <p:cNvPr id="10" name="Text Placeholder 9"/>
          <p:cNvSpPr>
            <a:spLocks noGrp="1"/>
          </p:cNvSpPr>
          <p:nvPr>
            <p:ph type="body" sz="quarter" idx="11" hasCustomPrompt="1"/>
          </p:nvPr>
        </p:nvSpPr>
        <p:spPr>
          <a:xfrm>
            <a:off x="4724400" y="2743200"/>
            <a:ext cx="3352800" cy="417512"/>
          </a:xfrm>
          <a:prstGeom prst="rect">
            <a:avLst/>
          </a:prstGeom>
        </p:spPr>
        <p:txBody>
          <a:bodyPr>
            <a:noAutofit/>
          </a:bodyPr>
          <a:lstStyle>
            <a:lvl1pPr marL="0" indent="0" algn="r">
              <a:buNone/>
              <a:defRPr sz="1600" b="1">
                <a:solidFill>
                  <a:srgbClr val="009F4D"/>
                </a:solidFill>
              </a:defRPr>
            </a:lvl1pPr>
          </a:lstStyle>
          <a:p>
            <a:pPr lvl="0"/>
            <a:r>
              <a:rPr lang="en-US" dirty="0" smtClean="0"/>
              <a:t>Click to edit DEPARMENT NAME</a:t>
            </a:r>
          </a:p>
        </p:txBody>
      </p:sp>
      <p:sp>
        <p:nvSpPr>
          <p:cNvPr id="12" name="Content Placeholder 11"/>
          <p:cNvSpPr>
            <a:spLocks noGrp="1"/>
          </p:cNvSpPr>
          <p:nvPr>
            <p:ph sz="quarter" idx="12" hasCustomPrompt="1"/>
          </p:nvPr>
        </p:nvSpPr>
        <p:spPr>
          <a:xfrm>
            <a:off x="990600" y="3124200"/>
            <a:ext cx="5943600" cy="1143000"/>
          </a:xfrm>
          <a:prstGeom prst="rect">
            <a:avLst/>
          </a:prstGeom>
        </p:spPr>
        <p:txBody>
          <a:bodyPr>
            <a:noAutofit/>
          </a:bodyPr>
          <a:lstStyle>
            <a:lvl1pPr marL="0" indent="0">
              <a:buNone/>
              <a:defRPr sz="4000" b="1" baseline="0">
                <a:solidFill>
                  <a:srgbClr val="0C2340"/>
                </a:solidFill>
              </a:defRPr>
            </a:lvl1pPr>
          </a:lstStyle>
          <a:p>
            <a:pPr lvl="0"/>
            <a:r>
              <a:rPr lang="en-US" dirty="0" smtClean="0"/>
              <a:t>Click to edit POWERPOINT PRESENTATION title</a:t>
            </a:r>
          </a:p>
        </p:txBody>
      </p:sp>
      <p:sp>
        <p:nvSpPr>
          <p:cNvPr id="14" name="Text Placeholder 13"/>
          <p:cNvSpPr>
            <a:spLocks noGrp="1"/>
          </p:cNvSpPr>
          <p:nvPr>
            <p:ph type="body" sz="quarter" idx="13" hasCustomPrompt="1"/>
          </p:nvPr>
        </p:nvSpPr>
        <p:spPr>
          <a:xfrm>
            <a:off x="990600" y="4343400"/>
            <a:ext cx="2667000" cy="533400"/>
          </a:xfrm>
          <a:prstGeom prst="rect">
            <a:avLst/>
          </a:prstGeom>
        </p:spPr>
        <p:txBody>
          <a:bodyPr>
            <a:normAutofit/>
          </a:bodyPr>
          <a:lstStyle>
            <a:lvl1pPr marL="0" indent="0">
              <a:buNone/>
              <a:defRPr sz="2000" b="1">
                <a:solidFill>
                  <a:srgbClr val="009F4D"/>
                </a:solidFill>
              </a:defRPr>
            </a:lvl1pPr>
          </a:lstStyle>
          <a:p>
            <a:pPr lvl="0"/>
            <a:r>
              <a:rPr lang="en-US" dirty="0" smtClean="0"/>
              <a:t>Click to edit Subhead</a:t>
            </a:r>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flipV="1">
            <a:off x="0" y="0"/>
            <a:ext cx="9144000" cy="2286000"/>
          </a:xfrm>
          <a:prstGeom prst="rect">
            <a:avLst/>
          </a:prstGeom>
        </p:spPr>
      </p:pic>
      <p:sp>
        <p:nvSpPr>
          <p:cNvPr id="11" name="Text Placeholder 4"/>
          <p:cNvSpPr>
            <a:spLocks noGrp="1"/>
          </p:cNvSpPr>
          <p:nvPr>
            <p:ph type="body" sz="quarter" idx="14" hasCustomPrompt="1"/>
          </p:nvPr>
        </p:nvSpPr>
        <p:spPr>
          <a:xfrm>
            <a:off x="990600" y="4953000"/>
            <a:ext cx="2819400" cy="381000"/>
          </a:xfrm>
          <a:prstGeom prst="rect">
            <a:avLst/>
          </a:prstGeom>
        </p:spPr>
        <p:txBody>
          <a:bodyPr>
            <a:normAutofit/>
          </a:bodyPr>
          <a:lstStyle>
            <a:lvl1pPr marL="0" indent="0">
              <a:buNone/>
              <a:defRPr sz="1400" b="1">
                <a:solidFill>
                  <a:srgbClr val="ACA39A"/>
                </a:solidFill>
                <a:latin typeface="+mn-lt"/>
              </a:defRPr>
            </a:lvl1pPr>
          </a:lstStyle>
          <a:p>
            <a:pPr lvl="0"/>
            <a:r>
              <a:rPr lang="en-US" dirty="0" smtClean="0"/>
              <a:t>MINNESOTA STATE</a:t>
            </a:r>
          </a:p>
        </p:txBody>
      </p:sp>
      <p:pic>
        <p:nvPicPr>
          <p:cNvPr id="13" name="Picture 12"/>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28295" y="0"/>
            <a:ext cx="1331976" cy="2356104"/>
          </a:xfrm>
          <a:prstGeom prst="rect">
            <a:avLst/>
          </a:prstGeom>
        </p:spPr>
      </p:pic>
    </p:spTree>
    <p:extLst>
      <p:ext uri="{BB962C8B-B14F-4D97-AF65-F5344CB8AC3E}">
        <p14:creationId xmlns:p14="http://schemas.microsoft.com/office/powerpoint/2010/main" val="228595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249513198"/>
      </p:ext>
    </p:extLst>
  </p:cSld>
  <p:clrMapOvr>
    <a:masterClrMapping/>
  </p:clrMapOvr>
  <p:timing>
    <p:tnLst>
      <p:par>
        <p:cTn id="1" dur="indefinite" restart="never" nodeType="tmRoot"/>
      </p:par>
    </p:tnLst>
  </p:timing>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7" name="Text Placeholder 2"/>
          <p:cNvSpPr>
            <a:spLocks noGrp="1"/>
          </p:cNvSpPr>
          <p:nvPr>
            <p:ph type="body" idx="1"/>
          </p:nvPr>
        </p:nvSpPr>
        <p:spPr>
          <a:xfrm>
            <a:off x="457200" y="1600201"/>
            <a:ext cx="8229600" cy="43434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223206655"/>
      </p:ext>
    </p:extLst>
  </p:cSld>
  <p:clrMap bg1="lt1" tx1="dk1" bg2="lt2" tx2="dk2" accent1="accent1" accent2="accent2" accent3="accent3" accent4="accent4" accent5="accent5" accent6="accent6" hlink="hlink" folHlink="folHlink"/>
  <p:sldLayoutIdLst>
    <p:sldLayoutId id="2147483649" r:id="rId1"/>
    <p:sldLayoutId id="2147483672" r:id="rId2"/>
    <p:sldLayoutId id="2147483675" r:id="rId3"/>
    <p:sldLayoutId id="2147483676" r:id="rId4"/>
    <p:sldLayoutId id="2147483679" r:id="rId5"/>
  </p:sldLayoutIdLst>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Clr>
          <a:srgbClr val="009F4D"/>
        </a:buClr>
        <a:buFont typeface="Arial" panose="020B0604020202020204" pitchFamily="34" charset="0"/>
        <a:buChar char="•"/>
        <a:defRPr sz="3200" kern="1200">
          <a:solidFill>
            <a:srgbClr val="0C2340"/>
          </a:solidFill>
          <a:latin typeface="+mn-lt"/>
          <a:ea typeface="+mn-ea"/>
          <a:cs typeface="+mn-cs"/>
        </a:defRPr>
      </a:lvl1pPr>
      <a:lvl2pPr marL="742950" indent="-285750" algn="l" defTabSz="914400" rtl="0" eaLnBrk="1" latinLnBrk="0" hangingPunct="1">
        <a:spcBef>
          <a:spcPct val="20000"/>
        </a:spcBef>
        <a:buClr>
          <a:srgbClr val="009F4D"/>
        </a:buClr>
        <a:buFont typeface="Arial" panose="020B0604020202020204" pitchFamily="34" charset="0"/>
        <a:buChar char="•"/>
        <a:defRPr sz="2800" kern="1200">
          <a:solidFill>
            <a:srgbClr val="0C2340"/>
          </a:solidFill>
          <a:latin typeface="+mn-lt"/>
          <a:ea typeface="+mn-ea"/>
          <a:cs typeface="+mn-cs"/>
        </a:defRPr>
      </a:lvl2pPr>
      <a:lvl3pPr marL="1143000" indent="-228600" algn="l" defTabSz="914400" rtl="0" eaLnBrk="1" latinLnBrk="0" hangingPunct="1">
        <a:spcBef>
          <a:spcPct val="20000"/>
        </a:spcBef>
        <a:buClr>
          <a:srgbClr val="009F4D"/>
        </a:buClr>
        <a:buFont typeface="Arial" panose="020B0604020202020204" pitchFamily="34" charset="0"/>
        <a:buChar char="•"/>
        <a:defRPr sz="2400" kern="1200">
          <a:solidFill>
            <a:srgbClr val="0C2340"/>
          </a:solidFill>
          <a:latin typeface="+mn-lt"/>
          <a:ea typeface="+mn-ea"/>
          <a:cs typeface="+mn-cs"/>
        </a:defRPr>
      </a:lvl3pPr>
      <a:lvl4pPr marL="1600200" indent="-228600" algn="l" defTabSz="914400" rtl="0" eaLnBrk="1" latinLnBrk="0" hangingPunct="1">
        <a:spcBef>
          <a:spcPct val="20000"/>
        </a:spcBef>
        <a:buClr>
          <a:srgbClr val="009F4D"/>
        </a:buClr>
        <a:buFont typeface="Arial" panose="020B0604020202020204" pitchFamily="34" charset="0"/>
        <a:buChar char="•"/>
        <a:defRPr sz="2000" kern="1200">
          <a:solidFill>
            <a:srgbClr val="0C2340"/>
          </a:solidFill>
          <a:latin typeface="+mn-lt"/>
          <a:ea typeface="+mn-ea"/>
          <a:cs typeface="+mn-cs"/>
        </a:defRPr>
      </a:lvl4pPr>
      <a:lvl5pPr marL="2057400" indent="-228600" algn="l" defTabSz="914400" rtl="0" eaLnBrk="1" latinLnBrk="0" hangingPunct="1">
        <a:spcBef>
          <a:spcPct val="20000"/>
        </a:spcBef>
        <a:buClr>
          <a:srgbClr val="009F4D"/>
        </a:buClr>
        <a:buFont typeface="Arial" panose="020B0604020202020204" pitchFamily="34" charset="0"/>
        <a:buChar char="•"/>
        <a:defRPr sz="2000" kern="1200">
          <a:solidFill>
            <a:srgbClr val="0C2340"/>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smtClean="0"/>
              <a:t>July 23, 2019</a:t>
            </a:r>
            <a:endParaRPr lang="en-US" dirty="0"/>
          </a:p>
        </p:txBody>
      </p:sp>
      <p:sp>
        <p:nvSpPr>
          <p:cNvPr id="3" name="Text Placeholder 2"/>
          <p:cNvSpPr>
            <a:spLocks noGrp="1"/>
          </p:cNvSpPr>
          <p:nvPr>
            <p:ph type="body" sz="quarter" idx="11"/>
          </p:nvPr>
        </p:nvSpPr>
        <p:spPr>
          <a:xfrm>
            <a:off x="2057400" y="3468688"/>
            <a:ext cx="6019800" cy="417512"/>
          </a:xfrm>
        </p:spPr>
        <p:txBody>
          <a:bodyPr/>
          <a:lstStyle/>
          <a:p>
            <a:r>
              <a:rPr lang="en-US" dirty="0" smtClean="0"/>
              <a:t>Joint Board of Trustees and Leadership Council Meeting</a:t>
            </a:r>
          </a:p>
          <a:p>
            <a:endParaRPr lang="en-US" dirty="0"/>
          </a:p>
        </p:txBody>
      </p:sp>
      <p:sp>
        <p:nvSpPr>
          <p:cNvPr id="4" name="Content Placeholder 3"/>
          <p:cNvSpPr>
            <a:spLocks noGrp="1"/>
          </p:cNvSpPr>
          <p:nvPr>
            <p:ph sz="quarter" idx="12"/>
          </p:nvPr>
        </p:nvSpPr>
        <p:spPr>
          <a:xfrm>
            <a:off x="990600" y="4011385"/>
            <a:ext cx="7467600" cy="1434193"/>
          </a:xfrm>
        </p:spPr>
        <p:txBody>
          <a:bodyPr/>
          <a:lstStyle/>
          <a:p>
            <a:r>
              <a:rPr lang="en-US" dirty="0" smtClean="0"/>
              <a:t>Student Demographics and Success Trends</a:t>
            </a:r>
            <a:endParaRPr lang="en-US" dirty="0"/>
          </a:p>
        </p:txBody>
      </p:sp>
      <p:sp>
        <p:nvSpPr>
          <p:cNvPr id="6" name="Text Placeholder 5"/>
          <p:cNvSpPr>
            <a:spLocks noGrp="1"/>
          </p:cNvSpPr>
          <p:nvPr>
            <p:ph type="body" sz="quarter" idx="14"/>
          </p:nvPr>
        </p:nvSpPr>
        <p:spPr>
          <a:xfrm>
            <a:off x="1001973" y="5445579"/>
            <a:ext cx="3424451" cy="789214"/>
          </a:xfrm>
        </p:spPr>
        <p:txBody>
          <a:bodyPr>
            <a:normAutofit lnSpcReduction="10000"/>
          </a:bodyPr>
          <a:lstStyle/>
          <a:p>
            <a:r>
              <a:rPr lang="en-US" dirty="0" smtClean="0"/>
              <a:t>Sue Carter</a:t>
            </a:r>
          </a:p>
          <a:p>
            <a:r>
              <a:rPr lang="en-US" dirty="0" smtClean="0"/>
              <a:t>Interim Senior System Director for Research</a:t>
            </a:r>
          </a:p>
          <a:p>
            <a:r>
              <a:rPr lang="en-US" dirty="0" smtClean="0"/>
              <a:t>Academic and Student Affairs</a:t>
            </a:r>
            <a:endParaRPr lang="en-US" dirty="0"/>
          </a:p>
        </p:txBody>
      </p:sp>
    </p:spTree>
    <p:extLst>
      <p:ext uri="{BB962C8B-B14F-4D97-AF65-F5344CB8AC3E}">
        <p14:creationId xmlns:p14="http://schemas.microsoft.com/office/powerpoint/2010/main" val="12209219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Content Placeholder 2"/>
          <p:cNvSpPr>
            <a:spLocks noGrp="1"/>
          </p:cNvSpPr>
          <p:nvPr>
            <p:ph idx="1"/>
          </p:nvPr>
        </p:nvSpPr>
        <p:spPr>
          <a:xfrm>
            <a:off x="1143000" y="1143000"/>
            <a:ext cx="6858000" cy="4495800"/>
          </a:xfrm>
          <a:ln>
            <a:solidFill>
              <a:schemeClr val="tx2">
                <a:lumMod val="75000"/>
              </a:schemeClr>
            </a:solidFill>
          </a:ln>
        </p:spPr>
        <p:txBody>
          <a:bodyPr>
            <a:noAutofit/>
          </a:bodyPr>
          <a:lstStyle/>
          <a:p>
            <a:pPr marL="457200" lvl="1" indent="0">
              <a:buSzPct val="125000"/>
              <a:buNone/>
            </a:pPr>
            <a:endParaRPr lang="en-US" sz="2400" dirty="0" smtClean="0"/>
          </a:p>
          <a:p>
            <a:pPr lvl="1">
              <a:buSzPct val="125000"/>
            </a:pPr>
            <a:r>
              <a:rPr lang="en-US" dirty="0" smtClean="0"/>
              <a:t>Students at Minnesota State</a:t>
            </a:r>
          </a:p>
          <a:p>
            <a:pPr lvl="2">
              <a:buSzPct val="75000"/>
              <a:buFont typeface="Courier New" panose="02070309020205020404" pitchFamily="49" charset="0"/>
              <a:buChar char="o"/>
            </a:pPr>
            <a:r>
              <a:rPr lang="en-US" i="1" dirty="0" smtClean="0"/>
              <a:t>Who are our students?</a:t>
            </a:r>
          </a:p>
          <a:p>
            <a:pPr lvl="2">
              <a:buSzPct val="75000"/>
              <a:buFont typeface="Courier New" panose="02070309020205020404" pitchFamily="49" charset="0"/>
              <a:buChar char="o"/>
            </a:pPr>
            <a:r>
              <a:rPr lang="en-US" i="1" dirty="0" smtClean="0"/>
              <a:t>What trends do we see in student outcomes and educational equity gaps?</a:t>
            </a:r>
          </a:p>
          <a:p>
            <a:pPr marL="914400" lvl="2" indent="0">
              <a:buSzPct val="75000"/>
              <a:buNone/>
            </a:pPr>
            <a:endParaRPr lang="en-US" dirty="0" smtClean="0"/>
          </a:p>
          <a:p>
            <a:pPr marL="914400" lvl="2" indent="0">
              <a:buClrTx/>
              <a:buSzPct val="125000"/>
              <a:buNone/>
            </a:pPr>
            <a:endParaRPr lang="en-US" dirty="0" smtClean="0"/>
          </a:p>
        </p:txBody>
      </p:sp>
    </p:spTree>
    <p:extLst>
      <p:ext uri="{BB962C8B-B14F-4D97-AF65-F5344CB8AC3E}">
        <p14:creationId xmlns:p14="http://schemas.microsoft.com/office/powerpoint/2010/main" val="4103164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401051" cy="1070611"/>
          </a:xfrm>
        </p:spPr>
        <p:txBody>
          <a:bodyPr>
            <a:normAutofit/>
          </a:bodyPr>
          <a:lstStyle/>
          <a:p>
            <a:r>
              <a:rPr lang="en-US" sz="2800" b="1" dirty="0" smtClean="0"/>
              <a:t>Our students are increasingly demographically diverse</a:t>
            </a:r>
            <a:endParaRPr lang="en-US" sz="2800" b="1" dirty="0">
              <a:solidFill>
                <a:schemeClr val="tx1"/>
              </a:solidFill>
            </a:endParaRPr>
          </a:p>
        </p:txBody>
      </p:sp>
      <p:sp>
        <p:nvSpPr>
          <p:cNvPr id="10" name="TextBox 4"/>
          <p:cNvSpPr txBox="1">
            <a:spLocks noChangeArrowheads="1"/>
          </p:cNvSpPr>
          <p:nvPr/>
        </p:nvSpPr>
        <p:spPr bwMode="auto">
          <a:xfrm>
            <a:off x="0" y="6600794"/>
            <a:ext cx="55911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1000" i="1" dirty="0" smtClean="0">
                <a:solidFill>
                  <a:srgbClr val="000000"/>
                </a:solidFill>
                <a:latin typeface="R Frutiger Roman"/>
              </a:rPr>
              <a:t>Source: System Office Research – Academic and Student Affairs</a:t>
            </a:r>
            <a:endParaRPr lang="en-US" sz="1000" i="1" dirty="0">
              <a:solidFill>
                <a:srgbClr val="000000"/>
              </a:solidFill>
              <a:latin typeface="R Frutiger Roman"/>
            </a:endParaRPr>
          </a:p>
        </p:txBody>
      </p:sp>
      <p:graphicFrame>
        <p:nvGraphicFramePr>
          <p:cNvPr id="5" name="Table 4"/>
          <p:cNvGraphicFramePr>
            <a:graphicFrameLocks noGrp="1"/>
          </p:cNvGraphicFramePr>
          <p:nvPr>
            <p:extLst>
              <p:ext uri="{D42A27DB-BD31-4B8C-83A1-F6EECF244321}">
                <p14:modId xmlns:p14="http://schemas.microsoft.com/office/powerpoint/2010/main" val="2099647373"/>
              </p:ext>
            </p:extLst>
          </p:nvPr>
        </p:nvGraphicFramePr>
        <p:xfrm>
          <a:off x="1066800" y="1143001"/>
          <a:ext cx="7200899" cy="5007197"/>
        </p:xfrm>
        <a:graphic>
          <a:graphicData uri="http://schemas.openxmlformats.org/drawingml/2006/table">
            <a:tbl>
              <a:tblPr firstRow="1" bandRow="1">
                <a:tableStyleId>{5C22544A-7EE6-4342-B048-85BDC9FD1C3A}</a:tableStyleId>
              </a:tblPr>
              <a:tblGrid>
                <a:gridCol w="4386335">
                  <a:extLst>
                    <a:ext uri="{9D8B030D-6E8A-4147-A177-3AD203B41FA5}">
                      <a16:colId xmlns:a16="http://schemas.microsoft.com/office/drawing/2014/main" val="1194363739"/>
                    </a:ext>
                  </a:extLst>
                </a:gridCol>
                <a:gridCol w="1462112">
                  <a:extLst>
                    <a:ext uri="{9D8B030D-6E8A-4147-A177-3AD203B41FA5}">
                      <a16:colId xmlns:a16="http://schemas.microsoft.com/office/drawing/2014/main" val="1045578105"/>
                    </a:ext>
                  </a:extLst>
                </a:gridCol>
                <a:gridCol w="1352452">
                  <a:extLst>
                    <a:ext uri="{9D8B030D-6E8A-4147-A177-3AD203B41FA5}">
                      <a16:colId xmlns:a16="http://schemas.microsoft.com/office/drawing/2014/main" val="3328027008"/>
                    </a:ext>
                  </a:extLst>
                </a:gridCol>
              </a:tblGrid>
              <a:tr h="70541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2000" dirty="0" smtClean="0">
                        <a:solidFill>
                          <a:schemeClr val="bg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dirty="0" smtClean="0">
                          <a:solidFill>
                            <a:schemeClr val="bg1"/>
                          </a:solidFill>
                        </a:rPr>
                        <a:t>Credit</a:t>
                      </a:r>
                      <a:r>
                        <a:rPr lang="en-US" sz="2200" baseline="0" dirty="0" smtClean="0">
                          <a:solidFill>
                            <a:schemeClr val="bg1"/>
                          </a:solidFill>
                        </a:rPr>
                        <a:t> Students</a:t>
                      </a:r>
                      <a:endParaRPr lang="en-US" sz="2200" dirty="0">
                        <a:solidFill>
                          <a:schemeClr val="bg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dirty="0" smtClean="0">
                          <a:solidFill>
                            <a:schemeClr val="bg1"/>
                          </a:solidFill>
                        </a:rPr>
                        <a:t>2009</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bg1"/>
                          </a:solidFill>
                        </a:rPr>
                        <a:t>(259,281)</a:t>
                      </a:r>
                      <a:endParaRPr lang="en-US" sz="2000" dirty="0">
                        <a:solidFill>
                          <a:schemeClr val="bg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200" dirty="0" smtClean="0">
                          <a:solidFill>
                            <a:schemeClr val="bg1"/>
                          </a:solidFill>
                        </a:rPr>
                        <a:t>2018</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chemeClr val="bg1"/>
                          </a:solidFill>
                        </a:rPr>
                        <a:t>(244,825)</a:t>
                      </a:r>
                      <a:endParaRPr lang="en-US" sz="2000" dirty="0">
                        <a:solidFill>
                          <a:schemeClr val="bg1"/>
                        </a:solidFill>
                      </a:endParaRPr>
                    </a:p>
                  </a:txBody>
                  <a:tcPr/>
                </a:tc>
                <a:extLst>
                  <a:ext uri="{0D108BD9-81ED-4DB2-BD59-A6C34878D82A}">
                    <a16:rowId xmlns:a16="http://schemas.microsoft.com/office/drawing/2014/main" val="3367141941"/>
                  </a:ext>
                </a:extLst>
              </a:tr>
              <a:tr h="404717">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b="1" dirty="0" smtClean="0">
                          <a:solidFill>
                            <a:schemeClr val="tx1"/>
                          </a:solidFill>
                        </a:rPr>
                        <a:t>American Indian or students of color</a:t>
                      </a:r>
                      <a:endParaRPr lang="en-US" sz="20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dirty="0" smtClean="0"/>
                        <a:t>18%</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dirty="0" smtClean="0"/>
                        <a:t>27%</a:t>
                      </a:r>
                      <a:endParaRPr lang="en-US" sz="2000" dirty="0"/>
                    </a:p>
                  </a:txBody>
                  <a:tcPr/>
                </a:tc>
                <a:extLst>
                  <a:ext uri="{0D108BD9-81ED-4DB2-BD59-A6C34878D82A}">
                    <a16:rowId xmlns:a16="http://schemas.microsoft.com/office/drawing/2014/main" val="2805049492"/>
                  </a:ext>
                </a:extLst>
              </a:tr>
              <a:tr h="38210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b="1" dirty="0" smtClean="0">
                          <a:solidFill>
                            <a:schemeClr val="tx1"/>
                          </a:solidFill>
                        </a:rPr>
                        <a:t>25 or older </a:t>
                      </a:r>
                      <a:endParaRPr lang="en-US" sz="20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dirty="0" smtClean="0"/>
                        <a:t>37%</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dirty="0" smtClean="0"/>
                        <a:t>33%</a:t>
                      </a:r>
                      <a:endParaRPr lang="en-US" sz="2000" dirty="0"/>
                    </a:p>
                  </a:txBody>
                  <a:tcPr/>
                </a:tc>
                <a:extLst>
                  <a:ext uri="{0D108BD9-81ED-4DB2-BD59-A6C34878D82A}">
                    <a16:rowId xmlns:a16="http://schemas.microsoft.com/office/drawing/2014/main" val="682599558"/>
                  </a:ext>
                </a:extLst>
              </a:tr>
              <a:tr h="38210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b="1" dirty="0" smtClean="0"/>
                        <a:t>18 or younger </a:t>
                      </a:r>
                      <a:endParaRPr lang="en-US" sz="20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dirty="0" smtClean="0"/>
                        <a:t>19%</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dirty="0" smtClean="0"/>
                        <a:t>26%</a:t>
                      </a:r>
                      <a:endParaRPr lang="en-US" sz="2000" dirty="0"/>
                    </a:p>
                  </a:txBody>
                  <a:tcPr/>
                </a:tc>
                <a:extLst>
                  <a:ext uri="{0D108BD9-81ED-4DB2-BD59-A6C34878D82A}">
                    <a16:rowId xmlns:a16="http://schemas.microsoft.com/office/drawing/2014/main" val="4230083592"/>
                  </a:ext>
                </a:extLst>
              </a:tr>
              <a:tr h="38210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b="1" dirty="0" smtClean="0"/>
                        <a:t>Female</a:t>
                      </a:r>
                      <a:endParaRPr lang="en-US" sz="20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dirty="0" smtClean="0"/>
                        <a:t>55%</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dirty="0" smtClean="0"/>
                        <a:t>56%</a:t>
                      </a:r>
                      <a:endParaRPr lang="en-US" sz="2000" dirty="0"/>
                    </a:p>
                  </a:txBody>
                  <a:tcPr/>
                </a:tc>
                <a:extLst>
                  <a:ext uri="{0D108BD9-81ED-4DB2-BD59-A6C34878D82A}">
                    <a16:rowId xmlns:a16="http://schemas.microsoft.com/office/drawing/2014/main" val="1510073545"/>
                  </a:ext>
                </a:extLst>
              </a:tr>
              <a:tr h="382100">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b="1" dirty="0" smtClean="0"/>
                        <a:t>Pell Eligible</a:t>
                      </a:r>
                      <a:endParaRPr lang="en-US" sz="20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dirty="0" smtClean="0"/>
                        <a:t>25%</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dirty="0" smtClean="0"/>
                        <a:t>31%</a:t>
                      </a:r>
                      <a:endParaRPr lang="en-US" sz="2000" dirty="0"/>
                    </a:p>
                  </a:txBody>
                  <a:tcPr/>
                </a:tc>
                <a:extLst>
                  <a:ext uri="{0D108BD9-81ED-4DB2-BD59-A6C34878D82A}">
                    <a16:rowId xmlns:a16="http://schemas.microsoft.com/office/drawing/2014/main" val="2286110668"/>
                  </a:ext>
                </a:extLst>
              </a:tr>
              <a:tr h="602543">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b="1" dirty="0" smtClean="0"/>
                        <a:t>First</a:t>
                      </a:r>
                      <a:r>
                        <a:rPr lang="en-US" sz="2000" b="1" baseline="0" dirty="0" smtClean="0"/>
                        <a:t> Generation MN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500" b="1" baseline="0" dirty="0" smtClean="0"/>
                        <a:t>(</a:t>
                      </a:r>
                      <a:r>
                        <a:rPr lang="en-US" sz="1500" b="0" baseline="0" dirty="0" smtClean="0"/>
                        <a:t>neither parent has any college)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dirty="0" smtClean="0"/>
                        <a:t>19%</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dirty="0" smtClean="0"/>
                        <a:t>18%</a:t>
                      </a:r>
                      <a:endParaRPr lang="en-US" sz="2000" dirty="0"/>
                    </a:p>
                  </a:txBody>
                  <a:tcPr/>
                </a:tc>
                <a:extLst>
                  <a:ext uri="{0D108BD9-81ED-4DB2-BD59-A6C34878D82A}">
                    <a16:rowId xmlns:a16="http://schemas.microsoft.com/office/drawing/2014/main" val="250506312"/>
                  </a:ext>
                </a:extLst>
              </a:tr>
              <a:tr h="602543">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b="1" dirty="0" smtClean="0"/>
                        <a:t>First Generation Federal</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500" b="0" dirty="0" smtClean="0"/>
                        <a:t>(neither</a:t>
                      </a:r>
                      <a:r>
                        <a:rPr lang="en-US" sz="1500" b="0" baseline="0" dirty="0" smtClean="0"/>
                        <a:t> parent has a Bachelor’s Degree)</a:t>
                      </a:r>
                      <a:endParaRPr lang="en-US" sz="15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dirty="0" smtClean="0"/>
                        <a:t>54%</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dirty="0" smtClean="0"/>
                        <a:t>51%</a:t>
                      </a:r>
                      <a:endParaRPr lang="en-US" sz="2000" dirty="0"/>
                    </a:p>
                  </a:txBody>
                  <a:tcPr/>
                </a:tc>
                <a:extLst>
                  <a:ext uri="{0D108BD9-81ED-4DB2-BD59-A6C34878D82A}">
                    <a16:rowId xmlns:a16="http://schemas.microsoft.com/office/drawing/2014/main" val="2553764032"/>
                  </a:ext>
                </a:extLst>
              </a:tr>
              <a:tr h="601122">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b="1" dirty="0" smtClean="0"/>
                        <a:t>Underrepresented</a:t>
                      </a:r>
                      <a:r>
                        <a:rPr lang="en-US" sz="2100" b="1" dirty="0" smtClean="0"/>
                        <a:t> </a:t>
                      </a:r>
                      <a:r>
                        <a:rPr lang="en-US" sz="1500" b="0" dirty="0" smtClean="0"/>
                        <a:t>(a student of color or American Indian student, first</a:t>
                      </a:r>
                      <a:r>
                        <a:rPr lang="en-US" sz="1500" b="0" baseline="0" dirty="0" smtClean="0"/>
                        <a:t> g</a:t>
                      </a:r>
                      <a:r>
                        <a:rPr lang="en-US" sz="1500" b="0" dirty="0" smtClean="0"/>
                        <a:t>eneration or Pell elig.)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dirty="0" smtClean="0"/>
                        <a:t>44%</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dirty="0" smtClean="0"/>
                        <a:t>49%</a:t>
                      </a:r>
                      <a:endParaRPr lang="en-US" sz="2000" dirty="0"/>
                    </a:p>
                  </a:txBody>
                  <a:tcPr/>
                </a:tc>
                <a:extLst>
                  <a:ext uri="{0D108BD9-81ED-4DB2-BD59-A6C34878D82A}">
                    <a16:rowId xmlns:a16="http://schemas.microsoft.com/office/drawing/2014/main" val="2160652837"/>
                  </a:ext>
                </a:extLst>
              </a:tr>
              <a:tr h="342042">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b="1" dirty="0" smtClean="0"/>
                        <a:t>Veterans</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dirty="0" smtClean="0"/>
                        <a:t>8,000</a:t>
                      </a: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2000" dirty="0" smtClean="0"/>
                        <a:t>9,200 </a:t>
                      </a:r>
                    </a:p>
                  </a:txBody>
                  <a:tcPr/>
                </a:tc>
                <a:extLst>
                  <a:ext uri="{0D108BD9-81ED-4DB2-BD59-A6C34878D82A}">
                    <a16:rowId xmlns:a16="http://schemas.microsoft.com/office/drawing/2014/main" val="2207554038"/>
                  </a:ext>
                </a:extLst>
              </a:tr>
            </a:tbl>
          </a:graphicData>
        </a:graphic>
      </p:graphicFrame>
    </p:spTree>
    <p:extLst>
      <p:ext uri="{BB962C8B-B14F-4D97-AF65-F5344CB8AC3E}">
        <p14:creationId xmlns:p14="http://schemas.microsoft.com/office/powerpoint/2010/main" val="38241007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077200" cy="537211"/>
          </a:xfrm>
        </p:spPr>
        <p:txBody>
          <a:bodyPr>
            <a:noAutofit/>
          </a:bodyPr>
          <a:lstStyle/>
          <a:p>
            <a:r>
              <a:rPr lang="en-US" sz="2800" b="1" dirty="0" smtClean="0">
                <a:solidFill>
                  <a:schemeClr val="tx1"/>
                </a:solidFill>
              </a:rPr>
              <a:t>Our students are also academically diverse</a:t>
            </a:r>
            <a:endParaRPr lang="en-US" sz="2800" b="1" dirty="0">
              <a:solidFill>
                <a:schemeClr val="tx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174779382"/>
              </p:ext>
            </p:extLst>
          </p:nvPr>
        </p:nvGraphicFramePr>
        <p:xfrm>
          <a:off x="533400" y="1036320"/>
          <a:ext cx="8077200" cy="3916680"/>
        </p:xfrm>
        <a:graphic>
          <a:graphicData uri="http://schemas.openxmlformats.org/drawingml/2006/table">
            <a:tbl>
              <a:tblPr firstRow="1" bandRow="1">
                <a:tableStyleId>{5C22544A-7EE6-4342-B048-85BDC9FD1C3A}</a:tableStyleId>
              </a:tblPr>
              <a:tblGrid>
                <a:gridCol w="3962400">
                  <a:extLst>
                    <a:ext uri="{9D8B030D-6E8A-4147-A177-3AD203B41FA5}">
                      <a16:colId xmlns:a16="http://schemas.microsoft.com/office/drawing/2014/main" val="470219438"/>
                    </a:ext>
                  </a:extLst>
                </a:gridCol>
                <a:gridCol w="4114800">
                  <a:extLst>
                    <a:ext uri="{9D8B030D-6E8A-4147-A177-3AD203B41FA5}">
                      <a16:colId xmlns:a16="http://schemas.microsoft.com/office/drawing/2014/main" val="15967556"/>
                    </a:ext>
                  </a:extLst>
                </a:gridCol>
              </a:tblGrid>
              <a:tr h="389609">
                <a:tc gridSpan="2">
                  <a:txBody>
                    <a:bodyPr/>
                    <a:lstStyle/>
                    <a:p>
                      <a:pPr algn="ctr"/>
                      <a:r>
                        <a:rPr lang="en-US" sz="2500" dirty="0" smtClean="0"/>
                        <a:t>Credit</a:t>
                      </a:r>
                      <a:r>
                        <a:rPr lang="en-US" sz="2500" baseline="0" dirty="0" smtClean="0"/>
                        <a:t> Students in FY 2018:  244,825</a:t>
                      </a:r>
                      <a:endParaRPr lang="en-US" sz="2500" dirty="0"/>
                    </a:p>
                  </a:txBody>
                  <a:tcPr/>
                </a:tc>
                <a:tc hMerge="1">
                  <a:txBody>
                    <a:bodyPr/>
                    <a:lstStyle/>
                    <a:p>
                      <a:endParaRPr lang="en-US" dirty="0"/>
                    </a:p>
                  </a:txBody>
                  <a:tcPr/>
                </a:tc>
                <a:extLst>
                  <a:ext uri="{0D108BD9-81ED-4DB2-BD59-A6C34878D82A}">
                    <a16:rowId xmlns:a16="http://schemas.microsoft.com/office/drawing/2014/main" val="2011250181"/>
                  </a:ext>
                </a:extLst>
              </a:tr>
              <a:tr h="2691261">
                <a:tc>
                  <a:txBody>
                    <a:bodyPr/>
                    <a:lstStyle/>
                    <a:p>
                      <a:pPr marL="0" indent="0">
                        <a:buFont typeface="Arial" panose="020B0604020202020204" pitchFamily="34" charset="0"/>
                        <a:buNone/>
                      </a:pPr>
                      <a:endParaRPr lang="en-US" sz="2000" dirty="0" smtClean="0">
                        <a:solidFill>
                          <a:schemeClr val="tx1"/>
                        </a:solidFill>
                      </a:endParaRPr>
                    </a:p>
                    <a:p>
                      <a:pPr marL="285750" indent="-285750">
                        <a:buFont typeface="Arial" panose="020B0604020202020204" pitchFamily="34" charset="0"/>
                        <a:buChar char="•"/>
                      </a:pPr>
                      <a:r>
                        <a:rPr lang="en-US" sz="2000" dirty="0" smtClean="0">
                          <a:solidFill>
                            <a:schemeClr val="tx1"/>
                          </a:solidFill>
                        </a:rPr>
                        <a:t>High school students, high school graduates, graduate students, adult learners, workers and professionals</a:t>
                      </a:r>
                    </a:p>
                    <a:p>
                      <a:pPr marL="285750" indent="-285750">
                        <a:buFont typeface="Arial" panose="020B0604020202020204" pitchFamily="34" charset="0"/>
                        <a:buChar char="•"/>
                      </a:pPr>
                      <a:r>
                        <a:rPr lang="en-US" sz="2000" dirty="0" smtClean="0">
                          <a:solidFill>
                            <a:schemeClr val="tx1"/>
                          </a:solidFill>
                        </a:rPr>
                        <a:t>1/3 of Minnesota State students are traditional first time undergraduates </a:t>
                      </a:r>
                    </a:p>
                    <a:p>
                      <a:pPr marL="285750" indent="-285750">
                        <a:buFont typeface="Arial" panose="020B0604020202020204" pitchFamily="34" charset="0"/>
                        <a:buChar char="•"/>
                      </a:pPr>
                      <a:r>
                        <a:rPr lang="en-US" sz="2000" dirty="0" smtClean="0">
                          <a:solidFill>
                            <a:schemeClr val="tx1"/>
                          </a:solidFill>
                        </a:rPr>
                        <a:t>60% of college and 38% of university students enroll part-time</a:t>
                      </a: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2000" dirty="0" smtClean="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smtClean="0">
                          <a:solidFill>
                            <a:schemeClr val="tx1"/>
                          </a:solidFill>
                        </a:rPr>
                        <a:t>9% enroll at more than one college or university during</a:t>
                      </a:r>
                      <a:r>
                        <a:rPr lang="en-US" sz="2000" baseline="0" dirty="0" smtClean="0">
                          <a:solidFill>
                            <a:schemeClr val="tx1"/>
                          </a:solidFill>
                        </a:rPr>
                        <a:t> the same </a:t>
                      </a:r>
                      <a:r>
                        <a:rPr lang="en-US" sz="2000" dirty="0" smtClean="0">
                          <a:solidFill>
                            <a:schemeClr val="tx1"/>
                          </a:solidFill>
                        </a:rPr>
                        <a:t>year</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dirty="0" smtClean="0">
                          <a:solidFill>
                            <a:schemeClr val="tx1"/>
                          </a:solidFill>
                        </a:rPr>
                        <a:t>50% take at least</a:t>
                      </a:r>
                      <a:r>
                        <a:rPr lang="en-US" sz="2000" baseline="0" dirty="0" smtClean="0">
                          <a:solidFill>
                            <a:schemeClr val="tx1"/>
                          </a:solidFill>
                        </a:rPr>
                        <a:t> one online course and 17% are enrolled exclusively online</a:t>
                      </a:r>
                      <a:endParaRPr lang="en-US" sz="2000" dirty="0" smtClean="0"/>
                    </a:p>
                    <a:p>
                      <a:pPr marL="285750" indent="-285750">
                        <a:buFont typeface="Arial" panose="020B0604020202020204" pitchFamily="34" charset="0"/>
                        <a:buChar char="•"/>
                      </a:pPr>
                      <a:r>
                        <a:rPr lang="en-US" sz="2000" dirty="0" smtClean="0">
                          <a:solidFill>
                            <a:schemeClr val="tx1"/>
                          </a:solidFill>
                        </a:rPr>
                        <a:t>38% of college and 17% of university entering undergraduate students take developmental courses</a:t>
                      </a:r>
                    </a:p>
                    <a:p>
                      <a:endParaRPr lang="en-US" dirty="0"/>
                    </a:p>
                  </a:txBody>
                  <a:tcPr/>
                </a:tc>
                <a:extLst>
                  <a:ext uri="{0D108BD9-81ED-4DB2-BD59-A6C34878D82A}">
                    <a16:rowId xmlns:a16="http://schemas.microsoft.com/office/drawing/2014/main" val="4236775910"/>
                  </a:ext>
                </a:extLst>
              </a:tr>
            </a:tbl>
          </a:graphicData>
        </a:graphic>
      </p:graphicFrame>
      <p:graphicFrame>
        <p:nvGraphicFramePr>
          <p:cNvPr id="19" name="Table 18"/>
          <p:cNvGraphicFramePr>
            <a:graphicFrameLocks noGrp="1"/>
          </p:cNvGraphicFramePr>
          <p:nvPr>
            <p:extLst>
              <p:ext uri="{D42A27DB-BD31-4B8C-83A1-F6EECF244321}">
                <p14:modId xmlns:p14="http://schemas.microsoft.com/office/powerpoint/2010/main" val="60419977"/>
              </p:ext>
            </p:extLst>
          </p:nvPr>
        </p:nvGraphicFramePr>
        <p:xfrm>
          <a:off x="533400" y="5231480"/>
          <a:ext cx="8077200" cy="940720"/>
        </p:xfrm>
        <a:graphic>
          <a:graphicData uri="http://schemas.openxmlformats.org/drawingml/2006/table">
            <a:tbl>
              <a:tblPr firstRow="1" bandRow="1">
                <a:tableStyleId>{5C22544A-7EE6-4342-B048-85BDC9FD1C3A}</a:tableStyleId>
              </a:tblPr>
              <a:tblGrid>
                <a:gridCol w="8077200">
                  <a:extLst>
                    <a:ext uri="{9D8B030D-6E8A-4147-A177-3AD203B41FA5}">
                      <a16:colId xmlns:a16="http://schemas.microsoft.com/office/drawing/2014/main" val="470219438"/>
                    </a:ext>
                  </a:extLst>
                </a:gridCol>
              </a:tblGrid>
              <a:tr h="345017">
                <a:tc>
                  <a:txBody>
                    <a:bodyPr/>
                    <a:lstStyle/>
                    <a:p>
                      <a:pPr algn="ctr"/>
                      <a:r>
                        <a:rPr lang="en-US" sz="2200" dirty="0" smtClean="0"/>
                        <a:t>FY</a:t>
                      </a:r>
                      <a:r>
                        <a:rPr lang="en-US" sz="2200" baseline="0" dirty="0" smtClean="0"/>
                        <a:t> 2018 vs. FY 2014</a:t>
                      </a:r>
                      <a:endParaRPr lang="en-US" sz="2200" dirty="0"/>
                    </a:p>
                  </a:txBody>
                  <a:tcPr/>
                </a:tc>
                <a:extLst>
                  <a:ext uri="{0D108BD9-81ED-4DB2-BD59-A6C34878D82A}">
                    <a16:rowId xmlns:a16="http://schemas.microsoft.com/office/drawing/2014/main" val="2011250181"/>
                  </a:ext>
                </a:extLst>
              </a:tr>
              <a:tr h="514000">
                <a:tc>
                  <a:txBody>
                    <a:bodyPr/>
                    <a:lstStyle/>
                    <a:p>
                      <a:pPr marL="0" indent="0">
                        <a:buFont typeface="Arial" panose="020B0604020202020204" pitchFamily="34" charset="0"/>
                        <a:buNone/>
                      </a:pPr>
                      <a:endParaRPr lang="en-US" sz="2000" dirty="0" smtClean="0">
                        <a:solidFill>
                          <a:schemeClr val="tx1"/>
                        </a:solidFill>
                      </a:endParaRPr>
                    </a:p>
                  </a:txBody>
                  <a:tcPr/>
                </a:tc>
                <a:extLst>
                  <a:ext uri="{0D108BD9-81ED-4DB2-BD59-A6C34878D82A}">
                    <a16:rowId xmlns:a16="http://schemas.microsoft.com/office/drawing/2014/main" val="4236775910"/>
                  </a:ext>
                </a:extLst>
              </a:tr>
            </a:tbl>
          </a:graphicData>
        </a:graphic>
      </p:graphicFrame>
      <p:sp>
        <p:nvSpPr>
          <p:cNvPr id="26" name="TextBox 25"/>
          <p:cNvSpPr txBox="1"/>
          <p:nvPr/>
        </p:nvSpPr>
        <p:spPr>
          <a:xfrm>
            <a:off x="758190" y="5717456"/>
            <a:ext cx="1725168" cy="400110"/>
          </a:xfrm>
          <a:prstGeom prst="rect">
            <a:avLst/>
          </a:prstGeom>
          <a:noFill/>
        </p:spPr>
        <p:txBody>
          <a:bodyPr wrap="square" rtlCol="0">
            <a:spAutoFit/>
          </a:bodyPr>
          <a:lstStyle/>
          <a:p>
            <a:r>
              <a:rPr lang="en-US" sz="2000" dirty="0" smtClean="0"/>
              <a:t>H.S. Students</a:t>
            </a:r>
            <a:r>
              <a:rPr lang="en-US" sz="1600" dirty="0" smtClean="0"/>
              <a:t>  </a:t>
            </a:r>
            <a:endParaRPr lang="en-US" sz="1600" dirty="0"/>
          </a:p>
        </p:txBody>
      </p:sp>
      <p:sp>
        <p:nvSpPr>
          <p:cNvPr id="28" name="TextBox 27"/>
          <p:cNvSpPr txBox="1"/>
          <p:nvPr/>
        </p:nvSpPr>
        <p:spPr>
          <a:xfrm>
            <a:off x="2499360" y="5701840"/>
            <a:ext cx="2682240" cy="400110"/>
          </a:xfrm>
          <a:prstGeom prst="rect">
            <a:avLst/>
          </a:prstGeom>
          <a:noFill/>
        </p:spPr>
        <p:txBody>
          <a:bodyPr wrap="square" rtlCol="0">
            <a:spAutoFit/>
          </a:bodyPr>
          <a:lstStyle/>
          <a:p>
            <a:r>
              <a:rPr lang="en-US" sz="2000" dirty="0" smtClean="0"/>
              <a:t>1</a:t>
            </a:r>
            <a:r>
              <a:rPr lang="en-US" sz="2000" baseline="30000" dirty="0" smtClean="0"/>
              <a:t>st</a:t>
            </a:r>
            <a:r>
              <a:rPr lang="en-US" sz="2000" dirty="0" smtClean="0"/>
              <a:t> Time New Entering</a:t>
            </a:r>
            <a:endParaRPr lang="en-US" sz="2000" dirty="0"/>
          </a:p>
        </p:txBody>
      </p:sp>
      <p:sp>
        <p:nvSpPr>
          <p:cNvPr id="35" name="TextBox 34"/>
          <p:cNvSpPr txBox="1"/>
          <p:nvPr/>
        </p:nvSpPr>
        <p:spPr>
          <a:xfrm>
            <a:off x="5254752" y="5711247"/>
            <a:ext cx="1655064" cy="400110"/>
          </a:xfrm>
          <a:prstGeom prst="rect">
            <a:avLst/>
          </a:prstGeom>
          <a:noFill/>
        </p:spPr>
        <p:txBody>
          <a:bodyPr wrap="square" rtlCol="0">
            <a:spAutoFit/>
          </a:bodyPr>
          <a:lstStyle/>
          <a:p>
            <a:r>
              <a:rPr lang="en-US" sz="2000" dirty="0" smtClean="0"/>
              <a:t>Dev.  Courses</a:t>
            </a:r>
            <a:endParaRPr lang="en-US" sz="2000" dirty="0"/>
          </a:p>
        </p:txBody>
      </p:sp>
      <p:sp>
        <p:nvSpPr>
          <p:cNvPr id="37" name="Down Arrow 36"/>
          <p:cNvSpPr/>
          <p:nvPr/>
        </p:nvSpPr>
        <p:spPr>
          <a:xfrm flipV="1">
            <a:off x="683895" y="5752730"/>
            <a:ext cx="91440" cy="298330"/>
          </a:xfrm>
          <a:prstGeom prst="down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p:cNvSpPr txBox="1"/>
          <p:nvPr/>
        </p:nvSpPr>
        <p:spPr>
          <a:xfrm>
            <a:off x="7162800" y="5711247"/>
            <a:ext cx="1295400" cy="400110"/>
          </a:xfrm>
          <a:prstGeom prst="rect">
            <a:avLst/>
          </a:prstGeom>
          <a:noFill/>
        </p:spPr>
        <p:txBody>
          <a:bodyPr wrap="square" rtlCol="0">
            <a:spAutoFit/>
          </a:bodyPr>
          <a:lstStyle/>
          <a:p>
            <a:r>
              <a:rPr lang="en-US" sz="2000" dirty="0" smtClean="0"/>
              <a:t>Online</a:t>
            </a:r>
            <a:endParaRPr lang="en-US" sz="2000" dirty="0"/>
          </a:p>
        </p:txBody>
      </p:sp>
      <p:sp>
        <p:nvSpPr>
          <p:cNvPr id="14" name="Down Arrow 13"/>
          <p:cNvSpPr/>
          <p:nvPr/>
        </p:nvSpPr>
        <p:spPr>
          <a:xfrm>
            <a:off x="5217414" y="5810455"/>
            <a:ext cx="91440" cy="255065"/>
          </a:xfrm>
          <a:prstGeom prst="down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Down Arrow 14"/>
          <p:cNvSpPr/>
          <p:nvPr/>
        </p:nvSpPr>
        <p:spPr>
          <a:xfrm flipV="1">
            <a:off x="7105650" y="5772076"/>
            <a:ext cx="82296" cy="259638"/>
          </a:xfrm>
          <a:prstGeom prst="down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Down Arrow 15"/>
          <p:cNvSpPr/>
          <p:nvPr/>
        </p:nvSpPr>
        <p:spPr>
          <a:xfrm>
            <a:off x="2431542" y="5790382"/>
            <a:ext cx="91440" cy="255065"/>
          </a:xfrm>
          <a:prstGeom prst="downArrow">
            <a:avLst/>
          </a:prstGeom>
          <a:solidFill>
            <a:schemeClr val="tx2">
              <a:lumMod val="60000"/>
              <a:lumOff val="4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709065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304800" y="170489"/>
            <a:ext cx="8077200" cy="1153348"/>
          </a:xfrm>
        </p:spPr>
        <p:txBody>
          <a:bodyPr>
            <a:noAutofit/>
          </a:bodyPr>
          <a:lstStyle/>
          <a:p>
            <a:pPr>
              <a:lnSpc>
                <a:spcPct val="100000"/>
              </a:lnSpc>
            </a:pPr>
            <a:r>
              <a:rPr lang="en-US" sz="2800" b="1" dirty="0" smtClean="0">
                <a:latin typeface="+mj-lt"/>
              </a:rPr>
              <a:t>Persistence at our colleges: Gaps have narrowed, but are not yet closed</a:t>
            </a:r>
          </a:p>
        </p:txBody>
      </p:sp>
      <p:graphicFrame>
        <p:nvGraphicFramePr>
          <p:cNvPr id="2" name="Content Placeholder 2"/>
          <p:cNvGraphicFramePr>
            <a:graphicFrameLocks noGrp="1" noChangeAspect="1"/>
          </p:cNvGraphicFramePr>
          <p:nvPr>
            <p:ph idx="1"/>
            <p:extLst/>
          </p:nvPr>
        </p:nvGraphicFramePr>
        <p:xfrm>
          <a:off x="165099" y="1742604"/>
          <a:ext cx="9121773" cy="4564221"/>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4"/>
          <p:cNvSpPr txBox="1">
            <a:spLocks noChangeArrowheads="1"/>
          </p:cNvSpPr>
          <p:nvPr/>
        </p:nvSpPr>
        <p:spPr bwMode="auto">
          <a:xfrm>
            <a:off x="350523" y="1440721"/>
            <a:ext cx="43392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b="1" dirty="0" smtClean="0">
                <a:latin typeface="+mn-lt"/>
              </a:rPr>
              <a:t>Persistence to the Second Fall</a:t>
            </a:r>
            <a:endParaRPr lang="en-US" b="1" dirty="0">
              <a:latin typeface="+mn-lt"/>
            </a:endParaRPr>
          </a:p>
        </p:txBody>
      </p:sp>
      <p:sp>
        <p:nvSpPr>
          <p:cNvPr id="11" name="TextBox 4"/>
          <p:cNvSpPr txBox="1">
            <a:spLocks noChangeArrowheads="1"/>
          </p:cNvSpPr>
          <p:nvPr/>
        </p:nvSpPr>
        <p:spPr bwMode="auto">
          <a:xfrm>
            <a:off x="457200" y="6541261"/>
            <a:ext cx="559117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1100" i="1" dirty="0" smtClean="0">
                <a:solidFill>
                  <a:srgbClr val="000000"/>
                </a:solidFill>
                <a:latin typeface="+mn-lt"/>
              </a:rPr>
              <a:t>Source: System Office Research – Academic and Student Affairs</a:t>
            </a:r>
            <a:endParaRPr lang="en-US" sz="1100" i="1" dirty="0">
              <a:solidFill>
                <a:srgbClr val="000000"/>
              </a:solidFill>
              <a:latin typeface="+mn-lt"/>
            </a:endParaRPr>
          </a:p>
        </p:txBody>
      </p:sp>
      <p:sp>
        <p:nvSpPr>
          <p:cNvPr id="15" name="TextBox 4"/>
          <p:cNvSpPr txBox="1">
            <a:spLocks noChangeArrowheads="1"/>
          </p:cNvSpPr>
          <p:nvPr/>
        </p:nvSpPr>
        <p:spPr bwMode="auto">
          <a:xfrm>
            <a:off x="1845579" y="3206721"/>
            <a:ext cx="111965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200" b="1" dirty="0" smtClean="0">
                <a:solidFill>
                  <a:srgbClr val="C00000"/>
                </a:solidFill>
                <a:latin typeface="+mn-lt"/>
              </a:rPr>
              <a:t>Gaps:  8.9%</a:t>
            </a:r>
          </a:p>
        </p:txBody>
      </p:sp>
      <p:sp>
        <p:nvSpPr>
          <p:cNvPr id="16" name="TextBox 4"/>
          <p:cNvSpPr txBox="1">
            <a:spLocks noChangeArrowheads="1"/>
          </p:cNvSpPr>
          <p:nvPr/>
        </p:nvSpPr>
        <p:spPr bwMode="auto">
          <a:xfrm>
            <a:off x="3323949" y="3175943"/>
            <a:ext cx="56252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200" b="1" dirty="0" smtClean="0">
                <a:solidFill>
                  <a:srgbClr val="C00000"/>
                </a:solidFill>
                <a:latin typeface="+mn-lt"/>
              </a:rPr>
              <a:t>8.9</a:t>
            </a:r>
            <a:r>
              <a:rPr lang="en-US" sz="1400" b="1" dirty="0" smtClean="0">
                <a:solidFill>
                  <a:srgbClr val="C00000"/>
                </a:solidFill>
                <a:latin typeface="+mn-lt"/>
              </a:rPr>
              <a:t>%</a:t>
            </a:r>
          </a:p>
        </p:txBody>
      </p:sp>
      <p:sp>
        <p:nvSpPr>
          <p:cNvPr id="17" name="TextBox 4"/>
          <p:cNvSpPr txBox="1">
            <a:spLocks noChangeArrowheads="1"/>
          </p:cNvSpPr>
          <p:nvPr/>
        </p:nvSpPr>
        <p:spPr bwMode="auto">
          <a:xfrm>
            <a:off x="4600610" y="3092107"/>
            <a:ext cx="56252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200" b="1" dirty="0" smtClean="0">
                <a:solidFill>
                  <a:srgbClr val="C00000"/>
                </a:solidFill>
                <a:latin typeface="+mn-lt"/>
              </a:rPr>
              <a:t>9.2%</a:t>
            </a:r>
          </a:p>
        </p:txBody>
      </p:sp>
      <p:sp>
        <p:nvSpPr>
          <p:cNvPr id="18" name="TextBox 4"/>
          <p:cNvSpPr txBox="1">
            <a:spLocks noChangeArrowheads="1"/>
          </p:cNvSpPr>
          <p:nvPr/>
        </p:nvSpPr>
        <p:spPr bwMode="auto">
          <a:xfrm>
            <a:off x="5877271" y="3241366"/>
            <a:ext cx="56252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200" b="1" dirty="0" smtClean="0">
                <a:solidFill>
                  <a:srgbClr val="C00000"/>
                </a:solidFill>
                <a:latin typeface="+mn-lt"/>
              </a:rPr>
              <a:t>7.0</a:t>
            </a:r>
            <a:r>
              <a:rPr lang="en-US" sz="1400" b="1" dirty="0" smtClean="0">
                <a:solidFill>
                  <a:srgbClr val="C00000"/>
                </a:solidFill>
                <a:latin typeface="+mn-lt"/>
              </a:rPr>
              <a:t>%</a:t>
            </a:r>
          </a:p>
        </p:txBody>
      </p:sp>
      <p:sp>
        <p:nvSpPr>
          <p:cNvPr id="19" name="TextBox 4"/>
          <p:cNvSpPr txBox="1">
            <a:spLocks noChangeArrowheads="1"/>
          </p:cNvSpPr>
          <p:nvPr/>
        </p:nvSpPr>
        <p:spPr bwMode="auto">
          <a:xfrm>
            <a:off x="6910338" y="3228343"/>
            <a:ext cx="69387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200" b="1" dirty="0" smtClean="0">
                <a:solidFill>
                  <a:srgbClr val="C00000"/>
                </a:solidFill>
                <a:latin typeface="+mn-lt"/>
              </a:rPr>
              <a:t>7.6%</a:t>
            </a:r>
          </a:p>
        </p:txBody>
      </p:sp>
      <p:sp>
        <p:nvSpPr>
          <p:cNvPr id="12" name="TextBox 4"/>
          <p:cNvSpPr txBox="1">
            <a:spLocks noChangeArrowheads="1"/>
          </p:cNvSpPr>
          <p:nvPr/>
        </p:nvSpPr>
        <p:spPr bwMode="auto">
          <a:xfrm>
            <a:off x="463858" y="6330968"/>
            <a:ext cx="8316021"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1100" dirty="0" smtClean="0">
                <a:solidFill>
                  <a:srgbClr val="000000"/>
                </a:solidFill>
                <a:latin typeface="+mn-lt"/>
              </a:rPr>
              <a:t>Second fall persistence and completion rate of fall entering undergraduate full-time degree seeking students (retention, graduation or transfer)  </a:t>
            </a:r>
            <a:endParaRPr lang="en-US" sz="1100" dirty="0">
              <a:solidFill>
                <a:srgbClr val="000000"/>
              </a:solidFill>
              <a:latin typeface="+mn-lt"/>
            </a:endParaRPr>
          </a:p>
        </p:txBody>
      </p:sp>
    </p:spTree>
    <p:extLst>
      <p:ext uri="{BB962C8B-B14F-4D97-AF65-F5344CB8AC3E}">
        <p14:creationId xmlns:p14="http://schemas.microsoft.com/office/powerpoint/2010/main" val="8181569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304800" y="170320"/>
            <a:ext cx="8077200" cy="1153348"/>
          </a:xfrm>
        </p:spPr>
        <p:txBody>
          <a:bodyPr>
            <a:noAutofit/>
          </a:bodyPr>
          <a:lstStyle/>
          <a:p>
            <a:pPr>
              <a:lnSpc>
                <a:spcPct val="100000"/>
              </a:lnSpc>
            </a:pPr>
            <a:r>
              <a:rPr lang="en-US" sz="2800" b="1" dirty="0" smtClean="0"/>
              <a:t>Completion at our colleges: While completion rates have increased, significant gaps remain</a:t>
            </a:r>
          </a:p>
        </p:txBody>
      </p:sp>
      <p:sp>
        <p:nvSpPr>
          <p:cNvPr id="8" name="TextBox 4"/>
          <p:cNvSpPr txBox="1">
            <a:spLocks noChangeArrowheads="1"/>
          </p:cNvSpPr>
          <p:nvPr/>
        </p:nvSpPr>
        <p:spPr bwMode="auto">
          <a:xfrm>
            <a:off x="461385" y="1533472"/>
            <a:ext cx="43392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b="1" dirty="0" smtClean="0">
                <a:latin typeface="+mn-lt"/>
              </a:rPr>
              <a:t>Completion by Third Spring</a:t>
            </a:r>
            <a:endParaRPr lang="en-US" b="1" dirty="0">
              <a:latin typeface="+mn-lt"/>
            </a:endParaRPr>
          </a:p>
        </p:txBody>
      </p:sp>
      <p:sp>
        <p:nvSpPr>
          <p:cNvPr id="11" name="TextBox 4"/>
          <p:cNvSpPr txBox="1">
            <a:spLocks noChangeArrowheads="1"/>
          </p:cNvSpPr>
          <p:nvPr/>
        </p:nvSpPr>
        <p:spPr bwMode="auto">
          <a:xfrm>
            <a:off x="809625" y="6611938"/>
            <a:ext cx="559117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1100" i="1" dirty="0" smtClean="0">
                <a:solidFill>
                  <a:srgbClr val="000000"/>
                </a:solidFill>
                <a:latin typeface="+mn-lt"/>
              </a:rPr>
              <a:t>Source: System Office Research – Academic and Student Affairs</a:t>
            </a:r>
            <a:endParaRPr lang="en-US" sz="1100" i="1" dirty="0">
              <a:solidFill>
                <a:srgbClr val="000000"/>
              </a:solidFill>
              <a:latin typeface="+mn-lt"/>
            </a:endParaRPr>
          </a:p>
        </p:txBody>
      </p:sp>
      <p:graphicFrame>
        <p:nvGraphicFramePr>
          <p:cNvPr id="20" name="Content Placeholder 2"/>
          <p:cNvGraphicFramePr>
            <a:graphicFrameLocks noChangeAspect="1"/>
          </p:cNvGraphicFramePr>
          <p:nvPr>
            <p:extLst>
              <p:ext uri="{D42A27DB-BD31-4B8C-83A1-F6EECF244321}">
                <p14:modId xmlns:p14="http://schemas.microsoft.com/office/powerpoint/2010/main" val="4225969047"/>
              </p:ext>
            </p:extLst>
          </p:nvPr>
        </p:nvGraphicFramePr>
        <p:xfrm>
          <a:off x="304800" y="1902804"/>
          <a:ext cx="8655050" cy="4421796"/>
        </p:xfrm>
        <a:graphic>
          <a:graphicData uri="http://schemas.openxmlformats.org/drawingml/2006/chart">
            <c:chart xmlns:c="http://schemas.openxmlformats.org/drawingml/2006/chart" xmlns:r="http://schemas.openxmlformats.org/officeDocument/2006/relationships" r:id="rId3"/>
          </a:graphicData>
        </a:graphic>
      </p:graphicFrame>
      <p:sp>
        <p:nvSpPr>
          <p:cNvPr id="21" name="TextBox 4"/>
          <p:cNvSpPr txBox="1">
            <a:spLocks noChangeArrowheads="1"/>
          </p:cNvSpPr>
          <p:nvPr/>
        </p:nvSpPr>
        <p:spPr bwMode="auto">
          <a:xfrm>
            <a:off x="2069471" y="3200400"/>
            <a:ext cx="112304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200" b="1" dirty="0" smtClean="0">
                <a:solidFill>
                  <a:srgbClr val="FF0000"/>
                </a:solidFill>
                <a:latin typeface="+mn-lt"/>
              </a:rPr>
              <a:t>Gap: 15.3%</a:t>
            </a:r>
          </a:p>
        </p:txBody>
      </p:sp>
      <p:sp>
        <p:nvSpPr>
          <p:cNvPr id="22" name="TextBox 4"/>
          <p:cNvSpPr txBox="1">
            <a:spLocks noChangeArrowheads="1"/>
          </p:cNvSpPr>
          <p:nvPr/>
        </p:nvSpPr>
        <p:spPr bwMode="auto">
          <a:xfrm>
            <a:off x="4533822" y="3200400"/>
            <a:ext cx="77429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200" b="1" dirty="0" smtClean="0">
                <a:solidFill>
                  <a:srgbClr val="FF0000"/>
                </a:solidFill>
                <a:latin typeface="+mn-lt"/>
              </a:rPr>
              <a:t>14.9%</a:t>
            </a:r>
          </a:p>
        </p:txBody>
      </p:sp>
      <p:sp>
        <p:nvSpPr>
          <p:cNvPr id="23" name="TextBox 4"/>
          <p:cNvSpPr txBox="1">
            <a:spLocks noChangeArrowheads="1"/>
          </p:cNvSpPr>
          <p:nvPr/>
        </p:nvSpPr>
        <p:spPr bwMode="auto">
          <a:xfrm>
            <a:off x="5729748" y="3193453"/>
            <a:ext cx="77429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200" b="1" dirty="0" smtClean="0">
                <a:solidFill>
                  <a:srgbClr val="FF0000"/>
                </a:solidFill>
                <a:latin typeface="+mn-lt"/>
              </a:rPr>
              <a:t>14.87%</a:t>
            </a:r>
          </a:p>
        </p:txBody>
      </p:sp>
      <p:sp>
        <p:nvSpPr>
          <p:cNvPr id="24" name="TextBox 4"/>
          <p:cNvSpPr txBox="1">
            <a:spLocks noChangeArrowheads="1"/>
          </p:cNvSpPr>
          <p:nvPr/>
        </p:nvSpPr>
        <p:spPr bwMode="auto">
          <a:xfrm>
            <a:off x="6934200" y="3196945"/>
            <a:ext cx="77429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200" b="1" dirty="0" smtClean="0">
                <a:solidFill>
                  <a:srgbClr val="FF0000"/>
                </a:solidFill>
                <a:latin typeface="+mn-lt"/>
              </a:rPr>
              <a:t>14.0%</a:t>
            </a:r>
          </a:p>
        </p:txBody>
      </p:sp>
      <p:sp>
        <p:nvSpPr>
          <p:cNvPr id="25" name="TextBox 4"/>
          <p:cNvSpPr txBox="1">
            <a:spLocks noChangeArrowheads="1"/>
          </p:cNvSpPr>
          <p:nvPr/>
        </p:nvSpPr>
        <p:spPr bwMode="auto">
          <a:xfrm>
            <a:off x="3303889" y="3193453"/>
            <a:ext cx="77429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200" b="1" dirty="0" smtClean="0">
                <a:solidFill>
                  <a:srgbClr val="FF0000"/>
                </a:solidFill>
                <a:latin typeface="+mn-lt"/>
              </a:rPr>
              <a:t>14.4%</a:t>
            </a:r>
          </a:p>
        </p:txBody>
      </p:sp>
      <p:sp>
        <p:nvSpPr>
          <p:cNvPr id="13" name="TextBox 4"/>
          <p:cNvSpPr txBox="1">
            <a:spLocks noChangeArrowheads="1"/>
          </p:cNvSpPr>
          <p:nvPr/>
        </p:nvSpPr>
        <p:spPr bwMode="auto">
          <a:xfrm>
            <a:off x="788171" y="6407299"/>
            <a:ext cx="77166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1200" dirty="0" smtClean="0">
                <a:solidFill>
                  <a:srgbClr val="000000"/>
                </a:solidFill>
                <a:latin typeface="+mn-lt"/>
              </a:rPr>
              <a:t>Completion rate of fall entering undergraduate full-time degree seeking students at third spring (graduation and transfer</a:t>
            </a:r>
            <a:endParaRPr lang="en-US" sz="1200" dirty="0">
              <a:solidFill>
                <a:srgbClr val="000000"/>
              </a:solidFill>
              <a:latin typeface="+mn-lt"/>
            </a:endParaRPr>
          </a:p>
        </p:txBody>
      </p:sp>
    </p:spTree>
    <p:extLst>
      <p:ext uri="{BB962C8B-B14F-4D97-AF65-F5344CB8AC3E}">
        <p14:creationId xmlns:p14="http://schemas.microsoft.com/office/powerpoint/2010/main" val="1501030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304800" y="170489"/>
            <a:ext cx="8077200" cy="1153348"/>
          </a:xfrm>
        </p:spPr>
        <p:txBody>
          <a:bodyPr>
            <a:noAutofit/>
          </a:bodyPr>
          <a:lstStyle/>
          <a:p>
            <a:pPr>
              <a:lnSpc>
                <a:spcPct val="100000"/>
              </a:lnSpc>
            </a:pPr>
            <a:r>
              <a:rPr lang="en-US" sz="2800" b="1" dirty="0" smtClean="0">
                <a:latin typeface="+mj-lt"/>
              </a:rPr>
              <a:t>Persistence at our universities: Rates have fluctuated, and gaps are not yet closed</a:t>
            </a:r>
          </a:p>
        </p:txBody>
      </p:sp>
      <p:graphicFrame>
        <p:nvGraphicFramePr>
          <p:cNvPr id="2" name="Content Placeholder 2"/>
          <p:cNvGraphicFramePr>
            <a:graphicFrameLocks noGrp="1" noChangeAspect="1"/>
          </p:cNvGraphicFramePr>
          <p:nvPr>
            <p:ph idx="1"/>
            <p:extLst/>
          </p:nvPr>
        </p:nvGraphicFramePr>
        <p:xfrm>
          <a:off x="165099" y="1742604"/>
          <a:ext cx="8777263" cy="4505796"/>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4"/>
          <p:cNvSpPr txBox="1">
            <a:spLocks noChangeArrowheads="1"/>
          </p:cNvSpPr>
          <p:nvPr/>
        </p:nvSpPr>
        <p:spPr bwMode="auto">
          <a:xfrm>
            <a:off x="570560" y="1519587"/>
            <a:ext cx="43392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b="1" dirty="0" smtClean="0">
                <a:latin typeface="+mn-lt"/>
              </a:rPr>
              <a:t>Persistence to the Second Fall</a:t>
            </a:r>
            <a:endParaRPr lang="en-US" b="1" dirty="0">
              <a:latin typeface="+mn-lt"/>
            </a:endParaRPr>
          </a:p>
        </p:txBody>
      </p:sp>
      <p:sp>
        <p:nvSpPr>
          <p:cNvPr id="11" name="TextBox 4"/>
          <p:cNvSpPr txBox="1">
            <a:spLocks noChangeArrowheads="1"/>
          </p:cNvSpPr>
          <p:nvPr/>
        </p:nvSpPr>
        <p:spPr bwMode="auto">
          <a:xfrm>
            <a:off x="457200" y="6541261"/>
            <a:ext cx="559117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1100" i="1" dirty="0" smtClean="0">
                <a:solidFill>
                  <a:srgbClr val="000000"/>
                </a:solidFill>
                <a:latin typeface="+mn-lt"/>
              </a:rPr>
              <a:t>Source: System Office Research – Academic and Student Affairs</a:t>
            </a:r>
            <a:endParaRPr lang="en-US" sz="1100" i="1" dirty="0">
              <a:solidFill>
                <a:srgbClr val="000000"/>
              </a:solidFill>
              <a:latin typeface="+mn-lt"/>
            </a:endParaRPr>
          </a:p>
        </p:txBody>
      </p:sp>
      <p:sp>
        <p:nvSpPr>
          <p:cNvPr id="15" name="TextBox 4"/>
          <p:cNvSpPr txBox="1">
            <a:spLocks noChangeArrowheads="1"/>
          </p:cNvSpPr>
          <p:nvPr/>
        </p:nvSpPr>
        <p:spPr bwMode="auto">
          <a:xfrm>
            <a:off x="2069255" y="2655897"/>
            <a:ext cx="111965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400" b="1" dirty="0" smtClean="0">
                <a:solidFill>
                  <a:srgbClr val="C00000"/>
                </a:solidFill>
                <a:latin typeface="+mn-lt"/>
              </a:rPr>
              <a:t>Gap:  6.7</a:t>
            </a:r>
          </a:p>
        </p:txBody>
      </p:sp>
      <p:sp>
        <p:nvSpPr>
          <p:cNvPr id="16" name="TextBox 4"/>
          <p:cNvSpPr txBox="1">
            <a:spLocks noChangeArrowheads="1"/>
          </p:cNvSpPr>
          <p:nvPr/>
        </p:nvSpPr>
        <p:spPr bwMode="auto">
          <a:xfrm>
            <a:off x="3429000" y="2655897"/>
            <a:ext cx="56252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400" b="1" dirty="0" smtClean="0">
                <a:solidFill>
                  <a:srgbClr val="C00000"/>
                </a:solidFill>
                <a:latin typeface="+mn-lt"/>
              </a:rPr>
              <a:t>5.7</a:t>
            </a:r>
          </a:p>
        </p:txBody>
      </p:sp>
      <p:sp>
        <p:nvSpPr>
          <p:cNvPr id="17" name="TextBox 4"/>
          <p:cNvSpPr txBox="1">
            <a:spLocks noChangeArrowheads="1"/>
          </p:cNvSpPr>
          <p:nvPr/>
        </p:nvSpPr>
        <p:spPr bwMode="auto">
          <a:xfrm>
            <a:off x="4628510" y="2502008"/>
            <a:ext cx="56252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400" b="1" dirty="0" smtClean="0">
                <a:solidFill>
                  <a:srgbClr val="C00000"/>
                </a:solidFill>
                <a:latin typeface="+mn-lt"/>
              </a:rPr>
              <a:t>8.6%</a:t>
            </a:r>
          </a:p>
        </p:txBody>
      </p:sp>
      <p:sp>
        <p:nvSpPr>
          <p:cNvPr id="18" name="TextBox 4"/>
          <p:cNvSpPr txBox="1">
            <a:spLocks noChangeArrowheads="1"/>
          </p:cNvSpPr>
          <p:nvPr/>
        </p:nvSpPr>
        <p:spPr bwMode="auto">
          <a:xfrm>
            <a:off x="5828021" y="2586335"/>
            <a:ext cx="56252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400" b="1" dirty="0" smtClean="0">
                <a:solidFill>
                  <a:srgbClr val="C00000"/>
                </a:solidFill>
                <a:latin typeface="+mn-lt"/>
              </a:rPr>
              <a:t>7.0%</a:t>
            </a:r>
          </a:p>
        </p:txBody>
      </p:sp>
      <p:sp>
        <p:nvSpPr>
          <p:cNvPr id="19" name="TextBox 4"/>
          <p:cNvSpPr txBox="1">
            <a:spLocks noChangeArrowheads="1"/>
          </p:cNvSpPr>
          <p:nvPr/>
        </p:nvSpPr>
        <p:spPr bwMode="auto">
          <a:xfrm>
            <a:off x="6926249" y="2740223"/>
            <a:ext cx="56252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400" b="1" dirty="0" smtClean="0">
                <a:solidFill>
                  <a:srgbClr val="C00000"/>
                </a:solidFill>
                <a:latin typeface="+mn-lt"/>
              </a:rPr>
              <a:t>6.3%</a:t>
            </a:r>
          </a:p>
        </p:txBody>
      </p:sp>
      <p:sp>
        <p:nvSpPr>
          <p:cNvPr id="12" name="TextBox 4"/>
          <p:cNvSpPr txBox="1">
            <a:spLocks noChangeArrowheads="1"/>
          </p:cNvSpPr>
          <p:nvPr/>
        </p:nvSpPr>
        <p:spPr bwMode="auto">
          <a:xfrm>
            <a:off x="457200" y="6321017"/>
            <a:ext cx="8316021"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1100" dirty="0" smtClean="0">
                <a:solidFill>
                  <a:srgbClr val="000000"/>
                </a:solidFill>
                <a:latin typeface="+mn-lt"/>
              </a:rPr>
              <a:t>Second fall persistence and completion rate of fall entering undergraduate full-time degree seeking students (retention, graduation or transfer)  </a:t>
            </a:r>
            <a:endParaRPr lang="en-US" sz="1100" dirty="0">
              <a:solidFill>
                <a:srgbClr val="000000"/>
              </a:solidFill>
              <a:latin typeface="+mn-lt"/>
            </a:endParaRPr>
          </a:p>
        </p:txBody>
      </p:sp>
    </p:spTree>
    <p:extLst>
      <p:ext uri="{BB962C8B-B14F-4D97-AF65-F5344CB8AC3E}">
        <p14:creationId xmlns:p14="http://schemas.microsoft.com/office/powerpoint/2010/main" val="19416258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4"/>
          <p:cNvSpPr txBox="1">
            <a:spLocks noChangeArrowheads="1"/>
          </p:cNvSpPr>
          <p:nvPr/>
        </p:nvSpPr>
        <p:spPr bwMode="auto">
          <a:xfrm>
            <a:off x="518240" y="1451299"/>
            <a:ext cx="43392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b="1" dirty="0" smtClean="0">
                <a:latin typeface="+mn-lt"/>
              </a:rPr>
              <a:t>Completion by Sixth Spring</a:t>
            </a:r>
            <a:endParaRPr lang="en-US" b="1" dirty="0">
              <a:latin typeface="+mn-lt"/>
            </a:endParaRPr>
          </a:p>
        </p:txBody>
      </p:sp>
      <p:sp>
        <p:nvSpPr>
          <p:cNvPr id="11" name="TextBox 4"/>
          <p:cNvSpPr txBox="1">
            <a:spLocks noChangeArrowheads="1"/>
          </p:cNvSpPr>
          <p:nvPr/>
        </p:nvSpPr>
        <p:spPr bwMode="auto">
          <a:xfrm>
            <a:off x="809625" y="6611938"/>
            <a:ext cx="5591175"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1100" i="1" dirty="0" smtClean="0">
                <a:solidFill>
                  <a:srgbClr val="000000"/>
                </a:solidFill>
                <a:latin typeface="+mn-lt"/>
              </a:rPr>
              <a:t>Source: System Office Research – Academic and Student Affairs</a:t>
            </a:r>
            <a:endParaRPr lang="en-US" sz="1100" i="1" dirty="0">
              <a:solidFill>
                <a:srgbClr val="000000"/>
              </a:solidFill>
              <a:latin typeface="+mn-lt"/>
            </a:endParaRPr>
          </a:p>
        </p:txBody>
      </p:sp>
      <p:sp>
        <p:nvSpPr>
          <p:cNvPr id="14" name="Title 1"/>
          <p:cNvSpPr>
            <a:spLocks noGrp="1"/>
          </p:cNvSpPr>
          <p:nvPr>
            <p:ph type="title"/>
          </p:nvPr>
        </p:nvSpPr>
        <p:spPr>
          <a:xfrm>
            <a:off x="304800" y="170320"/>
            <a:ext cx="8077200" cy="1153348"/>
          </a:xfrm>
        </p:spPr>
        <p:txBody>
          <a:bodyPr>
            <a:noAutofit/>
          </a:bodyPr>
          <a:lstStyle/>
          <a:p>
            <a:pPr>
              <a:lnSpc>
                <a:spcPct val="100000"/>
              </a:lnSpc>
            </a:pPr>
            <a:r>
              <a:rPr lang="en-US" sz="2800" b="1" dirty="0"/>
              <a:t>Completion </a:t>
            </a:r>
            <a:r>
              <a:rPr lang="en-US" sz="2800" b="1" dirty="0" smtClean="0">
                <a:latin typeface="+mj-lt"/>
              </a:rPr>
              <a:t>at our universities: </a:t>
            </a:r>
            <a:r>
              <a:rPr lang="en-US" sz="2800" b="1" dirty="0" smtClean="0"/>
              <a:t>Gaps have fluctuated, but are wider than 5 years ago</a:t>
            </a:r>
          </a:p>
        </p:txBody>
      </p:sp>
      <p:graphicFrame>
        <p:nvGraphicFramePr>
          <p:cNvPr id="16" name="Content Placeholder 2"/>
          <p:cNvGraphicFramePr>
            <a:graphicFrameLocks noChangeAspect="1"/>
          </p:cNvGraphicFramePr>
          <p:nvPr>
            <p:extLst/>
          </p:nvPr>
        </p:nvGraphicFramePr>
        <p:xfrm>
          <a:off x="596207" y="1751179"/>
          <a:ext cx="7798198" cy="4699512"/>
        </p:xfrm>
        <a:graphic>
          <a:graphicData uri="http://schemas.openxmlformats.org/drawingml/2006/chart">
            <c:chart xmlns:c="http://schemas.openxmlformats.org/drawingml/2006/chart" xmlns:r="http://schemas.openxmlformats.org/officeDocument/2006/relationships" r:id="rId3"/>
          </a:graphicData>
        </a:graphic>
      </p:graphicFrame>
      <p:sp>
        <p:nvSpPr>
          <p:cNvPr id="17" name="TextBox 16"/>
          <p:cNvSpPr txBox="1">
            <a:spLocks noChangeArrowheads="1"/>
          </p:cNvSpPr>
          <p:nvPr/>
        </p:nvSpPr>
        <p:spPr bwMode="auto">
          <a:xfrm>
            <a:off x="1973104" y="3244411"/>
            <a:ext cx="10964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200" b="1" dirty="0" smtClean="0">
                <a:solidFill>
                  <a:srgbClr val="FF0000"/>
                </a:solidFill>
                <a:latin typeface="+mn-lt"/>
              </a:rPr>
              <a:t>Gap: 11.4%</a:t>
            </a:r>
          </a:p>
        </p:txBody>
      </p:sp>
      <p:sp>
        <p:nvSpPr>
          <p:cNvPr id="18" name="TextBox 4"/>
          <p:cNvSpPr txBox="1">
            <a:spLocks noChangeArrowheads="1"/>
          </p:cNvSpPr>
          <p:nvPr/>
        </p:nvSpPr>
        <p:spPr bwMode="auto">
          <a:xfrm>
            <a:off x="3230095" y="3244413"/>
            <a:ext cx="77938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200" b="1" dirty="0" smtClean="0">
                <a:solidFill>
                  <a:srgbClr val="FF0000"/>
                </a:solidFill>
                <a:latin typeface="+mn-lt"/>
              </a:rPr>
              <a:t>10.2%</a:t>
            </a:r>
          </a:p>
        </p:txBody>
      </p:sp>
      <p:sp>
        <p:nvSpPr>
          <p:cNvPr id="19" name="TextBox 4"/>
          <p:cNvSpPr txBox="1">
            <a:spLocks noChangeArrowheads="1"/>
          </p:cNvSpPr>
          <p:nvPr/>
        </p:nvSpPr>
        <p:spPr bwMode="auto">
          <a:xfrm>
            <a:off x="4467599" y="3244413"/>
            <a:ext cx="77970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200" b="1" dirty="0" smtClean="0">
                <a:solidFill>
                  <a:srgbClr val="FF0000"/>
                </a:solidFill>
                <a:latin typeface="+mn-lt"/>
              </a:rPr>
              <a:t>12.54%</a:t>
            </a:r>
          </a:p>
        </p:txBody>
      </p:sp>
      <p:sp>
        <p:nvSpPr>
          <p:cNvPr id="26" name="TextBox 4"/>
          <p:cNvSpPr txBox="1">
            <a:spLocks noChangeArrowheads="1"/>
          </p:cNvSpPr>
          <p:nvPr/>
        </p:nvSpPr>
        <p:spPr bwMode="auto">
          <a:xfrm>
            <a:off x="5708982" y="3244414"/>
            <a:ext cx="77159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200" b="1" dirty="0" smtClean="0">
                <a:solidFill>
                  <a:srgbClr val="FF0000"/>
                </a:solidFill>
                <a:latin typeface="+mn-lt"/>
              </a:rPr>
              <a:t>13.9%</a:t>
            </a:r>
          </a:p>
        </p:txBody>
      </p:sp>
      <p:sp>
        <p:nvSpPr>
          <p:cNvPr id="27" name="TextBox 4"/>
          <p:cNvSpPr txBox="1">
            <a:spLocks noChangeArrowheads="1"/>
          </p:cNvSpPr>
          <p:nvPr/>
        </p:nvSpPr>
        <p:spPr bwMode="auto">
          <a:xfrm>
            <a:off x="6905036" y="3244412"/>
            <a:ext cx="8124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r>
              <a:rPr lang="en-US" sz="1200" b="1" dirty="0" smtClean="0">
                <a:solidFill>
                  <a:srgbClr val="FF0000"/>
                </a:solidFill>
                <a:latin typeface="+mn-lt"/>
              </a:rPr>
              <a:t>13.2%</a:t>
            </a:r>
          </a:p>
        </p:txBody>
      </p:sp>
      <p:sp>
        <p:nvSpPr>
          <p:cNvPr id="13" name="TextBox 4"/>
          <p:cNvSpPr txBox="1">
            <a:spLocks noChangeArrowheads="1"/>
          </p:cNvSpPr>
          <p:nvPr/>
        </p:nvSpPr>
        <p:spPr bwMode="auto">
          <a:xfrm>
            <a:off x="811844" y="6368970"/>
            <a:ext cx="77166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1200" dirty="0" smtClean="0">
                <a:solidFill>
                  <a:srgbClr val="000000"/>
                </a:solidFill>
                <a:latin typeface="+mn-lt"/>
              </a:rPr>
              <a:t>Completion rate of fall entering undergraduate full-time degree seeking students at sixth spring (graduation)  </a:t>
            </a:r>
            <a:endParaRPr lang="en-US" sz="1200" dirty="0">
              <a:solidFill>
                <a:srgbClr val="000000"/>
              </a:solidFill>
              <a:latin typeface="+mn-lt"/>
            </a:endParaRPr>
          </a:p>
        </p:txBody>
      </p:sp>
    </p:spTree>
    <p:extLst>
      <p:ext uri="{BB962C8B-B14F-4D97-AF65-F5344CB8AC3E}">
        <p14:creationId xmlns:p14="http://schemas.microsoft.com/office/powerpoint/2010/main" val="33585560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09038bf12304619804d557862d5fc41 xmlns="56079915-55c1-47de-9f8c-fe65da8f0fde">
      <Terms xmlns="http://schemas.microsoft.com/office/infopath/2007/PartnerControls">
        <TermInfo xmlns="http://schemas.microsoft.com/office/infopath/2007/PartnerControls">
          <TermName xmlns="http://schemas.microsoft.com/office/infopath/2007/PartnerControls">Advancement</TermName>
          <TermId xmlns="http://schemas.microsoft.com/office/infopath/2007/PartnerControls">745ef7fb-5faf-43ab-9d10-bd5c4f9e8cdb</TermId>
        </TermInfo>
      </Terms>
    </p09038bf12304619804d557862d5fc41>
    <Topic xmlns="56079915-55c1-47de-9f8c-fe65da8f0fde">
      <Value>Brand Standards</Value>
    </Topic>
    <ja4d214411a24a6192cde7e6c17082ed xmlns="56079915-55c1-47de-9f8c-fe65da8f0fde">
      <Terms xmlns="http://schemas.microsoft.com/office/infopath/2007/PartnerControls">
        <TermInfo xmlns="http://schemas.microsoft.com/office/infopath/2007/PartnerControls">
          <TermName xmlns="http://schemas.microsoft.com/office/infopath/2007/PartnerControls">Communications</TermName>
          <TermId xmlns="http://schemas.microsoft.com/office/infopath/2007/PartnerControls">0a99a938-d241-4a22-a76f-6f66dee448ac</TermId>
        </TermInfo>
      </Terms>
    </ja4d214411a24a6192cde7e6c17082ed>
    <TaxKeywordTaxHTField xmlns="56079915-55c1-47de-9f8c-fe65da8f0fde">
      <Terms xmlns="http://schemas.microsoft.com/office/infopath/2007/PartnerControls"/>
    </TaxKeywordTaxHTField>
    <TaxCatchAll xmlns="56079915-55c1-47de-9f8c-fe65da8f0fde">
      <Value>16</Value>
      <Value>15</Value>
    </TaxCatchAll>
    <Category1 xmlns="56079915-55c1-47de-9f8c-fe65da8f0fde">
      <Value>Graphics</Value>
    </Category1>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MNSCU Document" ma:contentTypeID="0x0101007F63E6E81D490F4988342785983C5A40009394B71A0B7376429FFD940BB99A3882" ma:contentTypeVersion="11" ma:contentTypeDescription="" ma:contentTypeScope="" ma:versionID="c0391a086fa4121a88f0684d43b60b57">
  <xsd:schema xmlns:xsd="http://www.w3.org/2001/XMLSchema" xmlns:xs="http://www.w3.org/2001/XMLSchema" xmlns:p="http://schemas.microsoft.com/office/2006/metadata/properties" xmlns:ns3="56079915-55c1-47de-9f8c-fe65da8f0fde" targetNamespace="http://schemas.microsoft.com/office/2006/metadata/properties" ma:root="true" ma:fieldsID="a3f80a927d534ac82a08003d8cdd4fd6" ns3:_="">
    <xsd:import namespace="56079915-55c1-47de-9f8c-fe65da8f0fde"/>
    <xsd:element name="properties">
      <xsd:complexType>
        <xsd:sequence>
          <xsd:element name="documentManagement">
            <xsd:complexType>
              <xsd:all>
                <xsd:element ref="ns3:Category1" minOccurs="0"/>
                <xsd:element ref="ns3:Topic" minOccurs="0"/>
                <xsd:element ref="ns3:TaxKeywordTaxHTField" minOccurs="0"/>
                <xsd:element ref="ns3:TaxCatchAll" minOccurs="0"/>
                <xsd:element ref="ns3:TaxCatchAllLabel" minOccurs="0"/>
                <xsd:element ref="ns3:p09038bf12304619804d557862d5fc41" minOccurs="0"/>
                <xsd:element ref="ns3:ja4d214411a24a6192cde7e6c17082ed"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6079915-55c1-47de-9f8c-fe65da8f0fde" elementFormDefault="qualified">
    <xsd:import namespace="http://schemas.microsoft.com/office/2006/documentManagement/types"/>
    <xsd:import namespace="http://schemas.microsoft.com/office/infopath/2007/PartnerControls"/>
    <xsd:element name="Category1" ma:index="3" nillable="true" ma:displayName="Category" ma:internalName="Category1" ma:readOnly="false">
      <xsd:complexType>
        <xsd:complexContent>
          <xsd:extension base="dms:MultiChoice">
            <xsd:sequence>
              <xsd:element name="Value" maxOccurs="unbounded" minOccurs="0" nillable="true">
                <xsd:simpleType>
                  <xsd:restriction base="dms:Choice">
                    <xsd:enumeration value="Brand Steering Committee"/>
                    <xsd:enumeration value="Communications"/>
                    <xsd:enumeration value="Deliverables"/>
                    <xsd:enumeration value="Drafts"/>
                    <xsd:enumeration value="Graphics"/>
                    <xsd:enumeration value="General"/>
                    <xsd:enumeration value="Reports"/>
                    <xsd:enumeration value="Timeline"/>
                  </xsd:restriction>
                </xsd:simpleType>
              </xsd:element>
            </xsd:sequence>
          </xsd:extension>
        </xsd:complexContent>
      </xsd:complexType>
    </xsd:element>
    <xsd:element name="Topic" ma:index="4" nillable="true" ma:displayName="Topic" ma:internalName="Topic" ma:readOnly="false">
      <xsd:complexType>
        <xsd:complexContent>
          <xsd:extension base="dms:MultiChoice">
            <xsd:sequence>
              <xsd:element name="Value" maxOccurs="unbounded" minOccurs="0" nillable="true">
                <xsd:simpleType>
                  <xsd:restriction base="dms:Choice">
                    <xsd:enumeration value="Brand Standards"/>
                    <xsd:enumeration value="Collaboration and Feedback"/>
                    <xsd:enumeration value="Environmental Inventory"/>
                    <xsd:enumeration value="General"/>
                    <xsd:enumeration value="Phase I"/>
                    <xsd:enumeration value="Phase II"/>
                    <xsd:enumeration value="Visual Identity Development"/>
                    <xsd:enumeration value="Website"/>
                    <xsd:enumeration value="Work Plan"/>
                  </xsd:restriction>
                </xsd:simpleType>
              </xsd:element>
            </xsd:sequence>
          </xsd:extension>
        </xsd:complexContent>
      </xsd:complexType>
    </xsd:element>
    <xsd:element name="TaxKeywordTaxHTField" ma:index="11" nillable="true" ma:taxonomy="true" ma:internalName="TaxKeywordTaxHTField" ma:taxonomyFieldName="TaxKeyword" ma:displayName="Keywords" ma:readOnly="false" ma:fieldId="{23f27201-bee3-471e-b2e7-b64fd8b7ca38}" ma:taxonomyMulti="true" ma:sspId="f95a9afa-61c7-4e96-8bec-901bd188774b" ma:termSetId="00000000-0000-0000-0000-000000000000" ma:anchorId="00000000-0000-0000-0000-000000000000" ma:open="true" ma:isKeyword="true">
      <xsd:complexType>
        <xsd:sequence>
          <xsd:element ref="pc:Terms" minOccurs="0" maxOccurs="1"/>
        </xsd:sequence>
      </xsd:complexType>
    </xsd:element>
    <xsd:element name="TaxCatchAll" ma:index="12" nillable="true" ma:displayName="Taxonomy Catch All Column" ma:description="" ma:hidden="true" ma:list="{0763f45c-5e52-437e-8450-a5f0778a5a12}" ma:internalName="TaxCatchAll" ma:readOnly="false" ma:showField="CatchAllData" ma:web="56079915-55c1-47de-9f8c-fe65da8f0fde">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description="" ma:hidden="true" ma:list="{0763f45c-5e52-437e-8450-a5f0778a5a12}" ma:internalName="TaxCatchAllLabel" ma:readOnly="true" ma:showField="CatchAllDataLabel" ma:web="56079915-55c1-47de-9f8c-fe65da8f0fde">
      <xsd:complexType>
        <xsd:complexContent>
          <xsd:extension base="dms:MultiChoiceLookup">
            <xsd:sequence>
              <xsd:element name="Value" type="dms:Lookup" maxOccurs="unbounded" minOccurs="0" nillable="true"/>
            </xsd:sequence>
          </xsd:extension>
        </xsd:complexContent>
      </xsd:complexType>
    </xsd:element>
    <xsd:element name="p09038bf12304619804d557862d5fc41" ma:index="15" nillable="true" ma:taxonomy="true" ma:internalName="p09038bf12304619804d557862d5fc41" ma:taxonomyFieldName="Division" ma:displayName="Division" ma:readOnly="false" ma:default="-1;#Advancement|d7809cf3-7ceb-465e-92ea-59cbc20ee0a1" ma:fieldId="{909038bf-1230-4619-804d-557862d5fc41}" ma:taxonomyMulti="true" ma:sspId="f95a9afa-61c7-4e96-8bec-901bd188774b" ma:termSetId="4138800a-2358-4676-93a8-74d5ce380f98" ma:anchorId="00000000-0000-0000-0000-000000000000" ma:open="false" ma:isKeyword="false">
      <xsd:complexType>
        <xsd:sequence>
          <xsd:element ref="pc:Terms" minOccurs="0" maxOccurs="1"/>
        </xsd:sequence>
      </xsd:complexType>
    </xsd:element>
    <xsd:element name="ja4d214411a24a6192cde7e6c17082ed" ma:index="17" nillable="true" ma:taxonomy="true" ma:internalName="ja4d214411a24a6192cde7e6c17082ed" ma:taxonomyFieldName="Unit" ma:displayName="Unit" ma:readOnly="false" ma:default="-1;#Communications|9c0f9c96-c80b-487b-ba5f-a0d3f6db2610" ma:fieldId="{3a4d2144-11a2-4a61-92cd-e7e6c17082ed}" ma:taxonomyMulti="true" ma:sspId="f95a9afa-61c7-4e96-8bec-901bd188774b" ma:termSetId="4138800a-2358-4676-93a8-74d5ce380f98" ma:anchorId="00000000-0000-0000-0000-000000000000" ma:open="false" ma:isKeyword="false">
      <xsd:complexType>
        <xsd:sequence>
          <xsd:element ref="pc:Terms" minOccurs="0" maxOccurs="1"/>
        </xsd:sequence>
      </xsd:complexType>
    </xsd:element>
    <xsd:element name="SharedWithUsers" ma:index="19"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 ma:displayName="Author"/>
        <xsd:element ref="dcterms:created" minOccurs="0" maxOccurs="1"/>
        <xsd:element ref="dc:identifier" minOccurs="0" maxOccurs="1"/>
        <xsd:element name="contentType" minOccurs="0" maxOccurs="1" type="xsd:string" ma:index="9"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E5EB76A-E746-4096-B0CF-7207466894E3}">
  <ds:schemaRefs>
    <ds:schemaRef ds:uri="http://purl.org/dc/elements/1.1/"/>
    <ds:schemaRef ds:uri="56079915-55c1-47de-9f8c-fe65da8f0fde"/>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C9AFB828-D214-47AD-9D05-9DF940C5D20E}">
  <ds:schemaRefs>
    <ds:schemaRef ds:uri="http://schemas.microsoft.com/sharepoint/v3/contenttype/forms"/>
  </ds:schemaRefs>
</ds:datastoreItem>
</file>

<file path=customXml/itemProps3.xml><?xml version="1.0" encoding="utf-8"?>
<ds:datastoreItem xmlns:ds="http://schemas.openxmlformats.org/officeDocument/2006/customXml" ds:itemID="{F0205B3B-C53C-4B7E-A8A8-8F640BBD33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6079915-55c1-47de-9f8c-fe65da8f0f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Template-PowerPoint</Template>
  <TotalTime>10225</TotalTime>
  <Words>967</Words>
  <Application>Microsoft Office PowerPoint</Application>
  <PresentationFormat>On-screen Show (4:3)</PresentationFormat>
  <Paragraphs>135</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Courier New</vt:lpstr>
      <vt:lpstr>R Frutiger Roman</vt:lpstr>
      <vt:lpstr>Custom Design</vt:lpstr>
      <vt:lpstr>PowerPoint Presentation</vt:lpstr>
      <vt:lpstr>PowerPoint Presentation</vt:lpstr>
      <vt:lpstr>Our students are increasingly demographically diverse</vt:lpstr>
      <vt:lpstr>Our students are also academically diverse</vt:lpstr>
      <vt:lpstr>Persistence at our colleges: Gaps have narrowed, but are not yet closed</vt:lpstr>
      <vt:lpstr>Completion at our colleges: While completion rates have increased, significant gaps remain</vt:lpstr>
      <vt:lpstr>Persistence at our universities: Rates have fluctuated, and gaps are not yet closed</vt:lpstr>
      <vt:lpstr>Completion at our universities: Gaps have fluctuated, but are wider than 5 years ago</vt:lpstr>
    </vt:vector>
  </TitlesOfParts>
  <Company>MNSCU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Goode</dc:creator>
  <cp:keywords/>
  <cp:lastModifiedBy>Ron Anderson</cp:lastModifiedBy>
  <cp:revision>624</cp:revision>
  <cp:lastPrinted>2019-07-19T21:20:06Z</cp:lastPrinted>
  <dcterms:created xsi:type="dcterms:W3CDTF">2016-07-27T14:59:27Z</dcterms:created>
  <dcterms:modified xsi:type="dcterms:W3CDTF">2019-07-19T21:33:01Z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0x0101007F63E6E81D490F4988342785983C5A40009394B71A0B7376429FFD940BB99A3882</vt:lpwstr>
  </property>
  <property fmtid="{D5CDD505-2E9C-101B-9397-08002B2CF9AE}" pid="3" name="TaxKeyword">
    <vt:lpwstr/>
  </property>
  <property fmtid="{D5CDD505-2E9C-101B-9397-08002B2CF9AE}" pid="4" name="Division">
    <vt:lpwstr>15;#Advancement|745ef7fb-5faf-43ab-9d10-bd5c4f9e8cdb</vt:lpwstr>
  </property>
  <property fmtid="{D5CDD505-2E9C-101B-9397-08002B2CF9AE}" pid="5" name="Unit">
    <vt:lpwstr>16;#Communications|0a99a938-d241-4a22-a76f-6f66dee448ac</vt:lpwstr>
  </property>
</Properties>
</file>