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0"/>
  </p:notesMasterIdLst>
  <p:sldIdLst>
    <p:sldId id="257" r:id="rId4"/>
    <p:sldId id="258" r:id="rId5"/>
    <p:sldId id="259" r:id="rId6"/>
    <p:sldId id="260" r:id="rId7"/>
    <p:sldId id="271" r:id="rId8"/>
    <p:sldId id="261" r:id="rId9"/>
    <p:sldId id="262" r:id="rId10"/>
    <p:sldId id="263" r:id="rId11"/>
    <p:sldId id="264" r:id="rId12"/>
    <p:sldId id="265" r:id="rId13"/>
    <p:sldId id="266" r:id="rId14"/>
    <p:sldId id="268" r:id="rId15"/>
    <p:sldId id="267" r:id="rId16"/>
    <p:sldId id="269" r:id="rId17"/>
    <p:sldId id="273"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4" autoAdjust="0"/>
    <p:restoredTop sz="92135" autoAdjust="0"/>
  </p:normalViewPr>
  <p:slideViewPr>
    <p:cSldViewPr snapToGrid="0">
      <p:cViewPr varScale="1">
        <p:scale>
          <a:sx n="114" d="100"/>
          <a:sy n="114" d="100"/>
        </p:scale>
        <p:origin x="44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20CA50-E4FA-4490-ADDA-FBC45BBFCA97}" type="doc">
      <dgm:prSet loTypeId="urn:microsoft.com/office/officeart/2005/8/layout/hProcess9" loCatId="process" qsTypeId="urn:microsoft.com/office/officeart/2005/8/quickstyle/simple1" qsCatId="simple" csTypeId="urn:microsoft.com/office/officeart/2005/8/colors/accent1_2" csCatId="accent1" phldr="1"/>
      <dgm:spPr/>
    </dgm:pt>
    <dgm:pt modelId="{28806BBA-5B4B-4E18-9232-F8D7CFA8E3EB}">
      <dgm:prSet phldrT="[Text]"/>
      <dgm:spPr/>
      <dgm:t>
        <a:bodyPr/>
        <a:lstStyle/>
        <a:p>
          <a:r>
            <a:rPr lang="en-US" dirty="0"/>
            <a:t>Programs of Study</a:t>
          </a:r>
        </a:p>
      </dgm:t>
    </dgm:pt>
    <dgm:pt modelId="{301CBACD-8EC2-453E-BD26-62A934512FCF}" type="parTrans" cxnId="{DC54659A-7C10-4123-937D-36C48AE54987}">
      <dgm:prSet/>
      <dgm:spPr/>
      <dgm:t>
        <a:bodyPr/>
        <a:lstStyle/>
        <a:p>
          <a:endParaRPr lang="en-US"/>
        </a:p>
      </dgm:t>
    </dgm:pt>
    <dgm:pt modelId="{8766900F-1F3D-4B71-B281-623D68A00587}" type="sibTrans" cxnId="{DC54659A-7C10-4123-937D-36C48AE54987}">
      <dgm:prSet/>
      <dgm:spPr/>
      <dgm:t>
        <a:bodyPr/>
        <a:lstStyle/>
        <a:p>
          <a:endParaRPr lang="en-US"/>
        </a:p>
      </dgm:t>
    </dgm:pt>
    <dgm:pt modelId="{C3445D12-BA06-41F1-B975-86931A64FAE1}">
      <dgm:prSet phldrT="[Text]"/>
      <dgm:spPr/>
      <dgm:t>
        <a:bodyPr/>
        <a:lstStyle/>
        <a:p>
          <a:r>
            <a:rPr lang="en-US" dirty="0"/>
            <a:t>Workforce Development</a:t>
          </a:r>
        </a:p>
      </dgm:t>
    </dgm:pt>
    <dgm:pt modelId="{448F864D-D454-46A0-A302-FB5320B6D68A}" type="parTrans" cxnId="{5713AE93-ADB7-48C2-AF7C-1193BAC710F8}">
      <dgm:prSet/>
      <dgm:spPr/>
      <dgm:t>
        <a:bodyPr/>
        <a:lstStyle/>
        <a:p>
          <a:endParaRPr lang="en-US"/>
        </a:p>
      </dgm:t>
    </dgm:pt>
    <dgm:pt modelId="{5A9C20EF-7653-4810-910B-13EC34E45CDB}" type="sibTrans" cxnId="{5713AE93-ADB7-48C2-AF7C-1193BAC710F8}">
      <dgm:prSet/>
      <dgm:spPr/>
      <dgm:t>
        <a:bodyPr/>
        <a:lstStyle/>
        <a:p>
          <a:endParaRPr lang="en-US"/>
        </a:p>
      </dgm:t>
    </dgm:pt>
    <dgm:pt modelId="{B873E1F1-80A3-4B97-AB92-5174E491E749}">
      <dgm:prSet phldrT="[Text]"/>
      <dgm:spPr/>
      <dgm:t>
        <a:bodyPr/>
        <a:lstStyle/>
        <a:p>
          <a:r>
            <a:rPr lang="en-US" dirty="0"/>
            <a:t>Economic Vitality</a:t>
          </a:r>
        </a:p>
      </dgm:t>
    </dgm:pt>
    <dgm:pt modelId="{6B976CF9-EF02-41B5-AAD9-D93AB8C14165}" type="parTrans" cxnId="{19424029-5937-4EA2-B80F-40C9B3A592B6}">
      <dgm:prSet/>
      <dgm:spPr/>
      <dgm:t>
        <a:bodyPr/>
        <a:lstStyle/>
        <a:p>
          <a:endParaRPr lang="en-US"/>
        </a:p>
      </dgm:t>
    </dgm:pt>
    <dgm:pt modelId="{4E2F67C1-950F-4FA0-9C23-17AA2A457251}" type="sibTrans" cxnId="{19424029-5937-4EA2-B80F-40C9B3A592B6}">
      <dgm:prSet/>
      <dgm:spPr/>
      <dgm:t>
        <a:bodyPr/>
        <a:lstStyle/>
        <a:p>
          <a:endParaRPr lang="en-US"/>
        </a:p>
      </dgm:t>
    </dgm:pt>
    <dgm:pt modelId="{5A60E3A3-6A5F-45B5-A5E0-1EF7726BF186}">
      <dgm:prSet phldrT="[Text]"/>
      <dgm:spPr/>
      <dgm:t>
        <a:bodyPr/>
        <a:lstStyle/>
        <a:p>
          <a:r>
            <a:rPr lang="en-US" dirty="0"/>
            <a:t>Learner Success</a:t>
          </a:r>
        </a:p>
      </dgm:t>
    </dgm:pt>
    <dgm:pt modelId="{F9C8DF0C-3EDF-414C-8B35-A3E67BA8378A}" type="parTrans" cxnId="{92565EB8-2830-4D3A-883D-9115C8A824E5}">
      <dgm:prSet/>
      <dgm:spPr/>
      <dgm:t>
        <a:bodyPr/>
        <a:lstStyle/>
        <a:p>
          <a:endParaRPr lang="en-US"/>
        </a:p>
      </dgm:t>
    </dgm:pt>
    <dgm:pt modelId="{C0FE7B18-F3EC-4D2C-8CD2-C19542722FD4}" type="sibTrans" cxnId="{92565EB8-2830-4D3A-883D-9115C8A824E5}">
      <dgm:prSet/>
      <dgm:spPr/>
      <dgm:t>
        <a:bodyPr/>
        <a:lstStyle/>
        <a:p>
          <a:endParaRPr lang="en-US"/>
        </a:p>
      </dgm:t>
    </dgm:pt>
    <dgm:pt modelId="{E849638C-6922-45DF-B736-4680742B67DB}" type="pres">
      <dgm:prSet presAssocID="{D120CA50-E4FA-4490-ADDA-FBC45BBFCA97}" presName="CompostProcess" presStyleCnt="0">
        <dgm:presLayoutVars>
          <dgm:dir/>
          <dgm:resizeHandles val="exact"/>
        </dgm:presLayoutVars>
      </dgm:prSet>
      <dgm:spPr/>
    </dgm:pt>
    <dgm:pt modelId="{B57EEF76-F4E5-475D-A7B1-0E8FBDA51A50}" type="pres">
      <dgm:prSet presAssocID="{D120CA50-E4FA-4490-ADDA-FBC45BBFCA97}" presName="arrow" presStyleLbl="bgShp" presStyleIdx="0" presStyleCnt="1"/>
      <dgm:spPr/>
    </dgm:pt>
    <dgm:pt modelId="{8CC7A020-25AC-40C0-A5A9-EF8AC62E5A82}" type="pres">
      <dgm:prSet presAssocID="{D120CA50-E4FA-4490-ADDA-FBC45BBFCA97}" presName="linearProcess" presStyleCnt="0"/>
      <dgm:spPr/>
    </dgm:pt>
    <dgm:pt modelId="{E3082D5A-0EFB-4747-ACDF-DF539B9081B5}" type="pres">
      <dgm:prSet presAssocID="{28806BBA-5B4B-4E18-9232-F8D7CFA8E3EB}" presName="textNode" presStyleLbl="node1" presStyleIdx="0" presStyleCnt="4">
        <dgm:presLayoutVars>
          <dgm:bulletEnabled val="1"/>
        </dgm:presLayoutVars>
      </dgm:prSet>
      <dgm:spPr/>
    </dgm:pt>
    <dgm:pt modelId="{C15DD651-2B3D-44A0-A8DF-EB7E25471179}" type="pres">
      <dgm:prSet presAssocID="{8766900F-1F3D-4B71-B281-623D68A00587}" presName="sibTrans" presStyleCnt="0"/>
      <dgm:spPr/>
    </dgm:pt>
    <dgm:pt modelId="{31276AB5-6D7D-4C97-8075-CA13B7FA2E22}" type="pres">
      <dgm:prSet presAssocID="{5A60E3A3-6A5F-45B5-A5E0-1EF7726BF186}" presName="textNode" presStyleLbl="node1" presStyleIdx="1" presStyleCnt="4">
        <dgm:presLayoutVars>
          <dgm:bulletEnabled val="1"/>
        </dgm:presLayoutVars>
      </dgm:prSet>
      <dgm:spPr/>
    </dgm:pt>
    <dgm:pt modelId="{6F57F08A-CE86-4AA4-A65F-DD8547B9D0B5}" type="pres">
      <dgm:prSet presAssocID="{C0FE7B18-F3EC-4D2C-8CD2-C19542722FD4}" presName="sibTrans" presStyleCnt="0"/>
      <dgm:spPr/>
    </dgm:pt>
    <dgm:pt modelId="{F8896D2B-9770-45ED-87BA-CE4FAF192B93}" type="pres">
      <dgm:prSet presAssocID="{C3445D12-BA06-41F1-B975-86931A64FAE1}" presName="textNode" presStyleLbl="node1" presStyleIdx="2" presStyleCnt="4">
        <dgm:presLayoutVars>
          <dgm:bulletEnabled val="1"/>
        </dgm:presLayoutVars>
      </dgm:prSet>
      <dgm:spPr/>
    </dgm:pt>
    <dgm:pt modelId="{36EEA38E-3D67-4E7E-BBA9-410C18672822}" type="pres">
      <dgm:prSet presAssocID="{5A9C20EF-7653-4810-910B-13EC34E45CDB}" presName="sibTrans" presStyleCnt="0"/>
      <dgm:spPr/>
    </dgm:pt>
    <dgm:pt modelId="{AB512E4C-A9AF-47BB-8B56-1A909F163851}" type="pres">
      <dgm:prSet presAssocID="{B873E1F1-80A3-4B97-AB92-5174E491E749}" presName="textNode" presStyleLbl="node1" presStyleIdx="3" presStyleCnt="4">
        <dgm:presLayoutVars>
          <dgm:bulletEnabled val="1"/>
        </dgm:presLayoutVars>
      </dgm:prSet>
      <dgm:spPr/>
    </dgm:pt>
  </dgm:ptLst>
  <dgm:cxnLst>
    <dgm:cxn modelId="{02D90726-B9D6-45BF-9112-B389F08F99BE}" type="presOf" srcId="{B873E1F1-80A3-4B97-AB92-5174E491E749}" destId="{AB512E4C-A9AF-47BB-8B56-1A909F163851}" srcOrd="0" destOrd="0" presId="urn:microsoft.com/office/officeart/2005/8/layout/hProcess9"/>
    <dgm:cxn modelId="{19424029-5937-4EA2-B80F-40C9B3A592B6}" srcId="{D120CA50-E4FA-4490-ADDA-FBC45BBFCA97}" destId="{B873E1F1-80A3-4B97-AB92-5174E491E749}" srcOrd="3" destOrd="0" parTransId="{6B976CF9-EF02-41B5-AAD9-D93AB8C14165}" sibTransId="{4E2F67C1-950F-4FA0-9C23-17AA2A457251}"/>
    <dgm:cxn modelId="{895BF776-6487-4A00-B7F3-96C0FC344B90}" type="presOf" srcId="{5A60E3A3-6A5F-45B5-A5E0-1EF7726BF186}" destId="{31276AB5-6D7D-4C97-8075-CA13B7FA2E22}" srcOrd="0" destOrd="0" presId="urn:microsoft.com/office/officeart/2005/8/layout/hProcess9"/>
    <dgm:cxn modelId="{5713AE93-ADB7-48C2-AF7C-1193BAC710F8}" srcId="{D120CA50-E4FA-4490-ADDA-FBC45BBFCA97}" destId="{C3445D12-BA06-41F1-B975-86931A64FAE1}" srcOrd="2" destOrd="0" parTransId="{448F864D-D454-46A0-A302-FB5320B6D68A}" sibTransId="{5A9C20EF-7653-4810-910B-13EC34E45CDB}"/>
    <dgm:cxn modelId="{DC54659A-7C10-4123-937D-36C48AE54987}" srcId="{D120CA50-E4FA-4490-ADDA-FBC45BBFCA97}" destId="{28806BBA-5B4B-4E18-9232-F8D7CFA8E3EB}" srcOrd="0" destOrd="0" parTransId="{301CBACD-8EC2-453E-BD26-62A934512FCF}" sibTransId="{8766900F-1F3D-4B71-B281-623D68A00587}"/>
    <dgm:cxn modelId="{BF3B84B0-EDC2-425D-A2BA-299137384F5D}" type="presOf" srcId="{D120CA50-E4FA-4490-ADDA-FBC45BBFCA97}" destId="{E849638C-6922-45DF-B736-4680742B67DB}" srcOrd="0" destOrd="0" presId="urn:microsoft.com/office/officeart/2005/8/layout/hProcess9"/>
    <dgm:cxn modelId="{92565EB8-2830-4D3A-883D-9115C8A824E5}" srcId="{D120CA50-E4FA-4490-ADDA-FBC45BBFCA97}" destId="{5A60E3A3-6A5F-45B5-A5E0-1EF7726BF186}" srcOrd="1" destOrd="0" parTransId="{F9C8DF0C-3EDF-414C-8B35-A3E67BA8378A}" sibTransId="{C0FE7B18-F3EC-4D2C-8CD2-C19542722FD4}"/>
    <dgm:cxn modelId="{40E6C1D1-9450-4085-9F87-6B7AC9001446}" type="presOf" srcId="{28806BBA-5B4B-4E18-9232-F8D7CFA8E3EB}" destId="{E3082D5A-0EFB-4747-ACDF-DF539B9081B5}" srcOrd="0" destOrd="0" presId="urn:microsoft.com/office/officeart/2005/8/layout/hProcess9"/>
    <dgm:cxn modelId="{F7E38ED6-06B2-46F9-B1F8-8D49E51EB88D}" type="presOf" srcId="{C3445D12-BA06-41F1-B975-86931A64FAE1}" destId="{F8896D2B-9770-45ED-87BA-CE4FAF192B93}" srcOrd="0" destOrd="0" presId="urn:microsoft.com/office/officeart/2005/8/layout/hProcess9"/>
    <dgm:cxn modelId="{F7D45D8F-C5DA-4803-9C09-3E753992E98A}" type="presParOf" srcId="{E849638C-6922-45DF-B736-4680742B67DB}" destId="{B57EEF76-F4E5-475D-A7B1-0E8FBDA51A50}" srcOrd="0" destOrd="0" presId="urn:microsoft.com/office/officeart/2005/8/layout/hProcess9"/>
    <dgm:cxn modelId="{8FCBC4AE-2042-4814-8771-EB242543EB4D}" type="presParOf" srcId="{E849638C-6922-45DF-B736-4680742B67DB}" destId="{8CC7A020-25AC-40C0-A5A9-EF8AC62E5A82}" srcOrd="1" destOrd="0" presId="urn:microsoft.com/office/officeart/2005/8/layout/hProcess9"/>
    <dgm:cxn modelId="{8252E5BA-3B1B-45E3-8F0B-FD129F40777F}" type="presParOf" srcId="{8CC7A020-25AC-40C0-A5A9-EF8AC62E5A82}" destId="{E3082D5A-0EFB-4747-ACDF-DF539B9081B5}" srcOrd="0" destOrd="0" presId="urn:microsoft.com/office/officeart/2005/8/layout/hProcess9"/>
    <dgm:cxn modelId="{EFABD227-2250-4BDA-837A-55240D4D695D}" type="presParOf" srcId="{8CC7A020-25AC-40C0-A5A9-EF8AC62E5A82}" destId="{C15DD651-2B3D-44A0-A8DF-EB7E25471179}" srcOrd="1" destOrd="0" presId="urn:microsoft.com/office/officeart/2005/8/layout/hProcess9"/>
    <dgm:cxn modelId="{A5AD1FCC-B10E-4F73-A5A0-728F02EF0686}" type="presParOf" srcId="{8CC7A020-25AC-40C0-A5A9-EF8AC62E5A82}" destId="{31276AB5-6D7D-4C97-8075-CA13B7FA2E22}" srcOrd="2" destOrd="0" presId="urn:microsoft.com/office/officeart/2005/8/layout/hProcess9"/>
    <dgm:cxn modelId="{41B426FB-9F14-494B-9B2F-AC180F99E76F}" type="presParOf" srcId="{8CC7A020-25AC-40C0-A5A9-EF8AC62E5A82}" destId="{6F57F08A-CE86-4AA4-A65F-DD8547B9D0B5}" srcOrd="3" destOrd="0" presId="urn:microsoft.com/office/officeart/2005/8/layout/hProcess9"/>
    <dgm:cxn modelId="{5B54AE8B-AB65-419D-9ABE-E274F5E05488}" type="presParOf" srcId="{8CC7A020-25AC-40C0-A5A9-EF8AC62E5A82}" destId="{F8896D2B-9770-45ED-87BA-CE4FAF192B93}" srcOrd="4" destOrd="0" presId="urn:microsoft.com/office/officeart/2005/8/layout/hProcess9"/>
    <dgm:cxn modelId="{BD5C7A6F-80F4-4C06-BDD6-CB0F72DB8656}" type="presParOf" srcId="{8CC7A020-25AC-40C0-A5A9-EF8AC62E5A82}" destId="{36EEA38E-3D67-4E7E-BBA9-410C18672822}" srcOrd="5" destOrd="0" presId="urn:microsoft.com/office/officeart/2005/8/layout/hProcess9"/>
    <dgm:cxn modelId="{17498D82-B98F-4A4E-B9E4-9F065856F81C}" type="presParOf" srcId="{8CC7A020-25AC-40C0-A5A9-EF8AC62E5A82}" destId="{AB512E4C-A9AF-47BB-8B56-1A909F163851}"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C0E265-4232-4760-97CE-4F54CF5A213C}"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72B516D5-83FC-4EB7-9019-C8AABAA70998}">
      <dgm:prSet phldrT="[Text]" custT="1"/>
      <dgm:spPr/>
      <dgm:t>
        <a:bodyPr/>
        <a:lstStyle/>
        <a:p>
          <a:r>
            <a:rPr lang="en-US" sz="1800" b="1" dirty="0">
              <a:solidFill>
                <a:schemeClr val="tx1"/>
              </a:solidFill>
            </a:rPr>
            <a:t>Local Application </a:t>
          </a:r>
        </a:p>
      </dgm:t>
    </dgm:pt>
    <dgm:pt modelId="{D82EED05-91D2-453E-8444-76FCAC0B0E88}" type="parTrans" cxnId="{23EF9BA5-C028-4200-8164-8A76855040CF}">
      <dgm:prSet/>
      <dgm:spPr/>
      <dgm:t>
        <a:bodyPr/>
        <a:lstStyle/>
        <a:p>
          <a:endParaRPr lang="en-US"/>
        </a:p>
      </dgm:t>
    </dgm:pt>
    <dgm:pt modelId="{CF8C2069-6859-4D95-898D-67C34D3E3266}" type="sibTrans" cxnId="{23EF9BA5-C028-4200-8164-8A76855040CF}">
      <dgm:prSet/>
      <dgm:spPr/>
      <dgm:t>
        <a:bodyPr/>
        <a:lstStyle/>
        <a:p>
          <a:endParaRPr lang="en-US"/>
        </a:p>
      </dgm:t>
    </dgm:pt>
    <dgm:pt modelId="{7BE9A028-AD35-47ED-9A27-BC9EB97F415D}">
      <dgm:prSet phldrT="[Text]" custT="1"/>
      <dgm:spPr/>
      <dgm:t>
        <a:bodyPr/>
        <a:lstStyle/>
        <a:p>
          <a:r>
            <a:rPr lang="en-US" sz="1800" b="1" dirty="0">
              <a:solidFill>
                <a:schemeClr val="tx1"/>
              </a:solidFill>
            </a:rPr>
            <a:t>Community Needs</a:t>
          </a:r>
        </a:p>
      </dgm:t>
    </dgm:pt>
    <dgm:pt modelId="{C38A7CFB-45F2-411C-81F0-DC0F7ED5A404}" type="parTrans" cxnId="{F9BED19B-5BDA-413F-A008-0613BE16D93B}">
      <dgm:prSet/>
      <dgm:spPr/>
      <dgm:t>
        <a:bodyPr/>
        <a:lstStyle/>
        <a:p>
          <a:endParaRPr lang="en-US"/>
        </a:p>
      </dgm:t>
    </dgm:pt>
    <dgm:pt modelId="{C72BEDC6-D44C-4867-A588-93E9B0EFB9DF}" type="sibTrans" cxnId="{F9BED19B-5BDA-413F-A008-0613BE16D93B}">
      <dgm:prSet/>
      <dgm:spPr/>
      <dgm:t>
        <a:bodyPr/>
        <a:lstStyle/>
        <a:p>
          <a:endParaRPr lang="en-US"/>
        </a:p>
      </dgm:t>
    </dgm:pt>
    <dgm:pt modelId="{6C4FF299-1EE5-438F-AA80-52BC09429564}">
      <dgm:prSet phldrT="[Text]" custT="1"/>
      <dgm:spPr/>
      <dgm:t>
        <a:bodyPr/>
        <a:lstStyle/>
        <a:p>
          <a:r>
            <a:rPr lang="en-US" sz="1800" b="1" dirty="0">
              <a:solidFill>
                <a:schemeClr val="tx1"/>
              </a:solidFill>
            </a:rPr>
            <a:t>Local Capacity </a:t>
          </a:r>
        </a:p>
      </dgm:t>
    </dgm:pt>
    <dgm:pt modelId="{AC3EA53A-5E99-443D-BCEA-7754969A7DAA}" type="parTrans" cxnId="{8EF6C11D-8729-42A4-80A2-FB3288DC4788}">
      <dgm:prSet/>
      <dgm:spPr/>
      <dgm:t>
        <a:bodyPr/>
        <a:lstStyle/>
        <a:p>
          <a:endParaRPr lang="en-US"/>
        </a:p>
      </dgm:t>
    </dgm:pt>
    <dgm:pt modelId="{CD476425-CB4D-44A1-B5AF-8B1EA9C39F9C}" type="sibTrans" cxnId="{8EF6C11D-8729-42A4-80A2-FB3288DC4788}">
      <dgm:prSet/>
      <dgm:spPr/>
      <dgm:t>
        <a:bodyPr/>
        <a:lstStyle/>
        <a:p>
          <a:endParaRPr lang="en-US"/>
        </a:p>
      </dgm:t>
    </dgm:pt>
    <dgm:pt modelId="{E453B548-AB76-401E-A57A-13E14DECA05F}">
      <dgm:prSet phldrT="[Text]" custT="1"/>
      <dgm:spPr/>
      <dgm:t>
        <a:bodyPr/>
        <a:lstStyle/>
        <a:p>
          <a:r>
            <a:rPr lang="en-US" sz="1800" b="1" dirty="0">
              <a:solidFill>
                <a:schemeClr val="tx1"/>
              </a:solidFill>
            </a:rPr>
            <a:t>Student Needs</a:t>
          </a:r>
        </a:p>
      </dgm:t>
    </dgm:pt>
    <dgm:pt modelId="{E19A78FD-3717-40FC-A80D-B32FB2F51D92}" type="parTrans" cxnId="{A63CF25A-1868-469C-9860-2AE345589549}">
      <dgm:prSet/>
      <dgm:spPr/>
      <dgm:t>
        <a:bodyPr/>
        <a:lstStyle/>
        <a:p>
          <a:endParaRPr lang="en-US"/>
        </a:p>
      </dgm:t>
    </dgm:pt>
    <dgm:pt modelId="{731A57AD-E6A7-464E-91C7-754306355998}" type="sibTrans" cxnId="{A63CF25A-1868-469C-9860-2AE345589549}">
      <dgm:prSet/>
      <dgm:spPr/>
      <dgm:t>
        <a:bodyPr/>
        <a:lstStyle/>
        <a:p>
          <a:endParaRPr lang="en-US"/>
        </a:p>
      </dgm:t>
    </dgm:pt>
    <dgm:pt modelId="{22A0CC88-42C8-4045-8A62-FE95D0404BD4}" type="pres">
      <dgm:prSet presAssocID="{58C0E265-4232-4760-97CE-4F54CF5A213C}" presName="Name0" presStyleCnt="0">
        <dgm:presLayoutVars>
          <dgm:chMax val="7"/>
          <dgm:resizeHandles val="exact"/>
        </dgm:presLayoutVars>
      </dgm:prSet>
      <dgm:spPr/>
    </dgm:pt>
    <dgm:pt modelId="{92561607-3048-4FF3-AC86-DA94D09E15B5}" type="pres">
      <dgm:prSet presAssocID="{58C0E265-4232-4760-97CE-4F54CF5A213C}" presName="comp1" presStyleCnt="0"/>
      <dgm:spPr/>
    </dgm:pt>
    <dgm:pt modelId="{DFE53CCE-D5BD-4A24-9A21-1321F92AC509}" type="pres">
      <dgm:prSet presAssocID="{58C0E265-4232-4760-97CE-4F54CF5A213C}" presName="circle1" presStyleLbl="node1" presStyleIdx="0" presStyleCnt="4" custLinFactNeighborX="993" custLinFactNeighborY="2482"/>
      <dgm:spPr/>
    </dgm:pt>
    <dgm:pt modelId="{F5E09387-2EC2-49D8-AA0E-8AEBFF41C067}" type="pres">
      <dgm:prSet presAssocID="{58C0E265-4232-4760-97CE-4F54CF5A213C}" presName="c1text" presStyleLbl="node1" presStyleIdx="0" presStyleCnt="4">
        <dgm:presLayoutVars>
          <dgm:bulletEnabled val="1"/>
        </dgm:presLayoutVars>
      </dgm:prSet>
      <dgm:spPr/>
    </dgm:pt>
    <dgm:pt modelId="{3303060E-935B-4EC5-98C4-C4FA0982187B}" type="pres">
      <dgm:prSet presAssocID="{58C0E265-4232-4760-97CE-4F54CF5A213C}" presName="comp2" presStyleCnt="0"/>
      <dgm:spPr/>
    </dgm:pt>
    <dgm:pt modelId="{63E89406-BA5F-4742-9F5E-E1BD681E9277}" type="pres">
      <dgm:prSet presAssocID="{58C0E265-4232-4760-97CE-4F54CF5A213C}" presName="circle2" presStyleLbl="node1" presStyleIdx="1" presStyleCnt="4" custLinFactNeighborX="877" custLinFactNeighborY="5275"/>
      <dgm:spPr/>
    </dgm:pt>
    <dgm:pt modelId="{CADA4128-879C-4ACF-8D86-B29A86C40919}" type="pres">
      <dgm:prSet presAssocID="{58C0E265-4232-4760-97CE-4F54CF5A213C}" presName="c2text" presStyleLbl="node1" presStyleIdx="1" presStyleCnt="4">
        <dgm:presLayoutVars>
          <dgm:bulletEnabled val="1"/>
        </dgm:presLayoutVars>
      </dgm:prSet>
      <dgm:spPr/>
    </dgm:pt>
    <dgm:pt modelId="{9AAFC399-519A-4541-92D4-DEC78DD783EA}" type="pres">
      <dgm:prSet presAssocID="{58C0E265-4232-4760-97CE-4F54CF5A213C}" presName="comp3" presStyleCnt="0"/>
      <dgm:spPr/>
    </dgm:pt>
    <dgm:pt modelId="{7AE867BA-072D-49BE-81EF-87FC7CF745B5}" type="pres">
      <dgm:prSet presAssocID="{58C0E265-4232-4760-97CE-4F54CF5A213C}" presName="circle3" presStyleLbl="node1" presStyleIdx="2" presStyleCnt="4" custScaleX="104306"/>
      <dgm:spPr/>
    </dgm:pt>
    <dgm:pt modelId="{1E49998E-6EE6-471D-8C10-1171F4B785F8}" type="pres">
      <dgm:prSet presAssocID="{58C0E265-4232-4760-97CE-4F54CF5A213C}" presName="c3text" presStyleLbl="node1" presStyleIdx="2" presStyleCnt="4">
        <dgm:presLayoutVars>
          <dgm:bulletEnabled val="1"/>
        </dgm:presLayoutVars>
      </dgm:prSet>
      <dgm:spPr/>
    </dgm:pt>
    <dgm:pt modelId="{A1FBBF5D-41DD-4DAE-A6C6-92E6B094DC6F}" type="pres">
      <dgm:prSet presAssocID="{58C0E265-4232-4760-97CE-4F54CF5A213C}" presName="comp4" presStyleCnt="0"/>
      <dgm:spPr/>
    </dgm:pt>
    <dgm:pt modelId="{D9151883-0A20-4DAB-8EEF-7C9F6AB97F3A}" type="pres">
      <dgm:prSet presAssocID="{58C0E265-4232-4760-97CE-4F54CF5A213C}" presName="circle4" presStyleLbl="node1" presStyleIdx="3" presStyleCnt="4"/>
      <dgm:spPr/>
    </dgm:pt>
    <dgm:pt modelId="{B62AD608-E2F7-4CA0-9210-783BBCD44A04}" type="pres">
      <dgm:prSet presAssocID="{58C0E265-4232-4760-97CE-4F54CF5A213C}" presName="c4text" presStyleLbl="node1" presStyleIdx="3" presStyleCnt="4">
        <dgm:presLayoutVars>
          <dgm:bulletEnabled val="1"/>
        </dgm:presLayoutVars>
      </dgm:prSet>
      <dgm:spPr/>
    </dgm:pt>
  </dgm:ptLst>
  <dgm:cxnLst>
    <dgm:cxn modelId="{9DE3521C-36EB-44D3-AB7A-4A0CF815FFC7}" type="presOf" srcId="{58C0E265-4232-4760-97CE-4F54CF5A213C}" destId="{22A0CC88-42C8-4045-8A62-FE95D0404BD4}" srcOrd="0" destOrd="0" presId="urn:microsoft.com/office/officeart/2005/8/layout/venn2"/>
    <dgm:cxn modelId="{8EF6C11D-8729-42A4-80A2-FB3288DC4788}" srcId="{58C0E265-4232-4760-97CE-4F54CF5A213C}" destId="{6C4FF299-1EE5-438F-AA80-52BC09429564}" srcOrd="2" destOrd="0" parTransId="{AC3EA53A-5E99-443D-BCEA-7754969A7DAA}" sibTransId="{CD476425-CB4D-44A1-B5AF-8B1EA9C39F9C}"/>
    <dgm:cxn modelId="{B12A341F-C722-483D-96AA-64924359B9FF}" type="presOf" srcId="{6C4FF299-1EE5-438F-AA80-52BC09429564}" destId="{1E49998E-6EE6-471D-8C10-1171F4B785F8}" srcOrd="1" destOrd="0" presId="urn:microsoft.com/office/officeart/2005/8/layout/venn2"/>
    <dgm:cxn modelId="{38044F28-A152-4E97-9054-C96B76CDCBE2}" type="presOf" srcId="{7BE9A028-AD35-47ED-9A27-BC9EB97F415D}" destId="{63E89406-BA5F-4742-9F5E-E1BD681E9277}" srcOrd="0" destOrd="0" presId="urn:microsoft.com/office/officeart/2005/8/layout/venn2"/>
    <dgm:cxn modelId="{5E9AC930-3DC3-4601-9011-3DE1DEE92503}" type="presOf" srcId="{E453B548-AB76-401E-A57A-13E14DECA05F}" destId="{B62AD608-E2F7-4CA0-9210-783BBCD44A04}" srcOrd="1" destOrd="0" presId="urn:microsoft.com/office/officeart/2005/8/layout/venn2"/>
    <dgm:cxn modelId="{A63CF25A-1868-469C-9860-2AE345589549}" srcId="{58C0E265-4232-4760-97CE-4F54CF5A213C}" destId="{E453B548-AB76-401E-A57A-13E14DECA05F}" srcOrd="3" destOrd="0" parTransId="{E19A78FD-3717-40FC-A80D-B32FB2F51D92}" sibTransId="{731A57AD-E6A7-464E-91C7-754306355998}"/>
    <dgm:cxn modelId="{E6E51592-DD7B-4EC3-9A22-3D4335B11D40}" type="presOf" srcId="{72B516D5-83FC-4EB7-9019-C8AABAA70998}" destId="{DFE53CCE-D5BD-4A24-9A21-1321F92AC509}" srcOrd="0" destOrd="0" presId="urn:microsoft.com/office/officeart/2005/8/layout/venn2"/>
    <dgm:cxn modelId="{F9BED19B-5BDA-413F-A008-0613BE16D93B}" srcId="{58C0E265-4232-4760-97CE-4F54CF5A213C}" destId="{7BE9A028-AD35-47ED-9A27-BC9EB97F415D}" srcOrd="1" destOrd="0" parTransId="{C38A7CFB-45F2-411C-81F0-DC0F7ED5A404}" sibTransId="{C72BEDC6-D44C-4867-A588-93E9B0EFB9DF}"/>
    <dgm:cxn modelId="{23EF9BA5-C028-4200-8164-8A76855040CF}" srcId="{58C0E265-4232-4760-97CE-4F54CF5A213C}" destId="{72B516D5-83FC-4EB7-9019-C8AABAA70998}" srcOrd="0" destOrd="0" parTransId="{D82EED05-91D2-453E-8444-76FCAC0B0E88}" sibTransId="{CF8C2069-6859-4D95-898D-67C34D3E3266}"/>
    <dgm:cxn modelId="{DDDF4BB1-0751-4A88-BB71-3561C36DD40C}" type="presOf" srcId="{E453B548-AB76-401E-A57A-13E14DECA05F}" destId="{D9151883-0A20-4DAB-8EEF-7C9F6AB97F3A}" srcOrd="0" destOrd="0" presId="urn:microsoft.com/office/officeart/2005/8/layout/venn2"/>
    <dgm:cxn modelId="{5F871BBE-35A5-4815-BBED-963738FC29AA}" type="presOf" srcId="{7BE9A028-AD35-47ED-9A27-BC9EB97F415D}" destId="{CADA4128-879C-4ACF-8D86-B29A86C40919}" srcOrd="1" destOrd="0" presId="urn:microsoft.com/office/officeart/2005/8/layout/venn2"/>
    <dgm:cxn modelId="{C9776FD0-FDA5-4FA6-9C6B-5C2E4B322297}" type="presOf" srcId="{6C4FF299-1EE5-438F-AA80-52BC09429564}" destId="{7AE867BA-072D-49BE-81EF-87FC7CF745B5}" srcOrd="0" destOrd="0" presId="urn:microsoft.com/office/officeart/2005/8/layout/venn2"/>
    <dgm:cxn modelId="{5EED90FE-9BAC-4CAE-8B11-3AA48DFEF870}" type="presOf" srcId="{72B516D5-83FC-4EB7-9019-C8AABAA70998}" destId="{F5E09387-2EC2-49D8-AA0E-8AEBFF41C067}" srcOrd="1" destOrd="0" presId="urn:microsoft.com/office/officeart/2005/8/layout/venn2"/>
    <dgm:cxn modelId="{6032FBF1-9082-4566-9125-04CBA2F2E8B9}" type="presParOf" srcId="{22A0CC88-42C8-4045-8A62-FE95D0404BD4}" destId="{92561607-3048-4FF3-AC86-DA94D09E15B5}" srcOrd="0" destOrd="0" presId="urn:microsoft.com/office/officeart/2005/8/layout/venn2"/>
    <dgm:cxn modelId="{E0099B95-D990-45BD-A716-B1E74DFAD378}" type="presParOf" srcId="{92561607-3048-4FF3-AC86-DA94D09E15B5}" destId="{DFE53CCE-D5BD-4A24-9A21-1321F92AC509}" srcOrd="0" destOrd="0" presId="urn:microsoft.com/office/officeart/2005/8/layout/venn2"/>
    <dgm:cxn modelId="{EB7127CF-C31F-4AC9-A476-5870CCBE8FD1}" type="presParOf" srcId="{92561607-3048-4FF3-AC86-DA94D09E15B5}" destId="{F5E09387-2EC2-49D8-AA0E-8AEBFF41C067}" srcOrd="1" destOrd="0" presId="urn:microsoft.com/office/officeart/2005/8/layout/venn2"/>
    <dgm:cxn modelId="{F9A6010E-A458-45E4-AA54-DC1FED9CC567}" type="presParOf" srcId="{22A0CC88-42C8-4045-8A62-FE95D0404BD4}" destId="{3303060E-935B-4EC5-98C4-C4FA0982187B}" srcOrd="1" destOrd="0" presId="urn:microsoft.com/office/officeart/2005/8/layout/venn2"/>
    <dgm:cxn modelId="{93BB9A7D-A88E-4711-A4ED-61762D879775}" type="presParOf" srcId="{3303060E-935B-4EC5-98C4-C4FA0982187B}" destId="{63E89406-BA5F-4742-9F5E-E1BD681E9277}" srcOrd="0" destOrd="0" presId="urn:microsoft.com/office/officeart/2005/8/layout/venn2"/>
    <dgm:cxn modelId="{7764D431-2719-42AD-A093-F939708D3913}" type="presParOf" srcId="{3303060E-935B-4EC5-98C4-C4FA0982187B}" destId="{CADA4128-879C-4ACF-8D86-B29A86C40919}" srcOrd="1" destOrd="0" presId="urn:microsoft.com/office/officeart/2005/8/layout/venn2"/>
    <dgm:cxn modelId="{D724089B-881E-4784-A1EE-2063175E86ED}" type="presParOf" srcId="{22A0CC88-42C8-4045-8A62-FE95D0404BD4}" destId="{9AAFC399-519A-4541-92D4-DEC78DD783EA}" srcOrd="2" destOrd="0" presId="urn:microsoft.com/office/officeart/2005/8/layout/venn2"/>
    <dgm:cxn modelId="{B39543BC-0A16-4CA4-858F-13DAAA196D22}" type="presParOf" srcId="{9AAFC399-519A-4541-92D4-DEC78DD783EA}" destId="{7AE867BA-072D-49BE-81EF-87FC7CF745B5}" srcOrd="0" destOrd="0" presId="urn:microsoft.com/office/officeart/2005/8/layout/venn2"/>
    <dgm:cxn modelId="{0662A354-4B28-4D22-8AB5-7646A61A960F}" type="presParOf" srcId="{9AAFC399-519A-4541-92D4-DEC78DD783EA}" destId="{1E49998E-6EE6-471D-8C10-1171F4B785F8}" srcOrd="1" destOrd="0" presId="urn:microsoft.com/office/officeart/2005/8/layout/venn2"/>
    <dgm:cxn modelId="{0EB788D0-E2CD-409B-9157-635874598AF8}" type="presParOf" srcId="{22A0CC88-42C8-4045-8A62-FE95D0404BD4}" destId="{A1FBBF5D-41DD-4DAE-A6C6-92E6B094DC6F}" srcOrd="3" destOrd="0" presId="urn:microsoft.com/office/officeart/2005/8/layout/venn2"/>
    <dgm:cxn modelId="{99215F79-1BB0-438F-8BB9-758F679360B5}" type="presParOf" srcId="{A1FBBF5D-41DD-4DAE-A6C6-92E6B094DC6F}" destId="{D9151883-0A20-4DAB-8EEF-7C9F6AB97F3A}" srcOrd="0" destOrd="0" presId="urn:microsoft.com/office/officeart/2005/8/layout/venn2"/>
    <dgm:cxn modelId="{D61622DC-0FC8-4163-B365-8203D56C3263}" type="presParOf" srcId="{A1FBBF5D-41DD-4DAE-A6C6-92E6B094DC6F}" destId="{B62AD608-E2F7-4CA0-9210-783BBCD44A04}"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7EEF76-F4E5-475D-A7B1-0E8FBDA51A50}">
      <dsp:nvSpPr>
        <dsp:cNvPr id="0" name=""/>
        <dsp:cNvSpPr/>
      </dsp:nvSpPr>
      <dsp:spPr>
        <a:xfrm>
          <a:off x="788669" y="0"/>
          <a:ext cx="8938260" cy="435133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082D5A-0EFB-4747-ACDF-DF539B9081B5}">
      <dsp:nvSpPr>
        <dsp:cNvPr id="0" name=""/>
        <dsp:cNvSpPr/>
      </dsp:nvSpPr>
      <dsp:spPr>
        <a:xfrm>
          <a:off x="8536" y="1305401"/>
          <a:ext cx="251334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Programs of Study</a:t>
          </a:r>
        </a:p>
      </dsp:txBody>
      <dsp:txXfrm>
        <a:off x="93502" y="1390367"/>
        <a:ext cx="2343408" cy="1570603"/>
      </dsp:txXfrm>
    </dsp:sp>
    <dsp:sp modelId="{31276AB5-6D7D-4C97-8075-CA13B7FA2E22}">
      <dsp:nvSpPr>
        <dsp:cNvPr id="0" name=""/>
        <dsp:cNvSpPr/>
      </dsp:nvSpPr>
      <dsp:spPr>
        <a:xfrm>
          <a:off x="2670265" y="1305401"/>
          <a:ext cx="251334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Learner Success</a:t>
          </a:r>
        </a:p>
      </dsp:txBody>
      <dsp:txXfrm>
        <a:off x="2755231" y="1390367"/>
        <a:ext cx="2343408" cy="1570603"/>
      </dsp:txXfrm>
    </dsp:sp>
    <dsp:sp modelId="{F8896D2B-9770-45ED-87BA-CE4FAF192B93}">
      <dsp:nvSpPr>
        <dsp:cNvPr id="0" name=""/>
        <dsp:cNvSpPr/>
      </dsp:nvSpPr>
      <dsp:spPr>
        <a:xfrm>
          <a:off x="5331994" y="1305401"/>
          <a:ext cx="251334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Workforce Development</a:t>
          </a:r>
        </a:p>
      </dsp:txBody>
      <dsp:txXfrm>
        <a:off x="5416960" y="1390367"/>
        <a:ext cx="2343408" cy="1570603"/>
      </dsp:txXfrm>
    </dsp:sp>
    <dsp:sp modelId="{AB512E4C-A9AF-47BB-8B56-1A909F163851}">
      <dsp:nvSpPr>
        <dsp:cNvPr id="0" name=""/>
        <dsp:cNvSpPr/>
      </dsp:nvSpPr>
      <dsp:spPr>
        <a:xfrm>
          <a:off x="7993723" y="1305401"/>
          <a:ext cx="251334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Economic Vitality</a:t>
          </a:r>
        </a:p>
      </dsp:txBody>
      <dsp:txXfrm>
        <a:off x="8078689" y="1390367"/>
        <a:ext cx="2343408" cy="15706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E53CCE-D5BD-4A24-9A21-1321F92AC509}">
      <dsp:nvSpPr>
        <dsp:cNvPr id="0" name=""/>
        <dsp:cNvSpPr/>
      </dsp:nvSpPr>
      <dsp:spPr>
        <a:xfrm>
          <a:off x="1457187" y="0"/>
          <a:ext cx="5581651" cy="558165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Local Application </a:t>
          </a:r>
        </a:p>
      </dsp:txBody>
      <dsp:txXfrm>
        <a:off x="3467698" y="279082"/>
        <a:ext cx="1560629" cy="837247"/>
      </dsp:txXfrm>
    </dsp:sp>
    <dsp:sp modelId="{63E89406-BA5F-4742-9F5E-E1BD681E9277}">
      <dsp:nvSpPr>
        <dsp:cNvPr id="0" name=""/>
        <dsp:cNvSpPr/>
      </dsp:nvSpPr>
      <dsp:spPr>
        <a:xfrm>
          <a:off x="1999087" y="1116330"/>
          <a:ext cx="4465320" cy="446532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Community Needs</a:t>
          </a:r>
        </a:p>
      </dsp:txBody>
      <dsp:txXfrm>
        <a:off x="3451433" y="1384249"/>
        <a:ext cx="1560629" cy="803757"/>
      </dsp:txXfrm>
    </dsp:sp>
    <dsp:sp modelId="{7AE867BA-072D-49BE-81EF-87FC7CF745B5}">
      <dsp:nvSpPr>
        <dsp:cNvPr id="0" name=""/>
        <dsp:cNvSpPr/>
      </dsp:nvSpPr>
      <dsp:spPr>
        <a:xfrm>
          <a:off x="2445988" y="2232660"/>
          <a:ext cx="3493198" cy="334899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Local Capacity </a:t>
          </a:r>
        </a:p>
      </dsp:txBody>
      <dsp:txXfrm>
        <a:off x="3378672" y="2483834"/>
        <a:ext cx="1627830" cy="753522"/>
      </dsp:txXfrm>
    </dsp:sp>
    <dsp:sp modelId="{D9151883-0A20-4DAB-8EEF-7C9F6AB97F3A}">
      <dsp:nvSpPr>
        <dsp:cNvPr id="0" name=""/>
        <dsp:cNvSpPr/>
      </dsp:nvSpPr>
      <dsp:spPr>
        <a:xfrm>
          <a:off x="3076257" y="3348990"/>
          <a:ext cx="2232660" cy="223266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Student Needs</a:t>
          </a:r>
        </a:p>
      </dsp:txBody>
      <dsp:txXfrm>
        <a:off x="3403222" y="3907155"/>
        <a:ext cx="1578729" cy="111633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1BA3ED-A47B-49C1-82BA-64588DE907BE}" type="datetimeFigureOut">
              <a:rPr lang="en-US" smtClean="0"/>
              <a:t>9/18/20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30ED3F-B47D-4936-8FE4-02337D2B0665}" type="slidenum">
              <a:rPr lang="en-US" smtClean="0"/>
              <a:t>‹#›</a:t>
            </a:fld>
            <a:endParaRPr lang="en-US" dirty="0"/>
          </a:p>
        </p:txBody>
      </p:sp>
    </p:spTree>
    <p:extLst>
      <p:ext uri="{BB962C8B-B14F-4D97-AF65-F5344CB8AC3E}">
        <p14:creationId xmlns:p14="http://schemas.microsoft.com/office/powerpoint/2010/main" val="3404895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nam02.safelinks.protection.outlook.com/?url=https%3A%2F%2Fpublic.education.mn.gov%2FMDEAnalytics%2FDataSecure.jsp&amp;data=02%7C01%7CJeralyn.Jargo%40minnstate.edu%7C42e80e9ee8c84affa88a08d83989ff70%7C5011c7c60ab446ab9ef4fae74a921a7f%7C0%7C0%7C637322612175080133&amp;sdata=24RSepMAn6FuiBt0MN0v6RnuEVRpT2OYSOocahNx09Y%3D&amp;reserved=0"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09">
              <a:defRPr/>
            </a:pPr>
            <a:r>
              <a:rPr lang="en-US" dirty="0">
                <a:solidFill>
                  <a:srgbClr val="003C66"/>
                </a:solidFill>
              </a:rPr>
              <a:t>Introductions…</a:t>
            </a:r>
          </a:p>
          <a:p>
            <a:pPr defTabSz="942209">
              <a:defRPr/>
            </a:pPr>
            <a:r>
              <a:rPr lang="en-US" dirty="0">
                <a:solidFill>
                  <a:srgbClr val="003C66"/>
                </a:solidFill>
              </a:rPr>
              <a:t>Strengthening Career and Technical Education for the 21</a:t>
            </a:r>
            <a:r>
              <a:rPr lang="en-US" baseline="30000" dirty="0">
                <a:solidFill>
                  <a:srgbClr val="003C66"/>
                </a:solidFill>
              </a:rPr>
              <a:t>st</a:t>
            </a:r>
            <a:r>
              <a:rPr lang="en-US" dirty="0">
                <a:solidFill>
                  <a:srgbClr val="003C66"/>
                </a:solidFill>
              </a:rPr>
              <a:t> Century is the latest amendment to Carl D. Perkins Career and Technical Education legislation.  It is one of the fiscal resources that districts/colleges have available to support their career and technical education programs and services.  Today we’ll do a very brief broad-stroke picture of CTE but our focus is on the specific federal grant affectionately known as Perkins V.  </a:t>
            </a:r>
          </a:p>
          <a:p>
            <a:pPr defTabSz="942209">
              <a:defRPr/>
            </a:pPr>
            <a:endParaRPr lang="en-US" dirty="0">
              <a:solidFill>
                <a:srgbClr val="003C66"/>
              </a:solidFill>
            </a:endParaRPr>
          </a:p>
          <a:p>
            <a:pPr defTabSz="942209">
              <a:defRPr/>
            </a:pPr>
            <a:endParaRPr lang="en-US" dirty="0">
              <a:solidFill>
                <a:srgbClr val="003C66"/>
              </a:solidFill>
            </a:endParaRPr>
          </a:p>
          <a:p>
            <a:pPr defTabSz="942209">
              <a:defRPr/>
            </a:pPr>
            <a:endParaRPr lang="en-US" dirty="0">
              <a:solidFill>
                <a:srgbClr val="003C66"/>
              </a:solidFill>
            </a:endParaRPr>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5A80F48C-A933-4E73-B6D1-44597EE286C8}"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0740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5A80F48C-A933-4E73-B6D1-44597EE286C8}"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9063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for reference</a:t>
            </a:r>
          </a:p>
        </p:txBody>
      </p:sp>
      <p:sp>
        <p:nvSpPr>
          <p:cNvPr id="4" name="Slide Number Placeholder 3"/>
          <p:cNvSpPr>
            <a:spLocks noGrp="1"/>
          </p:cNvSpPr>
          <p:nvPr>
            <p:ph type="sldNum" sz="quarter" idx="10"/>
          </p:nvPr>
        </p:nvSpPr>
        <p:spPr/>
        <p:txBody>
          <a:bodyPr/>
          <a:lstStyle/>
          <a:p>
            <a:fld id="{B530ED3F-B47D-4936-8FE4-02337D2B0665}" type="slidenum">
              <a:rPr lang="en-US" smtClean="0"/>
              <a:t>14</a:t>
            </a:fld>
            <a:endParaRPr lang="en-US" dirty="0"/>
          </a:p>
        </p:txBody>
      </p:sp>
    </p:spTree>
    <p:extLst>
      <p:ext uri="{BB962C8B-B14F-4D97-AF65-F5344CB8AC3E}">
        <p14:creationId xmlns:p14="http://schemas.microsoft.com/office/powerpoint/2010/main" val="27654465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For historical reference: </a:t>
            </a:r>
          </a:p>
          <a:p>
            <a:r>
              <a:rPr lang="en-US" b="1" dirty="0"/>
              <a:t>What stayed constant from Perkins IV to Perkins V? </a:t>
            </a:r>
          </a:p>
          <a:p>
            <a:endParaRPr lang="en-US" b="1" dirty="0"/>
          </a:p>
          <a:p>
            <a:r>
              <a:rPr lang="en-US" b="1" dirty="0"/>
              <a:t>Purpose and Intent</a:t>
            </a:r>
          </a:p>
          <a:p>
            <a:r>
              <a:rPr lang="en-US" sz="1800" dirty="0"/>
              <a:t>FOCUS ON IMPROVEMENT AND INNOVATION; SUPPORT OF INSTITUTIONS AND PROGRAMS</a:t>
            </a:r>
          </a:p>
          <a:p>
            <a:r>
              <a:rPr lang="en-US" sz="2900" dirty="0"/>
              <a:t>New Purpose- Related to increasing employment opportunities for unemployed or underemployed.  </a:t>
            </a:r>
          </a:p>
          <a:p>
            <a:endParaRPr lang="en-US" b="1" dirty="0"/>
          </a:p>
          <a:p>
            <a:r>
              <a:rPr lang="en-US" b="1" dirty="0"/>
              <a:t>Current structure and funding streams</a:t>
            </a:r>
          </a:p>
          <a:p>
            <a:r>
              <a:rPr lang="en-US" sz="2900" dirty="0"/>
              <a:t>Title 1- Basic State Grant  </a:t>
            </a:r>
          </a:p>
          <a:p>
            <a:endParaRPr lang="en-US" b="1" dirty="0"/>
          </a:p>
          <a:p>
            <a:r>
              <a:rPr lang="en-US" b="1" dirty="0"/>
              <a:t>Funding formulas</a:t>
            </a:r>
          </a:p>
          <a:p>
            <a:r>
              <a:rPr lang="en-US" sz="2900" dirty="0"/>
              <a:t>Federal to state and state to local recipients</a:t>
            </a:r>
          </a:p>
          <a:p>
            <a:endParaRPr lang="en-US" b="1" dirty="0"/>
          </a:p>
          <a:p>
            <a:r>
              <a:rPr lang="en-US" b="1" dirty="0"/>
              <a:t>Who gets funding?</a:t>
            </a:r>
          </a:p>
          <a:p>
            <a:r>
              <a:rPr lang="en-US" b="0" dirty="0"/>
              <a:t>No change.  </a:t>
            </a:r>
          </a:p>
          <a:p>
            <a:endParaRPr lang="en-US" b="0" dirty="0"/>
          </a:p>
          <a:p>
            <a:r>
              <a:rPr lang="en-US" b="1" dirty="0"/>
              <a:t>What</a:t>
            </a:r>
            <a:r>
              <a:rPr lang="en-US" b="1" baseline="0" dirty="0"/>
              <a:t> changed? </a:t>
            </a:r>
          </a:p>
          <a:p>
            <a:pPr marL="171450" indent="-171450">
              <a:buFont typeface="Arial" panose="020B0604020202020204" pitchFamily="34" charset="0"/>
              <a:buChar char="•"/>
            </a:pPr>
            <a:r>
              <a:rPr lang="en-US" baseline="0" dirty="0"/>
              <a:t>The research done through the comprehensive needs assessment ties to the actions and to the budget.</a:t>
            </a:r>
          </a:p>
          <a:p>
            <a:pPr marL="171450" indent="-171450">
              <a:buFont typeface="Arial" panose="020B0604020202020204" pitchFamily="34" charset="0"/>
              <a:buChar char="•"/>
            </a:pPr>
            <a:r>
              <a:rPr lang="en-US" baseline="0" dirty="0"/>
              <a:t>POS alignment to the high-skill, high-wage, and in-demand occupations and emerging occupations of the local/regional community.  </a:t>
            </a:r>
          </a:p>
          <a:p>
            <a:pPr marL="171450" indent="-171450">
              <a:buFont typeface="Arial" panose="020B0604020202020204" pitchFamily="34" charset="0"/>
              <a:buChar char="•"/>
            </a:pPr>
            <a:r>
              <a:rPr lang="en-US" baseline="0" dirty="0"/>
              <a:t>Increased attention to equity of access.</a:t>
            </a:r>
          </a:p>
          <a:p>
            <a:pPr marL="171450" indent="-171450">
              <a:buFont typeface="Arial" panose="020B0604020202020204" pitchFamily="34" charset="0"/>
              <a:buChar char="•"/>
            </a:pPr>
            <a:r>
              <a:rPr lang="en-US" baseline="0" dirty="0"/>
              <a:t>Attention to the critical need for teachers.</a:t>
            </a:r>
          </a:p>
          <a:p>
            <a:endParaRPr lang="en-US" b="1" dirty="0"/>
          </a:p>
        </p:txBody>
      </p:sp>
      <p:sp>
        <p:nvSpPr>
          <p:cNvPr id="4" name="Slide Number Placeholder 3"/>
          <p:cNvSpPr>
            <a:spLocks noGrp="1"/>
          </p:cNvSpPr>
          <p:nvPr>
            <p:ph type="sldNum" sz="quarter" idx="5"/>
          </p:nvPr>
        </p:nvSpPr>
        <p:spPr/>
        <p:txBody>
          <a:bodyPr/>
          <a:lstStyle/>
          <a:p>
            <a:fld id="{5A80F48C-A933-4E73-B6D1-44597EE286C8}" type="slidenum">
              <a:rPr lang="en-US" smtClean="0"/>
              <a:t>15</a:t>
            </a:fld>
            <a:endParaRPr lang="en-US" dirty="0"/>
          </a:p>
        </p:txBody>
      </p:sp>
    </p:spTree>
    <p:extLst>
      <p:ext uri="{BB962C8B-B14F-4D97-AF65-F5344CB8AC3E}">
        <p14:creationId xmlns:p14="http://schemas.microsoft.com/office/powerpoint/2010/main" val="424829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80F48C-A933-4E73-B6D1-44597EE286C8}" type="slidenum">
              <a:rPr lang="en-US" smtClean="0"/>
              <a:t>16</a:t>
            </a:fld>
            <a:endParaRPr lang="en-US" dirty="0"/>
          </a:p>
        </p:txBody>
      </p:sp>
    </p:spTree>
    <p:extLst>
      <p:ext uri="{BB962C8B-B14F-4D97-AF65-F5344CB8AC3E}">
        <p14:creationId xmlns:p14="http://schemas.microsoft.com/office/powerpoint/2010/main" val="357639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formula</a:t>
            </a:r>
            <a:r>
              <a:rPr lang="en-US" baseline="0" dirty="0"/>
              <a:t> (census and age of our population are major determinants) the federal government awards Minnesota its Perkins allocation. </a:t>
            </a:r>
          </a:p>
          <a:p>
            <a:r>
              <a:rPr lang="en-US" baseline="0" dirty="0"/>
              <a:t>Also by formula, Minnesota State awards local consortia their allocation.  </a:t>
            </a:r>
          </a:p>
          <a:p>
            <a:r>
              <a:rPr lang="en-US" baseline="0" dirty="0"/>
              <a:t>Factors in the calculations at the local level  include concentrators, Pell eligible, square mileage (rural)  or high numbers as part of Reserve.</a:t>
            </a:r>
            <a:endParaRPr lang="en-US" dirty="0"/>
          </a:p>
          <a:p>
            <a:r>
              <a:rPr lang="en-US" dirty="0"/>
              <a:t>The full federal allocation to the state of Minnesota July 1, 2020 is $18.9</a:t>
            </a:r>
            <a:r>
              <a:rPr lang="en-US" baseline="0" dirty="0"/>
              <a:t> million.  The state award is recalculated annually at the federal level.  </a:t>
            </a:r>
          </a:p>
          <a:p>
            <a:endParaRPr lang="en-US" dirty="0"/>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5A80F48C-A933-4E73-B6D1-44597EE286C8}"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1203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Minnesota revised its Career and Technical Education vision , mission and principles as the Perkins</a:t>
            </a:r>
            <a:r>
              <a:rPr lang="en-US" baseline="0" dirty="0"/>
              <a:t> V provided the opportunity to review our historical work and our future needs.  </a:t>
            </a:r>
          </a:p>
          <a:p>
            <a:r>
              <a:rPr lang="en-US" baseline="0" dirty="0"/>
              <a:t>These statements are intended to support and influence our work throughout the 4-year Perkins V state plan.  </a:t>
            </a:r>
          </a:p>
          <a:p>
            <a:endParaRPr lang="en-US" baseline="0" dirty="0"/>
          </a:p>
          <a:p>
            <a:r>
              <a:rPr lang="en-US" baseline="0" dirty="0"/>
              <a:t>The on-going strategic work for the state is being accomplished  through five workgroups:</a:t>
            </a:r>
          </a:p>
          <a:p>
            <a:endParaRPr lang="en-US" baseline="0" dirty="0"/>
          </a:p>
          <a:p>
            <a:r>
              <a:rPr lang="en-US" b="1" baseline="0" dirty="0"/>
              <a:t>Advancing CTE- </a:t>
            </a:r>
            <a:r>
              <a:rPr lang="en-US" b="0" baseline="0" dirty="0"/>
              <a:t>Providing avenues for increasing awareness </a:t>
            </a:r>
            <a:r>
              <a:rPr lang="en-US" baseline="0" dirty="0"/>
              <a:t>and strategic communication of the value of CTE </a:t>
            </a:r>
          </a:p>
          <a:p>
            <a:endParaRPr lang="en-US" baseline="0" dirty="0"/>
          </a:p>
          <a:p>
            <a:r>
              <a:rPr lang="en-US" b="1" baseline="0" dirty="0"/>
              <a:t>Career-Connected Learning- </a:t>
            </a:r>
            <a:r>
              <a:rPr lang="en-US" baseline="0" dirty="0"/>
              <a:t>Designing and supporting quality programs and programs  of study that include authentic work experiences, leaderships, and connections to local industry needs. </a:t>
            </a:r>
          </a:p>
          <a:p>
            <a:r>
              <a:rPr lang="en-US" baseline="0" dirty="0"/>
              <a:t> </a:t>
            </a:r>
          </a:p>
          <a:p>
            <a:r>
              <a:rPr lang="en-US" b="1" baseline="0" dirty="0"/>
              <a:t>Integrated Network- </a:t>
            </a:r>
            <a:r>
              <a:rPr lang="en-US" baseline="0" dirty="0"/>
              <a:t>Activate a  </a:t>
            </a:r>
            <a:r>
              <a:rPr lang="en-US" dirty="0"/>
              <a:t>deliberate coalition charged to build, reinforce and maintain relationships of trust with other organizations to further support CTE goals as part of a workforce development system</a:t>
            </a:r>
          </a:p>
          <a:p>
            <a:endParaRPr lang="en-US" dirty="0"/>
          </a:p>
          <a:p>
            <a:r>
              <a:rPr lang="en-US" b="1" baseline="0" dirty="0"/>
              <a:t>Equity and Inclusion-</a:t>
            </a:r>
            <a:r>
              <a:rPr lang="en-US" sz="1200" b="1" kern="1200" baseline="0" dirty="0">
                <a:solidFill>
                  <a:schemeClr val="tx1"/>
                </a:solidFill>
                <a:effectLst/>
                <a:latin typeface="+mn-lt"/>
                <a:ea typeface="+mn-ea"/>
                <a:cs typeface="+mn-cs"/>
              </a:rPr>
              <a:t>I</a:t>
            </a:r>
            <a:r>
              <a:rPr lang="en-US" sz="1200" b="1" kern="1200" dirty="0">
                <a:solidFill>
                  <a:schemeClr val="tx1"/>
                </a:solidFill>
                <a:effectLst/>
                <a:latin typeface="+mn-lt"/>
                <a:ea typeface="+mn-ea"/>
                <a:cs typeface="+mn-cs"/>
              </a:rPr>
              <a:t>dentify </a:t>
            </a:r>
            <a:r>
              <a:rPr lang="en-US" sz="1200" kern="1200" dirty="0">
                <a:solidFill>
                  <a:schemeClr val="tx1"/>
                </a:solidFill>
                <a:effectLst/>
                <a:latin typeface="+mn-lt"/>
                <a:ea typeface="+mn-ea"/>
                <a:cs typeface="+mn-cs"/>
              </a:rPr>
              <a:t>key issues that impact success of special populations and inequities in access and opportunities for these learners in CTE</a:t>
            </a:r>
          </a:p>
          <a:p>
            <a:endParaRPr lang="en-US" sz="1200" kern="1200" dirty="0">
              <a:solidFill>
                <a:schemeClr val="tx1"/>
              </a:solidFill>
              <a:effectLst/>
              <a:latin typeface="+mn-lt"/>
              <a:ea typeface="+mn-ea"/>
              <a:cs typeface="+mn-cs"/>
            </a:endParaRPr>
          </a:p>
          <a:p>
            <a:r>
              <a:rPr lang="en-US" b="1" baseline="0" dirty="0"/>
              <a:t>Knowledgeable Experts- </a:t>
            </a:r>
            <a:r>
              <a:rPr lang="en-US" baseline="0" dirty="0"/>
              <a:t>Provide professional development to our coordinators, our partners, our faculty and teachers to support student success </a:t>
            </a:r>
            <a:endParaRPr lang="en-US" dirty="0"/>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909684F6-C569-48E7-9FE4-83B55B94DE72}"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5293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end user ,</a:t>
            </a:r>
            <a:r>
              <a:rPr lang="en-US" baseline="0" dirty="0"/>
              <a:t> the most important part of our work,</a:t>
            </a:r>
            <a:r>
              <a:rPr lang="en-US" dirty="0"/>
              <a:t> is our student! While we do not directly teach/impact</a:t>
            </a:r>
            <a:r>
              <a:rPr lang="en-US" baseline="0" dirty="0"/>
              <a:t> that individual, our programs and services certainly have impact.  </a:t>
            </a:r>
            <a:r>
              <a:rPr lang="en-US" dirty="0"/>
              <a:t>  Are</a:t>
            </a:r>
            <a:r>
              <a:rPr lang="en-US" baseline="0" dirty="0"/>
              <a:t> students </a:t>
            </a:r>
            <a:r>
              <a:rPr lang="en-US" dirty="0"/>
              <a:t> successful?  How do</a:t>
            </a:r>
            <a:r>
              <a:rPr lang="en-US" baseline="0" dirty="0"/>
              <a:t> we define success?  How do we know EVERY student has the opportunity for success? Have we examined both access/  recruitment and continued support to ensure student success? </a:t>
            </a:r>
          </a:p>
          <a:p>
            <a:endParaRPr lang="en-US" baseline="0" dirty="0"/>
          </a:p>
          <a:p>
            <a:r>
              <a:rPr lang="en-US" baseline="0" dirty="0"/>
              <a:t>Perkins is respectfully responsive to the need for economic vitality for the region, community, and the individual. </a:t>
            </a:r>
          </a:p>
          <a:p>
            <a:r>
              <a:rPr lang="en-US" baseline="0" dirty="0"/>
              <a:t>This work is very dependent upon having qualified educators whose profile resembles the students being served.  </a:t>
            </a:r>
          </a:p>
          <a:p>
            <a:endParaRPr lang="en-US" baseline="0" dirty="0"/>
          </a:p>
          <a:p>
            <a:r>
              <a:rPr lang="en-US" baseline="0" dirty="0"/>
              <a:t>Therefore- we must recruit, retain and develop educators.  We have to have quality, prepared educators to facilitate the success of every student.  </a:t>
            </a:r>
          </a:p>
          <a:p>
            <a:endParaRPr lang="en-US" baseline="0" dirty="0"/>
          </a:p>
          <a:p>
            <a:endParaRPr lang="en-US" dirty="0"/>
          </a:p>
        </p:txBody>
      </p:sp>
      <p:sp>
        <p:nvSpPr>
          <p:cNvPr id="4" name="Slide Number Placeholder 3"/>
          <p:cNvSpPr>
            <a:spLocks noGrp="1"/>
          </p:cNvSpPr>
          <p:nvPr>
            <p:ph type="sldNum" sz="quarter" idx="10"/>
          </p:nvPr>
        </p:nvSpPr>
        <p:spPr/>
        <p:txBody>
          <a:bodyPr/>
          <a:lstStyle/>
          <a:p>
            <a:pPr marL="0" marR="0" lvl="0" indent="0" algn="r" defTabSz="942209" rtl="0" eaLnBrk="1" fontAlgn="auto" latinLnBrk="0" hangingPunct="1">
              <a:lnSpc>
                <a:spcPct val="100000"/>
              </a:lnSpc>
              <a:spcBef>
                <a:spcPts val="0"/>
              </a:spcBef>
              <a:spcAft>
                <a:spcPts val="0"/>
              </a:spcAft>
              <a:buClrTx/>
              <a:buSzTx/>
              <a:buFontTx/>
              <a:buNone/>
              <a:tabLst/>
              <a:defRPr/>
            </a:pPr>
            <a:fld id="{F14FFB28-1EEC-4C6A-8FDA-F5591C49BDCF}"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42209"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5115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a:t>Perkins work in Minnesota is conducted by the partnership of Minnesota State Colleges and Universities and Minnesota Department of Education  through the distribution of funds to local consortia. </a:t>
            </a:r>
          </a:p>
          <a:p>
            <a:r>
              <a:rPr lang="en-US" sz="1400" baseline="0" dirty="0"/>
              <a:t>Local consortia must consist of at least one public school district and one 2-year Minnesota State college.  </a:t>
            </a:r>
            <a:endParaRPr lang="en-US" sz="1400" dirty="0"/>
          </a:p>
          <a:p>
            <a:r>
              <a:rPr lang="en-US" sz="1400" dirty="0"/>
              <a:t>Minnesota has operated under a consortia model since the implementation of Perkins IV, 2006, which put ahead in terms of our Perkins V implementation.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Consortia determined their own “partners” which had to include at least one school district and one of our 2-year colleges. With the increased attention to size, scope, and quality, the consortia have been asked to review their governance structures. </a:t>
            </a:r>
            <a:r>
              <a:rPr lang="en-US" sz="1400" baseline="0" dirty="0"/>
              <a:t>The map above shows the current consortia.</a:t>
            </a:r>
            <a:endParaRPr lang="en-US" sz="1400" dirty="0"/>
          </a:p>
          <a:p>
            <a:endParaRPr lang="en-US" sz="1400" dirty="0"/>
          </a:p>
          <a:p>
            <a:r>
              <a:rPr lang="en-US" sz="1400" b="1" dirty="0"/>
              <a:t>Average allocation: </a:t>
            </a:r>
            <a:r>
              <a:rPr lang="en-US" sz="1400" dirty="0"/>
              <a:t>$615,000</a:t>
            </a:r>
          </a:p>
          <a:p>
            <a:r>
              <a:rPr lang="en-US" sz="1400" dirty="0"/>
              <a:t>Ranges from  $200,000 to 1.7 million</a:t>
            </a:r>
            <a:endParaRPr lang="en-US" sz="1400"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FB8533-B0A4-49BA-8915-B1BB474569B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6679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workflow has some regular events that are reflected in the diagram above. </a:t>
            </a:r>
          </a:p>
          <a:p>
            <a:r>
              <a:rPr lang="en-US" dirty="0"/>
              <a:t>Our fiscal year begins</a:t>
            </a:r>
            <a:r>
              <a:rPr lang="en-US" baseline="0" dirty="0"/>
              <a:t> July1 when local consortia schools  receive their forward-funding of the Perkins allocation.  This allocation is based on an approved local application.  </a:t>
            </a:r>
          </a:p>
          <a:p>
            <a:r>
              <a:rPr lang="en-US" baseline="0" dirty="0"/>
              <a:t>October 1 the full local award is loaded for distribution.  </a:t>
            </a:r>
          </a:p>
          <a:p>
            <a:r>
              <a:rPr lang="en-US" baseline="0" dirty="0"/>
              <a:t>The next formal interaction between the state and the occurs at the consortia submit their Annual Progress Reports (APR). </a:t>
            </a:r>
          </a:p>
          <a:p>
            <a:endParaRPr lang="en-US" baseline="0" dirty="0"/>
          </a:p>
          <a:p>
            <a:r>
              <a:rPr lang="en-US" baseline="0" dirty="0"/>
              <a:t>If consortia did not fully spend all of the prior year’s award, these dollars are collected and redistributed as close to the first of the year as we can manage.  </a:t>
            </a:r>
          </a:p>
          <a:p>
            <a:endParaRPr lang="en-US" baseline="0" dirty="0"/>
          </a:p>
          <a:p>
            <a:r>
              <a:rPr lang="en-US" baseline="0" dirty="0"/>
              <a:t>May 1, in the odd years- updates or major changes to the application as well as a budget request are submitted.  Every 2 years the CLNA will need to be completed and submitted with the local application.  </a:t>
            </a:r>
          </a:p>
          <a:p>
            <a:endParaRPr lang="en-US" baseline="0" dirty="0"/>
          </a:p>
          <a:p>
            <a:r>
              <a:rPr lang="en-US" baseline="0" dirty="0"/>
              <a:t>Perkins work in Minnesota is conducted by the partnership of Minnesota State Colleges and Universities and Minnesota Department of Education  through the distribution of funds to local consortia. </a:t>
            </a:r>
          </a:p>
          <a:p>
            <a:r>
              <a:rPr lang="en-US" baseline="0" dirty="0"/>
              <a:t>Local consortia must consist of at least one public school district and one 2-year Minnesota State college.  </a:t>
            </a:r>
          </a:p>
          <a:p>
            <a:endParaRPr lang="en-US" baseline="0" dirty="0"/>
          </a:p>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9F4678-ECD4-4C60-8F8A-06C24E831D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4001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9F4678-ECD4-4C60-8F8A-06C24E831D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32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 Needs:  includes attention to special populations. What’s the current student profile?</a:t>
            </a:r>
            <a:r>
              <a:rPr lang="en-US" baseline="0" dirty="0"/>
              <a:t>  Is  the CTE participation representative of the full student population?</a:t>
            </a:r>
            <a:endParaRPr lang="en-US" dirty="0"/>
          </a:p>
          <a:p>
            <a:pPr defTabSz="942209">
              <a:defRPr/>
            </a:pPr>
            <a:r>
              <a:rPr lang="en-US" dirty="0"/>
              <a:t>Local</a:t>
            </a:r>
            <a:r>
              <a:rPr lang="en-US" baseline="0" dirty="0"/>
              <a:t> Capacity:  credentialed teachers, size, scope and quality of offerings, </a:t>
            </a:r>
            <a:r>
              <a:rPr lang="en-US" dirty="0"/>
              <a:t>fiscal resources, physical</a:t>
            </a:r>
            <a:r>
              <a:rPr lang="en-US" baseline="0" dirty="0"/>
              <a:t> resources, </a:t>
            </a:r>
            <a:r>
              <a:rPr lang="en-US" dirty="0"/>
              <a:t> other projects and revenue sources at the local level.  </a:t>
            </a:r>
          </a:p>
          <a:p>
            <a:endParaRPr lang="en-US" baseline="0" dirty="0"/>
          </a:p>
          <a:p>
            <a:r>
              <a:rPr lang="en-US" baseline="0" dirty="0"/>
              <a:t>What’s the community want or need is reflected by the CLNA: High-skill, high-wage, in-demand</a:t>
            </a:r>
          </a:p>
          <a:p>
            <a:endParaRPr lang="en-US" dirty="0"/>
          </a:p>
          <a:p>
            <a:r>
              <a:rPr lang="en-US" dirty="0"/>
              <a:t>All this research</a:t>
            </a:r>
            <a:r>
              <a:rPr lang="en-US" baseline="0" dirty="0"/>
              <a:t> and data analysis becomes part of the local application.  At the local level this  influences your local uses of funds, your strategic planning, and your local programming and services.  </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80F48C-A933-4E73-B6D1-44597EE286C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3185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Individual district and consortium data files have been compiled.  </a:t>
            </a:r>
          </a:p>
          <a:p>
            <a:r>
              <a:rPr lang="en-US" dirty="0"/>
              <a:t>Historical data can be accessed on MDE website under Data Center-Secure Reports –Carl Perkins Secure Reports</a:t>
            </a:r>
          </a:p>
          <a:p>
            <a:r>
              <a:rPr lang="en-US" u="sng" dirty="0">
                <a:hlinkClick r:id="rId3"/>
              </a:rPr>
              <a:t>https://public.education.mn.gov/MDEAnalytics/DataSecure.jsp</a:t>
            </a:r>
            <a:endParaRPr lang="en-US" dirty="0"/>
          </a:p>
          <a:p>
            <a:endParaRPr lang="en-US" dirty="0"/>
          </a:p>
          <a:p>
            <a:r>
              <a:rPr lang="en-US" dirty="0"/>
              <a:t>This</a:t>
            </a:r>
            <a:r>
              <a:rPr lang="en-US" baseline="0" dirty="0"/>
              <a:t> data is reflected in narrative #5 of your application.  </a:t>
            </a:r>
          </a:p>
          <a:p>
            <a:r>
              <a:rPr lang="en-US" baseline="0" dirty="0"/>
              <a:t>The second data component reflects your examination of performance gaps (Local application narrative #8)  </a:t>
            </a:r>
            <a:endParaRPr lang="en-US" dirty="0"/>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5A80F48C-A933-4E73-B6D1-44597EE286C8}"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6193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1701FA6-6B7D-49E4-B838-1D2A333D0C2B}" type="datetimeFigureOut">
              <a:rPr lang="en-US" smtClean="0"/>
              <a:t>9/18/20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61BDE-0E6E-457B-9361-89A1BA26418B}" type="slidenum">
              <a:rPr lang="en-US" smtClean="0"/>
              <a:t>‹#›</a:t>
            </a:fld>
            <a:endParaRPr lang="en-US" dirty="0"/>
          </a:p>
        </p:txBody>
      </p:sp>
    </p:spTree>
    <p:extLst>
      <p:ext uri="{BB962C8B-B14F-4D97-AF65-F5344CB8AC3E}">
        <p14:creationId xmlns:p14="http://schemas.microsoft.com/office/powerpoint/2010/main" val="3893571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701FA6-6B7D-49E4-B838-1D2A333D0C2B}" type="datetimeFigureOut">
              <a:rPr lang="en-US" smtClean="0"/>
              <a:t>9/18/20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61BDE-0E6E-457B-9361-89A1BA26418B}" type="slidenum">
              <a:rPr lang="en-US" smtClean="0"/>
              <a:t>‹#›</a:t>
            </a:fld>
            <a:endParaRPr lang="en-US" dirty="0"/>
          </a:p>
        </p:txBody>
      </p:sp>
    </p:spTree>
    <p:extLst>
      <p:ext uri="{BB962C8B-B14F-4D97-AF65-F5344CB8AC3E}">
        <p14:creationId xmlns:p14="http://schemas.microsoft.com/office/powerpoint/2010/main" val="849622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701FA6-6B7D-49E4-B838-1D2A333D0C2B}" type="datetimeFigureOut">
              <a:rPr lang="en-US" smtClean="0"/>
              <a:t>9/18/20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61BDE-0E6E-457B-9361-89A1BA26418B}" type="slidenum">
              <a:rPr lang="en-US" smtClean="0"/>
              <a:t>‹#›</a:t>
            </a:fld>
            <a:endParaRPr lang="en-US" dirty="0"/>
          </a:p>
        </p:txBody>
      </p:sp>
    </p:spTree>
    <p:extLst>
      <p:ext uri="{BB962C8B-B14F-4D97-AF65-F5344CB8AC3E}">
        <p14:creationId xmlns:p14="http://schemas.microsoft.com/office/powerpoint/2010/main" val="149476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7381" y="1122363"/>
            <a:ext cx="8354292" cy="2387600"/>
          </a:xfrm>
        </p:spPr>
        <p:txBody>
          <a:bodyPr anchor="b"/>
          <a:lstStyle>
            <a:lvl1pPr algn="l">
              <a:defRPr sz="6000"/>
            </a:lvl1pPr>
          </a:lstStyle>
          <a:p>
            <a:r>
              <a:rPr lang="en-US" dirty="0"/>
              <a:t>Click to edit Master title style</a:t>
            </a:r>
          </a:p>
        </p:txBody>
      </p:sp>
      <p:sp>
        <p:nvSpPr>
          <p:cNvPr id="3" name="Subtitle 2"/>
          <p:cNvSpPr>
            <a:spLocks noGrp="1"/>
          </p:cNvSpPr>
          <p:nvPr>
            <p:ph type="subTitle" idx="1"/>
          </p:nvPr>
        </p:nvSpPr>
        <p:spPr>
          <a:xfrm>
            <a:off x="3297381" y="3602038"/>
            <a:ext cx="835429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Slide Number Placeholder 5">
            <a:extLst>
              <a:ext uri="{FF2B5EF4-FFF2-40B4-BE49-F238E27FC236}">
                <a16:creationId xmlns:a16="http://schemas.microsoft.com/office/drawing/2014/main" id="{E11F5868-E98B-5441-9783-C24C45725D52}"/>
              </a:ext>
            </a:extLst>
          </p:cNvPr>
          <p:cNvSpPr>
            <a:spLocks noGrp="1"/>
          </p:cNvSpPr>
          <p:nvPr>
            <p:ph type="sldNum" sz="quarter" idx="12"/>
          </p:nvPr>
        </p:nvSpPr>
        <p:spPr>
          <a:xfrm>
            <a:off x="372533" y="6361533"/>
            <a:ext cx="1968886"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892966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341511" y="637309"/>
            <a:ext cx="8324015" cy="5323475"/>
          </a:xfrm>
        </p:spPr>
        <p:txBody>
          <a:bodyPr/>
          <a:lstStyle>
            <a:lvl1pPr>
              <a:buClr>
                <a:srgbClr val="00B050"/>
              </a:buClr>
              <a:defRPr/>
            </a:lvl1pPr>
            <a:lvl2pPr>
              <a:buClr>
                <a:srgbClr val="00B050"/>
              </a:buClr>
              <a:defRPr/>
            </a:lvl2pPr>
            <a:lvl3pPr>
              <a:buClr>
                <a:srgbClr val="00B050"/>
              </a:buClr>
              <a:defRPr/>
            </a:lvl3pPr>
            <a:lvl4pPr>
              <a:buClr>
                <a:srgbClr val="00B050"/>
              </a:buClr>
              <a:defRPr/>
            </a:lvl4pPr>
            <a:lvl5pPr>
              <a:buClr>
                <a:srgbClr val="00B050"/>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2F296FFF-BD5F-BC49-8F59-4D875EB4A515}"/>
              </a:ext>
            </a:extLst>
          </p:cNvPr>
          <p:cNvSpPr>
            <a:spLocks noGrp="1"/>
          </p:cNvSpPr>
          <p:nvPr>
            <p:ph type="sldNum" sz="quarter" idx="12"/>
          </p:nvPr>
        </p:nvSpPr>
        <p:spPr>
          <a:xfrm>
            <a:off x="361244" y="6361533"/>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
        <p:nvSpPr>
          <p:cNvPr id="5" name="Content Placeholder 4"/>
          <p:cNvSpPr>
            <a:spLocks noGrp="1"/>
          </p:cNvSpPr>
          <p:nvPr>
            <p:ph sz="quarter" idx="13"/>
          </p:nvPr>
        </p:nvSpPr>
        <p:spPr>
          <a:xfrm>
            <a:off x="8191500" y="6611938"/>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0075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41511" y="1709738"/>
            <a:ext cx="8324015"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3341511" y="4589463"/>
            <a:ext cx="8324016"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Slide Number Placeholder 5">
            <a:extLst>
              <a:ext uri="{FF2B5EF4-FFF2-40B4-BE49-F238E27FC236}">
                <a16:creationId xmlns:a16="http://schemas.microsoft.com/office/drawing/2014/main" id="{69B40233-6CAD-AF43-A3CE-051DC59FA37B}"/>
              </a:ext>
            </a:extLst>
          </p:cNvPr>
          <p:cNvSpPr>
            <a:spLocks noGrp="1"/>
          </p:cNvSpPr>
          <p:nvPr>
            <p:ph type="sldNum" sz="quarter" idx="12"/>
          </p:nvPr>
        </p:nvSpPr>
        <p:spPr>
          <a:xfrm>
            <a:off x="361244" y="6361533"/>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90583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1244" y="637309"/>
            <a:ext cx="2821584" cy="2119746"/>
          </a:xfrm>
        </p:spPr>
        <p:txBody>
          <a:bodyPr/>
          <a:lstStyle/>
          <a:p>
            <a:r>
              <a:rPr lang="en-US" dirty="0"/>
              <a:t>Click to edit Master title style</a:t>
            </a:r>
          </a:p>
        </p:txBody>
      </p:sp>
      <p:sp>
        <p:nvSpPr>
          <p:cNvPr id="3" name="Content Placeholder 2"/>
          <p:cNvSpPr>
            <a:spLocks noGrp="1"/>
          </p:cNvSpPr>
          <p:nvPr>
            <p:ph sz="half" idx="1"/>
          </p:nvPr>
        </p:nvSpPr>
        <p:spPr>
          <a:xfrm>
            <a:off x="3311235" y="637309"/>
            <a:ext cx="4142510" cy="553965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633855" y="637309"/>
            <a:ext cx="4031670" cy="553965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a:extLst>
              <a:ext uri="{FF2B5EF4-FFF2-40B4-BE49-F238E27FC236}">
                <a16:creationId xmlns:a16="http://schemas.microsoft.com/office/drawing/2014/main" id="{068EEE73-4549-5E46-AD9C-A130E28DBCAE}"/>
              </a:ext>
            </a:extLst>
          </p:cNvPr>
          <p:cNvSpPr>
            <a:spLocks noGrp="1"/>
          </p:cNvSpPr>
          <p:nvPr>
            <p:ph type="sldNum" sz="quarter" idx="12"/>
          </p:nvPr>
        </p:nvSpPr>
        <p:spPr>
          <a:xfrm>
            <a:off x="361244" y="6361533"/>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130717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1244" y="665018"/>
            <a:ext cx="2714466" cy="3186546"/>
          </a:xfrm>
        </p:spPr>
        <p:txBody>
          <a:bodyPr/>
          <a:lstStyle/>
          <a:p>
            <a:r>
              <a:rPr lang="en-US" dirty="0"/>
              <a:t>Click to edit Master title style</a:t>
            </a:r>
          </a:p>
        </p:txBody>
      </p:sp>
      <p:sp>
        <p:nvSpPr>
          <p:cNvPr id="3" name="Text Placeholder 2"/>
          <p:cNvSpPr>
            <a:spLocks noGrp="1"/>
          </p:cNvSpPr>
          <p:nvPr>
            <p:ph type="body" idx="1"/>
          </p:nvPr>
        </p:nvSpPr>
        <p:spPr>
          <a:xfrm>
            <a:off x="3356098" y="665018"/>
            <a:ext cx="3966891" cy="886691"/>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3356097" y="1551709"/>
            <a:ext cx="3966892" cy="463795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497614" y="665018"/>
            <a:ext cx="4167911" cy="886691"/>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7497614" y="1551709"/>
            <a:ext cx="4167912" cy="463795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C2549AF3-94C0-BA4E-907A-16CBC25C17AD}"/>
              </a:ext>
            </a:extLst>
          </p:cNvPr>
          <p:cNvSpPr>
            <a:spLocks noGrp="1"/>
          </p:cNvSpPr>
          <p:nvPr>
            <p:ph type="sldNum" sz="quarter" idx="12"/>
          </p:nvPr>
        </p:nvSpPr>
        <p:spPr>
          <a:xfrm>
            <a:off x="361244" y="6361533"/>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848994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1244" y="651163"/>
            <a:ext cx="2821584" cy="1814945"/>
          </a:xfrm>
        </p:spPr>
        <p:txBody>
          <a:bodyPr/>
          <a:lstStyle/>
          <a:p>
            <a:r>
              <a:rPr lang="en-US" dirty="0"/>
              <a:t>Click to edit Master title style</a:t>
            </a:r>
          </a:p>
        </p:txBody>
      </p:sp>
      <p:sp>
        <p:nvSpPr>
          <p:cNvPr id="6" name="Slide Number Placeholder 5">
            <a:extLst>
              <a:ext uri="{FF2B5EF4-FFF2-40B4-BE49-F238E27FC236}">
                <a16:creationId xmlns:a16="http://schemas.microsoft.com/office/drawing/2014/main" id="{D1290918-28C2-1E49-A2D6-75F1777FF51D}"/>
              </a:ext>
            </a:extLst>
          </p:cNvPr>
          <p:cNvSpPr>
            <a:spLocks noGrp="1"/>
          </p:cNvSpPr>
          <p:nvPr>
            <p:ph type="sldNum" sz="quarter" idx="12"/>
          </p:nvPr>
        </p:nvSpPr>
        <p:spPr>
          <a:xfrm>
            <a:off x="361244" y="6361533"/>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31531488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5F699311-9DF1-7441-A954-0D6C43FF809A}"/>
              </a:ext>
            </a:extLst>
          </p:cNvPr>
          <p:cNvSpPr>
            <a:spLocks noGrp="1"/>
          </p:cNvSpPr>
          <p:nvPr>
            <p:ph type="sldNum" sz="quarter" idx="12"/>
          </p:nvPr>
        </p:nvSpPr>
        <p:spPr>
          <a:xfrm>
            <a:off x="349624" y="6361533"/>
            <a:ext cx="199179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3493580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1244" y="651164"/>
            <a:ext cx="2728320" cy="1406236"/>
          </a:xfrm>
        </p:spPr>
        <p:txBody>
          <a:bodyPr anchor="t" anchorCtr="0">
            <a:noAutofit/>
          </a:bodyPr>
          <a:lstStyle>
            <a:lvl1pPr>
              <a:defRPr sz="3600" baseline="0"/>
            </a:lvl1pPr>
          </a:lstStyle>
          <a:p>
            <a:r>
              <a:rPr lang="en-US" dirty="0"/>
              <a:t>Click to edit Master title style</a:t>
            </a:r>
          </a:p>
        </p:txBody>
      </p:sp>
      <p:sp>
        <p:nvSpPr>
          <p:cNvPr id="3" name="Content Placeholder 2"/>
          <p:cNvSpPr>
            <a:spLocks noGrp="1"/>
          </p:cNvSpPr>
          <p:nvPr>
            <p:ph idx="1"/>
          </p:nvPr>
        </p:nvSpPr>
        <p:spPr>
          <a:xfrm>
            <a:off x="3311235" y="651163"/>
            <a:ext cx="8354291" cy="52098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61244" y="2479964"/>
            <a:ext cx="2728320" cy="3389024"/>
          </a:xfrm>
        </p:spPr>
        <p:txBody>
          <a:bodyPr/>
          <a:lstStyle>
            <a:lvl1pPr marL="0" indent="0">
              <a:buNone/>
              <a:defRPr sz="1600" baseline="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8" name="Slide Number Placeholder 5">
            <a:extLst>
              <a:ext uri="{FF2B5EF4-FFF2-40B4-BE49-F238E27FC236}">
                <a16:creationId xmlns:a16="http://schemas.microsoft.com/office/drawing/2014/main" id="{2EB12D3D-737C-6D4D-A2E4-74811F23892A}"/>
              </a:ext>
            </a:extLst>
          </p:cNvPr>
          <p:cNvSpPr>
            <a:spLocks noGrp="1"/>
          </p:cNvSpPr>
          <p:nvPr>
            <p:ph type="sldNum" sz="quarter" idx="12"/>
          </p:nvPr>
        </p:nvSpPr>
        <p:spPr>
          <a:xfrm>
            <a:off x="361244" y="6361533"/>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2127254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701FA6-6B7D-49E4-B838-1D2A333D0C2B}" type="datetimeFigureOut">
              <a:rPr lang="en-US" smtClean="0"/>
              <a:t>9/18/20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61BDE-0E6E-457B-9361-89A1BA26418B}" type="slidenum">
              <a:rPr lang="en-US" smtClean="0"/>
              <a:t>‹#›</a:t>
            </a:fld>
            <a:endParaRPr lang="en-US" dirty="0"/>
          </a:p>
        </p:txBody>
      </p:sp>
    </p:spTree>
    <p:extLst>
      <p:ext uri="{BB962C8B-B14F-4D97-AF65-F5344CB8AC3E}">
        <p14:creationId xmlns:p14="http://schemas.microsoft.com/office/powerpoint/2010/main" val="1055936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9624" y="651164"/>
            <a:ext cx="2767649" cy="1406236"/>
          </a:xfrm>
        </p:spPr>
        <p:txBody>
          <a:bodyPr anchor="t" anchorCtr="0">
            <a:noAutofit/>
          </a:bodyPr>
          <a:lstStyle>
            <a:lvl1pPr>
              <a:defRPr sz="3600" baseline="0"/>
            </a:lvl1pPr>
          </a:lstStyle>
          <a:p>
            <a:r>
              <a:rPr lang="en-US" dirty="0"/>
              <a:t>Click to edit Master title style</a:t>
            </a:r>
          </a:p>
        </p:txBody>
      </p:sp>
      <p:sp>
        <p:nvSpPr>
          <p:cNvPr id="3" name="Picture Placeholder 2"/>
          <p:cNvSpPr>
            <a:spLocks noGrp="1"/>
          </p:cNvSpPr>
          <p:nvPr>
            <p:ph type="pic" idx="1"/>
          </p:nvPr>
        </p:nvSpPr>
        <p:spPr>
          <a:xfrm>
            <a:off x="3311236" y="651163"/>
            <a:ext cx="8044152" cy="52098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349624" y="2493818"/>
            <a:ext cx="2767649" cy="337517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8" name="Slide Number Placeholder 5">
            <a:extLst>
              <a:ext uri="{FF2B5EF4-FFF2-40B4-BE49-F238E27FC236}">
                <a16:creationId xmlns:a16="http://schemas.microsoft.com/office/drawing/2014/main" id="{82679513-6C2C-684C-B9F0-C261301C89F8}"/>
              </a:ext>
            </a:extLst>
          </p:cNvPr>
          <p:cNvSpPr>
            <a:spLocks noGrp="1"/>
          </p:cNvSpPr>
          <p:nvPr>
            <p:ph type="sldNum" sz="quarter" idx="12"/>
          </p:nvPr>
        </p:nvSpPr>
        <p:spPr>
          <a:xfrm>
            <a:off x="349624" y="6361533"/>
            <a:ext cx="199179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1985255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CE2B2D-4870-DD42-81A4-2D03A7BA9BBD}"/>
              </a:ext>
            </a:extLst>
          </p:cNvPr>
          <p:cNvSpPr/>
          <p:nvPr userDrawn="1"/>
        </p:nvSpPr>
        <p:spPr>
          <a:xfrm>
            <a:off x="3193142" y="3935760"/>
            <a:ext cx="8998857" cy="2922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ntent Placeholder 11"/>
          <p:cNvSpPr>
            <a:spLocks noGrp="1"/>
          </p:cNvSpPr>
          <p:nvPr>
            <p:ph sz="quarter" idx="12" hasCustomPrompt="1"/>
          </p:nvPr>
        </p:nvSpPr>
        <p:spPr>
          <a:xfrm>
            <a:off x="3526971" y="651164"/>
            <a:ext cx="8096993" cy="1671838"/>
          </a:xfrm>
          <a:prstGeom prst="rect">
            <a:avLst/>
          </a:prstGeom>
        </p:spPr>
        <p:txBody>
          <a:bodyPr>
            <a:noAutofit/>
          </a:bodyPr>
          <a:lstStyle>
            <a:lvl1pPr marL="0" indent="0">
              <a:buNone/>
              <a:defRPr sz="4000" b="1" baseline="0">
                <a:solidFill>
                  <a:schemeClr val="tx1"/>
                </a:solidFill>
              </a:defRPr>
            </a:lvl1pPr>
          </a:lstStyle>
          <a:p>
            <a:pPr lvl="0"/>
            <a:r>
              <a:rPr lang="en-US" dirty="0"/>
              <a:t>Click to edit POWERPOINT PRESENTATION title</a:t>
            </a:r>
          </a:p>
        </p:txBody>
      </p:sp>
      <p:pic>
        <p:nvPicPr>
          <p:cNvPr id="9"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81682" y="4581847"/>
            <a:ext cx="3749671" cy="868673"/>
          </a:xfrm>
          <a:prstGeom prst="rect">
            <a:avLst/>
          </a:prstGeom>
        </p:spPr>
      </p:pic>
      <p:cxnSp>
        <p:nvCxnSpPr>
          <p:cNvPr id="7" name="Straight Connector 6">
            <a:extLst>
              <a:ext uri="{FF2B5EF4-FFF2-40B4-BE49-F238E27FC236}">
                <a16:creationId xmlns:a16="http://schemas.microsoft.com/office/drawing/2014/main" id="{2DE02796-50CC-984B-939D-9FE47201A77E}"/>
              </a:ext>
            </a:extLst>
          </p:cNvPr>
          <p:cNvCxnSpPr>
            <a:cxnSpLocks/>
          </p:cNvCxnSpPr>
          <p:nvPr userDrawn="1"/>
        </p:nvCxnSpPr>
        <p:spPr>
          <a:xfrm>
            <a:off x="349624" y="3889829"/>
            <a:ext cx="11842376" cy="0"/>
          </a:xfrm>
          <a:prstGeom prst="line">
            <a:avLst/>
          </a:prstGeom>
          <a:ln w="9842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10973C9-EBF4-2344-8FFE-97B9092D8E2A}"/>
              </a:ext>
            </a:extLst>
          </p:cNvPr>
          <p:cNvCxnSpPr>
            <a:cxnSpLocks/>
          </p:cNvCxnSpPr>
          <p:nvPr userDrawn="1"/>
        </p:nvCxnSpPr>
        <p:spPr>
          <a:xfrm flipH="1">
            <a:off x="0" y="6170207"/>
            <a:ext cx="121920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7238321A-2E6A-324F-A055-62735F89719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70033" y="4622797"/>
            <a:ext cx="3946873" cy="847488"/>
          </a:xfrm>
          <a:prstGeom prst="rect">
            <a:avLst/>
          </a:prstGeom>
        </p:spPr>
      </p:pic>
      <p:sp>
        <p:nvSpPr>
          <p:cNvPr id="6" name="Title 5">
            <a:extLst>
              <a:ext uri="{FF2B5EF4-FFF2-40B4-BE49-F238E27FC236}">
                <a16:creationId xmlns:a16="http://schemas.microsoft.com/office/drawing/2014/main" id="{A9364358-16A7-AA4D-B3DC-FB8F830F2A12}"/>
              </a:ext>
            </a:extLst>
          </p:cNvPr>
          <p:cNvSpPr>
            <a:spLocks noGrp="1"/>
          </p:cNvSpPr>
          <p:nvPr>
            <p:ph type="title"/>
          </p:nvPr>
        </p:nvSpPr>
        <p:spPr>
          <a:xfrm>
            <a:off x="932744" y="-915664"/>
            <a:ext cx="7705069" cy="654407"/>
          </a:xfrm>
        </p:spPr>
        <p:txBody>
          <a:bodyPr/>
          <a:lstStyle/>
          <a:p>
            <a:r>
              <a:rPr lang="en-US"/>
              <a:t>Click to edit Master title style</a:t>
            </a:r>
          </a:p>
        </p:txBody>
      </p:sp>
    </p:spTree>
    <p:extLst>
      <p:ext uri="{BB962C8B-B14F-4D97-AF65-F5344CB8AC3E}">
        <p14:creationId xmlns:p14="http://schemas.microsoft.com/office/powerpoint/2010/main" val="24101418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1236" y="685799"/>
            <a:ext cx="8354291" cy="5040829"/>
          </a:xfrm>
        </p:spPr>
        <p:txBody>
          <a:bodyPr/>
          <a:lstStyle>
            <a:lvl1pPr>
              <a:buClr>
                <a:srgbClr val="009F4D"/>
              </a:buClr>
              <a:defRPr sz="2800">
                <a:solidFill>
                  <a:schemeClr val="tx2"/>
                </a:solidFill>
              </a:defRPr>
            </a:lvl1pPr>
            <a:lvl2pPr>
              <a:buClr>
                <a:srgbClr val="009F4D"/>
              </a:buClr>
              <a:defRPr sz="2400">
                <a:solidFill>
                  <a:schemeClr val="tx2"/>
                </a:solidFill>
              </a:defRPr>
            </a:lvl2pPr>
            <a:lvl3pPr>
              <a:buClr>
                <a:srgbClr val="009F4D"/>
              </a:buClr>
              <a:defRPr sz="2200">
                <a:solidFill>
                  <a:schemeClr val="tx2"/>
                </a:solidFill>
              </a:defRPr>
            </a:lvl3pPr>
            <a:lvl4pPr>
              <a:buClr>
                <a:srgbClr val="009F4D"/>
              </a:buClr>
              <a:defRPr>
                <a:solidFill>
                  <a:schemeClr val="tx2"/>
                </a:solidFill>
              </a:defRPr>
            </a:lvl4pPr>
            <a:lvl5pPr marL="2057400" indent="-228600">
              <a:buClr>
                <a:srgbClr val="009F4D"/>
              </a:buClr>
              <a:buFont typeface="Courier New" panose="02070309020205020404" pitchFamily="49" charset="0"/>
              <a:buChar char="o"/>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4"/>
          <p:cNvSpPr>
            <a:spLocks noGrp="1"/>
          </p:cNvSpPr>
          <p:nvPr>
            <p:ph type="body" sz="quarter" idx="15" hasCustomPrompt="1"/>
          </p:nvPr>
        </p:nvSpPr>
        <p:spPr>
          <a:xfrm>
            <a:off x="349624" y="685800"/>
            <a:ext cx="2833203" cy="2459182"/>
          </a:xfrm>
        </p:spPr>
        <p:txBody>
          <a:bodyPr>
            <a:normAutofit/>
          </a:bodyPr>
          <a:lstStyle>
            <a:lvl1pPr marL="0" indent="0">
              <a:buNone/>
              <a:defRPr sz="3600" b="0" i="0" baseline="0">
                <a:solidFill>
                  <a:schemeClr val="tx2"/>
                </a:solidFill>
              </a:defRPr>
            </a:lvl1pPr>
          </a:lstStyle>
          <a:p>
            <a:pPr lvl="0"/>
            <a:r>
              <a:rPr lang="en-US" dirty="0"/>
              <a:t>Click to edit header</a:t>
            </a:r>
          </a:p>
        </p:txBody>
      </p:sp>
      <p:pic>
        <p:nvPicPr>
          <p:cNvPr id="5"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82827" y="6207383"/>
            <a:ext cx="1904473" cy="441203"/>
          </a:xfrm>
          <a:prstGeom prst="rect">
            <a:avLst/>
          </a:prstGeom>
        </p:spPr>
      </p:pic>
      <p:pic>
        <p:nvPicPr>
          <p:cNvPr id="6" name="Picture 5">
            <a:extLst>
              <a:ext uri="{FF2B5EF4-FFF2-40B4-BE49-F238E27FC236}">
                <a16:creationId xmlns:a16="http://schemas.microsoft.com/office/drawing/2014/main" id="{BD20A4E8-2DD7-974B-890B-0111DF75D75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45200" y="6160971"/>
            <a:ext cx="1873266" cy="535740"/>
          </a:xfrm>
          <a:prstGeom prst="rect">
            <a:avLst/>
          </a:prstGeom>
        </p:spPr>
      </p:pic>
      <p:sp>
        <p:nvSpPr>
          <p:cNvPr id="7" name="Slide Number Placeholder 5">
            <a:extLst>
              <a:ext uri="{FF2B5EF4-FFF2-40B4-BE49-F238E27FC236}">
                <a16:creationId xmlns:a16="http://schemas.microsoft.com/office/drawing/2014/main" id="{99738B91-E348-B54C-B4FC-BA289DE8070B}"/>
              </a:ext>
            </a:extLst>
          </p:cNvPr>
          <p:cNvSpPr>
            <a:spLocks noGrp="1"/>
          </p:cNvSpPr>
          <p:nvPr>
            <p:ph type="sldNum" sz="quarter" idx="12"/>
          </p:nvPr>
        </p:nvSpPr>
        <p:spPr>
          <a:xfrm>
            <a:off x="349624" y="6361533"/>
            <a:ext cx="199179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17601328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7381" y="1122363"/>
            <a:ext cx="8354292" cy="2387600"/>
          </a:xfrm>
        </p:spPr>
        <p:txBody>
          <a:bodyPr anchor="b"/>
          <a:lstStyle>
            <a:lvl1pPr algn="l">
              <a:defRPr sz="6000"/>
            </a:lvl1pPr>
          </a:lstStyle>
          <a:p>
            <a:r>
              <a:rPr lang="en-US" dirty="0"/>
              <a:t>Click to edit Master title style</a:t>
            </a:r>
          </a:p>
        </p:txBody>
      </p:sp>
      <p:sp>
        <p:nvSpPr>
          <p:cNvPr id="3" name="Subtitle 2"/>
          <p:cNvSpPr>
            <a:spLocks noGrp="1"/>
          </p:cNvSpPr>
          <p:nvPr>
            <p:ph type="subTitle" idx="1"/>
          </p:nvPr>
        </p:nvSpPr>
        <p:spPr>
          <a:xfrm>
            <a:off x="3297381" y="3602038"/>
            <a:ext cx="835429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Slide Number Placeholder 5">
            <a:extLst>
              <a:ext uri="{FF2B5EF4-FFF2-40B4-BE49-F238E27FC236}">
                <a16:creationId xmlns:a16="http://schemas.microsoft.com/office/drawing/2014/main" id="{E11F5868-E98B-5441-9783-C24C45725D52}"/>
              </a:ext>
            </a:extLst>
          </p:cNvPr>
          <p:cNvSpPr>
            <a:spLocks noGrp="1"/>
          </p:cNvSpPr>
          <p:nvPr>
            <p:ph type="sldNum" sz="quarter" idx="12"/>
          </p:nvPr>
        </p:nvSpPr>
        <p:spPr>
          <a:xfrm>
            <a:off x="372533" y="6361533"/>
            <a:ext cx="1968886"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6993688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341511" y="637309"/>
            <a:ext cx="8324015" cy="5323475"/>
          </a:xfrm>
        </p:spPr>
        <p:txBody>
          <a:bodyPr/>
          <a:lstStyle>
            <a:lvl1pPr>
              <a:buClr>
                <a:srgbClr val="00B050"/>
              </a:buClr>
              <a:defRPr/>
            </a:lvl1pPr>
            <a:lvl2pPr>
              <a:buClr>
                <a:srgbClr val="00B050"/>
              </a:buClr>
              <a:defRPr/>
            </a:lvl2pPr>
            <a:lvl3pPr>
              <a:buClr>
                <a:srgbClr val="00B050"/>
              </a:buClr>
              <a:defRPr/>
            </a:lvl3pPr>
            <a:lvl4pPr>
              <a:buClr>
                <a:srgbClr val="00B050"/>
              </a:buClr>
              <a:defRPr/>
            </a:lvl4pPr>
            <a:lvl5pPr>
              <a:buClr>
                <a:srgbClr val="00B050"/>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2F296FFF-BD5F-BC49-8F59-4D875EB4A515}"/>
              </a:ext>
            </a:extLst>
          </p:cNvPr>
          <p:cNvSpPr>
            <a:spLocks noGrp="1"/>
          </p:cNvSpPr>
          <p:nvPr>
            <p:ph type="sldNum" sz="quarter" idx="12"/>
          </p:nvPr>
        </p:nvSpPr>
        <p:spPr>
          <a:xfrm>
            <a:off x="361244" y="6361533"/>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40771753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41511" y="1709738"/>
            <a:ext cx="8324015"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3341511" y="4589463"/>
            <a:ext cx="8324016"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Slide Number Placeholder 5">
            <a:extLst>
              <a:ext uri="{FF2B5EF4-FFF2-40B4-BE49-F238E27FC236}">
                <a16:creationId xmlns:a16="http://schemas.microsoft.com/office/drawing/2014/main" id="{69B40233-6CAD-AF43-A3CE-051DC59FA37B}"/>
              </a:ext>
            </a:extLst>
          </p:cNvPr>
          <p:cNvSpPr>
            <a:spLocks noGrp="1"/>
          </p:cNvSpPr>
          <p:nvPr>
            <p:ph type="sldNum" sz="quarter" idx="12"/>
          </p:nvPr>
        </p:nvSpPr>
        <p:spPr>
          <a:xfrm>
            <a:off x="361244" y="6361533"/>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39404756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1244" y="637309"/>
            <a:ext cx="2821584" cy="2119746"/>
          </a:xfrm>
        </p:spPr>
        <p:txBody>
          <a:bodyPr/>
          <a:lstStyle/>
          <a:p>
            <a:r>
              <a:rPr lang="en-US" dirty="0"/>
              <a:t>Click to edit Master title style</a:t>
            </a:r>
          </a:p>
        </p:txBody>
      </p:sp>
      <p:sp>
        <p:nvSpPr>
          <p:cNvPr id="3" name="Content Placeholder 2"/>
          <p:cNvSpPr>
            <a:spLocks noGrp="1"/>
          </p:cNvSpPr>
          <p:nvPr>
            <p:ph sz="half" idx="1"/>
          </p:nvPr>
        </p:nvSpPr>
        <p:spPr>
          <a:xfrm>
            <a:off x="3311235" y="637309"/>
            <a:ext cx="4142510" cy="553965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633855" y="637309"/>
            <a:ext cx="4031670" cy="553965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a:extLst>
              <a:ext uri="{FF2B5EF4-FFF2-40B4-BE49-F238E27FC236}">
                <a16:creationId xmlns:a16="http://schemas.microsoft.com/office/drawing/2014/main" id="{068EEE73-4549-5E46-AD9C-A130E28DBCAE}"/>
              </a:ext>
            </a:extLst>
          </p:cNvPr>
          <p:cNvSpPr>
            <a:spLocks noGrp="1"/>
          </p:cNvSpPr>
          <p:nvPr>
            <p:ph type="sldNum" sz="quarter" idx="12"/>
          </p:nvPr>
        </p:nvSpPr>
        <p:spPr>
          <a:xfrm>
            <a:off x="361244" y="6361533"/>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6604414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1244" y="665018"/>
            <a:ext cx="2714466" cy="3186546"/>
          </a:xfrm>
        </p:spPr>
        <p:txBody>
          <a:bodyPr/>
          <a:lstStyle/>
          <a:p>
            <a:r>
              <a:rPr lang="en-US" dirty="0"/>
              <a:t>Click to edit Master title style</a:t>
            </a:r>
          </a:p>
        </p:txBody>
      </p:sp>
      <p:sp>
        <p:nvSpPr>
          <p:cNvPr id="3" name="Text Placeholder 2"/>
          <p:cNvSpPr>
            <a:spLocks noGrp="1"/>
          </p:cNvSpPr>
          <p:nvPr>
            <p:ph type="body" idx="1"/>
          </p:nvPr>
        </p:nvSpPr>
        <p:spPr>
          <a:xfrm>
            <a:off x="3356098" y="665018"/>
            <a:ext cx="3966891" cy="886691"/>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3356097" y="1551709"/>
            <a:ext cx="3966892" cy="463795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497614" y="665018"/>
            <a:ext cx="4167911" cy="886691"/>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7497614" y="1551709"/>
            <a:ext cx="4167912" cy="463795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C2549AF3-94C0-BA4E-907A-16CBC25C17AD}"/>
              </a:ext>
            </a:extLst>
          </p:cNvPr>
          <p:cNvSpPr>
            <a:spLocks noGrp="1"/>
          </p:cNvSpPr>
          <p:nvPr>
            <p:ph type="sldNum" sz="quarter" idx="12"/>
          </p:nvPr>
        </p:nvSpPr>
        <p:spPr>
          <a:xfrm>
            <a:off x="361244" y="6361533"/>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39802577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1244" y="651163"/>
            <a:ext cx="2821584" cy="1814945"/>
          </a:xfrm>
        </p:spPr>
        <p:txBody>
          <a:bodyPr/>
          <a:lstStyle/>
          <a:p>
            <a:r>
              <a:rPr lang="en-US" dirty="0"/>
              <a:t>Click to edit Master title style</a:t>
            </a:r>
          </a:p>
        </p:txBody>
      </p:sp>
      <p:sp>
        <p:nvSpPr>
          <p:cNvPr id="6" name="Slide Number Placeholder 5">
            <a:extLst>
              <a:ext uri="{FF2B5EF4-FFF2-40B4-BE49-F238E27FC236}">
                <a16:creationId xmlns:a16="http://schemas.microsoft.com/office/drawing/2014/main" id="{D1290918-28C2-1E49-A2D6-75F1777FF51D}"/>
              </a:ext>
            </a:extLst>
          </p:cNvPr>
          <p:cNvSpPr>
            <a:spLocks noGrp="1"/>
          </p:cNvSpPr>
          <p:nvPr>
            <p:ph type="sldNum" sz="quarter" idx="12"/>
          </p:nvPr>
        </p:nvSpPr>
        <p:spPr>
          <a:xfrm>
            <a:off x="361244" y="6361533"/>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22640958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5F699311-9DF1-7441-A954-0D6C43FF809A}"/>
              </a:ext>
            </a:extLst>
          </p:cNvPr>
          <p:cNvSpPr>
            <a:spLocks noGrp="1"/>
          </p:cNvSpPr>
          <p:nvPr>
            <p:ph type="sldNum" sz="quarter" idx="12"/>
          </p:nvPr>
        </p:nvSpPr>
        <p:spPr>
          <a:xfrm>
            <a:off x="349624" y="6361533"/>
            <a:ext cx="199179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3181310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701FA6-6B7D-49E4-B838-1D2A333D0C2B}" type="datetimeFigureOut">
              <a:rPr lang="en-US" smtClean="0"/>
              <a:t>9/18/20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61BDE-0E6E-457B-9361-89A1BA26418B}" type="slidenum">
              <a:rPr lang="en-US" smtClean="0"/>
              <a:t>‹#›</a:t>
            </a:fld>
            <a:endParaRPr lang="en-US" dirty="0"/>
          </a:p>
        </p:txBody>
      </p:sp>
    </p:spTree>
    <p:extLst>
      <p:ext uri="{BB962C8B-B14F-4D97-AF65-F5344CB8AC3E}">
        <p14:creationId xmlns:p14="http://schemas.microsoft.com/office/powerpoint/2010/main" val="19733169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1244" y="651164"/>
            <a:ext cx="2728320" cy="1406236"/>
          </a:xfrm>
        </p:spPr>
        <p:txBody>
          <a:bodyPr anchor="t" anchorCtr="0">
            <a:noAutofit/>
          </a:bodyPr>
          <a:lstStyle>
            <a:lvl1pPr>
              <a:defRPr sz="3600" baseline="0"/>
            </a:lvl1pPr>
          </a:lstStyle>
          <a:p>
            <a:r>
              <a:rPr lang="en-US" dirty="0"/>
              <a:t>Click to edit Master title style</a:t>
            </a:r>
          </a:p>
        </p:txBody>
      </p:sp>
      <p:sp>
        <p:nvSpPr>
          <p:cNvPr id="3" name="Content Placeholder 2"/>
          <p:cNvSpPr>
            <a:spLocks noGrp="1"/>
          </p:cNvSpPr>
          <p:nvPr>
            <p:ph idx="1"/>
          </p:nvPr>
        </p:nvSpPr>
        <p:spPr>
          <a:xfrm>
            <a:off x="3311235" y="651163"/>
            <a:ext cx="8354291" cy="52098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61244" y="2479964"/>
            <a:ext cx="2728320" cy="3389024"/>
          </a:xfrm>
        </p:spPr>
        <p:txBody>
          <a:bodyPr/>
          <a:lstStyle>
            <a:lvl1pPr marL="0" indent="0">
              <a:buNone/>
              <a:defRPr sz="1600" baseline="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8" name="Slide Number Placeholder 5">
            <a:extLst>
              <a:ext uri="{FF2B5EF4-FFF2-40B4-BE49-F238E27FC236}">
                <a16:creationId xmlns:a16="http://schemas.microsoft.com/office/drawing/2014/main" id="{2EB12D3D-737C-6D4D-A2E4-74811F23892A}"/>
              </a:ext>
            </a:extLst>
          </p:cNvPr>
          <p:cNvSpPr>
            <a:spLocks noGrp="1"/>
          </p:cNvSpPr>
          <p:nvPr>
            <p:ph type="sldNum" sz="quarter" idx="12"/>
          </p:nvPr>
        </p:nvSpPr>
        <p:spPr>
          <a:xfrm>
            <a:off x="361244" y="6361533"/>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1923240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9624" y="651164"/>
            <a:ext cx="2767649" cy="1406236"/>
          </a:xfrm>
        </p:spPr>
        <p:txBody>
          <a:bodyPr anchor="t" anchorCtr="0">
            <a:noAutofit/>
          </a:bodyPr>
          <a:lstStyle>
            <a:lvl1pPr>
              <a:defRPr sz="3600" baseline="0"/>
            </a:lvl1pPr>
          </a:lstStyle>
          <a:p>
            <a:r>
              <a:rPr lang="en-US" dirty="0"/>
              <a:t>Click to edit Master title style</a:t>
            </a:r>
          </a:p>
        </p:txBody>
      </p:sp>
      <p:sp>
        <p:nvSpPr>
          <p:cNvPr id="3" name="Picture Placeholder 2"/>
          <p:cNvSpPr>
            <a:spLocks noGrp="1"/>
          </p:cNvSpPr>
          <p:nvPr>
            <p:ph type="pic" idx="1"/>
          </p:nvPr>
        </p:nvSpPr>
        <p:spPr>
          <a:xfrm>
            <a:off x="3311236" y="651163"/>
            <a:ext cx="8044152" cy="52098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349624" y="2493818"/>
            <a:ext cx="2767649" cy="337517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8" name="Slide Number Placeholder 5">
            <a:extLst>
              <a:ext uri="{FF2B5EF4-FFF2-40B4-BE49-F238E27FC236}">
                <a16:creationId xmlns:a16="http://schemas.microsoft.com/office/drawing/2014/main" id="{82679513-6C2C-684C-B9F0-C261301C89F8}"/>
              </a:ext>
            </a:extLst>
          </p:cNvPr>
          <p:cNvSpPr>
            <a:spLocks noGrp="1"/>
          </p:cNvSpPr>
          <p:nvPr>
            <p:ph type="sldNum" sz="quarter" idx="12"/>
          </p:nvPr>
        </p:nvSpPr>
        <p:spPr>
          <a:xfrm>
            <a:off x="349624" y="6361533"/>
            <a:ext cx="199179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19290026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CE2B2D-4870-DD42-81A4-2D03A7BA9BBD}"/>
              </a:ext>
            </a:extLst>
          </p:cNvPr>
          <p:cNvSpPr/>
          <p:nvPr userDrawn="1"/>
        </p:nvSpPr>
        <p:spPr>
          <a:xfrm>
            <a:off x="3193142" y="3935760"/>
            <a:ext cx="8998857" cy="2922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ntent Placeholder 11"/>
          <p:cNvSpPr>
            <a:spLocks noGrp="1"/>
          </p:cNvSpPr>
          <p:nvPr>
            <p:ph sz="quarter" idx="12" hasCustomPrompt="1"/>
          </p:nvPr>
        </p:nvSpPr>
        <p:spPr>
          <a:xfrm>
            <a:off x="3526971" y="651164"/>
            <a:ext cx="8096993" cy="1671838"/>
          </a:xfrm>
          <a:prstGeom prst="rect">
            <a:avLst/>
          </a:prstGeom>
        </p:spPr>
        <p:txBody>
          <a:bodyPr>
            <a:noAutofit/>
          </a:bodyPr>
          <a:lstStyle>
            <a:lvl1pPr marL="0" indent="0">
              <a:buNone/>
              <a:defRPr sz="4000" b="1" baseline="0">
                <a:solidFill>
                  <a:schemeClr val="tx1"/>
                </a:solidFill>
              </a:defRPr>
            </a:lvl1pPr>
          </a:lstStyle>
          <a:p>
            <a:pPr lvl="0"/>
            <a:r>
              <a:rPr lang="en-US" dirty="0"/>
              <a:t>Click to edit POWERPOINT PRESENTATION title</a:t>
            </a:r>
          </a:p>
        </p:txBody>
      </p:sp>
      <p:pic>
        <p:nvPicPr>
          <p:cNvPr id="9"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81682" y="4581847"/>
            <a:ext cx="3749671" cy="868673"/>
          </a:xfrm>
          <a:prstGeom prst="rect">
            <a:avLst/>
          </a:prstGeom>
        </p:spPr>
      </p:pic>
      <p:cxnSp>
        <p:nvCxnSpPr>
          <p:cNvPr id="7" name="Straight Connector 6">
            <a:extLst>
              <a:ext uri="{FF2B5EF4-FFF2-40B4-BE49-F238E27FC236}">
                <a16:creationId xmlns:a16="http://schemas.microsoft.com/office/drawing/2014/main" id="{2DE02796-50CC-984B-939D-9FE47201A77E}"/>
              </a:ext>
            </a:extLst>
          </p:cNvPr>
          <p:cNvCxnSpPr>
            <a:cxnSpLocks/>
          </p:cNvCxnSpPr>
          <p:nvPr userDrawn="1"/>
        </p:nvCxnSpPr>
        <p:spPr>
          <a:xfrm>
            <a:off x="349624" y="3889829"/>
            <a:ext cx="11842376" cy="0"/>
          </a:xfrm>
          <a:prstGeom prst="line">
            <a:avLst/>
          </a:prstGeom>
          <a:ln w="9842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10973C9-EBF4-2344-8FFE-97B9092D8E2A}"/>
              </a:ext>
            </a:extLst>
          </p:cNvPr>
          <p:cNvCxnSpPr>
            <a:cxnSpLocks/>
          </p:cNvCxnSpPr>
          <p:nvPr userDrawn="1"/>
        </p:nvCxnSpPr>
        <p:spPr>
          <a:xfrm flipH="1">
            <a:off x="0" y="6170207"/>
            <a:ext cx="121920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7238321A-2E6A-324F-A055-62735F89719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70033" y="4622797"/>
            <a:ext cx="3946873" cy="847488"/>
          </a:xfrm>
          <a:prstGeom prst="rect">
            <a:avLst/>
          </a:prstGeom>
        </p:spPr>
      </p:pic>
      <p:sp>
        <p:nvSpPr>
          <p:cNvPr id="6" name="Title 5">
            <a:extLst>
              <a:ext uri="{FF2B5EF4-FFF2-40B4-BE49-F238E27FC236}">
                <a16:creationId xmlns:a16="http://schemas.microsoft.com/office/drawing/2014/main" id="{A9364358-16A7-AA4D-B3DC-FB8F830F2A12}"/>
              </a:ext>
            </a:extLst>
          </p:cNvPr>
          <p:cNvSpPr>
            <a:spLocks noGrp="1"/>
          </p:cNvSpPr>
          <p:nvPr>
            <p:ph type="title"/>
          </p:nvPr>
        </p:nvSpPr>
        <p:spPr>
          <a:xfrm>
            <a:off x="932744" y="-915664"/>
            <a:ext cx="7705069" cy="654407"/>
          </a:xfrm>
        </p:spPr>
        <p:txBody>
          <a:bodyPr/>
          <a:lstStyle/>
          <a:p>
            <a:r>
              <a:rPr lang="en-US"/>
              <a:t>Click to edit Master title style</a:t>
            </a:r>
          </a:p>
        </p:txBody>
      </p:sp>
    </p:spTree>
    <p:extLst>
      <p:ext uri="{BB962C8B-B14F-4D97-AF65-F5344CB8AC3E}">
        <p14:creationId xmlns:p14="http://schemas.microsoft.com/office/powerpoint/2010/main" val="28358201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1236" y="685799"/>
            <a:ext cx="8354291" cy="5040829"/>
          </a:xfrm>
        </p:spPr>
        <p:txBody>
          <a:bodyPr/>
          <a:lstStyle>
            <a:lvl1pPr>
              <a:buClr>
                <a:srgbClr val="009F4D"/>
              </a:buClr>
              <a:defRPr sz="2800">
                <a:solidFill>
                  <a:schemeClr val="tx2"/>
                </a:solidFill>
              </a:defRPr>
            </a:lvl1pPr>
            <a:lvl2pPr>
              <a:buClr>
                <a:srgbClr val="009F4D"/>
              </a:buClr>
              <a:defRPr sz="2400">
                <a:solidFill>
                  <a:schemeClr val="tx2"/>
                </a:solidFill>
              </a:defRPr>
            </a:lvl2pPr>
            <a:lvl3pPr>
              <a:buClr>
                <a:srgbClr val="009F4D"/>
              </a:buClr>
              <a:defRPr sz="2200">
                <a:solidFill>
                  <a:schemeClr val="tx2"/>
                </a:solidFill>
              </a:defRPr>
            </a:lvl3pPr>
            <a:lvl4pPr>
              <a:buClr>
                <a:srgbClr val="009F4D"/>
              </a:buClr>
              <a:defRPr>
                <a:solidFill>
                  <a:schemeClr val="tx2"/>
                </a:solidFill>
              </a:defRPr>
            </a:lvl4pPr>
            <a:lvl5pPr marL="2057400" indent="-228600">
              <a:buClr>
                <a:srgbClr val="009F4D"/>
              </a:buClr>
              <a:buFont typeface="Courier New" panose="02070309020205020404" pitchFamily="49" charset="0"/>
              <a:buChar char="o"/>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4"/>
          <p:cNvSpPr>
            <a:spLocks noGrp="1"/>
          </p:cNvSpPr>
          <p:nvPr>
            <p:ph type="body" sz="quarter" idx="15" hasCustomPrompt="1"/>
          </p:nvPr>
        </p:nvSpPr>
        <p:spPr>
          <a:xfrm>
            <a:off x="349624" y="685800"/>
            <a:ext cx="2833203" cy="2459182"/>
          </a:xfrm>
        </p:spPr>
        <p:txBody>
          <a:bodyPr>
            <a:normAutofit/>
          </a:bodyPr>
          <a:lstStyle>
            <a:lvl1pPr marL="0" indent="0">
              <a:buNone/>
              <a:defRPr sz="3600" b="0" i="0" baseline="0">
                <a:solidFill>
                  <a:schemeClr val="tx2"/>
                </a:solidFill>
              </a:defRPr>
            </a:lvl1pPr>
          </a:lstStyle>
          <a:p>
            <a:pPr lvl="0"/>
            <a:r>
              <a:rPr lang="en-US" dirty="0"/>
              <a:t>Click to edit header</a:t>
            </a:r>
          </a:p>
        </p:txBody>
      </p:sp>
      <p:pic>
        <p:nvPicPr>
          <p:cNvPr id="5"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82827" y="6207383"/>
            <a:ext cx="1904473" cy="441203"/>
          </a:xfrm>
          <a:prstGeom prst="rect">
            <a:avLst/>
          </a:prstGeom>
        </p:spPr>
      </p:pic>
      <p:pic>
        <p:nvPicPr>
          <p:cNvPr id="6" name="Picture 5">
            <a:extLst>
              <a:ext uri="{FF2B5EF4-FFF2-40B4-BE49-F238E27FC236}">
                <a16:creationId xmlns:a16="http://schemas.microsoft.com/office/drawing/2014/main" id="{BD20A4E8-2DD7-974B-890B-0111DF75D75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45200" y="6160971"/>
            <a:ext cx="1873266" cy="535740"/>
          </a:xfrm>
          <a:prstGeom prst="rect">
            <a:avLst/>
          </a:prstGeom>
        </p:spPr>
      </p:pic>
      <p:sp>
        <p:nvSpPr>
          <p:cNvPr id="7" name="Slide Number Placeholder 5">
            <a:extLst>
              <a:ext uri="{FF2B5EF4-FFF2-40B4-BE49-F238E27FC236}">
                <a16:creationId xmlns:a16="http://schemas.microsoft.com/office/drawing/2014/main" id="{99738B91-E348-B54C-B4FC-BA289DE8070B}"/>
              </a:ext>
            </a:extLst>
          </p:cNvPr>
          <p:cNvSpPr>
            <a:spLocks noGrp="1"/>
          </p:cNvSpPr>
          <p:nvPr>
            <p:ph type="sldNum" sz="quarter" idx="12"/>
          </p:nvPr>
        </p:nvSpPr>
        <p:spPr>
          <a:xfrm>
            <a:off x="349624" y="6361533"/>
            <a:ext cx="199179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3214102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701FA6-6B7D-49E4-B838-1D2A333D0C2B}" type="datetimeFigureOut">
              <a:rPr lang="en-US" smtClean="0"/>
              <a:t>9/18/20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61BDE-0E6E-457B-9361-89A1BA26418B}" type="slidenum">
              <a:rPr lang="en-US" smtClean="0"/>
              <a:t>‹#›</a:t>
            </a:fld>
            <a:endParaRPr lang="en-US" dirty="0"/>
          </a:p>
        </p:txBody>
      </p:sp>
    </p:spTree>
    <p:extLst>
      <p:ext uri="{BB962C8B-B14F-4D97-AF65-F5344CB8AC3E}">
        <p14:creationId xmlns:p14="http://schemas.microsoft.com/office/powerpoint/2010/main" val="1082849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701FA6-6B7D-49E4-B838-1D2A333D0C2B}" type="datetimeFigureOut">
              <a:rPr lang="en-US" smtClean="0"/>
              <a:t>9/18/20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061BDE-0E6E-457B-9361-89A1BA26418B}" type="slidenum">
              <a:rPr lang="en-US" smtClean="0"/>
              <a:t>‹#›</a:t>
            </a:fld>
            <a:endParaRPr lang="en-US" dirty="0"/>
          </a:p>
        </p:txBody>
      </p:sp>
    </p:spTree>
    <p:extLst>
      <p:ext uri="{BB962C8B-B14F-4D97-AF65-F5344CB8AC3E}">
        <p14:creationId xmlns:p14="http://schemas.microsoft.com/office/powerpoint/2010/main" val="1974658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701FA6-6B7D-49E4-B838-1D2A333D0C2B}" type="datetimeFigureOut">
              <a:rPr lang="en-US" smtClean="0"/>
              <a:t>9/18/20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061BDE-0E6E-457B-9361-89A1BA26418B}" type="slidenum">
              <a:rPr lang="en-US" smtClean="0"/>
              <a:t>‹#›</a:t>
            </a:fld>
            <a:endParaRPr lang="en-US" dirty="0"/>
          </a:p>
        </p:txBody>
      </p:sp>
    </p:spTree>
    <p:extLst>
      <p:ext uri="{BB962C8B-B14F-4D97-AF65-F5344CB8AC3E}">
        <p14:creationId xmlns:p14="http://schemas.microsoft.com/office/powerpoint/2010/main" val="4046116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701FA6-6B7D-49E4-B838-1D2A333D0C2B}" type="datetimeFigureOut">
              <a:rPr lang="en-US" smtClean="0"/>
              <a:t>9/18/20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061BDE-0E6E-457B-9361-89A1BA26418B}" type="slidenum">
              <a:rPr lang="en-US" smtClean="0"/>
              <a:t>‹#›</a:t>
            </a:fld>
            <a:endParaRPr lang="en-US" dirty="0"/>
          </a:p>
        </p:txBody>
      </p:sp>
    </p:spTree>
    <p:extLst>
      <p:ext uri="{BB962C8B-B14F-4D97-AF65-F5344CB8AC3E}">
        <p14:creationId xmlns:p14="http://schemas.microsoft.com/office/powerpoint/2010/main" val="2017750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1701FA6-6B7D-49E4-B838-1D2A333D0C2B}" type="datetimeFigureOut">
              <a:rPr lang="en-US" smtClean="0"/>
              <a:t>9/18/20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61BDE-0E6E-457B-9361-89A1BA26418B}" type="slidenum">
              <a:rPr lang="en-US" smtClean="0"/>
              <a:t>‹#›</a:t>
            </a:fld>
            <a:endParaRPr lang="en-US" dirty="0"/>
          </a:p>
        </p:txBody>
      </p:sp>
    </p:spTree>
    <p:extLst>
      <p:ext uri="{BB962C8B-B14F-4D97-AF65-F5344CB8AC3E}">
        <p14:creationId xmlns:p14="http://schemas.microsoft.com/office/powerpoint/2010/main" val="2696521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1701FA6-6B7D-49E4-B838-1D2A333D0C2B}" type="datetimeFigureOut">
              <a:rPr lang="en-US" smtClean="0"/>
              <a:t>9/18/20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61BDE-0E6E-457B-9361-89A1BA26418B}" type="slidenum">
              <a:rPr lang="en-US" smtClean="0"/>
              <a:t>‹#›</a:t>
            </a:fld>
            <a:endParaRPr lang="en-US" dirty="0"/>
          </a:p>
        </p:txBody>
      </p:sp>
    </p:spTree>
    <p:extLst>
      <p:ext uri="{BB962C8B-B14F-4D97-AF65-F5344CB8AC3E}">
        <p14:creationId xmlns:p14="http://schemas.microsoft.com/office/powerpoint/2010/main" val="3606143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701FA6-6B7D-49E4-B838-1D2A333D0C2B}" type="datetimeFigureOut">
              <a:rPr lang="en-US" smtClean="0"/>
              <a:t>9/18/20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61BDE-0E6E-457B-9361-89A1BA26418B}" type="slidenum">
              <a:rPr lang="en-US" smtClean="0"/>
              <a:t>‹#›</a:t>
            </a:fld>
            <a:endParaRPr lang="en-US" dirty="0"/>
          </a:p>
        </p:txBody>
      </p:sp>
    </p:spTree>
    <p:extLst>
      <p:ext uri="{BB962C8B-B14F-4D97-AF65-F5344CB8AC3E}">
        <p14:creationId xmlns:p14="http://schemas.microsoft.com/office/powerpoint/2010/main" val="623357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3412CDA-18DD-9449-B02E-69D9BB1F5E06}"/>
              </a:ext>
            </a:extLst>
          </p:cNvPr>
          <p:cNvSpPr/>
          <p:nvPr userDrawn="1"/>
        </p:nvSpPr>
        <p:spPr>
          <a:xfrm>
            <a:off x="0" y="0"/>
            <a:ext cx="3182828" cy="68580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61244" y="637309"/>
            <a:ext cx="2821584" cy="1828800"/>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3283527" y="637309"/>
            <a:ext cx="8381999" cy="532347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Content Placeholder 7">
            <a:extLst>
              <a:ext uri="{FF2B5EF4-FFF2-40B4-BE49-F238E27FC236}">
                <a16:creationId xmlns:a16="http://schemas.microsoft.com/office/drawing/2014/main" id="{1995E454-6341-9E40-87BE-9AF98183E940}"/>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829800" y="6340750"/>
            <a:ext cx="1588224" cy="367939"/>
          </a:xfrm>
          <a:prstGeom prst="rect">
            <a:avLst/>
          </a:prstGeom>
        </p:spPr>
      </p:pic>
      <p:sp>
        <p:nvSpPr>
          <p:cNvPr id="9" name="Slide Number Placeholder 5">
            <a:extLst>
              <a:ext uri="{FF2B5EF4-FFF2-40B4-BE49-F238E27FC236}">
                <a16:creationId xmlns:a16="http://schemas.microsoft.com/office/drawing/2014/main" id="{75C6091A-AA8E-2846-BDD1-427F4B573B0A}"/>
              </a:ext>
            </a:extLst>
          </p:cNvPr>
          <p:cNvSpPr>
            <a:spLocks noGrp="1"/>
          </p:cNvSpPr>
          <p:nvPr>
            <p:ph type="sldNum" sz="quarter" idx="4"/>
          </p:nvPr>
        </p:nvSpPr>
        <p:spPr>
          <a:xfrm>
            <a:off x="361244" y="6324444"/>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
        <p:nvSpPr>
          <p:cNvPr id="10" name="TextBox 9">
            <a:extLst>
              <a:ext uri="{FF2B5EF4-FFF2-40B4-BE49-F238E27FC236}">
                <a16:creationId xmlns:a16="http://schemas.microsoft.com/office/drawing/2014/main" id="{63492FB6-61C3-3744-8D71-63CEB59D4A7A}"/>
              </a:ext>
            </a:extLst>
          </p:cNvPr>
          <p:cNvSpPr txBox="1"/>
          <p:nvPr userDrawn="1"/>
        </p:nvSpPr>
        <p:spPr>
          <a:xfrm>
            <a:off x="3283528" y="6358277"/>
            <a:ext cx="3755901" cy="369332"/>
          </a:xfrm>
          <a:prstGeom prst="rect">
            <a:avLst/>
          </a:prstGeom>
          <a:noFill/>
        </p:spPr>
        <p:txBody>
          <a:bodyPr wrap="square" rIns="0" rtlCol="0">
            <a:normAutofit/>
          </a:bodyPr>
          <a:lstStyle/>
          <a:p>
            <a:pPr algn="l"/>
            <a:endParaRPr lang="en-US" sz="1400" baseline="0" dirty="0">
              <a:solidFill>
                <a:srgbClr val="00B050"/>
              </a:solidFill>
            </a:endParaRPr>
          </a:p>
        </p:txBody>
      </p:sp>
      <p:cxnSp>
        <p:nvCxnSpPr>
          <p:cNvPr id="11" name="Straight Connector 10">
            <a:extLst>
              <a:ext uri="{FF2B5EF4-FFF2-40B4-BE49-F238E27FC236}">
                <a16:creationId xmlns:a16="http://schemas.microsoft.com/office/drawing/2014/main" id="{84DB7516-ABC8-D54F-BF91-6ADE0BC7DF2F}"/>
              </a:ext>
            </a:extLst>
          </p:cNvPr>
          <p:cNvCxnSpPr>
            <a:cxnSpLocks/>
          </p:cNvCxnSpPr>
          <p:nvPr userDrawn="1"/>
        </p:nvCxnSpPr>
        <p:spPr>
          <a:xfrm flipH="1">
            <a:off x="0" y="6170207"/>
            <a:ext cx="121920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02F04019-C3BF-A04C-BAEE-A225C91066EF}"/>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434186" y="6339290"/>
            <a:ext cx="1723262" cy="370026"/>
          </a:xfrm>
          <a:prstGeom prst="rect">
            <a:avLst/>
          </a:prstGeom>
        </p:spPr>
      </p:pic>
    </p:spTree>
    <p:extLst>
      <p:ext uri="{BB962C8B-B14F-4D97-AF65-F5344CB8AC3E}">
        <p14:creationId xmlns:p14="http://schemas.microsoft.com/office/powerpoint/2010/main" val="2404930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3600" b="1" i="0" kern="1200" baseline="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3412CDA-18DD-9449-B02E-69D9BB1F5E06}"/>
              </a:ext>
            </a:extLst>
          </p:cNvPr>
          <p:cNvSpPr/>
          <p:nvPr userDrawn="1"/>
        </p:nvSpPr>
        <p:spPr>
          <a:xfrm>
            <a:off x="0" y="0"/>
            <a:ext cx="3182828" cy="68580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61244" y="637309"/>
            <a:ext cx="2821584" cy="1828800"/>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3283527" y="637309"/>
            <a:ext cx="8381999" cy="532347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Content Placeholder 7">
            <a:extLst>
              <a:ext uri="{FF2B5EF4-FFF2-40B4-BE49-F238E27FC236}">
                <a16:creationId xmlns:a16="http://schemas.microsoft.com/office/drawing/2014/main" id="{1995E454-6341-9E40-87BE-9AF98183E940}"/>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829800" y="6340750"/>
            <a:ext cx="1588224" cy="367939"/>
          </a:xfrm>
          <a:prstGeom prst="rect">
            <a:avLst/>
          </a:prstGeom>
        </p:spPr>
      </p:pic>
      <p:sp>
        <p:nvSpPr>
          <p:cNvPr id="9" name="Slide Number Placeholder 5">
            <a:extLst>
              <a:ext uri="{FF2B5EF4-FFF2-40B4-BE49-F238E27FC236}">
                <a16:creationId xmlns:a16="http://schemas.microsoft.com/office/drawing/2014/main" id="{75C6091A-AA8E-2846-BDD1-427F4B573B0A}"/>
              </a:ext>
            </a:extLst>
          </p:cNvPr>
          <p:cNvSpPr>
            <a:spLocks noGrp="1"/>
          </p:cNvSpPr>
          <p:nvPr>
            <p:ph type="sldNum" sz="quarter" idx="4"/>
          </p:nvPr>
        </p:nvSpPr>
        <p:spPr>
          <a:xfrm>
            <a:off x="361244" y="6324444"/>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
        <p:nvSpPr>
          <p:cNvPr id="10" name="TextBox 9">
            <a:extLst>
              <a:ext uri="{FF2B5EF4-FFF2-40B4-BE49-F238E27FC236}">
                <a16:creationId xmlns:a16="http://schemas.microsoft.com/office/drawing/2014/main" id="{63492FB6-61C3-3744-8D71-63CEB59D4A7A}"/>
              </a:ext>
            </a:extLst>
          </p:cNvPr>
          <p:cNvSpPr txBox="1"/>
          <p:nvPr userDrawn="1"/>
        </p:nvSpPr>
        <p:spPr>
          <a:xfrm>
            <a:off x="3283528" y="6358277"/>
            <a:ext cx="3755901" cy="369332"/>
          </a:xfrm>
          <a:prstGeom prst="rect">
            <a:avLst/>
          </a:prstGeom>
          <a:noFill/>
        </p:spPr>
        <p:txBody>
          <a:bodyPr wrap="square" rIns="0" rtlCol="0">
            <a:normAutofit/>
          </a:bodyPr>
          <a:lstStyle/>
          <a:p>
            <a:pPr algn="l"/>
            <a:endParaRPr lang="en-US" sz="1400" baseline="0" dirty="0">
              <a:solidFill>
                <a:srgbClr val="00B050"/>
              </a:solidFill>
            </a:endParaRPr>
          </a:p>
        </p:txBody>
      </p:sp>
      <p:cxnSp>
        <p:nvCxnSpPr>
          <p:cNvPr id="11" name="Straight Connector 10">
            <a:extLst>
              <a:ext uri="{FF2B5EF4-FFF2-40B4-BE49-F238E27FC236}">
                <a16:creationId xmlns:a16="http://schemas.microsoft.com/office/drawing/2014/main" id="{84DB7516-ABC8-D54F-BF91-6ADE0BC7DF2F}"/>
              </a:ext>
            </a:extLst>
          </p:cNvPr>
          <p:cNvCxnSpPr>
            <a:cxnSpLocks/>
          </p:cNvCxnSpPr>
          <p:nvPr userDrawn="1"/>
        </p:nvCxnSpPr>
        <p:spPr>
          <a:xfrm flipH="1">
            <a:off x="0" y="6170207"/>
            <a:ext cx="121920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02F04019-C3BF-A04C-BAEE-A225C91066EF}"/>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434186" y="6339290"/>
            <a:ext cx="1723262" cy="370026"/>
          </a:xfrm>
          <a:prstGeom prst="rect">
            <a:avLst/>
          </a:prstGeom>
        </p:spPr>
      </p:pic>
    </p:spTree>
    <p:extLst>
      <p:ext uri="{BB962C8B-B14F-4D97-AF65-F5344CB8AC3E}">
        <p14:creationId xmlns:p14="http://schemas.microsoft.com/office/powerpoint/2010/main" val="30265865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3600" b="1" i="0" kern="1200" baseline="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1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hyperlink" Target="https://public.education.mn.gov/MDEAnalytics/DataSecure.j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BA2B8BC3-8BA2-9648-A6AE-317979D315DF}"/>
              </a:ext>
            </a:extLst>
          </p:cNvPr>
          <p:cNvSpPr txBox="1"/>
          <p:nvPr/>
        </p:nvSpPr>
        <p:spPr>
          <a:xfrm>
            <a:off x="310243" y="3264228"/>
            <a:ext cx="264522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rPr>
              <a:t>September   2020</a:t>
            </a:r>
          </a:p>
        </p:txBody>
      </p:sp>
      <p:sp>
        <p:nvSpPr>
          <p:cNvPr id="5" name="Text Placeholder 4">
            <a:extLst>
              <a:ext uri="{FF2B5EF4-FFF2-40B4-BE49-F238E27FC236}">
                <a16:creationId xmlns:a16="http://schemas.microsoft.com/office/drawing/2014/main" id="{E57D72C0-2B8C-5648-996A-8F860FA8D216}"/>
              </a:ext>
            </a:extLst>
          </p:cNvPr>
          <p:cNvSpPr>
            <a:spLocks noGrp="1"/>
          </p:cNvSpPr>
          <p:nvPr>
            <p:ph type="body" sz="quarter" idx="4294967295"/>
          </p:nvPr>
        </p:nvSpPr>
        <p:spPr>
          <a:xfrm>
            <a:off x="3526971" y="3259137"/>
            <a:ext cx="7231340" cy="533400"/>
          </a:xfrm>
        </p:spPr>
        <p:txBody>
          <a:bodyPr>
            <a:normAutofit/>
          </a:bodyPr>
          <a:lstStyle/>
          <a:p>
            <a:pPr marL="0" indent="0">
              <a:buNone/>
            </a:pPr>
            <a:r>
              <a:rPr lang="en-US" sz="3200" dirty="0"/>
              <a:t>Perkins V  </a:t>
            </a:r>
          </a:p>
        </p:txBody>
      </p:sp>
      <p:sp>
        <p:nvSpPr>
          <p:cNvPr id="4" name="Content Placeholder 3" descr="Strengthening Career and Technical Education dor the 21st Century">
            <a:extLst>
              <a:ext uri="{FF2B5EF4-FFF2-40B4-BE49-F238E27FC236}">
                <a16:creationId xmlns:a16="http://schemas.microsoft.com/office/drawing/2014/main" id="{4238D75D-7236-9D49-9571-8D796E749373}"/>
              </a:ext>
            </a:extLst>
          </p:cNvPr>
          <p:cNvSpPr>
            <a:spLocks noGrp="1"/>
          </p:cNvSpPr>
          <p:nvPr>
            <p:ph sz="quarter" idx="12"/>
          </p:nvPr>
        </p:nvSpPr>
        <p:spPr/>
        <p:txBody>
          <a:bodyPr/>
          <a:lstStyle/>
          <a:p>
            <a:r>
              <a:rPr lang="en-US" dirty="0"/>
              <a:t>Strengthening </a:t>
            </a:r>
          </a:p>
          <a:p>
            <a:r>
              <a:rPr lang="en-US" dirty="0"/>
              <a:t>Career and Technical Education </a:t>
            </a:r>
          </a:p>
          <a:p>
            <a:r>
              <a:rPr lang="en-US" dirty="0"/>
              <a:t>for the 21st Century</a:t>
            </a:r>
          </a:p>
        </p:txBody>
      </p:sp>
      <p:sp>
        <p:nvSpPr>
          <p:cNvPr id="17" name="Title 16" hidden="1">
            <a:extLst>
              <a:ext uri="{FF2B5EF4-FFF2-40B4-BE49-F238E27FC236}">
                <a16:creationId xmlns:a16="http://schemas.microsoft.com/office/drawing/2014/main" id="{9A8773FB-E9EB-4042-8371-28CC116F2EA0}"/>
              </a:ext>
            </a:extLst>
          </p:cNvPr>
          <p:cNvSpPr>
            <a:spLocks noGrp="1"/>
          </p:cNvSpPr>
          <p:nvPr>
            <p:ph type="title"/>
          </p:nvPr>
        </p:nvSpPr>
        <p:spPr>
          <a:xfrm>
            <a:off x="932744" y="-915663"/>
            <a:ext cx="10840156" cy="630692"/>
          </a:xfrm>
        </p:spPr>
        <p:txBody>
          <a:bodyPr>
            <a:normAutofit fontScale="90000"/>
          </a:bodyPr>
          <a:lstStyle/>
          <a:p>
            <a:r>
              <a:rPr lang="en-US" dirty="0"/>
              <a:t>Strengthening Career and Technical Education for the 21</a:t>
            </a:r>
            <a:r>
              <a:rPr lang="en-US" baseline="30000" dirty="0"/>
              <a:t>st</a:t>
            </a:r>
            <a:r>
              <a:rPr lang="en-US" dirty="0"/>
              <a:t> Cent</a:t>
            </a:r>
          </a:p>
        </p:txBody>
      </p:sp>
    </p:spTree>
    <p:extLst>
      <p:ext uri="{BB962C8B-B14F-4D97-AF65-F5344CB8AC3E}">
        <p14:creationId xmlns:p14="http://schemas.microsoft.com/office/powerpoint/2010/main" val="2090731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 Decisions </a:t>
            </a:r>
          </a:p>
        </p:txBody>
      </p:sp>
      <p:sp>
        <p:nvSpPr>
          <p:cNvPr id="3" name="Content Placeholder 2"/>
          <p:cNvSpPr>
            <a:spLocks noGrp="1"/>
          </p:cNvSpPr>
          <p:nvPr>
            <p:ph idx="1"/>
          </p:nvPr>
        </p:nvSpPr>
        <p:spPr/>
        <p:txBody>
          <a:bodyPr/>
          <a:lstStyle/>
          <a:p>
            <a:r>
              <a:rPr lang="en-US" dirty="0"/>
              <a:t>Given your CLNA research, what are your local consortium’s primary goals for the next 2 years? </a:t>
            </a:r>
          </a:p>
          <a:p>
            <a:r>
              <a:rPr lang="en-US" dirty="0"/>
              <a:t>How will you support quality program/programs of study at the local level? </a:t>
            </a:r>
          </a:p>
          <a:p>
            <a:r>
              <a:rPr lang="en-US" dirty="0"/>
              <a:t>How do you provide equity of access and support for student success? </a:t>
            </a:r>
          </a:p>
          <a:p>
            <a:r>
              <a:rPr lang="en-US" dirty="0"/>
              <a:t>How will you make meaningful progress in meeting these goals?  </a:t>
            </a:r>
          </a:p>
          <a:p>
            <a:r>
              <a:rPr lang="en-US" dirty="0"/>
              <a:t>With whom will you partner to make progress?  </a:t>
            </a:r>
          </a:p>
          <a:p>
            <a:endParaRPr lang="en-US" dirty="0"/>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25A15C9-26C3-4F26-BF16-EA931E8CA54C}" type="slidenum">
              <a:rPr kumimoji="0" lang="en-US" sz="1800" b="0" i="0" u="none" strike="noStrike" kern="1200" cap="none" spc="0" normalizeH="0" baseline="0" noProof="0" smtClean="0">
                <a:ln>
                  <a:noFill/>
                </a:ln>
                <a:solidFill>
                  <a:srgbClr val="00B050"/>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8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
        <p:nvSpPr>
          <p:cNvPr id="5" name="Content Placeholder 4"/>
          <p:cNvSpPr>
            <a:spLocks noGrp="1"/>
          </p:cNvSpPr>
          <p:nvPr>
            <p:ph sz="quarter" idx="13"/>
          </p:nvPr>
        </p:nvSpPr>
        <p:spPr/>
        <p:txBody>
          <a:bodyPr/>
          <a:lstStyle/>
          <a:p>
            <a:endParaRPr lang="en-US" dirty="0"/>
          </a:p>
        </p:txBody>
      </p:sp>
    </p:spTree>
    <p:extLst>
      <p:ext uri="{BB962C8B-B14F-4D97-AF65-F5344CB8AC3E}">
        <p14:creationId xmlns:p14="http://schemas.microsoft.com/office/powerpoint/2010/main" val="2543612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 Opportunities </a:t>
            </a:r>
            <a:br>
              <a:rPr lang="en-US" dirty="0"/>
            </a:b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25A15C9-26C3-4F26-BF16-EA931E8CA54C}" type="slidenum">
              <a:rPr kumimoji="0" lang="en-US" sz="1800" b="0" i="0" u="none" strike="noStrike" kern="1200" cap="none" spc="0" normalizeH="0" baseline="0" noProof="0" smtClean="0">
                <a:ln>
                  <a:noFill/>
                </a:ln>
                <a:solidFill>
                  <a:srgbClr val="00B050"/>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18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
        <p:nvSpPr>
          <p:cNvPr id="5" name="Content Placeholder 4"/>
          <p:cNvSpPr>
            <a:spLocks noGrp="1"/>
          </p:cNvSpPr>
          <p:nvPr>
            <p:ph sz="quarter" idx="13"/>
          </p:nvPr>
        </p:nvSpPr>
        <p:spPr/>
        <p:txBody>
          <a:bodyPr/>
          <a:lstStyle/>
          <a:p>
            <a:endParaRPr lang="en-US" dirty="0"/>
          </a:p>
        </p:txBody>
      </p:sp>
    </p:spTree>
    <p:extLst>
      <p:ext uri="{BB962C8B-B14F-4D97-AF65-F5344CB8AC3E}">
        <p14:creationId xmlns:p14="http://schemas.microsoft.com/office/powerpoint/2010/main" val="1613374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 Stories </a:t>
            </a:r>
            <a:br>
              <a:rPr lang="en-US" dirty="0"/>
            </a:b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25A15C9-26C3-4F26-BF16-EA931E8CA54C}" type="slidenum">
              <a:rPr kumimoji="0" lang="en-US" sz="1800" b="0" i="0" u="none" strike="noStrike" kern="1200" cap="none" spc="0" normalizeH="0" baseline="0" noProof="0" smtClean="0">
                <a:ln>
                  <a:noFill/>
                </a:ln>
                <a:solidFill>
                  <a:srgbClr val="00B050"/>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18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
        <p:nvSpPr>
          <p:cNvPr id="5" name="Content Placeholder 4"/>
          <p:cNvSpPr>
            <a:spLocks noGrp="1"/>
          </p:cNvSpPr>
          <p:nvPr>
            <p:ph sz="quarter" idx="13"/>
          </p:nvPr>
        </p:nvSpPr>
        <p:spPr/>
        <p:txBody>
          <a:bodyPr/>
          <a:lstStyle/>
          <a:p>
            <a:endParaRPr lang="en-US" dirty="0"/>
          </a:p>
        </p:txBody>
      </p:sp>
    </p:spTree>
    <p:extLst>
      <p:ext uri="{BB962C8B-B14F-4D97-AF65-F5344CB8AC3E}">
        <p14:creationId xmlns:p14="http://schemas.microsoft.com/office/powerpoint/2010/main" val="96114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t>
            </a:r>
            <a:br>
              <a:rPr lang="en-US" dirty="0"/>
            </a:br>
            <a:r>
              <a:rPr lang="en-US" dirty="0"/>
              <a:t>How can we help?  </a:t>
            </a:r>
          </a:p>
        </p:txBody>
      </p:sp>
      <p:pic>
        <p:nvPicPr>
          <p:cNvPr id="5" name="Content Placeholder 4" descr="Answers to questions all researchers have about the ..."/>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817269" y="1495425"/>
            <a:ext cx="5372100" cy="3606800"/>
          </a:xfrm>
        </p:spPr>
      </p:pic>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25A15C9-26C3-4F26-BF16-EA931E8CA54C}" type="slidenum">
              <a:rPr kumimoji="0" lang="en-US" sz="1800" b="0" i="0" u="none" strike="noStrike" kern="1200" cap="none" spc="0" normalizeH="0" baseline="0" noProof="0" smtClean="0">
                <a:ln>
                  <a:noFill/>
                </a:ln>
                <a:solidFill>
                  <a:srgbClr val="00B050"/>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8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6793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759206-96F4-4751-BB39-C9FA9FB8D653}"/>
              </a:ext>
            </a:extLst>
          </p:cNvPr>
          <p:cNvSpPr>
            <a:spLocks noGrp="1"/>
          </p:cNvSpPr>
          <p:nvPr>
            <p:ph idx="1"/>
          </p:nvPr>
        </p:nvSpPr>
        <p:spPr/>
        <p:txBody>
          <a:bodyPr>
            <a:normAutofit lnSpcReduction="10000"/>
          </a:bodyPr>
          <a:lstStyle/>
          <a:p>
            <a:r>
              <a:rPr lang="en-US" b="1" dirty="0">
                <a:solidFill>
                  <a:schemeClr val="tx1"/>
                </a:solidFill>
              </a:rPr>
              <a:t>Note:  Minnesota’s Perkins V plan is a partner program in the state’s WIOA combined plan. </a:t>
            </a:r>
            <a:br>
              <a:rPr lang="en-US" b="1" dirty="0">
                <a:solidFill>
                  <a:schemeClr val="tx1"/>
                </a:solidFill>
              </a:rPr>
            </a:br>
            <a:r>
              <a:rPr lang="en-US" dirty="0">
                <a:solidFill>
                  <a:schemeClr val="tx1"/>
                </a:solidFill>
              </a:rPr>
              <a:t>A Combined Plan outlines a four-year strategy for WIOA’s six core programs plus one or more of the Combined State Plan partner programs. Core programs include: Adult, Dislocated Worker, Youth, Wagner-Peyser Act, Adult Education and Family Literacy, and Vocational Rehabilitation. Minnesota partner programs include Perkins V, Minnesota Family Investment Program (MFIP), Supplemental Nutrition Assistance Program (SNAP), Trade Adjustment Act (TAA), Senior Community Service Employment Program (SCSEP), and Reintegration of Ex-Offenders Program (Second Chance Act).</a:t>
            </a:r>
          </a:p>
          <a:p>
            <a:endParaRPr lang="en-US" dirty="0">
              <a:solidFill>
                <a:schemeClr val="tx1"/>
              </a:solidFill>
            </a:endParaRPr>
          </a:p>
        </p:txBody>
      </p:sp>
      <p:sp>
        <p:nvSpPr>
          <p:cNvPr id="3" name="Text Placeholder 2">
            <a:extLst>
              <a:ext uri="{FF2B5EF4-FFF2-40B4-BE49-F238E27FC236}">
                <a16:creationId xmlns:a16="http://schemas.microsoft.com/office/drawing/2014/main" id="{3943B0A2-C7A3-41A4-80E3-7398F156786A}"/>
              </a:ext>
            </a:extLst>
          </p:cNvPr>
          <p:cNvSpPr>
            <a:spLocks noGrp="1"/>
          </p:cNvSpPr>
          <p:nvPr>
            <p:ph type="body" sz="quarter" idx="15"/>
          </p:nvPr>
        </p:nvSpPr>
        <p:spPr/>
        <p:txBody>
          <a:bodyPr/>
          <a:lstStyle/>
          <a:p>
            <a:r>
              <a:rPr lang="en-US" dirty="0"/>
              <a:t>WIOA Partner Program</a:t>
            </a:r>
          </a:p>
        </p:txBody>
      </p:sp>
      <p:sp>
        <p:nvSpPr>
          <p:cNvPr id="4" name="Slide Number Placeholder 3">
            <a:extLst>
              <a:ext uri="{FF2B5EF4-FFF2-40B4-BE49-F238E27FC236}">
                <a16:creationId xmlns:a16="http://schemas.microsoft.com/office/drawing/2014/main" id="{0FE30E48-B220-4D8C-9111-6FCE6C69ECA2}"/>
              </a:ext>
            </a:extLst>
          </p:cNvPr>
          <p:cNvSpPr>
            <a:spLocks noGrp="1"/>
          </p:cNvSpPr>
          <p:nvPr>
            <p:ph type="sldNum" sz="quarter" idx="12"/>
          </p:nvPr>
        </p:nvSpPr>
        <p:spPr/>
        <p:txBody>
          <a:bodyPr/>
          <a:lstStyle/>
          <a:p>
            <a:fld id="{C25A15C9-26C3-4F26-BF16-EA931E8CA54C}" type="slidenum">
              <a:rPr lang="en-US" smtClean="0"/>
              <a:pPr/>
              <a:t>14</a:t>
            </a:fld>
            <a:endParaRPr lang="en-US" dirty="0"/>
          </a:p>
        </p:txBody>
      </p:sp>
    </p:spTree>
    <p:extLst>
      <p:ext uri="{BB962C8B-B14F-4D97-AF65-F5344CB8AC3E}">
        <p14:creationId xmlns:p14="http://schemas.microsoft.com/office/powerpoint/2010/main" val="1602273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C791B-1882-4286-B22B-898018842BD6}"/>
              </a:ext>
            </a:extLst>
          </p:cNvPr>
          <p:cNvSpPr>
            <a:spLocks noGrp="1"/>
          </p:cNvSpPr>
          <p:nvPr>
            <p:ph type="title"/>
          </p:nvPr>
        </p:nvSpPr>
        <p:spPr/>
        <p:txBody>
          <a:bodyPr/>
          <a:lstStyle/>
          <a:p>
            <a:r>
              <a:rPr lang="en-US" dirty="0"/>
              <a:t>Perkins IV To Perkins V Changes</a:t>
            </a:r>
            <a:br>
              <a:rPr lang="en-US" dirty="0"/>
            </a:br>
            <a:endParaRPr lang="en-US" dirty="0"/>
          </a:p>
        </p:txBody>
      </p:sp>
      <p:sp>
        <p:nvSpPr>
          <p:cNvPr id="3" name="Content Placeholder 2">
            <a:extLst>
              <a:ext uri="{FF2B5EF4-FFF2-40B4-BE49-F238E27FC236}">
                <a16:creationId xmlns:a16="http://schemas.microsoft.com/office/drawing/2014/main" id="{67ECDF5E-5B5B-4A75-B6C6-BEC0C1293B2A}"/>
              </a:ext>
            </a:extLst>
          </p:cNvPr>
          <p:cNvSpPr>
            <a:spLocks noGrp="1"/>
          </p:cNvSpPr>
          <p:nvPr>
            <p:ph idx="1"/>
          </p:nvPr>
        </p:nvSpPr>
        <p:spPr/>
        <p:txBody>
          <a:bodyPr>
            <a:normAutofit fontScale="92500" lnSpcReduction="10000"/>
          </a:bodyPr>
          <a:lstStyle/>
          <a:p>
            <a:r>
              <a:rPr lang="en-US" dirty="0"/>
              <a:t>Attention to Size, Scope and Quality</a:t>
            </a:r>
          </a:p>
          <a:p>
            <a:pPr lvl="1"/>
            <a:r>
              <a:rPr lang="en-US" dirty="0"/>
              <a:t>Consortia level and program/services level</a:t>
            </a:r>
          </a:p>
          <a:p>
            <a:r>
              <a:rPr lang="en-US" dirty="0"/>
              <a:t>Requirement of Comprehensive Local Needs Assessment</a:t>
            </a:r>
          </a:p>
          <a:p>
            <a:r>
              <a:rPr lang="en-US" dirty="0"/>
              <a:t>Opportunity to review fiscal distribution</a:t>
            </a:r>
          </a:p>
          <a:p>
            <a:r>
              <a:rPr lang="en-US" dirty="0"/>
              <a:t>Use of funds</a:t>
            </a:r>
          </a:p>
          <a:p>
            <a:pPr lvl="1"/>
            <a:r>
              <a:rPr lang="en-US" dirty="0"/>
              <a:t>Includes recruitment, retention, training of educational professionals</a:t>
            </a:r>
          </a:p>
          <a:p>
            <a:pPr lvl="1"/>
            <a:r>
              <a:rPr lang="en-US" dirty="0"/>
              <a:t>Reserve: Innovation, Programs of Study  </a:t>
            </a:r>
          </a:p>
          <a:p>
            <a:r>
              <a:rPr lang="en-US" dirty="0"/>
              <a:t>State Determined Performance Levels</a:t>
            </a:r>
          </a:p>
          <a:p>
            <a:r>
              <a:rPr lang="en-US" dirty="0"/>
              <a:t>Expansion of data requirement and performance for Special populations </a:t>
            </a:r>
          </a:p>
        </p:txBody>
      </p:sp>
      <p:sp>
        <p:nvSpPr>
          <p:cNvPr id="5" name="Slide Number Placeholder 4">
            <a:extLst>
              <a:ext uri="{FF2B5EF4-FFF2-40B4-BE49-F238E27FC236}">
                <a16:creationId xmlns:a16="http://schemas.microsoft.com/office/drawing/2014/main" id="{0533C0CD-34EE-419A-AD8D-34F5D49E2338}"/>
              </a:ext>
            </a:extLst>
          </p:cNvPr>
          <p:cNvSpPr>
            <a:spLocks noGrp="1"/>
          </p:cNvSpPr>
          <p:nvPr>
            <p:ph type="sldNum" sz="quarter" idx="12"/>
          </p:nvPr>
        </p:nvSpPr>
        <p:spPr/>
        <p:txBody>
          <a:bodyPr/>
          <a:lstStyle/>
          <a:p>
            <a:fld id="{C25A15C9-26C3-4F26-BF16-EA931E8CA54C}" type="slidenum">
              <a:rPr lang="en-US" smtClean="0"/>
              <a:pPr/>
              <a:t>15</a:t>
            </a:fld>
            <a:endParaRPr lang="en-US" dirty="0"/>
          </a:p>
        </p:txBody>
      </p:sp>
    </p:spTree>
    <p:extLst>
      <p:ext uri="{BB962C8B-B14F-4D97-AF65-F5344CB8AC3E}">
        <p14:creationId xmlns:p14="http://schemas.microsoft.com/office/powerpoint/2010/main" val="1568340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2632AF-D909-4D9C-9F6E-6128714814A8}"/>
              </a:ext>
            </a:extLst>
          </p:cNvPr>
          <p:cNvSpPr>
            <a:spLocks noGrp="1"/>
          </p:cNvSpPr>
          <p:nvPr>
            <p:ph sz="quarter" idx="12"/>
          </p:nvPr>
        </p:nvSpPr>
        <p:spPr/>
        <p:txBody>
          <a:bodyPr/>
          <a:lstStyle/>
          <a:p>
            <a:pPr algn="ctr"/>
            <a:r>
              <a:rPr lang="en-US" dirty="0"/>
              <a:t>Jeralyn Jargo </a:t>
            </a:r>
          </a:p>
          <a:p>
            <a:pPr algn="ctr"/>
            <a:r>
              <a:rPr lang="en-US" i="1" dirty="0"/>
              <a:t>State Director</a:t>
            </a:r>
            <a:br>
              <a:rPr lang="en-US" dirty="0"/>
            </a:br>
            <a:r>
              <a:rPr lang="en-US" dirty="0"/>
              <a:t>Career and Technical Education</a:t>
            </a:r>
          </a:p>
          <a:p>
            <a:endParaRPr lang="en-US" dirty="0"/>
          </a:p>
        </p:txBody>
      </p:sp>
      <p:sp>
        <p:nvSpPr>
          <p:cNvPr id="3" name="Title 2">
            <a:extLst>
              <a:ext uri="{FF2B5EF4-FFF2-40B4-BE49-F238E27FC236}">
                <a16:creationId xmlns:a16="http://schemas.microsoft.com/office/drawing/2014/main" id="{2A22CE0A-8837-4DC9-ADA9-D1087DB0E413}"/>
              </a:ext>
            </a:extLst>
          </p:cNvPr>
          <p:cNvSpPr>
            <a:spLocks noGrp="1"/>
          </p:cNvSpPr>
          <p:nvPr>
            <p:ph type="title"/>
          </p:nvPr>
        </p:nvSpPr>
        <p:spPr/>
        <p:txBody>
          <a:bodyPr/>
          <a:lstStyle/>
          <a:p>
            <a:endParaRPr lang="en-US" dirty="0"/>
          </a:p>
        </p:txBody>
      </p:sp>
      <p:sp>
        <p:nvSpPr>
          <p:cNvPr id="4" name="Rectangle 3">
            <a:extLst>
              <a:ext uri="{FF2B5EF4-FFF2-40B4-BE49-F238E27FC236}">
                <a16:creationId xmlns:a16="http://schemas.microsoft.com/office/drawing/2014/main" id="{69524352-7AAA-4907-8FD0-E54809AEF2C1}"/>
              </a:ext>
            </a:extLst>
          </p:cNvPr>
          <p:cNvSpPr/>
          <p:nvPr/>
        </p:nvSpPr>
        <p:spPr>
          <a:xfrm>
            <a:off x="3730752" y="2688927"/>
            <a:ext cx="7893212" cy="523220"/>
          </a:xfrm>
          <a:prstGeom prst="rect">
            <a:avLst/>
          </a:prstGeom>
        </p:spPr>
        <p:txBody>
          <a:bodyPr wrap="square">
            <a:spAutoFit/>
          </a:bodyPr>
          <a:lstStyle/>
          <a:p>
            <a:pPr algn="ctr"/>
            <a:r>
              <a:rPr lang="en-US" sz="2800" b="1" dirty="0">
                <a:solidFill>
                  <a:srgbClr val="97999B"/>
                </a:solidFill>
              </a:rPr>
              <a:t>Jeralyn.Jargo@minnstate.edu</a:t>
            </a:r>
          </a:p>
        </p:txBody>
      </p:sp>
      <p:sp>
        <p:nvSpPr>
          <p:cNvPr id="5" name="Rectangle 4">
            <a:extLst>
              <a:ext uri="{FF2B5EF4-FFF2-40B4-BE49-F238E27FC236}">
                <a16:creationId xmlns:a16="http://schemas.microsoft.com/office/drawing/2014/main" id="{C3AF0092-B180-42E9-8F44-C1B869804F99}"/>
              </a:ext>
            </a:extLst>
          </p:cNvPr>
          <p:cNvSpPr/>
          <p:nvPr/>
        </p:nvSpPr>
        <p:spPr>
          <a:xfrm>
            <a:off x="3628861" y="6219028"/>
            <a:ext cx="7893212" cy="523220"/>
          </a:xfrm>
          <a:prstGeom prst="rect">
            <a:avLst/>
          </a:prstGeom>
        </p:spPr>
        <p:txBody>
          <a:bodyPr wrap="square">
            <a:spAutoFit/>
          </a:bodyPr>
          <a:lstStyle/>
          <a:p>
            <a:pPr algn="ctr"/>
            <a:r>
              <a:rPr lang="en-US" sz="2800" b="1" dirty="0"/>
              <a:t>www.minnstate.edu/system/cte/Strengthening-CTE</a:t>
            </a:r>
          </a:p>
        </p:txBody>
      </p:sp>
    </p:spTree>
    <p:extLst>
      <p:ext uri="{BB962C8B-B14F-4D97-AF65-F5344CB8AC3E}">
        <p14:creationId xmlns:p14="http://schemas.microsoft.com/office/powerpoint/2010/main" val="978332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35A7C3E-33AC-EE4B-9D3A-56754FE4974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25A15C9-26C3-4F26-BF16-EA931E8CA54C}" type="slidenum">
              <a:rPr kumimoji="0" lang="en-US" sz="1800" b="0" i="0" u="none" strike="noStrike" kern="1200" cap="none" spc="0" normalizeH="0" baseline="0" noProof="0" smtClean="0">
                <a:ln>
                  <a:noFill/>
                </a:ln>
                <a:solidFill>
                  <a:srgbClr val="00B050"/>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
        <p:nvSpPr>
          <p:cNvPr id="10" name="Circular Arrow 9">
            <a:extLst>
              <a:ext uri="{FF2B5EF4-FFF2-40B4-BE49-F238E27FC236}">
                <a16:creationId xmlns:a16="http://schemas.microsoft.com/office/drawing/2014/main" id="{8EAE8CC2-4AE9-764D-A643-5EC9010FC3A5}"/>
              </a:ext>
              <a:ext uri="{C183D7F6-B498-43B3-948B-1728B52AA6E4}">
                <adec:decorative xmlns:adec="http://schemas.microsoft.com/office/drawing/2017/decorative" val="1"/>
              </a:ext>
            </a:extLst>
          </p:cNvPr>
          <p:cNvSpPr/>
          <p:nvPr/>
        </p:nvSpPr>
        <p:spPr>
          <a:xfrm rot="16200000">
            <a:off x="3168340" y="474948"/>
            <a:ext cx="4228530" cy="4229173"/>
          </a:xfrm>
          <a:prstGeom prst="circularArrow">
            <a:avLst>
              <a:gd name="adj1" fmla="val 10980"/>
              <a:gd name="adj2" fmla="val 1142322"/>
              <a:gd name="adj3" fmla="val 4500000"/>
              <a:gd name="adj4" fmla="val 10800000"/>
              <a:gd name="adj5" fmla="val 12500"/>
            </a:avLst>
          </a:pr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2" name="Shape 11">
            <a:extLst>
              <a:ext uri="{FF2B5EF4-FFF2-40B4-BE49-F238E27FC236}">
                <a16:creationId xmlns:a16="http://schemas.microsoft.com/office/drawing/2014/main" id="{755AC82C-B2AE-B24F-BEAE-9A1A3401C749}"/>
              </a:ext>
              <a:ext uri="{C183D7F6-B498-43B3-948B-1728B52AA6E4}">
                <adec:decorative xmlns:adec="http://schemas.microsoft.com/office/drawing/2017/decorative" val="1"/>
              </a:ext>
            </a:extLst>
          </p:cNvPr>
          <p:cNvSpPr/>
          <p:nvPr/>
        </p:nvSpPr>
        <p:spPr>
          <a:xfrm rot="16200000">
            <a:off x="5629140" y="1635640"/>
            <a:ext cx="4228530" cy="4229173"/>
          </a:xfrm>
          <a:prstGeom prst="leftCircularArrow">
            <a:avLst>
              <a:gd name="adj1" fmla="val 10980"/>
              <a:gd name="adj2" fmla="val 1142322"/>
              <a:gd name="adj3" fmla="val 6300000"/>
              <a:gd name="adj4" fmla="val 18900000"/>
              <a:gd name="adj5" fmla="val 12500"/>
            </a:avLst>
          </a:prstGeom>
          <a:solidFill>
            <a:schemeClr val="accent5"/>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Block Arc 13">
            <a:extLst>
              <a:ext uri="{FF2B5EF4-FFF2-40B4-BE49-F238E27FC236}">
                <a16:creationId xmlns:a16="http://schemas.microsoft.com/office/drawing/2014/main" id="{93B18488-DB7E-EC40-BBC9-07CB206DDCD8}"/>
              </a:ext>
              <a:ext uri="{C183D7F6-B498-43B3-948B-1728B52AA6E4}">
                <adec:decorative xmlns:adec="http://schemas.microsoft.com/office/drawing/2017/decorative" val="1"/>
              </a:ext>
            </a:extLst>
          </p:cNvPr>
          <p:cNvSpPr/>
          <p:nvPr/>
        </p:nvSpPr>
        <p:spPr>
          <a:xfrm rot="16200000">
            <a:off x="8376171" y="805336"/>
            <a:ext cx="3632962" cy="3634417"/>
          </a:xfrm>
          <a:prstGeom prst="blockArc">
            <a:avLst>
              <a:gd name="adj1" fmla="val 13500000"/>
              <a:gd name="adj2" fmla="val 10800000"/>
              <a:gd name="adj3" fmla="val 12740"/>
            </a:avLst>
          </a:prstGeom>
          <a:solidFill>
            <a:srgbClr val="DB7C1B"/>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5" name="Freeform 14">
            <a:extLst>
              <a:ext uri="{FF2B5EF4-FFF2-40B4-BE49-F238E27FC236}">
                <a16:creationId xmlns:a16="http://schemas.microsoft.com/office/drawing/2014/main" id="{C5D82BDA-C3EA-9D41-B040-55367AE5D286}"/>
              </a:ext>
            </a:extLst>
          </p:cNvPr>
          <p:cNvSpPr/>
          <p:nvPr/>
        </p:nvSpPr>
        <p:spPr>
          <a:xfrm>
            <a:off x="9201323" y="2261405"/>
            <a:ext cx="2005285" cy="916758"/>
          </a:xfrm>
          <a:custGeom>
            <a:avLst/>
            <a:gdLst>
              <a:gd name="connsiteX0" fmla="*/ 0 w 1651646"/>
              <a:gd name="connsiteY0" fmla="*/ 0 h 825625"/>
              <a:gd name="connsiteX1" fmla="*/ 1651646 w 1651646"/>
              <a:gd name="connsiteY1" fmla="*/ 0 h 825625"/>
              <a:gd name="connsiteX2" fmla="*/ 1651646 w 1651646"/>
              <a:gd name="connsiteY2" fmla="*/ 825625 h 825625"/>
              <a:gd name="connsiteX3" fmla="*/ 0 w 1651646"/>
              <a:gd name="connsiteY3" fmla="*/ 825625 h 825625"/>
              <a:gd name="connsiteX4" fmla="*/ 0 w 1651646"/>
              <a:gd name="connsiteY4" fmla="*/ 0 h 825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1646" h="825625">
                <a:moveTo>
                  <a:pt x="0" y="0"/>
                </a:moveTo>
                <a:lnTo>
                  <a:pt x="1651646" y="0"/>
                </a:lnTo>
                <a:lnTo>
                  <a:pt x="1651646" y="825625"/>
                </a:lnTo>
                <a:lnTo>
                  <a:pt x="0" y="82562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kumimoji="0" lang="en-US" sz="2800" b="0" i="0" u="none" strike="noStrike" kern="1200" cap="none" spc="0" normalizeH="0" baseline="0" noProof="0" dirty="0">
                <a:ln>
                  <a:noFill/>
                </a:ln>
                <a:solidFill>
                  <a:srgbClr val="003C66">
                    <a:hueOff val="0"/>
                    <a:satOff val="0"/>
                    <a:lumOff val="0"/>
                    <a:alphaOff val="0"/>
                  </a:srgbClr>
                </a:solidFill>
                <a:effectLst/>
                <a:uLnTx/>
                <a:uFillTx/>
                <a:latin typeface="Calibri" panose="020F0502020204030204"/>
                <a:ea typeface="+mn-ea"/>
                <a:cs typeface="+mn-cs"/>
              </a:rPr>
              <a:t>$16.2Million</a:t>
            </a:r>
          </a:p>
          <a:p>
            <a:pPr marL="0" marR="0" lvl="0" indent="0" algn="ctr" defTabSz="1244600" rtl="0" eaLnBrk="1" fontAlgn="auto" latinLnBrk="0" hangingPunct="1">
              <a:lnSpc>
                <a:spcPct val="90000"/>
              </a:lnSpc>
              <a:spcBef>
                <a:spcPct val="0"/>
              </a:spcBef>
              <a:spcAft>
                <a:spcPct val="35000"/>
              </a:spcAft>
              <a:buClrTx/>
              <a:buSzTx/>
              <a:buFontTx/>
              <a:buNone/>
              <a:tabLst/>
              <a:defRPr/>
            </a:pPr>
            <a:r>
              <a:rPr kumimoji="0" lang="en-US" sz="2800" b="0" i="0" u="none" strike="noStrike" kern="1200" cap="none" spc="0" normalizeH="0" baseline="0" noProof="0" dirty="0">
                <a:ln>
                  <a:noFill/>
                </a:ln>
                <a:solidFill>
                  <a:srgbClr val="003C66">
                    <a:hueOff val="0"/>
                    <a:satOff val="0"/>
                    <a:lumOff val="0"/>
                    <a:alphaOff val="0"/>
                  </a:srgbClr>
                </a:solidFill>
                <a:effectLst/>
                <a:uLnTx/>
                <a:uFillTx/>
                <a:latin typeface="Calibri" panose="020F0502020204030204"/>
                <a:ea typeface="+mn-ea"/>
                <a:cs typeface="+mn-cs"/>
              </a:rPr>
              <a:t>Local Consortia  </a:t>
            </a:r>
          </a:p>
        </p:txBody>
      </p:sp>
      <p:sp>
        <p:nvSpPr>
          <p:cNvPr id="13" name="Freeform 12">
            <a:extLst>
              <a:ext uri="{FF2B5EF4-FFF2-40B4-BE49-F238E27FC236}">
                <a16:creationId xmlns:a16="http://schemas.microsoft.com/office/drawing/2014/main" id="{2822FEAF-5B82-6243-8294-F1DFE91AD592}"/>
              </a:ext>
            </a:extLst>
          </p:cNvPr>
          <p:cNvSpPr/>
          <p:nvPr/>
        </p:nvSpPr>
        <p:spPr>
          <a:xfrm>
            <a:off x="7014974" y="3663597"/>
            <a:ext cx="1651646" cy="825625"/>
          </a:xfrm>
          <a:custGeom>
            <a:avLst/>
            <a:gdLst>
              <a:gd name="connsiteX0" fmla="*/ 0 w 1651646"/>
              <a:gd name="connsiteY0" fmla="*/ 0 h 825625"/>
              <a:gd name="connsiteX1" fmla="*/ 1651646 w 1651646"/>
              <a:gd name="connsiteY1" fmla="*/ 0 h 825625"/>
              <a:gd name="connsiteX2" fmla="*/ 1651646 w 1651646"/>
              <a:gd name="connsiteY2" fmla="*/ 825625 h 825625"/>
              <a:gd name="connsiteX3" fmla="*/ 0 w 1651646"/>
              <a:gd name="connsiteY3" fmla="*/ 825625 h 825625"/>
              <a:gd name="connsiteX4" fmla="*/ 0 w 1651646"/>
              <a:gd name="connsiteY4" fmla="*/ 0 h 825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1646" h="825625">
                <a:moveTo>
                  <a:pt x="0" y="0"/>
                </a:moveTo>
                <a:lnTo>
                  <a:pt x="1651646" y="0"/>
                </a:lnTo>
                <a:lnTo>
                  <a:pt x="1651646" y="825625"/>
                </a:lnTo>
                <a:lnTo>
                  <a:pt x="0" y="82562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kumimoji="0" lang="en-US" sz="2800" b="0" i="0" u="none" strike="noStrike" kern="1200" cap="none" spc="0" normalizeH="0" baseline="0" noProof="0" dirty="0">
                <a:ln>
                  <a:noFill/>
                </a:ln>
                <a:solidFill>
                  <a:srgbClr val="003C66">
                    <a:hueOff val="0"/>
                    <a:satOff val="0"/>
                    <a:lumOff val="0"/>
                    <a:alphaOff val="0"/>
                  </a:srgbClr>
                </a:solidFill>
                <a:effectLst/>
                <a:uLnTx/>
                <a:uFillTx/>
                <a:latin typeface="Calibri" panose="020F0502020204030204"/>
                <a:ea typeface="+mn-ea"/>
                <a:cs typeface="+mn-cs"/>
              </a:rPr>
              <a:t>Minnesota</a:t>
            </a:r>
          </a:p>
        </p:txBody>
      </p:sp>
      <p:sp>
        <p:nvSpPr>
          <p:cNvPr id="8" name="TextBox 7">
            <a:extLst>
              <a:ext uri="{FF2B5EF4-FFF2-40B4-BE49-F238E27FC236}">
                <a16:creationId xmlns:a16="http://schemas.microsoft.com/office/drawing/2014/main" id="{DAB664A4-FB13-2448-8D53-5C1FF14A0308}"/>
              </a:ext>
            </a:extLst>
          </p:cNvPr>
          <p:cNvSpPr txBox="1"/>
          <p:nvPr/>
        </p:nvSpPr>
        <p:spPr>
          <a:xfrm>
            <a:off x="6914522" y="3540429"/>
            <a:ext cx="18525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rPr>
              <a:t>$</a:t>
            </a:r>
            <a:r>
              <a:rPr kumimoji="0" lang="en-US" sz="2400" b="0" i="0" u="none" strike="noStrike" kern="1200" cap="none" spc="0" normalizeH="0" baseline="0" noProof="0" dirty="0">
                <a:ln>
                  <a:noFill/>
                </a:ln>
                <a:solidFill>
                  <a:srgbClr val="003C66"/>
                </a:solidFill>
                <a:effectLst/>
                <a:uLnTx/>
                <a:uFillTx/>
                <a:latin typeface="Calibri" panose="020F0502020204030204"/>
                <a:ea typeface="+mn-ea"/>
                <a:cs typeface="+mn-cs"/>
              </a:rPr>
              <a:t>18.9 Million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3C66"/>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3C66"/>
                </a:solidFill>
                <a:effectLst/>
                <a:uLnTx/>
                <a:uFillTx/>
                <a:latin typeface="Calibri" panose="020F0502020204030204"/>
                <a:ea typeface="+mn-ea"/>
                <a:cs typeface="+mn-cs"/>
              </a:rPr>
              <a:t>  </a:t>
            </a:r>
          </a:p>
        </p:txBody>
      </p:sp>
      <p:sp>
        <p:nvSpPr>
          <p:cNvPr id="11" name="Freeform 10">
            <a:extLst>
              <a:ext uri="{FF2B5EF4-FFF2-40B4-BE49-F238E27FC236}">
                <a16:creationId xmlns:a16="http://schemas.microsoft.com/office/drawing/2014/main" id="{5A081D4E-ACBD-A147-934F-51FAA20145DD}"/>
              </a:ext>
            </a:extLst>
          </p:cNvPr>
          <p:cNvSpPr/>
          <p:nvPr/>
        </p:nvSpPr>
        <p:spPr>
          <a:xfrm>
            <a:off x="4446898" y="2352538"/>
            <a:ext cx="1651646" cy="825625"/>
          </a:xfrm>
          <a:custGeom>
            <a:avLst/>
            <a:gdLst>
              <a:gd name="connsiteX0" fmla="*/ 0 w 1651646"/>
              <a:gd name="connsiteY0" fmla="*/ 0 h 825625"/>
              <a:gd name="connsiteX1" fmla="*/ 1651646 w 1651646"/>
              <a:gd name="connsiteY1" fmla="*/ 0 h 825625"/>
              <a:gd name="connsiteX2" fmla="*/ 1651646 w 1651646"/>
              <a:gd name="connsiteY2" fmla="*/ 825625 h 825625"/>
              <a:gd name="connsiteX3" fmla="*/ 0 w 1651646"/>
              <a:gd name="connsiteY3" fmla="*/ 825625 h 825625"/>
              <a:gd name="connsiteX4" fmla="*/ 0 w 1651646"/>
              <a:gd name="connsiteY4" fmla="*/ 0 h 825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1646" h="825625">
                <a:moveTo>
                  <a:pt x="0" y="0"/>
                </a:moveTo>
                <a:lnTo>
                  <a:pt x="1651646" y="0"/>
                </a:lnTo>
                <a:lnTo>
                  <a:pt x="1651646" y="825625"/>
                </a:lnTo>
                <a:lnTo>
                  <a:pt x="0" y="82562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kumimoji="0" lang="en-US" sz="2800" b="0" i="0" u="none" strike="noStrike" kern="1200" cap="none" spc="0" normalizeH="0" baseline="0" noProof="0" dirty="0">
                <a:ln>
                  <a:noFill/>
                </a:ln>
                <a:solidFill>
                  <a:srgbClr val="003C66">
                    <a:hueOff val="0"/>
                    <a:satOff val="0"/>
                    <a:lumOff val="0"/>
                    <a:alphaOff val="0"/>
                  </a:srgbClr>
                </a:solidFill>
                <a:effectLst/>
                <a:uLnTx/>
                <a:uFillTx/>
                <a:latin typeface="Calibri" panose="020F0502020204030204"/>
                <a:ea typeface="+mn-ea"/>
                <a:cs typeface="+mn-cs"/>
              </a:rPr>
              <a:t>Federal Allotment  </a:t>
            </a:r>
          </a:p>
        </p:txBody>
      </p:sp>
      <p:sp>
        <p:nvSpPr>
          <p:cNvPr id="7" name="TextBox 6">
            <a:extLst>
              <a:ext uri="{FF2B5EF4-FFF2-40B4-BE49-F238E27FC236}">
                <a16:creationId xmlns:a16="http://schemas.microsoft.com/office/drawing/2014/main" id="{C1CC5087-7ED0-A34F-A1A8-2A8AF4B6E612}"/>
              </a:ext>
            </a:extLst>
          </p:cNvPr>
          <p:cNvSpPr txBox="1"/>
          <p:nvPr/>
        </p:nvSpPr>
        <p:spPr>
          <a:xfrm>
            <a:off x="4513773" y="1930401"/>
            <a:ext cx="170980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3C66"/>
                </a:solidFill>
                <a:effectLst/>
                <a:uLnTx/>
                <a:uFillTx/>
                <a:latin typeface="Calibri" panose="020F0502020204030204"/>
                <a:ea typeface="+mn-ea"/>
                <a:cs typeface="+mn-cs"/>
              </a:rPr>
              <a:t>$1.2 Billion</a:t>
            </a:r>
          </a:p>
        </p:txBody>
      </p:sp>
      <p:sp>
        <p:nvSpPr>
          <p:cNvPr id="2" name="Title 1">
            <a:extLst>
              <a:ext uri="{FF2B5EF4-FFF2-40B4-BE49-F238E27FC236}">
                <a16:creationId xmlns:a16="http://schemas.microsoft.com/office/drawing/2014/main" id="{AB01A998-B31D-3F49-B98F-2AB348D32F57}"/>
              </a:ext>
            </a:extLst>
          </p:cNvPr>
          <p:cNvSpPr>
            <a:spLocks noGrp="1"/>
          </p:cNvSpPr>
          <p:nvPr>
            <p:ph type="title"/>
          </p:nvPr>
        </p:nvSpPr>
        <p:spPr/>
        <p:txBody>
          <a:bodyPr>
            <a:normAutofit fontScale="90000"/>
          </a:bodyPr>
          <a:lstStyle/>
          <a:p>
            <a:r>
              <a:rPr lang="en-US" dirty="0"/>
              <a:t>One Revenue Source: </a:t>
            </a:r>
            <a:br>
              <a:rPr lang="en-US" dirty="0"/>
            </a:br>
            <a:r>
              <a:rPr lang="en-US" dirty="0"/>
              <a:t>Federal Perkins Allocation</a:t>
            </a:r>
          </a:p>
        </p:txBody>
      </p:sp>
    </p:spTree>
    <p:extLst>
      <p:ext uri="{BB962C8B-B14F-4D97-AF65-F5344CB8AC3E}">
        <p14:creationId xmlns:p14="http://schemas.microsoft.com/office/powerpoint/2010/main" val="1329835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701355-376D-0440-B37D-1D531F3799D6}"/>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25A15C9-26C3-4F26-BF16-EA931E8CA54C}" type="slidenum">
              <a:rPr kumimoji="0" lang="en-US" sz="1800" b="0" i="0" u="none" strike="noStrike" kern="1200" cap="none" spc="0" normalizeH="0" baseline="0" noProof="0" smtClean="0">
                <a:ln>
                  <a:noFill/>
                </a:ln>
                <a:solidFill>
                  <a:srgbClr val="00B050"/>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
        <p:nvSpPr>
          <p:cNvPr id="3" name="Pentagon 2">
            <a:extLst>
              <a:ext uri="{FF2B5EF4-FFF2-40B4-BE49-F238E27FC236}">
                <a16:creationId xmlns:a16="http://schemas.microsoft.com/office/drawing/2014/main" id="{403A5C73-C900-424B-8B49-CA91C3B23BD1}"/>
              </a:ext>
              <a:ext uri="{C183D7F6-B498-43B3-948B-1728B52AA6E4}">
                <adec:decorative xmlns:adec="http://schemas.microsoft.com/office/drawing/2017/decorative" val="1"/>
              </a:ext>
            </a:extLst>
          </p:cNvPr>
          <p:cNvSpPr/>
          <p:nvPr/>
        </p:nvSpPr>
        <p:spPr>
          <a:xfrm>
            <a:off x="3399693" y="829141"/>
            <a:ext cx="3036277" cy="1226660"/>
          </a:xfrm>
          <a:prstGeom prst="homePlate">
            <a:avLst/>
          </a:prstGeom>
          <a:solidFill>
            <a:srgbClr val="DB7C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9" name="Pentagon 8">
            <a:extLst>
              <a:ext uri="{FF2B5EF4-FFF2-40B4-BE49-F238E27FC236}">
                <a16:creationId xmlns:a16="http://schemas.microsoft.com/office/drawing/2014/main" id="{7E4771F0-2BC2-DB49-A1BD-70C9A5F4BAAB}"/>
              </a:ext>
              <a:ext uri="{C183D7F6-B498-43B3-948B-1728B52AA6E4}">
                <adec:decorative xmlns:adec="http://schemas.microsoft.com/office/drawing/2017/decorative" val="1"/>
              </a:ext>
            </a:extLst>
          </p:cNvPr>
          <p:cNvSpPr/>
          <p:nvPr/>
        </p:nvSpPr>
        <p:spPr>
          <a:xfrm>
            <a:off x="3399693" y="2493818"/>
            <a:ext cx="3036277" cy="1226660"/>
          </a:xfrm>
          <a:prstGeom prst="homePlate">
            <a:avLst/>
          </a:prstGeom>
          <a:solidFill>
            <a:srgbClr val="DB7C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2" name="Pentagon 11">
            <a:extLst>
              <a:ext uri="{FF2B5EF4-FFF2-40B4-BE49-F238E27FC236}">
                <a16:creationId xmlns:a16="http://schemas.microsoft.com/office/drawing/2014/main" id="{48E710FA-1ED0-1A49-A2DB-045BC829C2B7}"/>
              </a:ext>
              <a:ext uri="{C183D7F6-B498-43B3-948B-1728B52AA6E4}">
                <adec:decorative xmlns:adec="http://schemas.microsoft.com/office/drawing/2017/decorative" val="1"/>
              </a:ext>
            </a:extLst>
          </p:cNvPr>
          <p:cNvSpPr/>
          <p:nvPr/>
        </p:nvSpPr>
        <p:spPr>
          <a:xfrm>
            <a:off x="3399693" y="4176069"/>
            <a:ext cx="3036277" cy="1226660"/>
          </a:xfrm>
          <a:prstGeom prst="homePlate">
            <a:avLst/>
          </a:prstGeom>
          <a:solidFill>
            <a:srgbClr val="DB7C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BEE9B032-6B6C-FE41-AF56-AD26B9BEFE8C}"/>
              </a:ext>
            </a:extLst>
          </p:cNvPr>
          <p:cNvSpPr txBox="1"/>
          <p:nvPr/>
        </p:nvSpPr>
        <p:spPr>
          <a:xfrm>
            <a:off x="6435969" y="4071651"/>
            <a:ext cx="5369169" cy="147732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rPr>
              <a:t>An equity lens for decision-making</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rPr>
              <a:t>Inclusion of all stakeholders</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rPr>
              <a:t>Being bold, innovative and focused on continuous improvement</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rPr>
              <a:t>Responsiveness to the evolving labor market</a:t>
            </a:r>
          </a:p>
        </p:txBody>
      </p:sp>
      <p:sp>
        <p:nvSpPr>
          <p:cNvPr id="13" name="TextBox 12">
            <a:extLst>
              <a:ext uri="{FF2B5EF4-FFF2-40B4-BE49-F238E27FC236}">
                <a16:creationId xmlns:a16="http://schemas.microsoft.com/office/drawing/2014/main" id="{8D5D9353-907D-8145-B2D5-77DC7A7205B6}"/>
              </a:ext>
            </a:extLst>
          </p:cNvPr>
          <p:cNvSpPr txBox="1"/>
          <p:nvPr/>
        </p:nvSpPr>
        <p:spPr>
          <a:xfrm>
            <a:off x="3669324" y="4404678"/>
            <a:ext cx="243840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uLnTx/>
                <a:uFillTx/>
                <a:latin typeface="Calibri" panose="020F0502020204030204"/>
                <a:ea typeface="+mn-ea"/>
                <a:cs typeface="+mn-cs"/>
              </a:rPr>
              <a:t>Principles</a:t>
            </a:r>
          </a:p>
        </p:txBody>
      </p:sp>
      <p:sp>
        <p:nvSpPr>
          <p:cNvPr id="16" name="TextBox 15">
            <a:extLst>
              <a:ext uri="{FF2B5EF4-FFF2-40B4-BE49-F238E27FC236}">
                <a16:creationId xmlns:a16="http://schemas.microsoft.com/office/drawing/2014/main" id="{F4CFC9A4-274B-BF49-8A3F-9EE4F8DC82E3}"/>
              </a:ext>
            </a:extLst>
          </p:cNvPr>
          <p:cNvSpPr txBox="1"/>
          <p:nvPr/>
        </p:nvSpPr>
        <p:spPr>
          <a:xfrm>
            <a:off x="6435970" y="2645482"/>
            <a:ext cx="536916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rPr>
              <a:t>Quality career and technical education ensures every learner has equitable access to career-connected learning through a network of knowledgeable partners.</a:t>
            </a:r>
          </a:p>
        </p:txBody>
      </p:sp>
      <p:sp>
        <p:nvSpPr>
          <p:cNvPr id="10" name="TextBox 9">
            <a:extLst>
              <a:ext uri="{FF2B5EF4-FFF2-40B4-BE49-F238E27FC236}">
                <a16:creationId xmlns:a16="http://schemas.microsoft.com/office/drawing/2014/main" id="{FFAAC245-48A6-7B48-92AE-D8E5B607B40F}"/>
              </a:ext>
            </a:extLst>
          </p:cNvPr>
          <p:cNvSpPr txBox="1"/>
          <p:nvPr/>
        </p:nvSpPr>
        <p:spPr>
          <a:xfrm>
            <a:off x="3669324" y="2722427"/>
            <a:ext cx="194603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uLnTx/>
                <a:uFillTx/>
                <a:latin typeface="Calibri" panose="020F0502020204030204"/>
                <a:ea typeface="+mn-ea"/>
                <a:cs typeface="+mn-cs"/>
              </a:rPr>
              <a:t>Mission</a:t>
            </a:r>
          </a:p>
        </p:txBody>
      </p:sp>
      <p:sp>
        <p:nvSpPr>
          <p:cNvPr id="15" name="TextBox 14">
            <a:extLst>
              <a:ext uri="{FF2B5EF4-FFF2-40B4-BE49-F238E27FC236}">
                <a16:creationId xmlns:a16="http://schemas.microsoft.com/office/drawing/2014/main" id="{6E4D5315-19A2-7B4A-968D-83663F50A731}"/>
              </a:ext>
            </a:extLst>
          </p:cNvPr>
          <p:cNvSpPr txBox="1"/>
          <p:nvPr/>
        </p:nvSpPr>
        <p:spPr>
          <a:xfrm>
            <a:off x="6435970" y="1122184"/>
            <a:ext cx="522849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rPr>
              <a:t>Advancing career and technical education empowers every learner to realize a rewarding career.</a:t>
            </a:r>
          </a:p>
        </p:txBody>
      </p:sp>
      <p:sp>
        <p:nvSpPr>
          <p:cNvPr id="6" name="TextBox 5">
            <a:extLst>
              <a:ext uri="{FF2B5EF4-FFF2-40B4-BE49-F238E27FC236}">
                <a16:creationId xmlns:a16="http://schemas.microsoft.com/office/drawing/2014/main" id="{B33AF3FF-1186-7A4C-9696-DCAE23AC1D3C}"/>
              </a:ext>
            </a:extLst>
          </p:cNvPr>
          <p:cNvSpPr txBox="1"/>
          <p:nvPr/>
        </p:nvSpPr>
        <p:spPr>
          <a:xfrm>
            <a:off x="3669324" y="1057750"/>
            <a:ext cx="194603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uLnTx/>
                <a:uFillTx/>
                <a:latin typeface="Calibri" panose="020F0502020204030204"/>
                <a:ea typeface="+mn-ea"/>
                <a:cs typeface="+mn-cs"/>
              </a:rPr>
              <a:t>Vision</a:t>
            </a:r>
          </a:p>
        </p:txBody>
      </p:sp>
      <p:sp>
        <p:nvSpPr>
          <p:cNvPr id="4" name="Title 3">
            <a:extLst>
              <a:ext uri="{FF2B5EF4-FFF2-40B4-BE49-F238E27FC236}">
                <a16:creationId xmlns:a16="http://schemas.microsoft.com/office/drawing/2014/main" id="{6CA8306F-8778-CF49-A4E8-5E9D7040D248}"/>
              </a:ext>
            </a:extLst>
          </p:cNvPr>
          <p:cNvSpPr>
            <a:spLocks noGrp="1"/>
          </p:cNvSpPr>
          <p:nvPr>
            <p:ph type="title"/>
          </p:nvPr>
        </p:nvSpPr>
        <p:spPr/>
        <p:txBody>
          <a:bodyPr/>
          <a:lstStyle/>
          <a:p>
            <a:r>
              <a:rPr lang="en-US" dirty="0"/>
              <a:t>Minnesota Overview</a:t>
            </a:r>
          </a:p>
        </p:txBody>
      </p:sp>
    </p:spTree>
    <p:extLst>
      <p:ext uri="{BB962C8B-B14F-4D97-AF65-F5344CB8AC3E}">
        <p14:creationId xmlns:p14="http://schemas.microsoft.com/office/powerpoint/2010/main" val="348694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9597"/>
            <a:ext cx="3195484" cy="685800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4" name="Content Placeholder 3"/>
          <p:cNvGraphicFramePr>
            <a:graphicFrameLocks noGrp="1"/>
          </p:cNvGraphicFramePr>
          <p:nvPr>
            <p:ph idx="1"/>
          </p:nvPr>
        </p:nvGraphicFramePr>
        <p:xfrm>
          <a:off x="838200" y="1243734"/>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Pentagon 4"/>
          <p:cNvSpPr/>
          <p:nvPr/>
        </p:nvSpPr>
        <p:spPr>
          <a:xfrm>
            <a:off x="838200" y="604982"/>
            <a:ext cx="10515600" cy="1006764"/>
          </a:xfrm>
          <a:prstGeom prst="homePlat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Pentagon 5"/>
          <p:cNvSpPr/>
          <p:nvPr/>
        </p:nvSpPr>
        <p:spPr>
          <a:xfrm>
            <a:off x="838200" y="5432424"/>
            <a:ext cx="10515600" cy="1006764"/>
          </a:xfrm>
          <a:prstGeom prst="homePlat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Recruit, Retain, Support, Develop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Educators</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7" name="TextBox 6"/>
          <p:cNvSpPr txBox="1"/>
          <p:nvPr/>
        </p:nvSpPr>
        <p:spPr>
          <a:xfrm>
            <a:off x="838200" y="846754"/>
            <a:ext cx="10557163"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Career Exploration   Authentic Career Connected Learning for </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Students</a:t>
            </a:r>
          </a:p>
        </p:txBody>
      </p:sp>
      <p:sp>
        <p:nvSpPr>
          <p:cNvPr id="8" name="Right Arrow 7"/>
          <p:cNvSpPr/>
          <p:nvPr/>
        </p:nvSpPr>
        <p:spPr>
          <a:xfrm>
            <a:off x="3685310" y="1055163"/>
            <a:ext cx="129309" cy="135370"/>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p:cNvSpPr/>
          <p:nvPr/>
        </p:nvSpPr>
        <p:spPr>
          <a:xfrm>
            <a:off x="314035" y="258618"/>
            <a:ext cx="101601" cy="6994337"/>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9525">
                  <a:solidFill>
                    <a:prstClr val="white"/>
                  </a:solidFill>
                  <a:prstDash val="solid"/>
                </a:ln>
                <a:solidFill>
                  <a:srgbClr val="00B050"/>
                </a:solidFill>
                <a:effectLst>
                  <a:outerShdw blurRad="12700" dist="38100" dir="2700000" algn="tl" rotWithShape="0">
                    <a:prstClr val="white">
                      <a:lumMod val="50000"/>
                    </a:prstClr>
                  </a:outerShdw>
                </a:effectLst>
                <a:uLnTx/>
                <a:uFillTx/>
                <a:latin typeface="Calibri" panose="020F0502020204030204"/>
                <a:ea typeface="+mn-ea"/>
                <a:cs typeface="+mn-cs"/>
              </a:rPr>
              <a:t>PERKINS V</a:t>
            </a:r>
          </a:p>
        </p:txBody>
      </p:sp>
      <p:sp>
        <p:nvSpPr>
          <p:cNvPr id="3" name="Curved Up Arrow 2"/>
          <p:cNvSpPr/>
          <p:nvPr/>
        </p:nvSpPr>
        <p:spPr>
          <a:xfrm flipH="1">
            <a:off x="1593801" y="4446923"/>
            <a:ext cx="9004399" cy="744162"/>
          </a:xfrm>
          <a:prstGeom prst="curvedUpArrow">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0154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C944E5-8E87-8647-97F8-D09DB08093BB}"/>
              </a:ext>
            </a:extLst>
          </p:cNvPr>
          <p:cNvSpPr>
            <a:spLocks noGrp="1"/>
          </p:cNvSpPr>
          <p:nvPr>
            <p:ph type="title"/>
          </p:nvPr>
        </p:nvSpPr>
        <p:spPr/>
        <p:txBody>
          <a:bodyPr/>
          <a:lstStyle/>
          <a:p>
            <a:r>
              <a:rPr lang="en-US" dirty="0">
                <a:solidFill>
                  <a:schemeClr val="bg1"/>
                </a:solidFill>
              </a:rPr>
              <a:t>Perkins Context: Consortia </a:t>
            </a:r>
            <a:br>
              <a:rPr lang="en-US" dirty="0"/>
            </a:br>
            <a:endParaRPr lang="en-US" b="0" dirty="0"/>
          </a:p>
        </p:txBody>
      </p:sp>
      <p:pic>
        <p:nvPicPr>
          <p:cNvPr id="8" name="Picture Placeholder 7"/>
          <p:cNvPicPr>
            <a:picLocks noGrp="1" noChangeAspect="1"/>
          </p:cNvPicPr>
          <p:nvPr>
            <p:ph type="pic" idx="1"/>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b="21281"/>
          <a:stretch/>
        </p:blipFill>
        <p:spPr>
          <a:xfrm>
            <a:off x="4948991" y="119744"/>
            <a:ext cx="5855623" cy="5965227"/>
          </a:xfrm>
          <a:prstGeom prst="rect">
            <a:avLst/>
          </a:prstGeom>
        </p:spPr>
      </p:pic>
      <p:sp>
        <p:nvSpPr>
          <p:cNvPr id="11" name="Slide Number Placeholder 10">
            <a:extLst>
              <a:ext uri="{FF2B5EF4-FFF2-40B4-BE49-F238E27FC236}">
                <a16:creationId xmlns:a16="http://schemas.microsoft.com/office/drawing/2014/main" id="{66E6D435-7AEA-4747-A9AA-57B4379C893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25A15C9-26C3-4F26-BF16-EA931E8CA54C}" type="slidenum">
              <a:rPr kumimoji="0" lang="en-US" sz="1800" b="0" i="0" u="none" strike="noStrike" kern="1200" cap="none" spc="0" normalizeH="0" baseline="0" noProof="0" smtClean="0">
                <a:ln>
                  <a:noFill/>
                </a:ln>
                <a:solidFill>
                  <a:srgbClr val="00B050"/>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18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7507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Workflow  </a:t>
            </a: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25A15C9-26C3-4F26-BF16-EA931E8CA54C}" type="slidenum">
              <a:rPr kumimoji="0" lang="en-US" sz="1800" b="0" i="0" u="none" strike="noStrike" kern="1200" cap="none" spc="0" normalizeH="0" baseline="0" noProof="0" smtClean="0">
                <a:ln>
                  <a:noFill/>
                </a:ln>
                <a:solidFill>
                  <a:srgbClr val="00B050"/>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US" sz="18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grpSp>
        <p:nvGrpSpPr>
          <p:cNvPr id="6" name="Group 5"/>
          <p:cNvGrpSpPr>
            <a:grpSpLocks/>
          </p:cNvGrpSpPr>
          <p:nvPr/>
        </p:nvGrpSpPr>
        <p:grpSpPr bwMode="auto">
          <a:xfrm>
            <a:off x="4336473" y="249380"/>
            <a:ext cx="6576291" cy="5860475"/>
            <a:chOff x="2097" y="758"/>
            <a:chExt cx="7686" cy="7008"/>
          </a:xfrm>
        </p:grpSpPr>
        <p:sp>
          <p:nvSpPr>
            <p:cNvPr id="7" name="Freeform 6"/>
            <p:cNvSpPr>
              <a:spLocks/>
            </p:cNvSpPr>
            <p:nvPr/>
          </p:nvSpPr>
          <p:spPr bwMode="auto">
            <a:xfrm>
              <a:off x="3063" y="1414"/>
              <a:ext cx="5755" cy="5755"/>
            </a:xfrm>
            <a:custGeom>
              <a:avLst/>
              <a:gdLst>
                <a:gd name="T0" fmla="+- 0 4466 3063"/>
                <a:gd name="T1" fmla="*/ T0 w 5755"/>
                <a:gd name="T2" fmla="+- 0 1777 1414"/>
                <a:gd name="T3" fmla="*/ 1777 h 5755"/>
                <a:gd name="T4" fmla="+- 0 4202 3063"/>
                <a:gd name="T5" fmla="*/ T4 w 5755"/>
                <a:gd name="T6" fmla="+- 0 1921 1414"/>
                <a:gd name="T7" fmla="*/ 1921 h 5755"/>
                <a:gd name="T8" fmla="+- 0 3966 3063"/>
                <a:gd name="T9" fmla="*/ T8 w 5755"/>
                <a:gd name="T10" fmla="+- 0 2090 1414"/>
                <a:gd name="T11" fmla="*/ 2090 h 5755"/>
                <a:gd name="T12" fmla="+- 0 3758 3063"/>
                <a:gd name="T13" fmla="*/ T12 w 5755"/>
                <a:gd name="T14" fmla="+- 0 2284 1414"/>
                <a:gd name="T15" fmla="*/ 2284 h 5755"/>
                <a:gd name="T16" fmla="+- 0 3578 3063"/>
                <a:gd name="T17" fmla="*/ T16 w 5755"/>
                <a:gd name="T18" fmla="+- 0 2500 1414"/>
                <a:gd name="T19" fmla="*/ 2500 h 5755"/>
                <a:gd name="T20" fmla="+- 0 3425 3063"/>
                <a:gd name="T21" fmla="*/ T20 w 5755"/>
                <a:gd name="T22" fmla="+- 0 2737 1414"/>
                <a:gd name="T23" fmla="*/ 2737 h 5755"/>
                <a:gd name="T24" fmla="+- 0 3300 3063"/>
                <a:gd name="T25" fmla="*/ T24 w 5755"/>
                <a:gd name="T26" fmla="+- 0 2995 1414"/>
                <a:gd name="T27" fmla="*/ 2995 h 5755"/>
                <a:gd name="T28" fmla="+- 0 3201 3063"/>
                <a:gd name="T29" fmla="*/ T28 w 5755"/>
                <a:gd name="T30" fmla="+- 0 3273 1414"/>
                <a:gd name="T31" fmla="*/ 3273 h 5755"/>
                <a:gd name="T32" fmla="+- 0 3129 3063"/>
                <a:gd name="T33" fmla="*/ T32 w 5755"/>
                <a:gd name="T34" fmla="+- 0 3568 1414"/>
                <a:gd name="T35" fmla="*/ 3568 h 5755"/>
                <a:gd name="T36" fmla="+- 0 3083 3063"/>
                <a:gd name="T37" fmla="*/ T36 w 5755"/>
                <a:gd name="T38" fmla="+- 0 3880 1414"/>
                <a:gd name="T39" fmla="*/ 3880 h 5755"/>
                <a:gd name="T40" fmla="+- 0 3064 3063"/>
                <a:gd name="T41" fmla="*/ T40 w 5755"/>
                <a:gd name="T42" fmla="+- 0 4207 1414"/>
                <a:gd name="T43" fmla="*/ 4207 h 5755"/>
                <a:gd name="T44" fmla="+- 0 3072 3063"/>
                <a:gd name="T45" fmla="*/ T44 w 5755"/>
                <a:gd name="T46" fmla="+- 0 4519 1414"/>
                <a:gd name="T47" fmla="*/ 4519 h 5755"/>
                <a:gd name="T48" fmla="+- 0 3111 3063"/>
                <a:gd name="T49" fmla="*/ T48 w 5755"/>
                <a:gd name="T50" fmla="+- 0 4816 1414"/>
                <a:gd name="T51" fmla="*/ 4816 h 5755"/>
                <a:gd name="T52" fmla="+- 0 3179 3063"/>
                <a:gd name="T53" fmla="*/ T52 w 5755"/>
                <a:gd name="T54" fmla="+- 0 5103 1414"/>
                <a:gd name="T55" fmla="*/ 5103 h 5755"/>
                <a:gd name="T56" fmla="+- 0 3275 3063"/>
                <a:gd name="T57" fmla="*/ T56 w 5755"/>
                <a:gd name="T58" fmla="+- 0 5377 1414"/>
                <a:gd name="T59" fmla="*/ 5377 h 5755"/>
                <a:gd name="T60" fmla="+- 0 3397 3063"/>
                <a:gd name="T61" fmla="*/ T60 w 5755"/>
                <a:gd name="T62" fmla="+- 0 5638 1414"/>
                <a:gd name="T63" fmla="*/ 5638 h 5755"/>
                <a:gd name="T64" fmla="+- 0 3544 3063"/>
                <a:gd name="T65" fmla="*/ T64 w 5755"/>
                <a:gd name="T66" fmla="+- 0 5885 1414"/>
                <a:gd name="T67" fmla="*/ 5885 h 5755"/>
                <a:gd name="T68" fmla="+- 0 3714 3063"/>
                <a:gd name="T69" fmla="*/ T68 w 5755"/>
                <a:gd name="T70" fmla="+- 0 6114 1414"/>
                <a:gd name="T71" fmla="*/ 6114 h 5755"/>
                <a:gd name="T72" fmla="+- 0 3906 3063"/>
                <a:gd name="T73" fmla="*/ T72 w 5755"/>
                <a:gd name="T74" fmla="+- 0 6325 1414"/>
                <a:gd name="T75" fmla="*/ 6325 h 5755"/>
                <a:gd name="T76" fmla="+- 0 4117 3063"/>
                <a:gd name="T77" fmla="*/ T76 w 5755"/>
                <a:gd name="T78" fmla="+- 0 6517 1414"/>
                <a:gd name="T79" fmla="*/ 6517 h 5755"/>
                <a:gd name="T80" fmla="+- 0 4346 3063"/>
                <a:gd name="T81" fmla="*/ T80 w 5755"/>
                <a:gd name="T82" fmla="+- 0 6686 1414"/>
                <a:gd name="T83" fmla="*/ 6686 h 5755"/>
                <a:gd name="T84" fmla="+- 0 4592 3063"/>
                <a:gd name="T85" fmla="*/ T84 w 5755"/>
                <a:gd name="T86" fmla="+- 0 6833 1414"/>
                <a:gd name="T87" fmla="*/ 6833 h 5755"/>
                <a:gd name="T88" fmla="+- 0 4854 3063"/>
                <a:gd name="T89" fmla="*/ T88 w 5755"/>
                <a:gd name="T90" fmla="+- 0 6956 1414"/>
                <a:gd name="T91" fmla="*/ 6956 h 5755"/>
                <a:gd name="T92" fmla="+- 0 5128 3063"/>
                <a:gd name="T93" fmla="*/ T92 w 5755"/>
                <a:gd name="T94" fmla="+- 0 7052 1414"/>
                <a:gd name="T95" fmla="*/ 7052 h 5755"/>
                <a:gd name="T96" fmla="+- 0 5415 3063"/>
                <a:gd name="T97" fmla="*/ T96 w 5755"/>
                <a:gd name="T98" fmla="+- 0 7120 1414"/>
                <a:gd name="T99" fmla="*/ 7120 h 5755"/>
                <a:gd name="T100" fmla="+- 0 5712 3063"/>
                <a:gd name="T101" fmla="*/ T100 w 5755"/>
                <a:gd name="T102" fmla="+- 0 7159 1414"/>
                <a:gd name="T103" fmla="*/ 7159 h 5755"/>
                <a:gd name="T104" fmla="+- 0 6017 3063"/>
                <a:gd name="T105" fmla="*/ T104 w 5755"/>
                <a:gd name="T106" fmla="+- 0 7167 1414"/>
                <a:gd name="T107" fmla="*/ 7167 h 5755"/>
                <a:gd name="T108" fmla="+- 0 6318 3063"/>
                <a:gd name="T109" fmla="*/ T108 w 5755"/>
                <a:gd name="T110" fmla="+- 0 7143 1414"/>
                <a:gd name="T111" fmla="*/ 7143 h 5755"/>
                <a:gd name="T112" fmla="+- 0 6610 3063"/>
                <a:gd name="T113" fmla="*/ T112 w 5755"/>
                <a:gd name="T114" fmla="+- 0 7089 1414"/>
                <a:gd name="T115" fmla="*/ 7089 h 5755"/>
                <a:gd name="T116" fmla="+- 0 6891 3063"/>
                <a:gd name="T117" fmla="*/ T116 w 5755"/>
                <a:gd name="T118" fmla="+- 0 7007 1414"/>
                <a:gd name="T119" fmla="*/ 7007 h 5755"/>
                <a:gd name="T120" fmla="+- 0 7159 3063"/>
                <a:gd name="T121" fmla="*/ T120 w 5755"/>
                <a:gd name="T122" fmla="+- 0 6898 1414"/>
                <a:gd name="T123" fmla="*/ 6898 h 5755"/>
                <a:gd name="T124" fmla="+- 0 7413 3063"/>
                <a:gd name="T125" fmla="*/ T124 w 5755"/>
                <a:gd name="T126" fmla="+- 0 6763 1414"/>
                <a:gd name="T127" fmla="*/ 6763 h 5755"/>
                <a:gd name="T128" fmla="+- 0 7651 3063"/>
                <a:gd name="T129" fmla="*/ T128 w 5755"/>
                <a:gd name="T130" fmla="+- 0 6604 1414"/>
                <a:gd name="T131" fmla="*/ 6604 h 5755"/>
                <a:gd name="T132" fmla="+- 0 7871 3063"/>
                <a:gd name="T133" fmla="*/ T132 w 5755"/>
                <a:gd name="T134" fmla="+- 0 6423 1414"/>
                <a:gd name="T135" fmla="*/ 6423 h 5755"/>
                <a:gd name="T136" fmla="+- 0 8073 3063"/>
                <a:gd name="T137" fmla="*/ T136 w 5755"/>
                <a:gd name="T138" fmla="+- 0 6222 1414"/>
                <a:gd name="T139" fmla="*/ 6222 h 5755"/>
                <a:gd name="T140" fmla="+- 0 8253 3063"/>
                <a:gd name="T141" fmla="*/ T140 w 5755"/>
                <a:gd name="T142" fmla="+- 0 6001 1414"/>
                <a:gd name="T143" fmla="*/ 6001 h 5755"/>
                <a:gd name="T144" fmla="+- 0 8412 3063"/>
                <a:gd name="T145" fmla="*/ T144 w 5755"/>
                <a:gd name="T146" fmla="+- 0 5763 1414"/>
                <a:gd name="T147" fmla="*/ 5763 h 5755"/>
                <a:gd name="T148" fmla="+- 0 8547 3063"/>
                <a:gd name="T149" fmla="*/ T148 w 5755"/>
                <a:gd name="T150" fmla="+- 0 5510 1414"/>
                <a:gd name="T151" fmla="*/ 5510 h 5755"/>
                <a:gd name="T152" fmla="+- 0 8656 3063"/>
                <a:gd name="T153" fmla="*/ T152 w 5755"/>
                <a:gd name="T154" fmla="+- 0 5242 1414"/>
                <a:gd name="T155" fmla="*/ 5242 h 5755"/>
                <a:gd name="T156" fmla="+- 0 8739 3063"/>
                <a:gd name="T157" fmla="*/ T156 w 5755"/>
                <a:gd name="T158" fmla="+- 0 4961 1414"/>
                <a:gd name="T159" fmla="*/ 4961 h 5755"/>
                <a:gd name="T160" fmla="+- 0 8792 3063"/>
                <a:gd name="T161" fmla="*/ T160 w 5755"/>
                <a:gd name="T162" fmla="+- 0 4669 1414"/>
                <a:gd name="T163" fmla="*/ 4669 h 5755"/>
                <a:gd name="T164" fmla="+- 0 8816 3063"/>
                <a:gd name="T165" fmla="*/ T164 w 5755"/>
                <a:gd name="T166" fmla="+- 0 4367 1414"/>
                <a:gd name="T167" fmla="*/ 4367 h 5755"/>
                <a:gd name="T168" fmla="+- 0 8808 3063"/>
                <a:gd name="T169" fmla="*/ T168 w 5755"/>
                <a:gd name="T170" fmla="+- 0 4062 1414"/>
                <a:gd name="T171" fmla="*/ 4062 h 5755"/>
                <a:gd name="T172" fmla="+- 0 8769 3063"/>
                <a:gd name="T173" fmla="*/ T172 w 5755"/>
                <a:gd name="T174" fmla="+- 0 3766 1414"/>
                <a:gd name="T175" fmla="*/ 3766 h 5755"/>
                <a:gd name="T176" fmla="+- 0 8701 3063"/>
                <a:gd name="T177" fmla="*/ T176 w 5755"/>
                <a:gd name="T178" fmla="+- 0 3479 1414"/>
                <a:gd name="T179" fmla="*/ 3479 h 5755"/>
                <a:gd name="T180" fmla="+- 0 8605 3063"/>
                <a:gd name="T181" fmla="*/ T180 w 5755"/>
                <a:gd name="T182" fmla="+- 0 3204 1414"/>
                <a:gd name="T183" fmla="*/ 3204 h 5755"/>
                <a:gd name="T184" fmla="+- 0 8483 3063"/>
                <a:gd name="T185" fmla="*/ T184 w 5755"/>
                <a:gd name="T186" fmla="+- 0 2943 1414"/>
                <a:gd name="T187" fmla="*/ 2943 h 5755"/>
                <a:gd name="T188" fmla="+- 0 8336 3063"/>
                <a:gd name="T189" fmla="*/ T188 w 5755"/>
                <a:gd name="T190" fmla="+- 0 2697 1414"/>
                <a:gd name="T191" fmla="*/ 2697 h 5755"/>
                <a:gd name="T192" fmla="+- 0 8166 3063"/>
                <a:gd name="T193" fmla="*/ T192 w 5755"/>
                <a:gd name="T194" fmla="+- 0 2468 1414"/>
                <a:gd name="T195" fmla="*/ 2468 h 5755"/>
                <a:gd name="T196" fmla="+- 0 7974 3063"/>
                <a:gd name="T197" fmla="*/ T196 w 5755"/>
                <a:gd name="T198" fmla="+- 0 2256 1414"/>
                <a:gd name="T199" fmla="*/ 2256 h 5755"/>
                <a:gd name="T200" fmla="+- 0 7763 3063"/>
                <a:gd name="T201" fmla="*/ T200 w 5755"/>
                <a:gd name="T202" fmla="+- 0 2065 1414"/>
                <a:gd name="T203" fmla="*/ 2065 h 5755"/>
                <a:gd name="T204" fmla="+- 0 7534 3063"/>
                <a:gd name="T205" fmla="*/ T204 w 5755"/>
                <a:gd name="T206" fmla="+- 0 1895 1414"/>
                <a:gd name="T207" fmla="*/ 1895 h 5755"/>
                <a:gd name="T208" fmla="+- 0 7288 3063"/>
                <a:gd name="T209" fmla="*/ T208 w 5755"/>
                <a:gd name="T210" fmla="+- 0 1748 1414"/>
                <a:gd name="T211" fmla="*/ 1748 h 5755"/>
                <a:gd name="T212" fmla="+- 0 7026 3063"/>
                <a:gd name="T213" fmla="*/ T212 w 5755"/>
                <a:gd name="T214" fmla="+- 0 1626 1414"/>
                <a:gd name="T215" fmla="*/ 1626 h 5755"/>
                <a:gd name="T216" fmla="+- 0 6752 3063"/>
                <a:gd name="T217" fmla="*/ T216 w 5755"/>
                <a:gd name="T218" fmla="+- 0 1530 1414"/>
                <a:gd name="T219" fmla="*/ 1530 h 5755"/>
                <a:gd name="T220" fmla="+- 0 6465 3063"/>
                <a:gd name="T221" fmla="*/ T220 w 5755"/>
                <a:gd name="T222" fmla="+- 0 1462 1414"/>
                <a:gd name="T223" fmla="*/ 1462 h 5755"/>
                <a:gd name="T224" fmla="+- 0 6168 3063"/>
                <a:gd name="T225" fmla="*/ T224 w 5755"/>
                <a:gd name="T226" fmla="+- 0 1423 1414"/>
                <a:gd name="T227" fmla="*/ 1423 h 5755"/>
                <a:gd name="T228" fmla="+- 0 5848 3063"/>
                <a:gd name="T229" fmla="*/ T228 w 5755"/>
                <a:gd name="T230" fmla="+- 0 1414 1414"/>
                <a:gd name="T231" fmla="*/ 1414 h 5755"/>
                <a:gd name="T232" fmla="+- 0 5524 3063"/>
                <a:gd name="T233" fmla="*/ T232 w 5755"/>
                <a:gd name="T234" fmla="+- 0 1435 1414"/>
                <a:gd name="T235" fmla="*/ 1435 h 5755"/>
                <a:gd name="T236" fmla="+- 0 5225 3063"/>
                <a:gd name="T237" fmla="*/ T236 w 5755"/>
                <a:gd name="T238" fmla="+- 0 1498 1414"/>
                <a:gd name="T239" fmla="*/ 1498 h 575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Lst>
              <a:rect l="0" t="0" r="r" b="b"/>
              <a:pathLst>
                <a:path w="5755" h="5755">
                  <a:moveTo>
                    <a:pt x="1620" y="273"/>
                  </a:moveTo>
                  <a:lnTo>
                    <a:pt x="1546" y="301"/>
                  </a:lnTo>
                  <a:lnTo>
                    <a:pt x="1474" y="332"/>
                  </a:lnTo>
                  <a:lnTo>
                    <a:pt x="1403" y="363"/>
                  </a:lnTo>
                  <a:lnTo>
                    <a:pt x="1334" y="397"/>
                  </a:lnTo>
                  <a:lnTo>
                    <a:pt x="1267" y="432"/>
                  </a:lnTo>
                  <a:lnTo>
                    <a:pt x="1202" y="469"/>
                  </a:lnTo>
                  <a:lnTo>
                    <a:pt x="1139" y="507"/>
                  </a:lnTo>
                  <a:lnTo>
                    <a:pt x="1077" y="547"/>
                  </a:lnTo>
                  <a:lnTo>
                    <a:pt x="1018" y="589"/>
                  </a:lnTo>
                  <a:lnTo>
                    <a:pt x="959" y="632"/>
                  </a:lnTo>
                  <a:lnTo>
                    <a:pt x="903" y="676"/>
                  </a:lnTo>
                  <a:lnTo>
                    <a:pt x="849" y="722"/>
                  </a:lnTo>
                  <a:lnTo>
                    <a:pt x="796" y="770"/>
                  </a:lnTo>
                  <a:lnTo>
                    <a:pt x="745" y="819"/>
                  </a:lnTo>
                  <a:lnTo>
                    <a:pt x="695" y="870"/>
                  </a:lnTo>
                  <a:lnTo>
                    <a:pt x="648" y="921"/>
                  </a:lnTo>
                  <a:lnTo>
                    <a:pt x="602" y="975"/>
                  </a:lnTo>
                  <a:lnTo>
                    <a:pt x="557" y="1030"/>
                  </a:lnTo>
                  <a:lnTo>
                    <a:pt x="515" y="1086"/>
                  </a:lnTo>
                  <a:lnTo>
                    <a:pt x="474" y="1143"/>
                  </a:lnTo>
                  <a:lnTo>
                    <a:pt x="435" y="1202"/>
                  </a:lnTo>
                  <a:lnTo>
                    <a:pt x="398" y="1262"/>
                  </a:lnTo>
                  <a:lnTo>
                    <a:pt x="362" y="1323"/>
                  </a:lnTo>
                  <a:lnTo>
                    <a:pt x="328" y="1386"/>
                  </a:lnTo>
                  <a:lnTo>
                    <a:pt x="296" y="1450"/>
                  </a:lnTo>
                  <a:lnTo>
                    <a:pt x="265" y="1515"/>
                  </a:lnTo>
                  <a:lnTo>
                    <a:pt x="237" y="1581"/>
                  </a:lnTo>
                  <a:lnTo>
                    <a:pt x="209" y="1649"/>
                  </a:lnTo>
                  <a:lnTo>
                    <a:pt x="184" y="1718"/>
                  </a:lnTo>
                  <a:lnTo>
                    <a:pt x="160" y="1788"/>
                  </a:lnTo>
                  <a:lnTo>
                    <a:pt x="138" y="1859"/>
                  </a:lnTo>
                  <a:lnTo>
                    <a:pt x="117" y="1931"/>
                  </a:lnTo>
                  <a:lnTo>
                    <a:pt x="99" y="2004"/>
                  </a:lnTo>
                  <a:lnTo>
                    <a:pt x="81" y="2078"/>
                  </a:lnTo>
                  <a:lnTo>
                    <a:pt x="66" y="2154"/>
                  </a:lnTo>
                  <a:lnTo>
                    <a:pt x="52" y="2230"/>
                  </a:lnTo>
                  <a:lnTo>
                    <a:pt x="40" y="2308"/>
                  </a:lnTo>
                  <a:lnTo>
                    <a:pt x="29" y="2386"/>
                  </a:lnTo>
                  <a:lnTo>
                    <a:pt x="20" y="2466"/>
                  </a:lnTo>
                  <a:lnTo>
                    <a:pt x="13" y="2546"/>
                  </a:lnTo>
                  <a:lnTo>
                    <a:pt x="7" y="2627"/>
                  </a:lnTo>
                  <a:lnTo>
                    <a:pt x="3" y="2710"/>
                  </a:lnTo>
                  <a:lnTo>
                    <a:pt x="1" y="2793"/>
                  </a:lnTo>
                  <a:lnTo>
                    <a:pt x="0" y="2877"/>
                  </a:lnTo>
                  <a:lnTo>
                    <a:pt x="1" y="2953"/>
                  </a:lnTo>
                  <a:lnTo>
                    <a:pt x="4" y="3030"/>
                  </a:lnTo>
                  <a:lnTo>
                    <a:pt x="9" y="3105"/>
                  </a:lnTo>
                  <a:lnTo>
                    <a:pt x="16" y="3180"/>
                  </a:lnTo>
                  <a:lnTo>
                    <a:pt x="25" y="3255"/>
                  </a:lnTo>
                  <a:lnTo>
                    <a:pt x="35" y="3329"/>
                  </a:lnTo>
                  <a:lnTo>
                    <a:pt x="48" y="3402"/>
                  </a:lnTo>
                  <a:lnTo>
                    <a:pt x="62" y="3475"/>
                  </a:lnTo>
                  <a:lnTo>
                    <a:pt x="78" y="3547"/>
                  </a:lnTo>
                  <a:lnTo>
                    <a:pt x="96" y="3618"/>
                  </a:lnTo>
                  <a:lnTo>
                    <a:pt x="116" y="3689"/>
                  </a:lnTo>
                  <a:lnTo>
                    <a:pt x="138" y="3758"/>
                  </a:lnTo>
                  <a:lnTo>
                    <a:pt x="161" y="3828"/>
                  </a:lnTo>
                  <a:lnTo>
                    <a:pt x="186" y="3896"/>
                  </a:lnTo>
                  <a:lnTo>
                    <a:pt x="212" y="3963"/>
                  </a:lnTo>
                  <a:lnTo>
                    <a:pt x="240" y="4030"/>
                  </a:lnTo>
                  <a:lnTo>
                    <a:pt x="270" y="4096"/>
                  </a:lnTo>
                  <a:lnTo>
                    <a:pt x="301" y="4160"/>
                  </a:lnTo>
                  <a:lnTo>
                    <a:pt x="334" y="4224"/>
                  </a:lnTo>
                  <a:lnTo>
                    <a:pt x="369" y="4287"/>
                  </a:lnTo>
                  <a:lnTo>
                    <a:pt x="405" y="4349"/>
                  </a:lnTo>
                  <a:lnTo>
                    <a:pt x="442" y="4411"/>
                  </a:lnTo>
                  <a:lnTo>
                    <a:pt x="481" y="4471"/>
                  </a:lnTo>
                  <a:lnTo>
                    <a:pt x="522" y="4530"/>
                  </a:lnTo>
                  <a:lnTo>
                    <a:pt x="564" y="4587"/>
                  </a:lnTo>
                  <a:lnTo>
                    <a:pt x="607" y="4644"/>
                  </a:lnTo>
                  <a:lnTo>
                    <a:pt x="651" y="4700"/>
                  </a:lnTo>
                  <a:lnTo>
                    <a:pt x="697" y="4755"/>
                  </a:lnTo>
                  <a:lnTo>
                    <a:pt x="744" y="4808"/>
                  </a:lnTo>
                  <a:lnTo>
                    <a:pt x="793" y="4860"/>
                  </a:lnTo>
                  <a:lnTo>
                    <a:pt x="843" y="4911"/>
                  </a:lnTo>
                  <a:lnTo>
                    <a:pt x="894" y="4961"/>
                  </a:lnTo>
                  <a:lnTo>
                    <a:pt x="946" y="5009"/>
                  </a:lnTo>
                  <a:lnTo>
                    <a:pt x="999" y="5057"/>
                  </a:lnTo>
                  <a:lnTo>
                    <a:pt x="1054" y="5103"/>
                  </a:lnTo>
                  <a:lnTo>
                    <a:pt x="1110" y="5147"/>
                  </a:lnTo>
                  <a:lnTo>
                    <a:pt x="1166" y="5190"/>
                  </a:lnTo>
                  <a:lnTo>
                    <a:pt x="1224" y="5232"/>
                  </a:lnTo>
                  <a:lnTo>
                    <a:pt x="1283" y="5272"/>
                  </a:lnTo>
                  <a:lnTo>
                    <a:pt x="1343" y="5311"/>
                  </a:lnTo>
                  <a:lnTo>
                    <a:pt x="1404" y="5349"/>
                  </a:lnTo>
                  <a:lnTo>
                    <a:pt x="1466" y="5385"/>
                  </a:lnTo>
                  <a:lnTo>
                    <a:pt x="1529" y="5419"/>
                  </a:lnTo>
                  <a:lnTo>
                    <a:pt x="1593" y="5452"/>
                  </a:lnTo>
                  <a:lnTo>
                    <a:pt x="1658" y="5484"/>
                  </a:lnTo>
                  <a:lnTo>
                    <a:pt x="1724" y="5513"/>
                  </a:lnTo>
                  <a:lnTo>
                    <a:pt x="1791" y="5542"/>
                  </a:lnTo>
                  <a:lnTo>
                    <a:pt x="1858" y="5568"/>
                  </a:lnTo>
                  <a:lnTo>
                    <a:pt x="1926" y="5593"/>
                  </a:lnTo>
                  <a:lnTo>
                    <a:pt x="1995" y="5616"/>
                  </a:lnTo>
                  <a:lnTo>
                    <a:pt x="2065" y="5638"/>
                  </a:lnTo>
                  <a:lnTo>
                    <a:pt x="2136" y="5657"/>
                  </a:lnTo>
                  <a:lnTo>
                    <a:pt x="2207" y="5675"/>
                  </a:lnTo>
                  <a:lnTo>
                    <a:pt x="2279" y="5692"/>
                  </a:lnTo>
                  <a:lnTo>
                    <a:pt x="2352" y="5706"/>
                  </a:lnTo>
                  <a:lnTo>
                    <a:pt x="2425" y="5719"/>
                  </a:lnTo>
                  <a:lnTo>
                    <a:pt x="2499" y="5729"/>
                  </a:lnTo>
                  <a:lnTo>
                    <a:pt x="2573" y="5738"/>
                  </a:lnTo>
                  <a:lnTo>
                    <a:pt x="2649" y="5745"/>
                  </a:lnTo>
                  <a:lnTo>
                    <a:pt x="2724" y="5750"/>
                  </a:lnTo>
                  <a:lnTo>
                    <a:pt x="2800" y="5753"/>
                  </a:lnTo>
                  <a:lnTo>
                    <a:pt x="2877" y="5754"/>
                  </a:lnTo>
                  <a:lnTo>
                    <a:pt x="2954" y="5753"/>
                  </a:lnTo>
                  <a:lnTo>
                    <a:pt x="3030" y="5750"/>
                  </a:lnTo>
                  <a:lnTo>
                    <a:pt x="3105" y="5745"/>
                  </a:lnTo>
                  <a:lnTo>
                    <a:pt x="3181" y="5738"/>
                  </a:lnTo>
                  <a:lnTo>
                    <a:pt x="3255" y="5729"/>
                  </a:lnTo>
                  <a:lnTo>
                    <a:pt x="3329" y="5719"/>
                  </a:lnTo>
                  <a:lnTo>
                    <a:pt x="3402" y="5706"/>
                  </a:lnTo>
                  <a:lnTo>
                    <a:pt x="3475" y="5692"/>
                  </a:lnTo>
                  <a:lnTo>
                    <a:pt x="3547" y="5675"/>
                  </a:lnTo>
                  <a:lnTo>
                    <a:pt x="3618" y="5657"/>
                  </a:lnTo>
                  <a:lnTo>
                    <a:pt x="3689" y="5638"/>
                  </a:lnTo>
                  <a:lnTo>
                    <a:pt x="3759" y="5616"/>
                  </a:lnTo>
                  <a:lnTo>
                    <a:pt x="3828" y="5593"/>
                  </a:lnTo>
                  <a:lnTo>
                    <a:pt x="3896" y="5568"/>
                  </a:lnTo>
                  <a:lnTo>
                    <a:pt x="3963" y="5542"/>
                  </a:lnTo>
                  <a:lnTo>
                    <a:pt x="4030" y="5513"/>
                  </a:lnTo>
                  <a:lnTo>
                    <a:pt x="4096" y="5484"/>
                  </a:lnTo>
                  <a:lnTo>
                    <a:pt x="4161" y="5452"/>
                  </a:lnTo>
                  <a:lnTo>
                    <a:pt x="4225" y="5419"/>
                  </a:lnTo>
                  <a:lnTo>
                    <a:pt x="4288" y="5385"/>
                  </a:lnTo>
                  <a:lnTo>
                    <a:pt x="4350" y="5349"/>
                  </a:lnTo>
                  <a:lnTo>
                    <a:pt x="4411" y="5311"/>
                  </a:lnTo>
                  <a:lnTo>
                    <a:pt x="4471" y="5272"/>
                  </a:lnTo>
                  <a:lnTo>
                    <a:pt x="4530" y="5232"/>
                  </a:lnTo>
                  <a:lnTo>
                    <a:pt x="4588" y="5190"/>
                  </a:lnTo>
                  <a:lnTo>
                    <a:pt x="4644" y="5147"/>
                  </a:lnTo>
                  <a:lnTo>
                    <a:pt x="4700" y="5103"/>
                  </a:lnTo>
                  <a:lnTo>
                    <a:pt x="4755" y="5057"/>
                  </a:lnTo>
                  <a:lnTo>
                    <a:pt x="4808" y="5009"/>
                  </a:lnTo>
                  <a:lnTo>
                    <a:pt x="4860" y="4961"/>
                  </a:lnTo>
                  <a:lnTo>
                    <a:pt x="4911" y="4911"/>
                  </a:lnTo>
                  <a:lnTo>
                    <a:pt x="4961" y="4860"/>
                  </a:lnTo>
                  <a:lnTo>
                    <a:pt x="5010" y="4808"/>
                  </a:lnTo>
                  <a:lnTo>
                    <a:pt x="5057" y="4755"/>
                  </a:lnTo>
                  <a:lnTo>
                    <a:pt x="5103" y="4700"/>
                  </a:lnTo>
                  <a:lnTo>
                    <a:pt x="5147" y="4644"/>
                  </a:lnTo>
                  <a:lnTo>
                    <a:pt x="5190" y="4587"/>
                  </a:lnTo>
                  <a:lnTo>
                    <a:pt x="5232" y="4530"/>
                  </a:lnTo>
                  <a:lnTo>
                    <a:pt x="5273" y="4471"/>
                  </a:lnTo>
                  <a:lnTo>
                    <a:pt x="5312" y="4411"/>
                  </a:lnTo>
                  <a:lnTo>
                    <a:pt x="5349" y="4349"/>
                  </a:lnTo>
                  <a:lnTo>
                    <a:pt x="5385" y="4287"/>
                  </a:lnTo>
                  <a:lnTo>
                    <a:pt x="5420" y="4224"/>
                  </a:lnTo>
                  <a:lnTo>
                    <a:pt x="5453" y="4160"/>
                  </a:lnTo>
                  <a:lnTo>
                    <a:pt x="5484" y="4096"/>
                  </a:lnTo>
                  <a:lnTo>
                    <a:pt x="5514" y="4030"/>
                  </a:lnTo>
                  <a:lnTo>
                    <a:pt x="5542" y="3963"/>
                  </a:lnTo>
                  <a:lnTo>
                    <a:pt x="5568" y="3896"/>
                  </a:lnTo>
                  <a:lnTo>
                    <a:pt x="5593" y="3828"/>
                  </a:lnTo>
                  <a:lnTo>
                    <a:pt x="5616" y="3758"/>
                  </a:lnTo>
                  <a:lnTo>
                    <a:pt x="5638" y="3689"/>
                  </a:lnTo>
                  <a:lnTo>
                    <a:pt x="5658" y="3618"/>
                  </a:lnTo>
                  <a:lnTo>
                    <a:pt x="5676" y="3547"/>
                  </a:lnTo>
                  <a:lnTo>
                    <a:pt x="5692" y="3475"/>
                  </a:lnTo>
                  <a:lnTo>
                    <a:pt x="5706" y="3402"/>
                  </a:lnTo>
                  <a:lnTo>
                    <a:pt x="5719" y="3329"/>
                  </a:lnTo>
                  <a:lnTo>
                    <a:pt x="5729" y="3255"/>
                  </a:lnTo>
                  <a:lnTo>
                    <a:pt x="5738" y="3180"/>
                  </a:lnTo>
                  <a:lnTo>
                    <a:pt x="5745" y="3105"/>
                  </a:lnTo>
                  <a:lnTo>
                    <a:pt x="5750" y="3030"/>
                  </a:lnTo>
                  <a:lnTo>
                    <a:pt x="5753" y="2953"/>
                  </a:lnTo>
                  <a:lnTo>
                    <a:pt x="5754" y="2877"/>
                  </a:lnTo>
                  <a:lnTo>
                    <a:pt x="5753" y="2800"/>
                  </a:lnTo>
                  <a:lnTo>
                    <a:pt x="5750" y="2724"/>
                  </a:lnTo>
                  <a:lnTo>
                    <a:pt x="5745" y="2648"/>
                  </a:lnTo>
                  <a:lnTo>
                    <a:pt x="5738" y="2573"/>
                  </a:lnTo>
                  <a:lnTo>
                    <a:pt x="5729" y="2499"/>
                  </a:lnTo>
                  <a:lnTo>
                    <a:pt x="5719" y="2425"/>
                  </a:lnTo>
                  <a:lnTo>
                    <a:pt x="5706" y="2352"/>
                  </a:lnTo>
                  <a:lnTo>
                    <a:pt x="5692" y="2279"/>
                  </a:lnTo>
                  <a:lnTo>
                    <a:pt x="5676" y="2207"/>
                  </a:lnTo>
                  <a:lnTo>
                    <a:pt x="5658" y="2136"/>
                  </a:lnTo>
                  <a:lnTo>
                    <a:pt x="5638" y="2065"/>
                  </a:lnTo>
                  <a:lnTo>
                    <a:pt x="5616" y="1995"/>
                  </a:lnTo>
                  <a:lnTo>
                    <a:pt x="5593" y="1926"/>
                  </a:lnTo>
                  <a:lnTo>
                    <a:pt x="5568" y="1858"/>
                  </a:lnTo>
                  <a:lnTo>
                    <a:pt x="5542" y="1790"/>
                  </a:lnTo>
                  <a:lnTo>
                    <a:pt x="5514" y="1724"/>
                  </a:lnTo>
                  <a:lnTo>
                    <a:pt x="5484" y="1658"/>
                  </a:lnTo>
                  <a:lnTo>
                    <a:pt x="5453" y="1593"/>
                  </a:lnTo>
                  <a:lnTo>
                    <a:pt x="5420" y="1529"/>
                  </a:lnTo>
                  <a:lnTo>
                    <a:pt x="5385" y="1466"/>
                  </a:lnTo>
                  <a:lnTo>
                    <a:pt x="5349" y="1404"/>
                  </a:lnTo>
                  <a:lnTo>
                    <a:pt x="5312" y="1343"/>
                  </a:lnTo>
                  <a:lnTo>
                    <a:pt x="5273" y="1283"/>
                  </a:lnTo>
                  <a:lnTo>
                    <a:pt x="5232" y="1224"/>
                  </a:lnTo>
                  <a:lnTo>
                    <a:pt x="5190" y="1166"/>
                  </a:lnTo>
                  <a:lnTo>
                    <a:pt x="5147" y="1109"/>
                  </a:lnTo>
                  <a:lnTo>
                    <a:pt x="5103" y="1054"/>
                  </a:lnTo>
                  <a:lnTo>
                    <a:pt x="5057" y="999"/>
                  </a:lnTo>
                  <a:lnTo>
                    <a:pt x="5010" y="946"/>
                  </a:lnTo>
                  <a:lnTo>
                    <a:pt x="4961" y="893"/>
                  </a:lnTo>
                  <a:lnTo>
                    <a:pt x="4911" y="842"/>
                  </a:lnTo>
                  <a:lnTo>
                    <a:pt x="4860" y="793"/>
                  </a:lnTo>
                  <a:lnTo>
                    <a:pt x="4808" y="744"/>
                  </a:lnTo>
                  <a:lnTo>
                    <a:pt x="4755" y="697"/>
                  </a:lnTo>
                  <a:lnTo>
                    <a:pt x="4700" y="651"/>
                  </a:lnTo>
                  <a:lnTo>
                    <a:pt x="4644" y="606"/>
                  </a:lnTo>
                  <a:lnTo>
                    <a:pt x="4588" y="563"/>
                  </a:lnTo>
                  <a:lnTo>
                    <a:pt x="4530" y="522"/>
                  </a:lnTo>
                  <a:lnTo>
                    <a:pt x="4471" y="481"/>
                  </a:lnTo>
                  <a:lnTo>
                    <a:pt x="4411" y="442"/>
                  </a:lnTo>
                  <a:lnTo>
                    <a:pt x="4350" y="405"/>
                  </a:lnTo>
                  <a:lnTo>
                    <a:pt x="4288" y="369"/>
                  </a:lnTo>
                  <a:lnTo>
                    <a:pt x="4225" y="334"/>
                  </a:lnTo>
                  <a:lnTo>
                    <a:pt x="4161" y="301"/>
                  </a:lnTo>
                  <a:lnTo>
                    <a:pt x="4096" y="270"/>
                  </a:lnTo>
                  <a:lnTo>
                    <a:pt x="4030" y="240"/>
                  </a:lnTo>
                  <a:lnTo>
                    <a:pt x="3963" y="212"/>
                  </a:lnTo>
                  <a:lnTo>
                    <a:pt x="3896" y="185"/>
                  </a:lnTo>
                  <a:lnTo>
                    <a:pt x="3828" y="161"/>
                  </a:lnTo>
                  <a:lnTo>
                    <a:pt x="3759" y="137"/>
                  </a:lnTo>
                  <a:lnTo>
                    <a:pt x="3689" y="116"/>
                  </a:lnTo>
                  <a:lnTo>
                    <a:pt x="3618" y="96"/>
                  </a:lnTo>
                  <a:lnTo>
                    <a:pt x="3547" y="78"/>
                  </a:lnTo>
                  <a:lnTo>
                    <a:pt x="3475" y="62"/>
                  </a:lnTo>
                  <a:lnTo>
                    <a:pt x="3402" y="48"/>
                  </a:lnTo>
                  <a:lnTo>
                    <a:pt x="3329" y="35"/>
                  </a:lnTo>
                  <a:lnTo>
                    <a:pt x="3255" y="24"/>
                  </a:lnTo>
                  <a:lnTo>
                    <a:pt x="3181" y="16"/>
                  </a:lnTo>
                  <a:lnTo>
                    <a:pt x="3105" y="9"/>
                  </a:lnTo>
                  <a:lnTo>
                    <a:pt x="3030" y="4"/>
                  </a:lnTo>
                  <a:lnTo>
                    <a:pt x="2954" y="1"/>
                  </a:lnTo>
                  <a:lnTo>
                    <a:pt x="2877" y="0"/>
                  </a:lnTo>
                  <a:lnTo>
                    <a:pt x="2785" y="0"/>
                  </a:lnTo>
                  <a:lnTo>
                    <a:pt x="2698" y="2"/>
                  </a:lnTo>
                  <a:lnTo>
                    <a:pt x="2616" y="6"/>
                  </a:lnTo>
                  <a:lnTo>
                    <a:pt x="2537" y="12"/>
                  </a:lnTo>
                  <a:lnTo>
                    <a:pt x="2461" y="21"/>
                  </a:lnTo>
                  <a:lnTo>
                    <a:pt x="2387" y="32"/>
                  </a:lnTo>
                  <a:lnTo>
                    <a:pt x="2312" y="46"/>
                  </a:lnTo>
                  <a:lnTo>
                    <a:pt x="2238" y="63"/>
                  </a:lnTo>
                  <a:lnTo>
                    <a:pt x="2162" y="84"/>
                  </a:lnTo>
                  <a:lnTo>
                    <a:pt x="2083" y="109"/>
                  </a:lnTo>
                  <a:lnTo>
                    <a:pt x="2000" y="138"/>
                  </a:lnTo>
                </a:path>
              </a:pathLst>
            </a:custGeom>
            <a:noFill/>
            <a:ln w="250292">
              <a:solidFill>
                <a:srgbClr val="DFDFE1"/>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
          <p:nvSpPr>
            <p:cNvPr id="8" name="Freeform 7"/>
            <p:cNvSpPr>
              <a:spLocks/>
            </p:cNvSpPr>
            <p:nvPr/>
          </p:nvSpPr>
          <p:spPr bwMode="auto">
            <a:xfrm>
              <a:off x="4386" y="1356"/>
              <a:ext cx="560" cy="776"/>
            </a:xfrm>
            <a:custGeom>
              <a:avLst/>
              <a:gdLst>
                <a:gd name="T0" fmla="+- 0 4386 4386"/>
                <a:gd name="T1" fmla="*/ T0 w 560"/>
                <a:gd name="T2" fmla="+- 0 1356 1356"/>
                <a:gd name="T3" fmla="*/ 1356 h 776"/>
                <a:gd name="T4" fmla="+- 0 4671 4386"/>
                <a:gd name="T5" fmla="*/ T4 w 560"/>
                <a:gd name="T6" fmla="+- 0 2132 1356"/>
                <a:gd name="T7" fmla="*/ 2132 h 776"/>
                <a:gd name="T8" fmla="+- 0 4946 4386"/>
                <a:gd name="T9" fmla="*/ T8 w 560"/>
                <a:gd name="T10" fmla="+- 0 1590 1356"/>
                <a:gd name="T11" fmla="*/ 1590 h 776"/>
                <a:gd name="T12" fmla="+- 0 4386 4386"/>
                <a:gd name="T13" fmla="*/ T12 w 560"/>
                <a:gd name="T14" fmla="+- 0 1356 1356"/>
                <a:gd name="T15" fmla="*/ 1356 h 776"/>
              </a:gdLst>
              <a:ahLst/>
              <a:cxnLst>
                <a:cxn ang="0">
                  <a:pos x="T1" y="T3"/>
                </a:cxn>
                <a:cxn ang="0">
                  <a:pos x="T5" y="T7"/>
                </a:cxn>
                <a:cxn ang="0">
                  <a:pos x="T9" y="T11"/>
                </a:cxn>
                <a:cxn ang="0">
                  <a:pos x="T13" y="T15"/>
                </a:cxn>
              </a:cxnLst>
              <a:rect l="0" t="0" r="r" b="b"/>
              <a:pathLst>
                <a:path w="560" h="776">
                  <a:moveTo>
                    <a:pt x="0" y="0"/>
                  </a:moveTo>
                  <a:lnTo>
                    <a:pt x="285" y="776"/>
                  </a:lnTo>
                  <a:lnTo>
                    <a:pt x="560" y="234"/>
                  </a:lnTo>
                  <a:lnTo>
                    <a:pt x="0" y="0"/>
                  </a:lnTo>
                  <a:close/>
                </a:path>
              </a:pathLst>
            </a:custGeom>
            <a:solidFill>
              <a:srgbClr val="DFDFE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
          <p:nvSpPr>
            <p:cNvPr id="9" name="Freeform 8"/>
            <p:cNvSpPr>
              <a:spLocks/>
            </p:cNvSpPr>
            <p:nvPr/>
          </p:nvSpPr>
          <p:spPr bwMode="auto">
            <a:xfrm>
              <a:off x="4969" y="758"/>
              <a:ext cx="1943" cy="762"/>
            </a:xfrm>
            <a:custGeom>
              <a:avLst/>
              <a:gdLst>
                <a:gd name="T0" fmla="+- 0 6740 4969"/>
                <a:gd name="T1" fmla="*/ T0 w 1943"/>
                <a:gd name="T2" fmla="+- 0 758 758"/>
                <a:gd name="T3" fmla="*/ 758 h 762"/>
                <a:gd name="T4" fmla="+- 0 5140 4969"/>
                <a:gd name="T5" fmla="*/ T4 w 1943"/>
                <a:gd name="T6" fmla="+- 0 758 758"/>
                <a:gd name="T7" fmla="*/ 758 h 762"/>
                <a:gd name="T8" fmla="+- 0 5041 4969"/>
                <a:gd name="T9" fmla="*/ T8 w 1943"/>
                <a:gd name="T10" fmla="+- 0 761 758"/>
                <a:gd name="T11" fmla="*/ 761 h 762"/>
                <a:gd name="T12" fmla="+- 0 4990 4969"/>
                <a:gd name="T13" fmla="*/ T12 w 1943"/>
                <a:gd name="T14" fmla="+- 0 779 758"/>
                <a:gd name="T15" fmla="*/ 779 h 762"/>
                <a:gd name="T16" fmla="+- 0 4971 4969"/>
                <a:gd name="T17" fmla="*/ T16 w 1943"/>
                <a:gd name="T18" fmla="+- 0 830 758"/>
                <a:gd name="T19" fmla="*/ 830 h 762"/>
                <a:gd name="T20" fmla="+- 0 4969 4969"/>
                <a:gd name="T21" fmla="*/ T20 w 1943"/>
                <a:gd name="T22" fmla="+- 0 929 758"/>
                <a:gd name="T23" fmla="*/ 929 h 762"/>
                <a:gd name="T24" fmla="+- 0 4969 4969"/>
                <a:gd name="T25" fmla="*/ T24 w 1943"/>
                <a:gd name="T26" fmla="+- 0 1348 758"/>
                <a:gd name="T27" fmla="*/ 1348 h 762"/>
                <a:gd name="T28" fmla="+- 0 4971 4969"/>
                <a:gd name="T29" fmla="*/ T28 w 1943"/>
                <a:gd name="T30" fmla="+- 0 1447 758"/>
                <a:gd name="T31" fmla="*/ 1447 h 762"/>
                <a:gd name="T32" fmla="+- 0 4990 4969"/>
                <a:gd name="T33" fmla="*/ T32 w 1943"/>
                <a:gd name="T34" fmla="+- 0 1498 758"/>
                <a:gd name="T35" fmla="*/ 1498 h 762"/>
                <a:gd name="T36" fmla="+- 0 5041 4969"/>
                <a:gd name="T37" fmla="*/ T36 w 1943"/>
                <a:gd name="T38" fmla="+- 0 1516 758"/>
                <a:gd name="T39" fmla="*/ 1516 h 762"/>
                <a:gd name="T40" fmla="+- 0 5140 4969"/>
                <a:gd name="T41" fmla="*/ T40 w 1943"/>
                <a:gd name="T42" fmla="+- 0 1519 758"/>
                <a:gd name="T43" fmla="*/ 1519 h 762"/>
                <a:gd name="T44" fmla="+- 0 6740 4969"/>
                <a:gd name="T45" fmla="*/ T44 w 1943"/>
                <a:gd name="T46" fmla="+- 0 1519 758"/>
                <a:gd name="T47" fmla="*/ 1519 h 762"/>
                <a:gd name="T48" fmla="+- 0 6839 4969"/>
                <a:gd name="T49" fmla="*/ T48 w 1943"/>
                <a:gd name="T50" fmla="+- 0 1516 758"/>
                <a:gd name="T51" fmla="*/ 1516 h 762"/>
                <a:gd name="T52" fmla="+- 0 6890 4969"/>
                <a:gd name="T53" fmla="*/ T52 w 1943"/>
                <a:gd name="T54" fmla="+- 0 1498 758"/>
                <a:gd name="T55" fmla="*/ 1498 h 762"/>
                <a:gd name="T56" fmla="+- 0 6909 4969"/>
                <a:gd name="T57" fmla="*/ T56 w 1943"/>
                <a:gd name="T58" fmla="+- 0 1447 758"/>
                <a:gd name="T59" fmla="*/ 1447 h 762"/>
                <a:gd name="T60" fmla="+- 0 6911 4969"/>
                <a:gd name="T61" fmla="*/ T60 w 1943"/>
                <a:gd name="T62" fmla="+- 0 1348 758"/>
                <a:gd name="T63" fmla="*/ 1348 h 762"/>
                <a:gd name="T64" fmla="+- 0 6911 4969"/>
                <a:gd name="T65" fmla="*/ T64 w 1943"/>
                <a:gd name="T66" fmla="+- 0 929 758"/>
                <a:gd name="T67" fmla="*/ 929 h 762"/>
                <a:gd name="T68" fmla="+- 0 6909 4969"/>
                <a:gd name="T69" fmla="*/ T68 w 1943"/>
                <a:gd name="T70" fmla="+- 0 830 758"/>
                <a:gd name="T71" fmla="*/ 830 h 762"/>
                <a:gd name="T72" fmla="+- 0 6890 4969"/>
                <a:gd name="T73" fmla="*/ T72 w 1943"/>
                <a:gd name="T74" fmla="+- 0 779 758"/>
                <a:gd name="T75" fmla="*/ 779 h 762"/>
                <a:gd name="T76" fmla="+- 0 6839 4969"/>
                <a:gd name="T77" fmla="*/ T76 w 1943"/>
                <a:gd name="T78" fmla="+- 0 761 758"/>
                <a:gd name="T79" fmla="*/ 761 h 762"/>
                <a:gd name="T80" fmla="+- 0 6740 4969"/>
                <a:gd name="T81" fmla="*/ T80 w 1943"/>
                <a:gd name="T82" fmla="+- 0 758 758"/>
                <a:gd name="T83" fmla="*/ 758 h 76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43" h="762">
                  <a:moveTo>
                    <a:pt x="1771" y="0"/>
                  </a:moveTo>
                  <a:lnTo>
                    <a:pt x="171" y="0"/>
                  </a:lnTo>
                  <a:lnTo>
                    <a:pt x="72" y="3"/>
                  </a:lnTo>
                  <a:lnTo>
                    <a:pt x="21" y="21"/>
                  </a:lnTo>
                  <a:lnTo>
                    <a:pt x="2" y="72"/>
                  </a:lnTo>
                  <a:lnTo>
                    <a:pt x="0" y="171"/>
                  </a:lnTo>
                  <a:lnTo>
                    <a:pt x="0" y="590"/>
                  </a:lnTo>
                  <a:lnTo>
                    <a:pt x="2" y="689"/>
                  </a:lnTo>
                  <a:lnTo>
                    <a:pt x="21" y="740"/>
                  </a:lnTo>
                  <a:lnTo>
                    <a:pt x="72" y="758"/>
                  </a:lnTo>
                  <a:lnTo>
                    <a:pt x="171" y="761"/>
                  </a:lnTo>
                  <a:lnTo>
                    <a:pt x="1771" y="761"/>
                  </a:lnTo>
                  <a:lnTo>
                    <a:pt x="1870" y="758"/>
                  </a:lnTo>
                  <a:lnTo>
                    <a:pt x="1921" y="740"/>
                  </a:lnTo>
                  <a:lnTo>
                    <a:pt x="1940" y="689"/>
                  </a:lnTo>
                  <a:lnTo>
                    <a:pt x="1942" y="590"/>
                  </a:lnTo>
                  <a:lnTo>
                    <a:pt x="1942" y="171"/>
                  </a:lnTo>
                  <a:lnTo>
                    <a:pt x="1940" y="72"/>
                  </a:lnTo>
                  <a:lnTo>
                    <a:pt x="1921" y="21"/>
                  </a:lnTo>
                  <a:lnTo>
                    <a:pt x="1870" y="3"/>
                  </a:lnTo>
                  <a:lnTo>
                    <a:pt x="1771" y="0"/>
                  </a:lnTo>
                  <a:close/>
                </a:path>
              </a:pathLst>
            </a:custGeom>
            <a:solidFill>
              <a:srgbClr val="62BB4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
          <p:nvSpPr>
            <p:cNvPr id="10" name="Freeform 9"/>
            <p:cNvSpPr>
              <a:spLocks/>
            </p:cNvSpPr>
            <p:nvPr/>
          </p:nvSpPr>
          <p:spPr bwMode="auto">
            <a:xfrm>
              <a:off x="4969" y="1139"/>
              <a:ext cx="1943" cy="699"/>
            </a:xfrm>
            <a:custGeom>
              <a:avLst/>
              <a:gdLst>
                <a:gd name="T0" fmla="+- 0 6787 4969"/>
                <a:gd name="T1" fmla="*/ T0 w 1943"/>
                <a:gd name="T2" fmla="+- 0 1139 1139"/>
                <a:gd name="T3" fmla="*/ 1139 h 699"/>
                <a:gd name="T4" fmla="+- 0 5093 4969"/>
                <a:gd name="T5" fmla="*/ T4 w 1943"/>
                <a:gd name="T6" fmla="+- 0 1139 1139"/>
                <a:gd name="T7" fmla="*/ 1139 h 699"/>
                <a:gd name="T8" fmla="+- 0 5021 4969"/>
                <a:gd name="T9" fmla="*/ T8 w 1943"/>
                <a:gd name="T10" fmla="+- 0 1140 1139"/>
                <a:gd name="T11" fmla="*/ 1140 h 699"/>
                <a:gd name="T12" fmla="+- 0 4984 4969"/>
                <a:gd name="T13" fmla="*/ T12 w 1943"/>
                <a:gd name="T14" fmla="+- 0 1154 1139"/>
                <a:gd name="T15" fmla="*/ 1154 h 699"/>
                <a:gd name="T16" fmla="+- 0 4971 4969"/>
                <a:gd name="T17" fmla="*/ T16 w 1943"/>
                <a:gd name="T18" fmla="+- 0 1191 1139"/>
                <a:gd name="T19" fmla="*/ 1191 h 699"/>
                <a:gd name="T20" fmla="+- 0 4969 4969"/>
                <a:gd name="T21" fmla="*/ T20 w 1943"/>
                <a:gd name="T22" fmla="+- 0 1263 1139"/>
                <a:gd name="T23" fmla="*/ 1263 h 699"/>
                <a:gd name="T24" fmla="+- 0 4969 4969"/>
                <a:gd name="T25" fmla="*/ T24 w 1943"/>
                <a:gd name="T26" fmla="+- 0 1712 1139"/>
                <a:gd name="T27" fmla="*/ 1712 h 699"/>
                <a:gd name="T28" fmla="+- 0 4971 4969"/>
                <a:gd name="T29" fmla="*/ T28 w 1943"/>
                <a:gd name="T30" fmla="+- 0 1784 1139"/>
                <a:gd name="T31" fmla="*/ 1784 h 699"/>
                <a:gd name="T32" fmla="+- 0 4984 4969"/>
                <a:gd name="T33" fmla="*/ T32 w 1943"/>
                <a:gd name="T34" fmla="+- 0 1821 1139"/>
                <a:gd name="T35" fmla="*/ 1821 h 699"/>
                <a:gd name="T36" fmla="+- 0 5021 4969"/>
                <a:gd name="T37" fmla="*/ T36 w 1943"/>
                <a:gd name="T38" fmla="+- 0 1835 1139"/>
                <a:gd name="T39" fmla="*/ 1835 h 699"/>
                <a:gd name="T40" fmla="+- 0 5093 4969"/>
                <a:gd name="T41" fmla="*/ T40 w 1943"/>
                <a:gd name="T42" fmla="+- 0 1837 1139"/>
                <a:gd name="T43" fmla="*/ 1837 h 699"/>
                <a:gd name="T44" fmla="+- 0 6787 4969"/>
                <a:gd name="T45" fmla="*/ T44 w 1943"/>
                <a:gd name="T46" fmla="+- 0 1837 1139"/>
                <a:gd name="T47" fmla="*/ 1837 h 699"/>
                <a:gd name="T48" fmla="+- 0 6859 4969"/>
                <a:gd name="T49" fmla="*/ T48 w 1943"/>
                <a:gd name="T50" fmla="+- 0 1835 1139"/>
                <a:gd name="T51" fmla="*/ 1835 h 699"/>
                <a:gd name="T52" fmla="+- 0 6896 4969"/>
                <a:gd name="T53" fmla="*/ T52 w 1943"/>
                <a:gd name="T54" fmla="+- 0 1821 1139"/>
                <a:gd name="T55" fmla="*/ 1821 h 699"/>
                <a:gd name="T56" fmla="+- 0 6909 4969"/>
                <a:gd name="T57" fmla="*/ T56 w 1943"/>
                <a:gd name="T58" fmla="+- 0 1784 1139"/>
                <a:gd name="T59" fmla="*/ 1784 h 699"/>
                <a:gd name="T60" fmla="+- 0 6911 4969"/>
                <a:gd name="T61" fmla="*/ T60 w 1943"/>
                <a:gd name="T62" fmla="+- 0 1712 1139"/>
                <a:gd name="T63" fmla="*/ 1712 h 699"/>
                <a:gd name="T64" fmla="+- 0 6911 4969"/>
                <a:gd name="T65" fmla="*/ T64 w 1943"/>
                <a:gd name="T66" fmla="+- 0 1263 1139"/>
                <a:gd name="T67" fmla="*/ 1263 h 699"/>
                <a:gd name="T68" fmla="+- 0 6909 4969"/>
                <a:gd name="T69" fmla="*/ T68 w 1943"/>
                <a:gd name="T70" fmla="+- 0 1191 1139"/>
                <a:gd name="T71" fmla="*/ 1191 h 699"/>
                <a:gd name="T72" fmla="+- 0 6896 4969"/>
                <a:gd name="T73" fmla="*/ T72 w 1943"/>
                <a:gd name="T74" fmla="+- 0 1154 1139"/>
                <a:gd name="T75" fmla="*/ 1154 h 699"/>
                <a:gd name="T76" fmla="+- 0 6859 4969"/>
                <a:gd name="T77" fmla="*/ T76 w 1943"/>
                <a:gd name="T78" fmla="+- 0 1140 1139"/>
                <a:gd name="T79" fmla="*/ 1140 h 699"/>
                <a:gd name="T80" fmla="+- 0 6787 4969"/>
                <a:gd name="T81" fmla="*/ T80 w 1943"/>
                <a:gd name="T82" fmla="+- 0 1139 1139"/>
                <a:gd name="T83" fmla="*/ 1139 h 69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43" h="699">
                  <a:moveTo>
                    <a:pt x="1818" y="0"/>
                  </a:moveTo>
                  <a:lnTo>
                    <a:pt x="124" y="0"/>
                  </a:lnTo>
                  <a:lnTo>
                    <a:pt x="52" y="1"/>
                  </a:lnTo>
                  <a:lnTo>
                    <a:pt x="15" y="15"/>
                  </a:lnTo>
                  <a:lnTo>
                    <a:pt x="2" y="52"/>
                  </a:lnTo>
                  <a:lnTo>
                    <a:pt x="0" y="124"/>
                  </a:lnTo>
                  <a:lnTo>
                    <a:pt x="0" y="573"/>
                  </a:lnTo>
                  <a:lnTo>
                    <a:pt x="2" y="645"/>
                  </a:lnTo>
                  <a:lnTo>
                    <a:pt x="15" y="682"/>
                  </a:lnTo>
                  <a:lnTo>
                    <a:pt x="52" y="696"/>
                  </a:lnTo>
                  <a:lnTo>
                    <a:pt x="124" y="698"/>
                  </a:lnTo>
                  <a:lnTo>
                    <a:pt x="1818" y="698"/>
                  </a:lnTo>
                  <a:lnTo>
                    <a:pt x="1890" y="696"/>
                  </a:lnTo>
                  <a:lnTo>
                    <a:pt x="1927" y="682"/>
                  </a:lnTo>
                  <a:lnTo>
                    <a:pt x="1940" y="645"/>
                  </a:lnTo>
                  <a:lnTo>
                    <a:pt x="1942" y="573"/>
                  </a:lnTo>
                  <a:lnTo>
                    <a:pt x="1942" y="124"/>
                  </a:lnTo>
                  <a:lnTo>
                    <a:pt x="1940" y="52"/>
                  </a:lnTo>
                  <a:lnTo>
                    <a:pt x="1927" y="15"/>
                  </a:lnTo>
                  <a:lnTo>
                    <a:pt x="1890" y="1"/>
                  </a:lnTo>
                  <a:lnTo>
                    <a:pt x="1818" y="0"/>
                  </a:lnTo>
                  <a:close/>
                </a:path>
              </a:pathLst>
            </a:custGeom>
            <a:solidFill>
              <a:srgbClr val="003C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
          <p:nvSpPr>
            <p:cNvPr id="11" name="Freeform 10"/>
            <p:cNvSpPr>
              <a:spLocks/>
            </p:cNvSpPr>
            <p:nvPr/>
          </p:nvSpPr>
          <p:spPr bwMode="auto">
            <a:xfrm>
              <a:off x="4969" y="6686"/>
              <a:ext cx="1943" cy="762"/>
            </a:xfrm>
            <a:custGeom>
              <a:avLst/>
              <a:gdLst>
                <a:gd name="T0" fmla="+- 0 6740 4969"/>
                <a:gd name="T1" fmla="*/ T0 w 1943"/>
                <a:gd name="T2" fmla="+- 0 6686 6686"/>
                <a:gd name="T3" fmla="*/ 6686 h 762"/>
                <a:gd name="T4" fmla="+- 0 5140 4969"/>
                <a:gd name="T5" fmla="*/ T4 w 1943"/>
                <a:gd name="T6" fmla="+- 0 6686 6686"/>
                <a:gd name="T7" fmla="*/ 6686 h 762"/>
                <a:gd name="T8" fmla="+- 0 5041 4969"/>
                <a:gd name="T9" fmla="*/ T8 w 1943"/>
                <a:gd name="T10" fmla="+- 0 6689 6686"/>
                <a:gd name="T11" fmla="*/ 6689 h 762"/>
                <a:gd name="T12" fmla="+- 0 4990 4969"/>
                <a:gd name="T13" fmla="*/ T12 w 1943"/>
                <a:gd name="T14" fmla="+- 0 6708 6686"/>
                <a:gd name="T15" fmla="*/ 6708 h 762"/>
                <a:gd name="T16" fmla="+- 0 4971 4969"/>
                <a:gd name="T17" fmla="*/ T16 w 1943"/>
                <a:gd name="T18" fmla="+- 0 6758 6686"/>
                <a:gd name="T19" fmla="*/ 6758 h 762"/>
                <a:gd name="T20" fmla="+- 0 4969 4969"/>
                <a:gd name="T21" fmla="*/ T20 w 1943"/>
                <a:gd name="T22" fmla="+- 0 6858 6686"/>
                <a:gd name="T23" fmla="*/ 6858 h 762"/>
                <a:gd name="T24" fmla="+- 0 4969 4969"/>
                <a:gd name="T25" fmla="*/ T24 w 1943"/>
                <a:gd name="T26" fmla="+- 0 7276 6686"/>
                <a:gd name="T27" fmla="*/ 7276 h 762"/>
                <a:gd name="T28" fmla="+- 0 4971 4969"/>
                <a:gd name="T29" fmla="*/ T28 w 1943"/>
                <a:gd name="T30" fmla="+- 0 7375 6686"/>
                <a:gd name="T31" fmla="*/ 7375 h 762"/>
                <a:gd name="T32" fmla="+- 0 4990 4969"/>
                <a:gd name="T33" fmla="*/ T32 w 1943"/>
                <a:gd name="T34" fmla="+- 0 7426 6686"/>
                <a:gd name="T35" fmla="*/ 7426 h 762"/>
                <a:gd name="T36" fmla="+- 0 5041 4969"/>
                <a:gd name="T37" fmla="*/ T36 w 1943"/>
                <a:gd name="T38" fmla="+- 0 7445 6686"/>
                <a:gd name="T39" fmla="*/ 7445 h 762"/>
                <a:gd name="T40" fmla="+- 0 5140 4969"/>
                <a:gd name="T41" fmla="*/ T40 w 1943"/>
                <a:gd name="T42" fmla="+- 0 7447 6686"/>
                <a:gd name="T43" fmla="*/ 7447 h 762"/>
                <a:gd name="T44" fmla="+- 0 6740 4969"/>
                <a:gd name="T45" fmla="*/ T44 w 1943"/>
                <a:gd name="T46" fmla="+- 0 7447 6686"/>
                <a:gd name="T47" fmla="*/ 7447 h 762"/>
                <a:gd name="T48" fmla="+- 0 6839 4969"/>
                <a:gd name="T49" fmla="*/ T48 w 1943"/>
                <a:gd name="T50" fmla="+- 0 7445 6686"/>
                <a:gd name="T51" fmla="*/ 7445 h 762"/>
                <a:gd name="T52" fmla="+- 0 6890 4969"/>
                <a:gd name="T53" fmla="*/ T52 w 1943"/>
                <a:gd name="T54" fmla="+- 0 7426 6686"/>
                <a:gd name="T55" fmla="*/ 7426 h 762"/>
                <a:gd name="T56" fmla="+- 0 6909 4969"/>
                <a:gd name="T57" fmla="*/ T56 w 1943"/>
                <a:gd name="T58" fmla="+- 0 7375 6686"/>
                <a:gd name="T59" fmla="*/ 7375 h 762"/>
                <a:gd name="T60" fmla="+- 0 6911 4969"/>
                <a:gd name="T61" fmla="*/ T60 w 1943"/>
                <a:gd name="T62" fmla="+- 0 7276 6686"/>
                <a:gd name="T63" fmla="*/ 7276 h 762"/>
                <a:gd name="T64" fmla="+- 0 6911 4969"/>
                <a:gd name="T65" fmla="*/ T64 w 1943"/>
                <a:gd name="T66" fmla="+- 0 6858 6686"/>
                <a:gd name="T67" fmla="*/ 6858 h 762"/>
                <a:gd name="T68" fmla="+- 0 6909 4969"/>
                <a:gd name="T69" fmla="*/ T68 w 1943"/>
                <a:gd name="T70" fmla="+- 0 6758 6686"/>
                <a:gd name="T71" fmla="*/ 6758 h 762"/>
                <a:gd name="T72" fmla="+- 0 6890 4969"/>
                <a:gd name="T73" fmla="*/ T72 w 1943"/>
                <a:gd name="T74" fmla="+- 0 6708 6686"/>
                <a:gd name="T75" fmla="*/ 6708 h 762"/>
                <a:gd name="T76" fmla="+- 0 6839 4969"/>
                <a:gd name="T77" fmla="*/ T76 w 1943"/>
                <a:gd name="T78" fmla="+- 0 6689 6686"/>
                <a:gd name="T79" fmla="*/ 6689 h 762"/>
                <a:gd name="T80" fmla="+- 0 6740 4969"/>
                <a:gd name="T81" fmla="*/ T80 w 1943"/>
                <a:gd name="T82" fmla="+- 0 6686 6686"/>
                <a:gd name="T83" fmla="*/ 6686 h 76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43" h="762">
                  <a:moveTo>
                    <a:pt x="1771" y="0"/>
                  </a:moveTo>
                  <a:lnTo>
                    <a:pt x="171" y="0"/>
                  </a:lnTo>
                  <a:lnTo>
                    <a:pt x="72" y="3"/>
                  </a:lnTo>
                  <a:lnTo>
                    <a:pt x="21" y="22"/>
                  </a:lnTo>
                  <a:lnTo>
                    <a:pt x="2" y="72"/>
                  </a:lnTo>
                  <a:lnTo>
                    <a:pt x="0" y="172"/>
                  </a:lnTo>
                  <a:lnTo>
                    <a:pt x="0" y="590"/>
                  </a:lnTo>
                  <a:lnTo>
                    <a:pt x="2" y="689"/>
                  </a:lnTo>
                  <a:lnTo>
                    <a:pt x="21" y="740"/>
                  </a:lnTo>
                  <a:lnTo>
                    <a:pt x="72" y="759"/>
                  </a:lnTo>
                  <a:lnTo>
                    <a:pt x="171" y="761"/>
                  </a:lnTo>
                  <a:lnTo>
                    <a:pt x="1771" y="761"/>
                  </a:lnTo>
                  <a:lnTo>
                    <a:pt x="1870" y="759"/>
                  </a:lnTo>
                  <a:lnTo>
                    <a:pt x="1921" y="740"/>
                  </a:lnTo>
                  <a:lnTo>
                    <a:pt x="1940" y="689"/>
                  </a:lnTo>
                  <a:lnTo>
                    <a:pt x="1942" y="590"/>
                  </a:lnTo>
                  <a:lnTo>
                    <a:pt x="1942" y="172"/>
                  </a:lnTo>
                  <a:lnTo>
                    <a:pt x="1940" y="72"/>
                  </a:lnTo>
                  <a:lnTo>
                    <a:pt x="1921" y="22"/>
                  </a:lnTo>
                  <a:lnTo>
                    <a:pt x="1870" y="3"/>
                  </a:lnTo>
                  <a:lnTo>
                    <a:pt x="1771" y="0"/>
                  </a:lnTo>
                  <a:close/>
                </a:path>
              </a:pathLst>
            </a:custGeom>
            <a:solidFill>
              <a:srgbClr val="62BB4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
          <p:nvSpPr>
            <p:cNvPr id="12" name="Freeform 11"/>
            <p:cNvSpPr>
              <a:spLocks/>
            </p:cNvSpPr>
            <p:nvPr/>
          </p:nvSpPr>
          <p:spPr bwMode="auto">
            <a:xfrm>
              <a:off x="4969" y="7067"/>
              <a:ext cx="1943" cy="699"/>
            </a:xfrm>
            <a:custGeom>
              <a:avLst/>
              <a:gdLst>
                <a:gd name="T0" fmla="+- 0 6787 4969"/>
                <a:gd name="T1" fmla="*/ T0 w 1943"/>
                <a:gd name="T2" fmla="+- 0 7067 7067"/>
                <a:gd name="T3" fmla="*/ 7067 h 699"/>
                <a:gd name="T4" fmla="+- 0 5093 4969"/>
                <a:gd name="T5" fmla="*/ T4 w 1943"/>
                <a:gd name="T6" fmla="+- 0 7067 7067"/>
                <a:gd name="T7" fmla="*/ 7067 h 699"/>
                <a:gd name="T8" fmla="+- 0 5021 4969"/>
                <a:gd name="T9" fmla="*/ T8 w 1943"/>
                <a:gd name="T10" fmla="+- 0 7069 7067"/>
                <a:gd name="T11" fmla="*/ 7069 h 699"/>
                <a:gd name="T12" fmla="+- 0 4984 4969"/>
                <a:gd name="T13" fmla="*/ T12 w 1943"/>
                <a:gd name="T14" fmla="+- 0 7082 7067"/>
                <a:gd name="T15" fmla="*/ 7082 h 699"/>
                <a:gd name="T16" fmla="+- 0 4971 4969"/>
                <a:gd name="T17" fmla="*/ T16 w 1943"/>
                <a:gd name="T18" fmla="+- 0 7119 7067"/>
                <a:gd name="T19" fmla="*/ 7119 h 699"/>
                <a:gd name="T20" fmla="+- 0 4969 4969"/>
                <a:gd name="T21" fmla="*/ T20 w 1943"/>
                <a:gd name="T22" fmla="+- 0 7191 7067"/>
                <a:gd name="T23" fmla="*/ 7191 h 699"/>
                <a:gd name="T24" fmla="+- 0 4969 4969"/>
                <a:gd name="T25" fmla="*/ T24 w 1943"/>
                <a:gd name="T26" fmla="+- 0 7641 7067"/>
                <a:gd name="T27" fmla="*/ 7641 h 699"/>
                <a:gd name="T28" fmla="+- 0 4971 4969"/>
                <a:gd name="T29" fmla="*/ T28 w 1943"/>
                <a:gd name="T30" fmla="+- 0 7712 7067"/>
                <a:gd name="T31" fmla="*/ 7712 h 699"/>
                <a:gd name="T32" fmla="+- 0 4984 4969"/>
                <a:gd name="T33" fmla="*/ T32 w 1943"/>
                <a:gd name="T34" fmla="+- 0 7749 7067"/>
                <a:gd name="T35" fmla="*/ 7749 h 699"/>
                <a:gd name="T36" fmla="+- 0 5021 4969"/>
                <a:gd name="T37" fmla="*/ T36 w 1943"/>
                <a:gd name="T38" fmla="+- 0 7763 7067"/>
                <a:gd name="T39" fmla="*/ 7763 h 699"/>
                <a:gd name="T40" fmla="+- 0 5093 4969"/>
                <a:gd name="T41" fmla="*/ T40 w 1943"/>
                <a:gd name="T42" fmla="+- 0 7765 7067"/>
                <a:gd name="T43" fmla="*/ 7765 h 699"/>
                <a:gd name="T44" fmla="+- 0 6787 4969"/>
                <a:gd name="T45" fmla="*/ T44 w 1943"/>
                <a:gd name="T46" fmla="+- 0 7765 7067"/>
                <a:gd name="T47" fmla="*/ 7765 h 699"/>
                <a:gd name="T48" fmla="+- 0 6859 4969"/>
                <a:gd name="T49" fmla="*/ T48 w 1943"/>
                <a:gd name="T50" fmla="+- 0 7763 7067"/>
                <a:gd name="T51" fmla="*/ 7763 h 699"/>
                <a:gd name="T52" fmla="+- 0 6896 4969"/>
                <a:gd name="T53" fmla="*/ T52 w 1943"/>
                <a:gd name="T54" fmla="+- 0 7749 7067"/>
                <a:gd name="T55" fmla="*/ 7749 h 699"/>
                <a:gd name="T56" fmla="+- 0 6909 4969"/>
                <a:gd name="T57" fmla="*/ T56 w 1943"/>
                <a:gd name="T58" fmla="+- 0 7712 7067"/>
                <a:gd name="T59" fmla="*/ 7712 h 699"/>
                <a:gd name="T60" fmla="+- 0 6911 4969"/>
                <a:gd name="T61" fmla="*/ T60 w 1943"/>
                <a:gd name="T62" fmla="+- 0 7641 7067"/>
                <a:gd name="T63" fmla="*/ 7641 h 699"/>
                <a:gd name="T64" fmla="+- 0 6911 4969"/>
                <a:gd name="T65" fmla="*/ T64 w 1943"/>
                <a:gd name="T66" fmla="+- 0 7191 7067"/>
                <a:gd name="T67" fmla="*/ 7191 h 699"/>
                <a:gd name="T68" fmla="+- 0 6909 4969"/>
                <a:gd name="T69" fmla="*/ T68 w 1943"/>
                <a:gd name="T70" fmla="+- 0 7119 7067"/>
                <a:gd name="T71" fmla="*/ 7119 h 699"/>
                <a:gd name="T72" fmla="+- 0 6896 4969"/>
                <a:gd name="T73" fmla="*/ T72 w 1943"/>
                <a:gd name="T74" fmla="+- 0 7082 7067"/>
                <a:gd name="T75" fmla="*/ 7082 h 699"/>
                <a:gd name="T76" fmla="+- 0 6859 4969"/>
                <a:gd name="T77" fmla="*/ T76 w 1943"/>
                <a:gd name="T78" fmla="+- 0 7069 7067"/>
                <a:gd name="T79" fmla="*/ 7069 h 699"/>
                <a:gd name="T80" fmla="+- 0 6787 4969"/>
                <a:gd name="T81" fmla="*/ T80 w 1943"/>
                <a:gd name="T82" fmla="+- 0 7067 7067"/>
                <a:gd name="T83" fmla="*/ 7067 h 69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43" h="699">
                  <a:moveTo>
                    <a:pt x="1818" y="0"/>
                  </a:moveTo>
                  <a:lnTo>
                    <a:pt x="124" y="0"/>
                  </a:lnTo>
                  <a:lnTo>
                    <a:pt x="52" y="2"/>
                  </a:lnTo>
                  <a:lnTo>
                    <a:pt x="15" y="15"/>
                  </a:lnTo>
                  <a:lnTo>
                    <a:pt x="2" y="52"/>
                  </a:lnTo>
                  <a:lnTo>
                    <a:pt x="0" y="124"/>
                  </a:lnTo>
                  <a:lnTo>
                    <a:pt x="0" y="574"/>
                  </a:lnTo>
                  <a:lnTo>
                    <a:pt x="2" y="645"/>
                  </a:lnTo>
                  <a:lnTo>
                    <a:pt x="15" y="682"/>
                  </a:lnTo>
                  <a:lnTo>
                    <a:pt x="52" y="696"/>
                  </a:lnTo>
                  <a:lnTo>
                    <a:pt x="124" y="698"/>
                  </a:lnTo>
                  <a:lnTo>
                    <a:pt x="1818" y="698"/>
                  </a:lnTo>
                  <a:lnTo>
                    <a:pt x="1890" y="696"/>
                  </a:lnTo>
                  <a:lnTo>
                    <a:pt x="1927" y="682"/>
                  </a:lnTo>
                  <a:lnTo>
                    <a:pt x="1940" y="645"/>
                  </a:lnTo>
                  <a:lnTo>
                    <a:pt x="1942" y="574"/>
                  </a:lnTo>
                  <a:lnTo>
                    <a:pt x="1942" y="124"/>
                  </a:lnTo>
                  <a:lnTo>
                    <a:pt x="1940" y="52"/>
                  </a:lnTo>
                  <a:lnTo>
                    <a:pt x="1927" y="15"/>
                  </a:lnTo>
                  <a:lnTo>
                    <a:pt x="1890" y="2"/>
                  </a:lnTo>
                  <a:lnTo>
                    <a:pt x="1818" y="0"/>
                  </a:lnTo>
                  <a:close/>
                </a:path>
              </a:pathLst>
            </a:custGeom>
            <a:solidFill>
              <a:srgbClr val="003C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
          <p:nvSpPr>
            <p:cNvPr id="13" name="Freeform 12"/>
            <p:cNvSpPr>
              <a:spLocks/>
            </p:cNvSpPr>
            <p:nvPr/>
          </p:nvSpPr>
          <p:spPr bwMode="auto">
            <a:xfrm>
              <a:off x="7376" y="5362"/>
              <a:ext cx="1943" cy="762"/>
            </a:xfrm>
            <a:custGeom>
              <a:avLst/>
              <a:gdLst>
                <a:gd name="T0" fmla="+- 0 9147 7376"/>
                <a:gd name="T1" fmla="*/ T0 w 1943"/>
                <a:gd name="T2" fmla="+- 0 5362 5362"/>
                <a:gd name="T3" fmla="*/ 5362 h 762"/>
                <a:gd name="T4" fmla="+- 0 7547 7376"/>
                <a:gd name="T5" fmla="*/ T4 w 1943"/>
                <a:gd name="T6" fmla="+- 0 5362 5362"/>
                <a:gd name="T7" fmla="*/ 5362 h 762"/>
                <a:gd name="T8" fmla="+- 0 7448 7376"/>
                <a:gd name="T9" fmla="*/ T8 w 1943"/>
                <a:gd name="T10" fmla="+- 0 5364 5362"/>
                <a:gd name="T11" fmla="*/ 5364 h 762"/>
                <a:gd name="T12" fmla="+- 0 7397 7376"/>
                <a:gd name="T13" fmla="*/ T12 w 1943"/>
                <a:gd name="T14" fmla="+- 0 5383 5362"/>
                <a:gd name="T15" fmla="*/ 5383 h 762"/>
                <a:gd name="T16" fmla="+- 0 7379 7376"/>
                <a:gd name="T17" fmla="*/ T16 w 1943"/>
                <a:gd name="T18" fmla="+- 0 5434 5362"/>
                <a:gd name="T19" fmla="*/ 5434 h 762"/>
                <a:gd name="T20" fmla="+- 0 7376 7376"/>
                <a:gd name="T21" fmla="*/ T20 w 1943"/>
                <a:gd name="T22" fmla="+- 0 5533 5362"/>
                <a:gd name="T23" fmla="*/ 5533 h 762"/>
                <a:gd name="T24" fmla="+- 0 7376 7376"/>
                <a:gd name="T25" fmla="*/ T24 w 1943"/>
                <a:gd name="T26" fmla="+- 0 5951 5362"/>
                <a:gd name="T27" fmla="*/ 5951 h 762"/>
                <a:gd name="T28" fmla="+- 0 7379 7376"/>
                <a:gd name="T29" fmla="*/ T28 w 1943"/>
                <a:gd name="T30" fmla="+- 0 6050 5362"/>
                <a:gd name="T31" fmla="*/ 6050 h 762"/>
                <a:gd name="T32" fmla="+- 0 7397 7376"/>
                <a:gd name="T33" fmla="*/ T32 w 1943"/>
                <a:gd name="T34" fmla="+- 0 6101 5362"/>
                <a:gd name="T35" fmla="*/ 6101 h 762"/>
                <a:gd name="T36" fmla="+- 0 7448 7376"/>
                <a:gd name="T37" fmla="*/ T36 w 1943"/>
                <a:gd name="T38" fmla="+- 0 6120 5362"/>
                <a:gd name="T39" fmla="*/ 6120 h 762"/>
                <a:gd name="T40" fmla="+- 0 7547 7376"/>
                <a:gd name="T41" fmla="*/ T40 w 1943"/>
                <a:gd name="T42" fmla="+- 0 6123 5362"/>
                <a:gd name="T43" fmla="*/ 6123 h 762"/>
                <a:gd name="T44" fmla="+- 0 9147 7376"/>
                <a:gd name="T45" fmla="*/ T44 w 1943"/>
                <a:gd name="T46" fmla="+- 0 6123 5362"/>
                <a:gd name="T47" fmla="*/ 6123 h 762"/>
                <a:gd name="T48" fmla="+- 0 9246 7376"/>
                <a:gd name="T49" fmla="*/ T48 w 1943"/>
                <a:gd name="T50" fmla="+- 0 6120 5362"/>
                <a:gd name="T51" fmla="*/ 6120 h 762"/>
                <a:gd name="T52" fmla="+- 0 9297 7376"/>
                <a:gd name="T53" fmla="*/ T52 w 1943"/>
                <a:gd name="T54" fmla="+- 0 6101 5362"/>
                <a:gd name="T55" fmla="*/ 6101 h 762"/>
                <a:gd name="T56" fmla="+- 0 9316 7376"/>
                <a:gd name="T57" fmla="*/ T56 w 1943"/>
                <a:gd name="T58" fmla="+- 0 6050 5362"/>
                <a:gd name="T59" fmla="*/ 6050 h 762"/>
                <a:gd name="T60" fmla="+- 0 9318 7376"/>
                <a:gd name="T61" fmla="*/ T60 w 1943"/>
                <a:gd name="T62" fmla="+- 0 5951 5362"/>
                <a:gd name="T63" fmla="*/ 5951 h 762"/>
                <a:gd name="T64" fmla="+- 0 9318 7376"/>
                <a:gd name="T65" fmla="*/ T64 w 1943"/>
                <a:gd name="T66" fmla="+- 0 5533 5362"/>
                <a:gd name="T67" fmla="*/ 5533 h 762"/>
                <a:gd name="T68" fmla="+- 0 9316 7376"/>
                <a:gd name="T69" fmla="*/ T68 w 1943"/>
                <a:gd name="T70" fmla="+- 0 5434 5362"/>
                <a:gd name="T71" fmla="*/ 5434 h 762"/>
                <a:gd name="T72" fmla="+- 0 9297 7376"/>
                <a:gd name="T73" fmla="*/ T72 w 1943"/>
                <a:gd name="T74" fmla="+- 0 5383 5362"/>
                <a:gd name="T75" fmla="*/ 5383 h 762"/>
                <a:gd name="T76" fmla="+- 0 9246 7376"/>
                <a:gd name="T77" fmla="*/ T76 w 1943"/>
                <a:gd name="T78" fmla="+- 0 5364 5362"/>
                <a:gd name="T79" fmla="*/ 5364 h 762"/>
                <a:gd name="T80" fmla="+- 0 9147 7376"/>
                <a:gd name="T81" fmla="*/ T80 w 1943"/>
                <a:gd name="T82" fmla="+- 0 5362 5362"/>
                <a:gd name="T83" fmla="*/ 5362 h 76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43" h="762">
                  <a:moveTo>
                    <a:pt x="1771" y="0"/>
                  </a:moveTo>
                  <a:lnTo>
                    <a:pt x="171" y="0"/>
                  </a:lnTo>
                  <a:lnTo>
                    <a:pt x="72" y="2"/>
                  </a:lnTo>
                  <a:lnTo>
                    <a:pt x="21" y="21"/>
                  </a:lnTo>
                  <a:lnTo>
                    <a:pt x="3" y="72"/>
                  </a:lnTo>
                  <a:lnTo>
                    <a:pt x="0" y="171"/>
                  </a:lnTo>
                  <a:lnTo>
                    <a:pt x="0" y="589"/>
                  </a:lnTo>
                  <a:lnTo>
                    <a:pt x="3" y="688"/>
                  </a:lnTo>
                  <a:lnTo>
                    <a:pt x="21" y="739"/>
                  </a:lnTo>
                  <a:lnTo>
                    <a:pt x="72" y="758"/>
                  </a:lnTo>
                  <a:lnTo>
                    <a:pt x="171" y="761"/>
                  </a:lnTo>
                  <a:lnTo>
                    <a:pt x="1771" y="761"/>
                  </a:lnTo>
                  <a:lnTo>
                    <a:pt x="1870" y="758"/>
                  </a:lnTo>
                  <a:lnTo>
                    <a:pt x="1921" y="739"/>
                  </a:lnTo>
                  <a:lnTo>
                    <a:pt x="1940" y="688"/>
                  </a:lnTo>
                  <a:lnTo>
                    <a:pt x="1942" y="589"/>
                  </a:lnTo>
                  <a:lnTo>
                    <a:pt x="1942" y="171"/>
                  </a:lnTo>
                  <a:lnTo>
                    <a:pt x="1940" y="72"/>
                  </a:lnTo>
                  <a:lnTo>
                    <a:pt x="1921" y="21"/>
                  </a:lnTo>
                  <a:lnTo>
                    <a:pt x="1870" y="2"/>
                  </a:lnTo>
                  <a:lnTo>
                    <a:pt x="1771" y="0"/>
                  </a:lnTo>
                  <a:close/>
                </a:path>
              </a:pathLst>
            </a:custGeom>
            <a:solidFill>
              <a:srgbClr val="DB7C1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
          <p:nvSpPr>
            <p:cNvPr id="14" name="Freeform 13"/>
            <p:cNvSpPr>
              <a:spLocks/>
            </p:cNvSpPr>
            <p:nvPr/>
          </p:nvSpPr>
          <p:spPr bwMode="auto">
            <a:xfrm>
              <a:off x="7376" y="5742"/>
              <a:ext cx="1943" cy="699"/>
            </a:xfrm>
            <a:custGeom>
              <a:avLst/>
              <a:gdLst>
                <a:gd name="T0" fmla="+- 0 9194 7376"/>
                <a:gd name="T1" fmla="*/ T0 w 1943"/>
                <a:gd name="T2" fmla="+- 0 5742 5742"/>
                <a:gd name="T3" fmla="*/ 5742 h 699"/>
                <a:gd name="T4" fmla="+- 0 7500 7376"/>
                <a:gd name="T5" fmla="*/ T4 w 1943"/>
                <a:gd name="T6" fmla="+- 0 5742 5742"/>
                <a:gd name="T7" fmla="*/ 5742 h 699"/>
                <a:gd name="T8" fmla="+- 0 7428 7376"/>
                <a:gd name="T9" fmla="*/ T8 w 1943"/>
                <a:gd name="T10" fmla="+- 0 5744 5742"/>
                <a:gd name="T11" fmla="*/ 5744 h 699"/>
                <a:gd name="T12" fmla="+- 0 7391 7376"/>
                <a:gd name="T13" fmla="*/ T12 w 1943"/>
                <a:gd name="T14" fmla="+- 0 5758 5742"/>
                <a:gd name="T15" fmla="*/ 5758 h 699"/>
                <a:gd name="T16" fmla="+- 0 7378 7376"/>
                <a:gd name="T17" fmla="*/ T16 w 1943"/>
                <a:gd name="T18" fmla="+- 0 5795 5742"/>
                <a:gd name="T19" fmla="*/ 5795 h 699"/>
                <a:gd name="T20" fmla="+- 0 7376 7376"/>
                <a:gd name="T21" fmla="*/ T20 w 1943"/>
                <a:gd name="T22" fmla="+- 0 5866 5742"/>
                <a:gd name="T23" fmla="*/ 5866 h 699"/>
                <a:gd name="T24" fmla="+- 0 7376 7376"/>
                <a:gd name="T25" fmla="*/ T24 w 1943"/>
                <a:gd name="T26" fmla="+- 0 6316 5742"/>
                <a:gd name="T27" fmla="*/ 6316 h 699"/>
                <a:gd name="T28" fmla="+- 0 7378 7376"/>
                <a:gd name="T29" fmla="*/ T28 w 1943"/>
                <a:gd name="T30" fmla="+- 0 6388 5742"/>
                <a:gd name="T31" fmla="*/ 6388 h 699"/>
                <a:gd name="T32" fmla="+- 0 7391 7376"/>
                <a:gd name="T33" fmla="*/ T32 w 1943"/>
                <a:gd name="T34" fmla="+- 0 6425 5742"/>
                <a:gd name="T35" fmla="*/ 6425 h 699"/>
                <a:gd name="T36" fmla="+- 0 7428 7376"/>
                <a:gd name="T37" fmla="*/ T36 w 1943"/>
                <a:gd name="T38" fmla="+- 0 6438 5742"/>
                <a:gd name="T39" fmla="*/ 6438 h 699"/>
                <a:gd name="T40" fmla="+- 0 7500 7376"/>
                <a:gd name="T41" fmla="*/ T40 w 1943"/>
                <a:gd name="T42" fmla="+- 0 6440 5742"/>
                <a:gd name="T43" fmla="*/ 6440 h 699"/>
                <a:gd name="T44" fmla="+- 0 9194 7376"/>
                <a:gd name="T45" fmla="*/ T44 w 1943"/>
                <a:gd name="T46" fmla="+- 0 6440 5742"/>
                <a:gd name="T47" fmla="*/ 6440 h 699"/>
                <a:gd name="T48" fmla="+- 0 9266 7376"/>
                <a:gd name="T49" fmla="*/ T48 w 1943"/>
                <a:gd name="T50" fmla="+- 0 6438 5742"/>
                <a:gd name="T51" fmla="*/ 6438 h 699"/>
                <a:gd name="T52" fmla="+- 0 9303 7376"/>
                <a:gd name="T53" fmla="*/ T52 w 1943"/>
                <a:gd name="T54" fmla="+- 0 6425 5742"/>
                <a:gd name="T55" fmla="*/ 6425 h 699"/>
                <a:gd name="T56" fmla="+- 0 9317 7376"/>
                <a:gd name="T57" fmla="*/ T56 w 1943"/>
                <a:gd name="T58" fmla="+- 0 6388 5742"/>
                <a:gd name="T59" fmla="*/ 6388 h 699"/>
                <a:gd name="T60" fmla="+- 0 9318 7376"/>
                <a:gd name="T61" fmla="*/ T60 w 1943"/>
                <a:gd name="T62" fmla="+- 0 6316 5742"/>
                <a:gd name="T63" fmla="*/ 6316 h 699"/>
                <a:gd name="T64" fmla="+- 0 9318 7376"/>
                <a:gd name="T65" fmla="*/ T64 w 1943"/>
                <a:gd name="T66" fmla="+- 0 5866 5742"/>
                <a:gd name="T67" fmla="*/ 5866 h 699"/>
                <a:gd name="T68" fmla="+- 0 9317 7376"/>
                <a:gd name="T69" fmla="*/ T68 w 1943"/>
                <a:gd name="T70" fmla="+- 0 5795 5742"/>
                <a:gd name="T71" fmla="*/ 5795 h 699"/>
                <a:gd name="T72" fmla="+- 0 9303 7376"/>
                <a:gd name="T73" fmla="*/ T72 w 1943"/>
                <a:gd name="T74" fmla="+- 0 5758 5742"/>
                <a:gd name="T75" fmla="*/ 5758 h 699"/>
                <a:gd name="T76" fmla="+- 0 9266 7376"/>
                <a:gd name="T77" fmla="*/ T76 w 1943"/>
                <a:gd name="T78" fmla="+- 0 5744 5742"/>
                <a:gd name="T79" fmla="*/ 5744 h 699"/>
                <a:gd name="T80" fmla="+- 0 9194 7376"/>
                <a:gd name="T81" fmla="*/ T80 w 1943"/>
                <a:gd name="T82" fmla="+- 0 5742 5742"/>
                <a:gd name="T83" fmla="*/ 5742 h 69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43" h="699">
                  <a:moveTo>
                    <a:pt x="1818" y="0"/>
                  </a:moveTo>
                  <a:lnTo>
                    <a:pt x="124" y="0"/>
                  </a:lnTo>
                  <a:lnTo>
                    <a:pt x="52" y="2"/>
                  </a:lnTo>
                  <a:lnTo>
                    <a:pt x="15" y="16"/>
                  </a:lnTo>
                  <a:lnTo>
                    <a:pt x="2" y="53"/>
                  </a:lnTo>
                  <a:lnTo>
                    <a:pt x="0" y="124"/>
                  </a:lnTo>
                  <a:lnTo>
                    <a:pt x="0" y="574"/>
                  </a:lnTo>
                  <a:lnTo>
                    <a:pt x="2" y="646"/>
                  </a:lnTo>
                  <a:lnTo>
                    <a:pt x="15" y="683"/>
                  </a:lnTo>
                  <a:lnTo>
                    <a:pt x="52" y="696"/>
                  </a:lnTo>
                  <a:lnTo>
                    <a:pt x="124" y="698"/>
                  </a:lnTo>
                  <a:lnTo>
                    <a:pt x="1818" y="698"/>
                  </a:lnTo>
                  <a:lnTo>
                    <a:pt x="1890" y="696"/>
                  </a:lnTo>
                  <a:lnTo>
                    <a:pt x="1927" y="683"/>
                  </a:lnTo>
                  <a:lnTo>
                    <a:pt x="1941" y="646"/>
                  </a:lnTo>
                  <a:lnTo>
                    <a:pt x="1942" y="574"/>
                  </a:lnTo>
                  <a:lnTo>
                    <a:pt x="1942" y="124"/>
                  </a:lnTo>
                  <a:lnTo>
                    <a:pt x="1941" y="53"/>
                  </a:lnTo>
                  <a:lnTo>
                    <a:pt x="1927" y="16"/>
                  </a:lnTo>
                  <a:lnTo>
                    <a:pt x="1890" y="2"/>
                  </a:lnTo>
                  <a:lnTo>
                    <a:pt x="1818" y="0"/>
                  </a:lnTo>
                  <a:close/>
                </a:path>
              </a:pathLst>
            </a:custGeom>
            <a:solidFill>
              <a:srgbClr val="003C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
          <p:nvSpPr>
            <p:cNvPr id="15" name="Freeform 14"/>
            <p:cNvSpPr>
              <a:spLocks/>
            </p:cNvSpPr>
            <p:nvPr/>
          </p:nvSpPr>
          <p:spPr bwMode="auto">
            <a:xfrm>
              <a:off x="2562" y="5362"/>
              <a:ext cx="1943" cy="762"/>
            </a:xfrm>
            <a:custGeom>
              <a:avLst/>
              <a:gdLst>
                <a:gd name="T0" fmla="+- 0 4333 2562"/>
                <a:gd name="T1" fmla="*/ T0 w 1943"/>
                <a:gd name="T2" fmla="+- 0 5362 5362"/>
                <a:gd name="T3" fmla="*/ 5362 h 762"/>
                <a:gd name="T4" fmla="+- 0 2733 2562"/>
                <a:gd name="T5" fmla="*/ T4 w 1943"/>
                <a:gd name="T6" fmla="+- 0 5362 5362"/>
                <a:gd name="T7" fmla="*/ 5362 h 762"/>
                <a:gd name="T8" fmla="+- 0 2634 2562"/>
                <a:gd name="T9" fmla="*/ T8 w 1943"/>
                <a:gd name="T10" fmla="+- 0 5364 5362"/>
                <a:gd name="T11" fmla="*/ 5364 h 762"/>
                <a:gd name="T12" fmla="+- 0 2583 2562"/>
                <a:gd name="T13" fmla="*/ T12 w 1943"/>
                <a:gd name="T14" fmla="+- 0 5383 5362"/>
                <a:gd name="T15" fmla="*/ 5383 h 762"/>
                <a:gd name="T16" fmla="+- 0 2564 2562"/>
                <a:gd name="T17" fmla="*/ T16 w 1943"/>
                <a:gd name="T18" fmla="+- 0 5434 5362"/>
                <a:gd name="T19" fmla="*/ 5434 h 762"/>
                <a:gd name="T20" fmla="+- 0 2562 2562"/>
                <a:gd name="T21" fmla="*/ T20 w 1943"/>
                <a:gd name="T22" fmla="+- 0 5533 5362"/>
                <a:gd name="T23" fmla="*/ 5533 h 762"/>
                <a:gd name="T24" fmla="+- 0 2562 2562"/>
                <a:gd name="T25" fmla="*/ T24 w 1943"/>
                <a:gd name="T26" fmla="+- 0 5951 5362"/>
                <a:gd name="T27" fmla="*/ 5951 h 762"/>
                <a:gd name="T28" fmla="+- 0 2564 2562"/>
                <a:gd name="T29" fmla="*/ T28 w 1943"/>
                <a:gd name="T30" fmla="+- 0 6050 5362"/>
                <a:gd name="T31" fmla="*/ 6050 h 762"/>
                <a:gd name="T32" fmla="+- 0 2583 2562"/>
                <a:gd name="T33" fmla="*/ T32 w 1943"/>
                <a:gd name="T34" fmla="+- 0 6101 5362"/>
                <a:gd name="T35" fmla="*/ 6101 h 762"/>
                <a:gd name="T36" fmla="+- 0 2634 2562"/>
                <a:gd name="T37" fmla="*/ T36 w 1943"/>
                <a:gd name="T38" fmla="+- 0 6120 5362"/>
                <a:gd name="T39" fmla="*/ 6120 h 762"/>
                <a:gd name="T40" fmla="+- 0 2733 2562"/>
                <a:gd name="T41" fmla="*/ T40 w 1943"/>
                <a:gd name="T42" fmla="+- 0 6123 5362"/>
                <a:gd name="T43" fmla="*/ 6123 h 762"/>
                <a:gd name="T44" fmla="+- 0 4333 2562"/>
                <a:gd name="T45" fmla="*/ T44 w 1943"/>
                <a:gd name="T46" fmla="+- 0 6123 5362"/>
                <a:gd name="T47" fmla="*/ 6123 h 762"/>
                <a:gd name="T48" fmla="+- 0 4432 2562"/>
                <a:gd name="T49" fmla="*/ T48 w 1943"/>
                <a:gd name="T50" fmla="+- 0 6120 5362"/>
                <a:gd name="T51" fmla="*/ 6120 h 762"/>
                <a:gd name="T52" fmla="+- 0 4483 2562"/>
                <a:gd name="T53" fmla="*/ T52 w 1943"/>
                <a:gd name="T54" fmla="+- 0 6101 5362"/>
                <a:gd name="T55" fmla="*/ 6101 h 762"/>
                <a:gd name="T56" fmla="+- 0 4501 2562"/>
                <a:gd name="T57" fmla="*/ T56 w 1943"/>
                <a:gd name="T58" fmla="+- 0 6050 5362"/>
                <a:gd name="T59" fmla="*/ 6050 h 762"/>
                <a:gd name="T60" fmla="+- 0 4504 2562"/>
                <a:gd name="T61" fmla="*/ T60 w 1943"/>
                <a:gd name="T62" fmla="+- 0 5951 5362"/>
                <a:gd name="T63" fmla="*/ 5951 h 762"/>
                <a:gd name="T64" fmla="+- 0 4504 2562"/>
                <a:gd name="T65" fmla="*/ T64 w 1943"/>
                <a:gd name="T66" fmla="+- 0 5533 5362"/>
                <a:gd name="T67" fmla="*/ 5533 h 762"/>
                <a:gd name="T68" fmla="+- 0 4501 2562"/>
                <a:gd name="T69" fmla="*/ T68 w 1943"/>
                <a:gd name="T70" fmla="+- 0 5434 5362"/>
                <a:gd name="T71" fmla="*/ 5434 h 762"/>
                <a:gd name="T72" fmla="+- 0 4483 2562"/>
                <a:gd name="T73" fmla="*/ T72 w 1943"/>
                <a:gd name="T74" fmla="+- 0 5383 5362"/>
                <a:gd name="T75" fmla="*/ 5383 h 762"/>
                <a:gd name="T76" fmla="+- 0 4432 2562"/>
                <a:gd name="T77" fmla="*/ T76 w 1943"/>
                <a:gd name="T78" fmla="+- 0 5364 5362"/>
                <a:gd name="T79" fmla="*/ 5364 h 762"/>
                <a:gd name="T80" fmla="+- 0 4333 2562"/>
                <a:gd name="T81" fmla="*/ T80 w 1943"/>
                <a:gd name="T82" fmla="+- 0 5362 5362"/>
                <a:gd name="T83" fmla="*/ 5362 h 76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43" h="762">
                  <a:moveTo>
                    <a:pt x="1771" y="0"/>
                  </a:moveTo>
                  <a:lnTo>
                    <a:pt x="171" y="0"/>
                  </a:lnTo>
                  <a:lnTo>
                    <a:pt x="72" y="2"/>
                  </a:lnTo>
                  <a:lnTo>
                    <a:pt x="21" y="21"/>
                  </a:lnTo>
                  <a:lnTo>
                    <a:pt x="2" y="72"/>
                  </a:lnTo>
                  <a:lnTo>
                    <a:pt x="0" y="171"/>
                  </a:lnTo>
                  <a:lnTo>
                    <a:pt x="0" y="589"/>
                  </a:lnTo>
                  <a:lnTo>
                    <a:pt x="2" y="688"/>
                  </a:lnTo>
                  <a:lnTo>
                    <a:pt x="21" y="739"/>
                  </a:lnTo>
                  <a:lnTo>
                    <a:pt x="72" y="758"/>
                  </a:lnTo>
                  <a:lnTo>
                    <a:pt x="171" y="761"/>
                  </a:lnTo>
                  <a:lnTo>
                    <a:pt x="1771" y="761"/>
                  </a:lnTo>
                  <a:lnTo>
                    <a:pt x="1870" y="758"/>
                  </a:lnTo>
                  <a:lnTo>
                    <a:pt x="1921" y="739"/>
                  </a:lnTo>
                  <a:lnTo>
                    <a:pt x="1939" y="688"/>
                  </a:lnTo>
                  <a:lnTo>
                    <a:pt x="1942" y="589"/>
                  </a:lnTo>
                  <a:lnTo>
                    <a:pt x="1942" y="171"/>
                  </a:lnTo>
                  <a:lnTo>
                    <a:pt x="1939" y="72"/>
                  </a:lnTo>
                  <a:lnTo>
                    <a:pt x="1921" y="21"/>
                  </a:lnTo>
                  <a:lnTo>
                    <a:pt x="1870" y="2"/>
                  </a:lnTo>
                  <a:lnTo>
                    <a:pt x="1771" y="0"/>
                  </a:lnTo>
                  <a:close/>
                </a:path>
              </a:pathLst>
            </a:custGeom>
            <a:solidFill>
              <a:srgbClr val="DB7C1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
          <p:nvSpPr>
            <p:cNvPr id="16" name="Freeform 15"/>
            <p:cNvSpPr>
              <a:spLocks/>
            </p:cNvSpPr>
            <p:nvPr/>
          </p:nvSpPr>
          <p:spPr bwMode="auto">
            <a:xfrm>
              <a:off x="2562" y="5742"/>
              <a:ext cx="1943" cy="699"/>
            </a:xfrm>
            <a:custGeom>
              <a:avLst/>
              <a:gdLst>
                <a:gd name="T0" fmla="+- 0 4380 2562"/>
                <a:gd name="T1" fmla="*/ T0 w 1943"/>
                <a:gd name="T2" fmla="+- 0 5742 5742"/>
                <a:gd name="T3" fmla="*/ 5742 h 699"/>
                <a:gd name="T4" fmla="+- 0 2686 2562"/>
                <a:gd name="T5" fmla="*/ T4 w 1943"/>
                <a:gd name="T6" fmla="+- 0 5742 5742"/>
                <a:gd name="T7" fmla="*/ 5742 h 699"/>
                <a:gd name="T8" fmla="+- 0 2614 2562"/>
                <a:gd name="T9" fmla="*/ T8 w 1943"/>
                <a:gd name="T10" fmla="+- 0 5744 5742"/>
                <a:gd name="T11" fmla="*/ 5744 h 699"/>
                <a:gd name="T12" fmla="+- 0 2577 2562"/>
                <a:gd name="T13" fmla="*/ T12 w 1943"/>
                <a:gd name="T14" fmla="+- 0 5758 5742"/>
                <a:gd name="T15" fmla="*/ 5758 h 699"/>
                <a:gd name="T16" fmla="+- 0 2563 2562"/>
                <a:gd name="T17" fmla="*/ T16 w 1943"/>
                <a:gd name="T18" fmla="+- 0 5795 5742"/>
                <a:gd name="T19" fmla="*/ 5795 h 699"/>
                <a:gd name="T20" fmla="+- 0 2562 2562"/>
                <a:gd name="T21" fmla="*/ T20 w 1943"/>
                <a:gd name="T22" fmla="+- 0 5866 5742"/>
                <a:gd name="T23" fmla="*/ 5866 h 699"/>
                <a:gd name="T24" fmla="+- 0 2562 2562"/>
                <a:gd name="T25" fmla="*/ T24 w 1943"/>
                <a:gd name="T26" fmla="+- 0 6316 5742"/>
                <a:gd name="T27" fmla="*/ 6316 h 699"/>
                <a:gd name="T28" fmla="+- 0 2563 2562"/>
                <a:gd name="T29" fmla="*/ T28 w 1943"/>
                <a:gd name="T30" fmla="+- 0 6388 5742"/>
                <a:gd name="T31" fmla="*/ 6388 h 699"/>
                <a:gd name="T32" fmla="+- 0 2577 2562"/>
                <a:gd name="T33" fmla="*/ T32 w 1943"/>
                <a:gd name="T34" fmla="+- 0 6425 5742"/>
                <a:gd name="T35" fmla="*/ 6425 h 699"/>
                <a:gd name="T36" fmla="+- 0 2614 2562"/>
                <a:gd name="T37" fmla="*/ T36 w 1943"/>
                <a:gd name="T38" fmla="+- 0 6438 5742"/>
                <a:gd name="T39" fmla="*/ 6438 h 699"/>
                <a:gd name="T40" fmla="+- 0 2686 2562"/>
                <a:gd name="T41" fmla="*/ T40 w 1943"/>
                <a:gd name="T42" fmla="+- 0 6440 5742"/>
                <a:gd name="T43" fmla="*/ 6440 h 699"/>
                <a:gd name="T44" fmla="+- 0 4380 2562"/>
                <a:gd name="T45" fmla="*/ T44 w 1943"/>
                <a:gd name="T46" fmla="+- 0 6440 5742"/>
                <a:gd name="T47" fmla="*/ 6440 h 699"/>
                <a:gd name="T48" fmla="+- 0 4452 2562"/>
                <a:gd name="T49" fmla="*/ T48 w 1943"/>
                <a:gd name="T50" fmla="+- 0 6438 5742"/>
                <a:gd name="T51" fmla="*/ 6438 h 699"/>
                <a:gd name="T52" fmla="+- 0 4489 2562"/>
                <a:gd name="T53" fmla="*/ T52 w 1943"/>
                <a:gd name="T54" fmla="+- 0 6425 5742"/>
                <a:gd name="T55" fmla="*/ 6425 h 699"/>
                <a:gd name="T56" fmla="+- 0 4502 2562"/>
                <a:gd name="T57" fmla="*/ T56 w 1943"/>
                <a:gd name="T58" fmla="+- 0 6388 5742"/>
                <a:gd name="T59" fmla="*/ 6388 h 699"/>
                <a:gd name="T60" fmla="+- 0 4504 2562"/>
                <a:gd name="T61" fmla="*/ T60 w 1943"/>
                <a:gd name="T62" fmla="+- 0 6316 5742"/>
                <a:gd name="T63" fmla="*/ 6316 h 699"/>
                <a:gd name="T64" fmla="+- 0 4504 2562"/>
                <a:gd name="T65" fmla="*/ T64 w 1943"/>
                <a:gd name="T66" fmla="+- 0 5866 5742"/>
                <a:gd name="T67" fmla="*/ 5866 h 699"/>
                <a:gd name="T68" fmla="+- 0 4502 2562"/>
                <a:gd name="T69" fmla="*/ T68 w 1943"/>
                <a:gd name="T70" fmla="+- 0 5795 5742"/>
                <a:gd name="T71" fmla="*/ 5795 h 699"/>
                <a:gd name="T72" fmla="+- 0 4489 2562"/>
                <a:gd name="T73" fmla="*/ T72 w 1943"/>
                <a:gd name="T74" fmla="+- 0 5758 5742"/>
                <a:gd name="T75" fmla="*/ 5758 h 699"/>
                <a:gd name="T76" fmla="+- 0 4452 2562"/>
                <a:gd name="T77" fmla="*/ T76 w 1943"/>
                <a:gd name="T78" fmla="+- 0 5744 5742"/>
                <a:gd name="T79" fmla="*/ 5744 h 699"/>
                <a:gd name="T80" fmla="+- 0 4380 2562"/>
                <a:gd name="T81" fmla="*/ T80 w 1943"/>
                <a:gd name="T82" fmla="+- 0 5742 5742"/>
                <a:gd name="T83" fmla="*/ 5742 h 69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43" h="699">
                  <a:moveTo>
                    <a:pt x="1818" y="0"/>
                  </a:moveTo>
                  <a:lnTo>
                    <a:pt x="124" y="0"/>
                  </a:lnTo>
                  <a:lnTo>
                    <a:pt x="52" y="2"/>
                  </a:lnTo>
                  <a:lnTo>
                    <a:pt x="15" y="16"/>
                  </a:lnTo>
                  <a:lnTo>
                    <a:pt x="1" y="53"/>
                  </a:lnTo>
                  <a:lnTo>
                    <a:pt x="0" y="124"/>
                  </a:lnTo>
                  <a:lnTo>
                    <a:pt x="0" y="574"/>
                  </a:lnTo>
                  <a:lnTo>
                    <a:pt x="1" y="646"/>
                  </a:lnTo>
                  <a:lnTo>
                    <a:pt x="15" y="683"/>
                  </a:lnTo>
                  <a:lnTo>
                    <a:pt x="52" y="696"/>
                  </a:lnTo>
                  <a:lnTo>
                    <a:pt x="124" y="698"/>
                  </a:lnTo>
                  <a:lnTo>
                    <a:pt x="1818" y="698"/>
                  </a:lnTo>
                  <a:lnTo>
                    <a:pt x="1890" y="696"/>
                  </a:lnTo>
                  <a:lnTo>
                    <a:pt x="1927" y="683"/>
                  </a:lnTo>
                  <a:lnTo>
                    <a:pt x="1940" y="646"/>
                  </a:lnTo>
                  <a:lnTo>
                    <a:pt x="1942" y="574"/>
                  </a:lnTo>
                  <a:lnTo>
                    <a:pt x="1942" y="124"/>
                  </a:lnTo>
                  <a:lnTo>
                    <a:pt x="1940" y="53"/>
                  </a:lnTo>
                  <a:lnTo>
                    <a:pt x="1927" y="16"/>
                  </a:lnTo>
                  <a:lnTo>
                    <a:pt x="1890" y="2"/>
                  </a:lnTo>
                  <a:lnTo>
                    <a:pt x="1818" y="0"/>
                  </a:lnTo>
                  <a:close/>
                </a:path>
              </a:pathLst>
            </a:custGeom>
            <a:solidFill>
              <a:srgbClr val="003C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
          <p:nvSpPr>
            <p:cNvPr id="17" name="Freeform 16"/>
            <p:cNvSpPr>
              <a:spLocks/>
            </p:cNvSpPr>
            <p:nvPr/>
          </p:nvSpPr>
          <p:spPr bwMode="auto">
            <a:xfrm>
              <a:off x="7840" y="3732"/>
              <a:ext cx="1943" cy="762"/>
            </a:xfrm>
            <a:custGeom>
              <a:avLst/>
              <a:gdLst>
                <a:gd name="T0" fmla="+- 0 9612 7840"/>
                <a:gd name="T1" fmla="*/ T0 w 1943"/>
                <a:gd name="T2" fmla="+- 0 3732 3732"/>
                <a:gd name="T3" fmla="*/ 3732 h 762"/>
                <a:gd name="T4" fmla="+- 0 8012 7840"/>
                <a:gd name="T5" fmla="*/ T4 w 1943"/>
                <a:gd name="T6" fmla="+- 0 3732 3732"/>
                <a:gd name="T7" fmla="*/ 3732 h 762"/>
                <a:gd name="T8" fmla="+- 0 7913 7840"/>
                <a:gd name="T9" fmla="*/ T8 w 1943"/>
                <a:gd name="T10" fmla="+- 0 3734 3732"/>
                <a:gd name="T11" fmla="*/ 3734 h 762"/>
                <a:gd name="T12" fmla="+- 0 7862 7840"/>
                <a:gd name="T13" fmla="*/ T12 w 1943"/>
                <a:gd name="T14" fmla="+- 0 3753 3732"/>
                <a:gd name="T15" fmla="*/ 3753 h 762"/>
                <a:gd name="T16" fmla="+- 0 7843 7840"/>
                <a:gd name="T17" fmla="*/ T16 w 1943"/>
                <a:gd name="T18" fmla="+- 0 3804 3732"/>
                <a:gd name="T19" fmla="*/ 3804 h 762"/>
                <a:gd name="T20" fmla="+- 0 7840 7840"/>
                <a:gd name="T21" fmla="*/ T20 w 1943"/>
                <a:gd name="T22" fmla="+- 0 3903 3732"/>
                <a:gd name="T23" fmla="*/ 3903 h 762"/>
                <a:gd name="T24" fmla="+- 0 7840 7840"/>
                <a:gd name="T25" fmla="*/ T24 w 1943"/>
                <a:gd name="T26" fmla="+- 0 4321 3732"/>
                <a:gd name="T27" fmla="*/ 4321 h 762"/>
                <a:gd name="T28" fmla="+- 0 7843 7840"/>
                <a:gd name="T29" fmla="*/ T28 w 1943"/>
                <a:gd name="T30" fmla="+- 0 4420 3732"/>
                <a:gd name="T31" fmla="*/ 4420 h 762"/>
                <a:gd name="T32" fmla="+- 0 7862 7840"/>
                <a:gd name="T33" fmla="*/ T32 w 1943"/>
                <a:gd name="T34" fmla="+- 0 4471 3732"/>
                <a:gd name="T35" fmla="*/ 4471 h 762"/>
                <a:gd name="T36" fmla="+- 0 7913 7840"/>
                <a:gd name="T37" fmla="*/ T36 w 1943"/>
                <a:gd name="T38" fmla="+- 0 4490 3732"/>
                <a:gd name="T39" fmla="*/ 4490 h 762"/>
                <a:gd name="T40" fmla="+- 0 8012 7840"/>
                <a:gd name="T41" fmla="*/ T40 w 1943"/>
                <a:gd name="T42" fmla="+- 0 4493 3732"/>
                <a:gd name="T43" fmla="*/ 4493 h 762"/>
                <a:gd name="T44" fmla="+- 0 9612 7840"/>
                <a:gd name="T45" fmla="*/ T44 w 1943"/>
                <a:gd name="T46" fmla="+- 0 4493 3732"/>
                <a:gd name="T47" fmla="*/ 4493 h 762"/>
                <a:gd name="T48" fmla="+- 0 9711 7840"/>
                <a:gd name="T49" fmla="*/ T48 w 1943"/>
                <a:gd name="T50" fmla="+- 0 4490 3732"/>
                <a:gd name="T51" fmla="*/ 4490 h 762"/>
                <a:gd name="T52" fmla="+- 0 9762 7840"/>
                <a:gd name="T53" fmla="*/ T52 w 1943"/>
                <a:gd name="T54" fmla="+- 0 4471 3732"/>
                <a:gd name="T55" fmla="*/ 4471 h 762"/>
                <a:gd name="T56" fmla="+- 0 9780 7840"/>
                <a:gd name="T57" fmla="*/ T56 w 1943"/>
                <a:gd name="T58" fmla="+- 0 4420 3732"/>
                <a:gd name="T59" fmla="*/ 4420 h 762"/>
                <a:gd name="T60" fmla="+- 0 9783 7840"/>
                <a:gd name="T61" fmla="*/ T60 w 1943"/>
                <a:gd name="T62" fmla="+- 0 4321 3732"/>
                <a:gd name="T63" fmla="*/ 4321 h 762"/>
                <a:gd name="T64" fmla="+- 0 9783 7840"/>
                <a:gd name="T65" fmla="*/ T64 w 1943"/>
                <a:gd name="T66" fmla="+- 0 3903 3732"/>
                <a:gd name="T67" fmla="*/ 3903 h 762"/>
                <a:gd name="T68" fmla="+- 0 9780 7840"/>
                <a:gd name="T69" fmla="*/ T68 w 1943"/>
                <a:gd name="T70" fmla="+- 0 3804 3732"/>
                <a:gd name="T71" fmla="*/ 3804 h 762"/>
                <a:gd name="T72" fmla="+- 0 9762 7840"/>
                <a:gd name="T73" fmla="*/ T72 w 1943"/>
                <a:gd name="T74" fmla="+- 0 3753 3732"/>
                <a:gd name="T75" fmla="*/ 3753 h 762"/>
                <a:gd name="T76" fmla="+- 0 9711 7840"/>
                <a:gd name="T77" fmla="*/ T76 w 1943"/>
                <a:gd name="T78" fmla="+- 0 3734 3732"/>
                <a:gd name="T79" fmla="*/ 3734 h 762"/>
                <a:gd name="T80" fmla="+- 0 9612 7840"/>
                <a:gd name="T81" fmla="*/ T80 w 1943"/>
                <a:gd name="T82" fmla="+- 0 3732 3732"/>
                <a:gd name="T83" fmla="*/ 3732 h 76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43" h="762">
                  <a:moveTo>
                    <a:pt x="1772" y="0"/>
                  </a:moveTo>
                  <a:lnTo>
                    <a:pt x="172" y="0"/>
                  </a:lnTo>
                  <a:lnTo>
                    <a:pt x="73" y="2"/>
                  </a:lnTo>
                  <a:lnTo>
                    <a:pt x="22" y="21"/>
                  </a:lnTo>
                  <a:lnTo>
                    <a:pt x="3" y="72"/>
                  </a:lnTo>
                  <a:lnTo>
                    <a:pt x="0" y="171"/>
                  </a:lnTo>
                  <a:lnTo>
                    <a:pt x="0" y="589"/>
                  </a:lnTo>
                  <a:lnTo>
                    <a:pt x="3" y="688"/>
                  </a:lnTo>
                  <a:lnTo>
                    <a:pt x="22" y="739"/>
                  </a:lnTo>
                  <a:lnTo>
                    <a:pt x="73" y="758"/>
                  </a:lnTo>
                  <a:lnTo>
                    <a:pt x="172" y="761"/>
                  </a:lnTo>
                  <a:lnTo>
                    <a:pt x="1772" y="761"/>
                  </a:lnTo>
                  <a:lnTo>
                    <a:pt x="1871" y="758"/>
                  </a:lnTo>
                  <a:lnTo>
                    <a:pt x="1922" y="739"/>
                  </a:lnTo>
                  <a:lnTo>
                    <a:pt x="1940" y="688"/>
                  </a:lnTo>
                  <a:lnTo>
                    <a:pt x="1943" y="589"/>
                  </a:lnTo>
                  <a:lnTo>
                    <a:pt x="1943" y="171"/>
                  </a:lnTo>
                  <a:lnTo>
                    <a:pt x="1940" y="72"/>
                  </a:lnTo>
                  <a:lnTo>
                    <a:pt x="1922" y="21"/>
                  </a:lnTo>
                  <a:lnTo>
                    <a:pt x="1871" y="2"/>
                  </a:lnTo>
                  <a:lnTo>
                    <a:pt x="1772" y="0"/>
                  </a:lnTo>
                  <a:close/>
                </a:path>
              </a:pathLst>
            </a:custGeom>
            <a:solidFill>
              <a:srgbClr val="62BB4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
          <p:nvSpPr>
            <p:cNvPr id="18" name="Freeform 17"/>
            <p:cNvSpPr>
              <a:spLocks/>
            </p:cNvSpPr>
            <p:nvPr/>
          </p:nvSpPr>
          <p:spPr bwMode="auto">
            <a:xfrm>
              <a:off x="7840" y="4112"/>
              <a:ext cx="1943" cy="699"/>
            </a:xfrm>
            <a:custGeom>
              <a:avLst/>
              <a:gdLst>
                <a:gd name="T0" fmla="+- 0 9659 7840"/>
                <a:gd name="T1" fmla="*/ T0 w 1943"/>
                <a:gd name="T2" fmla="+- 0 4112 4112"/>
                <a:gd name="T3" fmla="*/ 4112 h 699"/>
                <a:gd name="T4" fmla="+- 0 7965 7840"/>
                <a:gd name="T5" fmla="*/ T4 w 1943"/>
                <a:gd name="T6" fmla="+- 0 4112 4112"/>
                <a:gd name="T7" fmla="*/ 4112 h 699"/>
                <a:gd name="T8" fmla="+- 0 7893 7840"/>
                <a:gd name="T9" fmla="*/ T8 w 1943"/>
                <a:gd name="T10" fmla="+- 0 4114 4112"/>
                <a:gd name="T11" fmla="*/ 4114 h 699"/>
                <a:gd name="T12" fmla="+- 0 7856 7840"/>
                <a:gd name="T13" fmla="*/ T12 w 1943"/>
                <a:gd name="T14" fmla="+- 0 4128 4112"/>
                <a:gd name="T15" fmla="*/ 4128 h 699"/>
                <a:gd name="T16" fmla="+- 0 7842 7840"/>
                <a:gd name="T17" fmla="*/ T16 w 1943"/>
                <a:gd name="T18" fmla="+- 0 4165 4112"/>
                <a:gd name="T19" fmla="*/ 4165 h 699"/>
                <a:gd name="T20" fmla="+- 0 7840 7840"/>
                <a:gd name="T21" fmla="*/ T20 w 1943"/>
                <a:gd name="T22" fmla="+- 0 4236 4112"/>
                <a:gd name="T23" fmla="*/ 4236 h 699"/>
                <a:gd name="T24" fmla="+- 0 7840 7840"/>
                <a:gd name="T25" fmla="*/ T24 w 1943"/>
                <a:gd name="T26" fmla="+- 0 4686 4112"/>
                <a:gd name="T27" fmla="*/ 4686 h 699"/>
                <a:gd name="T28" fmla="+- 0 7842 7840"/>
                <a:gd name="T29" fmla="*/ T28 w 1943"/>
                <a:gd name="T30" fmla="+- 0 4758 4112"/>
                <a:gd name="T31" fmla="*/ 4758 h 699"/>
                <a:gd name="T32" fmla="+- 0 7856 7840"/>
                <a:gd name="T33" fmla="*/ T32 w 1943"/>
                <a:gd name="T34" fmla="+- 0 4795 4112"/>
                <a:gd name="T35" fmla="*/ 4795 h 699"/>
                <a:gd name="T36" fmla="+- 0 7893 7840"/>
                <a:gd name="T37" fmla="*/ T36 w 1943"/>
                <a:gd name="T38" fmla="+- 0 4808 4112"/>
                <a:gd name="T39" fmla="*/ 4808 h 699"/>
                <a:gd name="T40" fmla="+- 0 7965 7840"/>
                <a:gd name="T41" fmla="*/ T40 w 1943"/>
                <a:gd name="T42" fmla="+- 0 4810 4112"/>
                <a:gd name="T43" fmla="*/ 4810 h 699"/>
                <a:gd name="T44" fmla="+- 0 9659 7840"/>
                <a:gd name="T45" fmla="*/ T44 w 1943"/>
                <a:gd name="T46" fmla="+- 0 4810 4112"/>
                <a:gd name="T47" fmla="*/ 4810 h 699"/>
                <a:gd name="T48" fmla="+- 0 9731 7840"/>
                <a:gd name="T49" fmla="*/ T48 w 1943"/>
                <a:gd name="T50" fmla="+- 0 4808 4112"/>
                <a:gd name="T51" fmla="*/ 4808 h 699"/>
                <a:gd name="T52" fmla="+- 0 9767 7840"/>
                <a:gd name="T53" fmla="*/ T52 w 1943"/>
                <a:gd name="T54" fmla="+- 0 4795 4112"/>
                <a:gd name="T55" fmla="*/ 4795 h 699"/>
                <a:gd name="T56" fmla="+- 0 9781 7840"/>
                <a:gd name="T57" fmla="*/ T56 w 1943"/>
                <a:gd name="T58" fmla="+- 0 4758 4112"/>
                <a:gd name="T59" fmla="*/ 4758 h 699"/>
                <a:gd name="T60" fmla="+- 0 9783 7840"/>
                <a:gd name="T61" fmla="*/ T60 w 1943"/>
                <a:gd name="T62" fmla="+- 0 4686 4112"/>
                <a:gd name="T63" fmla="*/ 4686 h 699"/>
                <a:gd name="T64" fmla="+- 0 9783 7840"/>
                <a:gd name="T65" fmla="*/ T64 w 1943"/>
                <a:gd name="T66" fmla="+- 0 4236 4112"/>
                <a:gd name="T67" fmla="*/ 4236 h 699"/>
                <a:gd name="T68" fmla="+- 0 9781 7840"/>
                <a:gd name="T69" fmla="*/ T68 w 1943"/>
                <a:gd name="T70" fmla="+- 0 4165 4112"/>
                <a:gd name="T71" fmla="*/ 4165 h 699"/>
                <a:gd name="T72" fmla="+- 0 9767 7840"/>
                <a:gd name="T73" fmla="*/ T72 w 1943"/>
                <a:gd name="T74" fmla="+- 0 4128 4112"/>
                <a:gd name="T75" fmla="*/ 4128 h 699"/>
                <a:gd name="T76" fmla="+- 0 9731 7840"/>
                <a:gd name="T77" fmla="*/ T76 w 1943"/>
                <a:gd name="T78" fmla="+- 0 4114 4112"/>
                <a:gd name="T79" fmla="*/ 4114 h 699"/>
                <a:gd name="T80" fmla="+- 0 9659 7840"/>
                <a:gd name="T81" fmla="*/ T80 w 1943"/>
                <a:gd name="T82" fmla="+- 0 4112 4112"/>
                <a:gd name="T83" fmla="*/ 4112 h 69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43" h="699">
                  <a:moveTo>
                    <a:pt x="1819" y="0"/>
                  </a:moveTo>
                  <a:lnTo>
                    <a:pt x="125" y="0"/>
                  </a:lnTo>
                  <a:lnTo>
                    <a:pt x="53" y="2"/>
                  </a:lnTo>
                  <a:lnTo>
                    <a:pt x="16" y="16"/>
                  </a:lnTo>
                  <a:lnTo>
                    <a:pt x="2" y="53"/>
                  </a:lnTo>
                  <a:lnTo>
                    <a:pt x="0" y="124"/>
                  </a:lnTo>
                  <a:lnTo>
                    <a:pt x="0" y="574"/>
                  </a:lnTo>
                  <a:lnTo>
                    <a:pt x="2" y="646"/>
                  </a:lnTo>
                  <a:lnTo>
                    <a:pt x="16" y="683"/>
                  </a:lnTo>
                  <a:lnTo>
                    <a:pt x="53" y="696"/>
                  </a:lnTo>
                  <a:lnTo>
                    <a:pt x="125" y="698"/>
                  </a:lnTo>
                  <a:lnTo>
                    <a:pt x="1819" y="698"/>
                  </a:lnTo>
                  <a:lnTo>
                    <a:pt x="1891" y="696"/>
                  </a:lnTo>
                  <a:lnTo>
                    <a:pt x="1927" y="683"/>
                  </a:lnTo>
                  <a:lnTo>
                    <a:pt x="1941" y="646"/>
                  </a:lnTo>
                  <a:lnTo>
                    <a:pt x="1943" y="574"/>
                  </a:lnTo>
                  <a:lnTo>
                    <a:pt x="1943" y="124"/>
                  </a:lnTo>
                  <a:lnTo>
                    <a:pt x="1941" y="53"/>
                  </a:lnTo>
                  <a:lnTo>
                    <a:pt x="1927" y="16"/>
                  </a:lnTo>
                  <a:lnTo>
                    <a:pt x="1891" y="2"/>
                  </a:lnTo>
                  <a:lnTo>
                    <a:pt x="1819" y="0"/>
                  </a:lnTo>
                  <a:close/>
                </a:path>
              </a:pathLst>
            </a:custGeom>
            <a:solidFill>
              <a:srgbClr val="003C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
          <p:nvSpPr>
            <p:cNvPr id="19" name="Freeform 18"/>
            <p:cNvSpPr>
              <a:spLocks/>
            </p:cNvSpPr>
            <p:nvPr/>
          </p:nvSpPr>
          <p:spPr bwMode="auto">
            <a:xfrm>
              <a:off x="2097" y="3732"/>
              <a:ext cx="1943" cy="762"/>
            </a:xfrm>
            <a:custGeom>
              <a:avLst/>
              <a:gdLst>
                <a:gd name="T0" fmla="+- 0 3868 2097"/>
                <a:gd name="T1" fmla="*/ T0 w 1943"/>
                <a:gd name="T2" fmla="+- 0 3732 3732"/>
                <a:gd name="T3" fmla="*/ 3732 h 762"/>
                <a:gd name="T4" fmla="+- 0 2268 2097"/>
                <a:gd name="T5" fmla="*/ T4 w 1943"/>
                <a:gd name="T6" fmla="+- 0 3732 3732"/>
                <a:gd name="T7" fmla="*/ 3732 h 762"/>
                <a:gd name="T8" fmla="+- 0 2169 2097"/>
                <a:gd name="T9" fmla="*/ T8 w 1943"/>
                <a:gd name="T10" fmla="+- 0 3734 3732"/>
                <a:gd name="T11" fmla="*/ 3734 h 762"/>
                <a:gd name="T12" fmla="+- 0 2118 2097"/>
                <a:gd name="T13" fmla="*/ T12 w 1943"/>
                <a:gd name="T14" fmla="+- 0 3753 3732"/>
                <a:gd name="T15" fmla="*/ 3753 h 762"/>
                <a:gd name="T16" fmla="+- 0 2100 2097"/>
                <a:gd name="T17" fmla="*/ T16 w 1943"/>
                <a:gd name="T18" fmla="+- 0 3804 3732"/>
                <a:gd name="T19" fmla="*/ 3804 h 762"/>
                <a:gd name="T20" fmla="+- 0 2097 2097"/>
                <a:gd name="T21" fmla="*/ T20 w 1943"/>
                <a:gd name="T22" fmla="+- 0 3903 3732"/>
                <a:gd name="T23" fmla="*/ 3903 h 762"/>
                <a:gd name="T24" fmla="+- 0 2097 2097"/>
                <a:gd name="T25" fmla="*/ T24 w 1943"/>
                <a:gd name="T26" fmla="+- 0 4321 3732"/>
                <a:gd name="T27" fmla="*/ 4321 h 762"/>
                <a:gd name="T28" fmla="+- 0 2100 2097"/>
                <a:gd name="T29" fmla="*/ T28 w 1943"/>
                <a:gd name="T30" fmla="+- 0 4420 3732"/>
                <a:gd name="T31" fmla="*/ 4420 h 762"/>
                <a:gd name="T32" fmla="+- 0 2118 2097"/>
                <a:gd name="T33" fmla="*/ T32 w 1943"/>
                <a:gd name="T34" fmla="+- 0 4471 3732"/>
                <a:gd name="T35" fmla="*/ 4471 h 762"/>
                <a:gd name="T36" fmla="+- 0 2169 2097"/>
                <a:gd name="T37" fmla="*/ T36 w 1943"/>
                <a:gd name="T38" fmla="+- 0 4490 3732"/>
                <a:gd name="T39" fmla="*/ 4490 h 762"/>
                <a:gd name="T40" fmla="+- 0 2268 2097"/>
                <a:gd name="T41" fmla="*/ T40 w 1943"/>
                <a:gd name="T42" fmla="+- 0 4493 3732"/>
                <a:gd name="T43" fmla="*/ 4493 h 762"/>
                <a:gd name="T44" fmla="+- 0 3868 2097"/>
                <a:gd name="T45" fmla="*/ T44 w 1943"/>
                <a:gd name="T46" fmla="+- 0 4493 3732"/>
                <a:gd name="T47" fmla="*/ 4493 h 762"/>
                <a:gd name="T48" fmla="+- 0 3967 2097"/>
                <a:gd name="T49" fmla="*/ T48 w 1943"/>
                <a:gd name="T50" fmla="+- 0 4490 3732"/>
                <a:gd name="T51" fmla="*/ 4490 h 762"/>
                <a:gd name="T52" fmla="+- 0 4018 2097"/>
                <a:gd name="T53" fmla="*/ T52 w 1943"/>
                <a:gd name="T54" fmla="+- 0 4471 3732"/>
                <a:gd name="T55" fmla="*/ 4471 h 762"/>
                <a:gd name="T56" fmla="+- 0 4037 2097"/>
                <a:gd name="T57" fmla="*/ T56 w 1943"/>
                <a:gd name="T58" fmla="+- 0 4420 3732"/>
                <a:gd name="T59" fmla="*/ 4420 h 762"/>
                <a:gd name="T60" fmla="+- 0 4040 2097"/>
                <a:gd name="T61" fmla="*/ T60 w 1943"/>
                <a:gd name="T62" fmla="+- 0 4321 3732"/>
                <a:gd name="T63" fmla="*/ 4321 h 762"/>
                <a:gd name="T64" fmla="+- 0 4040 2097"/>
                <a:gd name="T65" fmla="*/ T64 w 1943"/>
                <a:gd name="T66" fmla="+- 0 3903 3732"/>
                <a:gd name="T67" fmla="*/ 3903 h 762"/>
                <a:gd name="T68" fmla="+- 0 4037 2097"/>
                <a:gd name="T69" fmla="*/ T68 w 1943"/>
                <a:gd name="T70" fmla="+- 0 3804 3732"/>
                <a:gd name="T71" fmla="*/ 3804 h 762"/>
                <a:gd name="T72" fmla="+- 0 4018 2097"/>
                <a:gd name="T73" fmla="*/ T72 w 1943"/>
                <a:gd name="T74" fmla="+- 0 3753 3732"/>
                <a:gd name="T75" fmla="*/ 3753 h 762"/>
                <a:gd name="T76" fmla="+- 0 3967 2097"/>
                <a:gd name="T77" fmla="*/ T76 w 1943"/>
                <a:gd name="T78" fmla="+- 0 3734 3732"/>
                <a:gd name="T79" fmla="*/ 3734 h 762"/>
                <a:gd name="T80" fmla="+- 0 3868 2097"/>
                <a:gd name="T81" fmla="*/ T80 w 1943"/>
                <a:gd name="T82" fmla="+- 0 3732 3732"/>
                <a:gd name="T83" fmla="*/ 3732 h 76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43" h="762">
                  <a:moveTo>
                    <a:pt x="1771" y="0"/>
                  </a:moveTo>
                  <a:lnTo>
                    <a:pt x="171" y="0"/>
                  </a:lnTo>
                  <a:lnTo>
                    <a:pt x="72" y="2"/>
                  </a:lnTo>
                  <a:lnTo>
                    <a:pt x="21" y="21"/>
                  </a:lnTo>
                  <a:lnTo>
                    <a:pt x="3" y="72"/>
                  </a:lnTo>
                  <a:lnTo>
                    <a:pt x="0" y="171"/>
                  </a:lnTo>
                  <a:lnTo>
                    <a:pt x="0" y="589"/>
                  </a:lnTo>
                  <a:lnTo>
                    <a:pt x="3" y="688"/>
                  </a:lnTo>
                  <a:lnTo>
                    <a:pt x="21" y="739"/>
                  </a:lnTo>
                  <a:lnTo>
                    <a:pt x="72" y="758"/>
                  </a:lnTo>
                  <a:lnTo>
                    <a:pt x="171" y="761"/>
                  </a:lnTo>
                  <a:lnTo>
                    <a:pt x="1771" y="761"/>
                  </a:lnTo>
                  <a:lnTo>
                    <a:pt x="1870" y="758"/>
                  </a:lnTo>
                  <a:lnTo>
                    <a:pt x="1921" y="739"/>
                  </a:lnTo>
                  <a:lnTo>
                    <a:pt x="1940" y="688"/>
                  </a:lnTo>
                  <a:lnTo>
                    <a:pt x="1943" y="589"/>
                  </a:lnTo>
                  <a:lnTo>
                    <a:pt x="1943" y="171"/>
                  </a:lnTo>
                  <a:lnTo>
                    <a:pt x="1940" y="72"/>
                  </a:lnTo>
                  <a:lnTo>
                    <a:pt x="1921" y="21"/>
                  </a:lnTo>
                  <a:lnTo>
                    <a:pt x="1870" y="2"/>
                  </a:lnTo>
                  <a:lnTo>
                    <a:pt x="1771" y="0"/>
                  </a:lnTo>
                  <a:close/>
                </a:path>
              </a:pathLst>
            </a:custGeom>
            <a:solidFill>
              <a:srgbClr val="62BB4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
          <p:nvSpPr>
            <p:cNvPr id="20" name="Freeform 19"/>
            <p:cNvSpPr>
              <a:spLocks/>
            </p:cNvSpPr>
            <p:nvPr/>
          </p:nvSpPr>
          <p:spPr bwMode="auto">
            <a:xfrm>
              <a:off x="2097" y="4112"/>
              <a:ext cx="1943" cy="699"/>
            </a:xfrm>
            <a:custGeom>
              <a:avLst/>
              <a:gdLst>
                <a:gd name="T0" fmla="+- 0 3915 2097"/>
                <a:gd name="T1" fmla="*/ T0 w 1943"/>
                <a:gd name="T2" fmla="+- 0 4112 4112"/>
                <a:gd name="T3" fmla="*/ 4112 h 699"/>
                <a:gd name="T4" fmla="+- 0 2221 2097"/>
                <a:gd name="T5" fmla="*/ T4 w 1943"/>
                <a:gd name="T6" fmla="+- 0 4112 4112"/>
                <a:gd name="T7" fmla="*/ 4112 h 699"/>
                <a:gd name="T8" fmla="+- 0 2149 2097"/>
                <a:gd name="T9" fmla="*/ T8 w 1943"/>
                <a:gd name="T10" fmla="+- 0 4114 4112"/>
                <a:gd name="T11" fmla="*/ 4114 h 699"/>
                <a:gd name="T12" fmla="+- 0 2113 2097"/>
                <a:gd name="T13" fmla="*/ T12 w 1943"/>
                <a:gd name="T14" fmla="+- 0 4128 4112"/>
                <a:gd name="T15" fmla="*/ 4128 h 699"/>
                <a:gd name="T16" fmla="+- 0 2099 2097"/>
                <a:gd name="T17" fmla="*/ T16 w 1943"/>
                <a:gd name="T18" fmla="+- 0 4165 4112"/>
                <a:gd name="T19" fmla="*/ 4165 h 699"/>
                <a:gd name="T20" fmla="+- 0 2097 2097"/>
                <a:gd name="T21" fmla="*/ T20 w 1943"/>
                <a:gd name="T22" fmla="+- 0 4236 4112"/>
                <a:gd name="T23" fmla="*/ 4236 h 699"/>
                <a:gd name="T24" fmla="+- 0 2097 2097"/>
                <a:gd name="T25" fmla="*/ T24 w 1943"/>
                <a:gd name="T26" fmla="+- 0 4686 4112"/>
                <a:gd name="T27" fmla="*/ 4686 h 699"/>
                <a:gd name="T28" fmla="+- 0 2099 2097"/>
                <a:gd name="T29" fmla="*/ T28 w 1943"/>
                <a:gd name="T30" fmla="+- 0 4758 4112"/>
                <a:gd name="T31" fmla="*/ 4758 h 699"/>
                <a:gd name="T32" fmla="+- 0 2113 2097"/>
                <a:gd name="T33" fmla="*/ T32 w 1943"/>
                <a:gd name="T34" fmla="+- 0 4795 4112"/>
                <a:gd name="T35" fmla="*/ 4795 h 699"/>
                <a:gd name="T36" fmla="+- 0 2149 2097"/>
                <a:gd name="T37" fmla="*/ T36 w 1943"/>
                <a:gd name="T38" fmla="+- 0 4808 4112"/>
                <a:gd name="T39" fmla="*/ 4808 h 699"/>
                <a:gd name="T40" fmla="+- 0 2221 2097"/>
                <a:gd name="T41" fmla="*/ T40 w 1943"/>
                <a:gd name="T42" fmla="+- 0 4810 4112"/>
                <a:gd name="T43" fmla="*/ 4810 h 699"/>
                <a:gd name="T44" fmla="+- 0 3915 2097"/>
                <a:gd name="T45" fmla="*/ T44 w 1943"/>
                <a:gd name="T46" fmla="+- 0 4810 4112"/>
                <a:gd name="T47" fmla="*/ 4810 h 699"/>
                <a:gd name="T48" fmla="+- 0 3987 2097"/>
                <a:gd name="T49" fmla="*/ T48 w 1943"/>
                <a:gd name="T50" fmla="+- 0 4808 4112"/>
                <a:gd name="T51" fmla="*/ 4808 h 699"/>
                <a:gd name="T52" fmla="+- 0 4024 2097"/>
                <a:gd name="T53" fmla="*/ T52 w 1943"/>
                <a:gd name="T54" fmla="+- 0 4795 4112"/>
                <a:gd name="T55" fmla="*/ 4795 h 699"/>
                <a:gd name="T56" fmla="+- 0 4038 2097"/>
                <a:gd name="T57" fmla="*/ T56 w 1943"/>
                <a:gd name="T58" fmla="+- 0 4758 4112"/>
                <a:gd name="T59" fmla="*/ 4758 h 699"/>
                <a:gd name="T60" fmla="+- 0 4040 2097"/>
                <a:gd name="T61" fmla="*/ T60 w 1943"/>
                <a:gd name="T62" fmla="+- 0 4686 4112"/>
                <a:gd name="T63" fmla="*/ 4686 h 699"/>
                <a:gd name="T64" fmla="+- 0 4040 2097"/>
                <a:gd name="T65" fmla="*/ T64 w 1943"/>
                <a:gd name="T66" fmla="+- 0 4236 4112"/>
                <a:gd name="T67" fmla="*/ 4236 h 699"/>
                <a:gd name="T68" fmla="+- 0 4038 2097"/>
                <a:gd name="T69" fmla="*/ T68 w 1943"/>
                <a:gd name="T70" fmla="+- 0 4165 4112"/>
                <a:gd name="T71" fmla="*/ 4165 h 699"/>
                <a:gd name="T72" fmla="+- 0 4024 2097"/>
                <a:gd name="T73" fmla="*/ T72 w 1943"/>
                <a:gd name="T74" fmla="+- 0 4128 4112"/>
                <a:gd name="T75" fmla="*/ 4128 h 699"/>
                <a:gd name="T76" fmla="+- 0 3987 2097"/>
                <a:gd name="T77" fmla="*/ T76 w 1943"/>
                <a:gd name="T78" fmla="+- 0 4114 4112"/>
                <a:gd name="T79" fmla="*/ 4114 h 699"/>
                <a:gd name="T80" fmla="+- 0 3915 2097"/>
                <a:gd name="T81" fmla="*/ T80 w 1943"/>
                <a:gd name="T82" fmla="+- 0 4112 4112"/>
                <a:gd name="T83" fmla="*/ 4112 h 69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43" h="699">
                  <a:moveTo>
                    <a:pt x="1818" y="0"/>
                  </a:moveTo>
                  <a:lnTo>
                    <a:pt x="124" y="0"/>
                  </a:lnTo>
                  <a:lnTo>
                    <a:pt x="52" y="2"/>
                  </a:lnTo>
                  <a:lnTo>
                    <a:pt x="16" y="16"/>
                  </a:lnTo>
                  <a:lnTo>
                    <a:pt x="2" y="53"/>
                  </a:lnTo>
                  <a:lnTo>
                    <a:pt x="0" y="124"/>
                  </a:lnTo>
                  <a:lnTo>
                    <a:pt x="0" y="574"/>
                  </a:lnTo>
                  <a:lnTo>
                    <a:pt x="2" y="646"/>
                  </a:lnTo>
                  <a:lnTo>
                    <a:pt x="16" y="683"/>
                  </a:lnTo>
                  <a:lnTo>
                    <a:pt x="52" y="696"/>
                  </a:lnTo>
                  <a:lnTo>
                    <a:pt x="124" y="698"/>
                  </a:lnTo>
                  <a:lnTo>
                    <a:pt x="1818" y="698"/>
                  </a:lnTo>
                  <a:lnTo>
                    <a:pt x="1890" y="696"/>
                  </a:lnTo>
                  <a:lnTo>
                    <a:pt x="1927" y="683"/>
                  </a:lnTo>
                  <a:lnTo>
                    <a:pt x="1941" y="646"/>
                  </a:lnTo>
                  <a:lnTo>
                    <a:pt x="1943" y="574"/>
                  </a:lnTo>
                  <a:lnTo>
                    <a:pt x="1943" y="124"/>
                  </a:lnTo>
                  <a:lnTo>
                    <a:pt x="1941" y="53"/>
                  </a:lnTo>
                  <a:lnTo>
                    <a:pt x="1927" y="16"/>
                  </a:lnTo>
                  <a:lnTo>
                    <a:pt x="1890" y="2"/>
                  </a:lnTo>
                  <a:lnTo>
                    <a:pt x="1818" y="0"/>
                  </a:lnTo>
                  <a:close/>
                </a:path>
              </a:pathLst>
            </a:custGeom>
            <a:solidFill>
              <a:srgbClr val="003C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
          <p:nvSpPr>
            <p:cNvPr id="21" name="Freeform 20"/>
            <p:cNvSpPr>
              <a:spLocks/>
            </p:cNvSpPr>
            <p:nvPr/>
          </p:nvSpPr>
          <p:spPr bwMode="auto">
            <a:xfrm>
              <a:off x="7376" y="2102"/>
              <a:ext cx="1943" cy="762"/>
            </a:xfrm>
            <a:custGeom>
              <a:avLst/>
              <a:gdLst>
                <a:gd name="T0" fmla="+- 0 9147 7376"/>
                <a:gd name="T1" fmla="*/ T0 w 1943"/>
                <a:gd name="T2" fmla="+- 0 2102 2102"/>
                <a:gd name="T3" fmla="*/ 2102 h 762"/>
                <a:gd name="T4" fmla="+- 0 7547 7376"/>
                <a:gd name="T5" fmla="*/ T4 w 1943"/>
                <a:gd name="T6" fmla="+- 0 2102 2102"/>
                <a:gd name="T7" fmla="*/ 2102 h 762"/>
                <a:gd name="T8" fmla="+- 0 7448 7376"/>
                <a:gd name="T9" fmla="*/ T8 w 1943"/>
                <a:gd name="T10" fmla="+- 0 2104 2102"/>
                <a:gd name="T11" fmla="*/ 2104 h 762"/>
                <a:gd name="T12" fmla="+- 0 7397 7376"/>
                <a:gd name="T13" fmla="*/ T12 w 1943"/>
                <a:gd name="T14" fmla="+- 0 2123 2102"/>
                <a:gd name="T15" fmla="*/ 2123 h 762"/>
                <a:gd name="T16" fmla="+- 0 7379 7376"/>
                <a:gd name="T17" fmla="*/ T16 w 1943"/>
                <a:gd name="T18" fmla="+- 0 2174 2102"/>
                <a:gd name="T19" fmla="*/ 2174 h 762"/>
                <a:gd name="T20" fmla="+- 0 7376 7376"/>
                <a:gd name="T21" fmla="*/ T20 w 1943"/>
                <a:gd name="T22" fmla="+- 0 2273 2102"/>
                <a:gd name="T23" fmla="*/ 2273 h 762"/>
                <a:gd name="T24" fmla="+- 0 7376 7376"/>
                <a:gd name="T25" fmla="*/ T24 w 1943"/>
                <a:gd name="T26" fmla="+- 0 2691 2102"/>
                <a:gd name="T27" fmla="*/ 2691 h 762"/>
                <a:gd name="T28" fmla="+- 0 7379 7376"/>
                <a:gd name="T29" fmla="*/ T28 w 1943"/>
                <a:gd name="T30" fmla="+- 0 2791 2102"/>
                <a:gd name="T31" fmla="*/ 2791 h 762"/>
                <a:gd name="T32" fmla="+- 0 7397 7376"/>
                <a:gd name="T33" fmla="*/ T32 w 1943"/>
                <a:gd name="T34" fmla="+- 0 2841 2102"/>
                <a:gd name="T35" fmla="*/ 2841 h 762"/>
                <a:gd name="T36" fmla="+- 0 7448 7376"/>
                <a:gd name="T37" fmla="*/ T36 w 1943"/>
                <a:gd name="T38" fmla="+- 0 2860 2102"/>
                <a:gd name="T39" fmla="*/ 2860 h 762"/>
                <a:gd name="T40" fmla="+- 0 7547 7376"/>
                <a:gd name="T41" fmla="*/ T40 w 1943"/>
                <a:gd name="T42" fmla="+- 0 2863 2102"/>
                <a:gd name="T43" fmla="*/ 2863 h 762"/>
                <a:gd name="T44" fmla="+- 0 9147 7376"/>
                <a:gd name="T45" fmla="*/ T44 w 1943"/>
                <a:gd name="T46" fmla="+- 0 2863 2102"/>
                <a:gd name="T47" fmla="*/ 2863 h 762"/>
                <a:gd name="T48" fmla="+- 0 9246 7376"/>
                <a:gd name="T49" fmla="*/ T48 w 1943"/>
                <a:gd name="T50" fmla="+- 0 2860 2102"/>
                <a:gd name="T51" fmla="*/ 2860 h 762"/>
                <a:gd name="T52" fmla="+- 0 9297 7376"/>
                <a:gd name="T53" fmla="*/ T52 w 1943"/>
                <a:gd name="T54" fmla="+- 0 2841 2102"/>
                <a:gd name="T55" fmla="*/ 2841 h 762"/>
                <a:gd name="T56" fmla="+- 0 9316 7376"/>
                <a:gd name="T57" fmla="*/ T56 w 1943"/>
                <a:gd name="T58" fmla="+- 0 2791 2102"/>
                <a:gd name="T59" fmla="*/ 2791 h 762"/>
                <a:gd name="T60" fmla="+- 0 9318 7376"/>
                <a:gd name="T61" fmla="*/ T60 w 1943"/>
                <a:gd name="T62" fmla="+- 0 2691 2102"/>
                <a:gd name="T63" fmla="*/ 2691 h 762"/>
                <a:gd name="T64" fmla="+- 0 9318 7376"/>
                <a:gd name="T65" fmla="*/ T64 w 1943"/>
                <a:gd name="T66" fmla="+- 0 2273 2102"/>
                <a:gd name="T67" fmla="*/ 2273 h 762"/>
                <a:gd name="T68" fmla="+- 0 9316 7376"/>
                <a:gd name="T69" fmla="*/ T68 w 1943"/>
                <a:gd name="T70" fmla="+- 0 2174 2102"/>
                <a:gd name="T71" fmla="*/ 2174 h 762"/>
                <a:gd name="T72" fmla="+- 0 9297 7376"/>
                <a:gd name="T73" fmla="*/ T72 w 1943"/>
                <a:gd name="T74" fmla="+- 0 2123 2102"/>
                <a:gd name="T75" fmla="*/ 2123 h 762"/>
                <a:gd name="T76" fmla="+- 0 9246 7376"/>
                <a:gd name="T77" fmla="*/ T76 w 1943"/>
                <a:gd name="T78" fmla="+- 0 2104 2102"/>
                <a:gd name="T79" fmla="*/ 2104 h 762"/>
                <a:gd name="T80" fmla="+- 0 9147 7376"/>
                <a:gd name="T81" fmla="*/ T80 w 1943"/>
                <a:gd name="T82" fmla="+- 0 2102 2102"/>
                <a:gd name="T83" fmla="*/ 2102 h 76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43" h="762">
                  <a:moveTo>
                    <a:pt x="1771" y="0"/>
                  </a:moveTo>
                  <a:lnTo>
                    <a:pt x="171" y="0"/>
                  </a:lnTo>
                  <a:lnTo>
                    <a:pt x="72" y="2"/>
                  </a:lnTo>
                  <a:lnTo>
                    <a:pt x="21" y="21"/>
                  </a:lnTo>
                  <a:lnTo>
                    <a:pt x="3" y="72"/>
                  </a:lnTo>
                  <a:lnTo>
                    <a:pt x="0" y="171"/>
                  </a:lnTo>
                  <a:lnTo>
                    <a:pt x="0" y="589"/>
                  </a:lnTo>
                  <a:lnTo>
                    <a:pt x="3" y="689"/>
                  </a:lnTo>
                  <a:lnTo>
                    <a:pt x="21" y="739"/>
                  </a:lnTo>
                  <a:lnTo>
                    <a:pt x="72" y="758"/>
                  </a:lnTo>
                  <a:lnTo>
                    <a:pt x="171" y="761"/>
                  </a:lnTo>
                  <a:lnTo>
                    <a:pt x="1771" y="761"/>
                  </a:lnTo>
                  <a:lnTo>
                    <a:pt x="1870" y="758"/>
                  </a:lnTo>
                  <a:lnTo>
                    <a:pt x="1921" y="739"/>
                  </a:lnTo>
                  <a:lnTo>
                    <a:pt x="1940" y="689"/>
                  </a:lnTo>
                  <a:lnTo>
                    <a:pt x="1942" y="589"/>
                  </a:lnTo>
                  <a:lnTo>
                    <a:pt x="1942" y="171"/>
                  </a:lnTo>
                  <a:lnTo>
                    <a:pt x="1940" y="72"/>
                  </a:lnTo>
                  <a:lnTo>
                    <a:pt x="1921" y="21"/>
                  </a:lnTo>
                  <a:lnTo>
                    <a:pt x="1870" y="2"/>
                  </a:lnTo>
                  <a:lnTo>
                    <a:pt x="1771" y="0"/>
                  </a:lnTo>
                  <a:close/>
                </a:path>
              </a:pathLst>
            </a:custGeom>
            <a:solidFill>
              <a:srgbClr val="62BB4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
          <p:nvSpPr>
            <p:cNvPr id="22" name="Freeform 21"/>
            <p:cNvSpPr>
              <a:spLocks/>
            </p:cNvSpPr>
            <p:nvPr/>
          </p:nvSpPr>
          <p:spPr bwMode="auto">
            <a:xfrm>
              <a:off x="7376" y="2482"/>
              <a:ext cx="1943" cy="699"/>
            </a:xfrm>
            <a:custGeom>
              <a:avLst/>
              <a:gdLst>
                <a:gd name="T0" fmla="+- 0 9194 7376"/>
                <a:gd name="T1" fmla="*/ T0 w 1943"/>
                <a:gd name="T2" fmla="+- 0 2482 2482"/>
                <a:gd name="T3" fmla="*/ 2482 h 699"/>
                <a:gd name="T4" fmla="+- 0 7500 7376"/>
                <a:gd name="T5" fmla="*/ T4 w 1943"/>
                <a:gd name="T6" fmla="+- 0 2482 2482"/>
                <a:gd name="T7" fmla="*/ 2482 h 699"/>
                <a:gd name="T8" fmla="+- 0 7428 7376"/>
                <a:gd name="T9" fmla="*/ T8 w 1943"/>
                <a:gd name="T10" fmla="+- 0 2484 2482"/>
                <a:gd name="T11" fmla="*/ 2484 h 699"/>
                <a:gd name="T12" fmla="+- 0 7391 7376"/>
                <a:gd name="T13" fmla="*/ T12 w 1943"/>
                <a:gd name="T14" fmla="+- 0 2498 2482"/>
                <a:gd name="T15" fmla="*/ 2498 h 699"/>
                <a:gd name="T16" fmla="+- 0 7378 7376"/>
                <a:gd name="T17" fmla="*/ T16 w 1943"/>
                <a:gd name="T18" fmla="+- 0 2535 2482"/>
                <a:gd name="T19" fmla="*/ 2535 h 699"/>
                <a:gd name="T20" fmla="+- 0 7376 7376"/>
                <a:gd name="T21" fmla="*/ T20 w 1943"/>
                <a:gd name="T22" fmla="+- 0 2607 2482"/>
                <a:gd name="T23" fmla="*/ 2607 h 699"/>
                <a:gd name="T24" fmla="+- 0 7376 7376"/>
                <a:gd name="T25" fmla="*/ T24 w 1943"/>
                <a:gd name="T26" fmla="+- 0 3056 2482"/>
                <a:gd name="T27" fmla="*/ 3056 h 699"/>
                <a:gd name="T28" fmla="+- 0 7378 7376"/>
                <a:gd name="T29" fmla="*/ T28 w 1943"/>
                <a:gd name="T30" fmla="+- 0 3128 2482"/>
                <a:gd name="T31" fmla="*/ 3128 h 699"/>
                <a:gd name="T32" fmla="+- 0 7391 7376"/>
                <a:gd name="T33" fmla="*/ T32 w 1943"/>
                <a:gd name="T34" fmla="+- 0 3165 2482"/>
                <a:gd name="T35" fmla="*/ 3165 h 699"/>
                <a:gd name="T36" fmla="+- 0 7428 7376"/>
                <a:gd name="T37" fmla="*/ T36 w 1943"/>
                <a:gd name="T38" fmla="+- 0 3178 2482"/>
                <a:gd name="T39" fmla="*/ 3178 h 699"/>
                <a:gd name="T40" fmla="+- 0 7500 7376"/>
                <a:gd name="T41" fmla="*/ T40 w 1943"/>
                <a:gd name="T42" fmla="+- 0 3180 2482"/>
                <a:gd name="T43" fmla="*/ 3180 h 699"/>
                <a:gd name="T44" fmla="+- 0 9194 7376"/>
                <a:gd name="T45" fmla="*/ T44 w 1943"/>
                <a:gd name="T46" fmla="+- 0 3180 2482"/>
                <a:gd name="T47" fmla="*/ 3180 h 699"/>
                <a:gd name="T48" fmla="+- 0 9266 7376"/>
                <a:gd name="T49" fmla="*/ T48 w 1943"/>
                <a:gd name="T50" fmla="+- 0 3178 2482"/>
                <a:gd name="T51" fmla="*/ 3178 h 699"/>
                <a:gd name="T52" fmla="+- 0 9303 7376"/>
                <a:gd name="T53" fmla="*/ T52 w 1943"/>
                <a:gd name="T54" fmla="+- 0 3165 2482"/>
                <a:gd name="T55" fmla="*/ 3165 h 699"/>
                <a:gd name="T56" fmla="+- 0 9317 7376"/>
                <a:gd name="T57" fmla="*/ T56 w 1943"/>
                <a:gd name="T58" fmla="+- 0 3128 2482"/>
                <a:gd name="T59" fmla="*/ 3128 h 699"/>
                <a:gd name="T60" fmla="+- 0 9318 7376"/>
                <a:gd name="T61" fmla="*/ T60 w 1943"/>
                <a:gd name="T62" fmla="+- 0 3056 2482"/>
                <a:gd name="T63" fmla="*/ 3056 h 699"/>
                <a:gd name="T64" fmla="+- 0 9318 7376"/>
                <a:gd name="T65" fmla="*/ T64 w 1943"/>
                <a:gd name="T66" fmla="+- 0 2607 2482"/>
                <a:gd name="T67" fmla="*/ 2607 h 699"/>
                <a:gd name="T68" fmla="+- 0 9317 7376"/>
                <a:gd name="T69" fmla="*/ T68 w 1943"/>
                <a:gd name="T70" fmla="+- 0 2535 2482"/>
                <a:gd name="T71" fmla="*/ 2535 h 699"/>
                <a:gd name="T72" fmla="+- 0 9303 7376"/>
                <a:gd name="T73" fmla="*/ T72 w 1943"/>
                <a:gd name="T74" fmla="+- 0 2498 2482"/>
                <a:gd name="T75" fmla="*/ 2498 h 699"/>
                <a:gd name="T76" fmla="+- 0 9266 7376"/>
                <a:gd name="T77" fmla="*/ T76 w 1943"/>
                <a:gd name="T78" fmla="+- 0 2484 2482"/>
                <a:gd name="T79" fmla="*/ 2484 h 699"/>
                <a:gd name="T80" fmla="+- 0 9194 7376"/>
                <a:gd name="T81" fmla="*/ T80 w 1943"/>
                <a:gd name="T82" fmla="+- 0 2482 2482"/>
                <a:gd name="T83" fmla="*/ 2482 h 69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43" h="699">
                  <a:moveTo>
                    <a:pt x="1818" y="0"/>
                  </a:moveTo>
                  <a:lnTo>
                    <a:pt x="124" y="0"/>
                  </a:lnTo>
                  <a:lnTo>
                    <a:pt x="52" y="2"/>
                  </a:lnTo>
                  <a:lnTo>
                    <a:pt x="15" y="16"/>
                  </a:lnTo>
                  <a:lnTo>
                    <a:pt x="2" y="53"/>
                  </a:lnTo>
                  <a:lnTo>
                    <a:pt x="0" y="125"/>
                  </a:lnTo>
                  <a:lnTo>
                    <a:pt x="0" y="574"/>
                  </a:lnTo>
                  <a:lnTo>
                    <a:pt x="2" y="646"/>
                  </a:lnTo>
                  <a:lnTo>
                    <a:pt x="15" y="683"/>
                  </a:lnTo>
                  <a:lnTo>
                    <a:pt x="52" y="696"/>
                  </a:lnTo>
                  <a:lnTo>
                    <a:pt x="124" y="698"/>
                  </a:lnTo>
                  <a:lnTo>
                    <a:pt x="1818" y="698"/>
                  </a:lnTo>
                  <a:lnTo>
                    <a:pt x="1890" y="696"/>
                  </a:lnTo>
                  <a:lnTo>
                    <a:pt x="1927" y="683"/>
                  </a:lnTo>
                  <a:lnTo>
                    <a:pt x="1941" y="646"/>
                  </a:lnTo>
                  <a:lnTo>
                    <a:pt x="1942" y="574"/>
                  </a:lnTo>
                  <a:lnTo>
                    <a:pt x="1942" y="125"/>
                  </a:lnTo>
                  <a:lnTo>
                    <a:pt x="1941" y="53"/>
                  </a:lnTo>
                  <a:lnTo>
                    <a:pt x="1927" y="16"/>
                  </a:lnTo>
                  <a:lnTo>
                    <a:pt x="1890" y="2"/>
                  </a:lnTo>
                  <a:lnTo>
                    <a:pt x="1818" y="0"/>
                  </a:lnTo>
                  <a:close/>
                </a:path>
              </a:pathLst>
            </a:custGeom>
            <a:solidFill>
              <a:srgbClr val="003C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
          <p:nvSpPr>
            <p:cNvPr id="23" name="Freeform 22"/>
            <p:cNvSpPr>
              <a:spLocks/>
            </p:cNvSpPr>
            <p:nvPr/>
          </p:nvSpPr>
          <p:spPr bwMode="auto">
            <a:xfrm>
              <a:off x="2562" y="2102"/>
              <a:ext cx="1943" cy="762"/>
            </a:xfrm>
            <a:custGeom>
              <a:avLst/>
              <a:gdLst>
                <a:gd name="T0" fmla="+- 0 4333 2562"/>
                <a:gd name="T1" fmla="*/ T0 w 1943"/>
                <a:gd name="T2" fmla="+- 0 2102 2102"/>
                <a:gd name="T3" fmla="*/ 2102 h 762"/>
                <a:gd name="T4" fmla="+- 0 2733 2562"/>
                <a:gd name="T5" fmla="*/ T4 w 1943"/>
                <a:gd name="T6" fmla="+- 0 2102 2102"/>
                <a:gd name="T7" fmla="*/ 2102 h 762"/>
                <a:gd name="T8" fmla="+- 0 2634 2562"/>
                <a:gd name="T9" fmla="*/ T8 w 1943"/>
                <a:gd name="T10" fmla="+- 0 2104 2102"/>
                <a:gd name="T11" fmla="*/ 2104 h 762"/>
                <a:gd name="T12" fmla="+- 0 2583 2562"/>
                <a:gd name="T13" fmla="*/ T12 w 1943"/>
                <a:gd name="T14" fmla="+- 0 2123 2102"/>
                <a:gd name="T15" fmla="*/ 2123 h 762"/>
                <a:gd name="T16" fmla="+- 0 2564 2562"/>
                <a:gd name="T17" fmla="*/ T16 w 1943"/>
                <a:gd name="T18" fmla="+- 0 2174 2102"/>
                <a:gd name="T19" fmla="*/ 2174 h 762"/>
                <a:gd name="T20" fmla="+- 0 2562 2562"/>
                <a:gd name="T21" fmla="*/ T20 w 1943"/>
                <a:gd name="T22" fmla="+- 0 2273 2102"/>
                <a:gd name="T23" fmla="*/ 2273 h 762"/>
                <a:gd name="T24" fmla="+- 0 2562 2562"/>
                <a:gd name="T25" fmla="*/ T24 w 1943"/>
                <a:gd name="T26" fmla="+- 0 2691 2102"/>
                <a:gd name="T27" fmla="*/ 2691 h 762"/>
                <a:gd name="T28" fmla="+- 0 2564 2562"/>
                <a:gd name="T29" fmla="*/ T28 w 1943"/>
                <a:gd name="T30" fmla="+- 0 2791 2102"/>
                <a:gd name="T31" fmla="*/ 2791 h 762"/>
                <a:gd name="T32" fmla="+- 0 2583 2562"/>
                <a:gd name="T33" fmla="*/ T32 w 1943"/>
                <a:gd name="T34" fmla="+- 0 2841 2102"/>
                <a:gd name="T35" fmla="*/ 2841 h 762"/>
                <a:gd name="T36" fmla="+- 0 2634 2562"/>
                <a:gd name="T37" fmla="*/ T36 w 1943"/>
                <a:gd name="T38" fmla="+- 0 2860 2102"/>
                <a:gd name="T39" fmla="*/ 2860 h 762"/>
                <a:gd name="T40" fmla="+- 0 2733 2562"/>
                <a:gd name="T41" fmla="*/ T40 w 1943"/>
                <a:gd name="T42" fmla="+- 0 2863 2102"/>
                <a:gd name="T43" fmla="*/ 2863 h 762"/>
                <a:gd name="T44" fmla="+- 0 4333 2562"/>
                <a:gd name="T45" fmla="*/ T44 w 1943"/>
                <a:gd name="T46" fmla="+- 0 2863 2102"/>
                <a:gd name="T47" fmla="*/ 2863 h 762"/>
                <a:gd name="T48" fmla="+- 0 4432 2562"/>
                <a:gd name="T49" fmla="*/ T48 w 1943"/>
                <a:gd name="T50" fmla="+- 0 2860 2102"/>
                <a:gd name="T51" fmla="*/ 2860 h 762"/>
                <a:gd name="T52" fmla="+- 0 4483 2562"/>
                <a:gd name="T53" fmla="*/ T52 w 1943"/>
                <a:gd name="T54" fmla="+- 0 2841 2102"/>
                <a:gd name="T55" fmla="*/ 2841 h 762"/>
                <a:gd name="T56" fmla="+- 0 4501 2562"/>
                <a:gd name="T57" fmla="*/ T56 w 1943"/>
                <a:gd name="T58" fmla="+- 0 2791 2102"/>
                <a:gd name="T59" fmla="*/ 2791 h 762"/>
                <a:gd name="T60" fmla="+- 0 4504 2562"/>
                <a:gd name="T61" fmla="*/ T60 w 1943"/>
                <a:gd name="T62" fmla="+- 0 2691 2102"/>
                <a:gd name="T63" fmla="*/ 2691 h 762"/>
                <a:gd name="T64" fmla="+- 0 4504 2562"/>
                <a:gd name="T65" fmla="*/ T64 w 1943"/>
                <a:gd name="T66" fmla="+- 0 2273 2102"/>
                <a:gd name="T67" fmla="*/ 2273 h 762"/>
                <a:gd name="T68" fmla="+- 0 4501 2562"/>
                <a:gd name="T69" fmla="*/ T68 w 1943"/>
                <a:gd name="T70" fmla="+- 0 2174 2102"/>
                <a:gd name="T71" fmla="*/ 2174 h 762"/>
                <a:gd name="T72" fmla="+- 0 4483 2562"/>
                <a:gd name="T73" fmla="*/ T72 w 1943"/>
                <a:gd name="T74" fmla="+- 0 2123 2102"/>
                <a:gd name="T75" fmla="*/ 2123 h 762"/>
                <a:gd name="T76" fmla="+- 0 4432 2562"/>
                <a:gd name="T77" fmla="*/ T76 w 1943"/>
                <a:gd name="T78" fmla="+- 0 2104 2102"/>
                <a:gd name="T79" fmla="*/ 2104 h 762"/>
                <a:gd name="T80" fmla="+- 0 4333 2562"/>
                <a:gd name="T81" fmla="*/ T80 w 1943"/>
                <a:gd name="T82" fmla="+- 0 2102 2102"/>
                <a:gd name="T83" fmla="*/ 2102 h 76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43" h="762">
                  <a:moveTo>
                    <a:pt x="1771" y="0"/>
                  </a:moveTo>
                  <a:lnTo>
                    <a:pt x="171" y="0"/>
                  </a:lnTo>
                  <a:lnTo>
                    <a:pt x="72" y="2"/>
                  </a:lnTo>
                  <a:lnTo>
                    <a:pt x="21" y="21"/>
                  </a:lnTo>
                  <a:lnTo>
                    <a:pt x="2" y="72"/>
                  </a:lnTo>
                  <a:lnTo>
                    <a:pt x="0" y="171"/>
                  </a:lnTo>
                  <a:lnTo>
                    <a:pt x="0" y="589"/>
                  </a:lnTo>
                  <a:lnTo>
                    <a:pt x="2" y="689"/>
                  </a:lnTo>
                  <a:lnTo>
                    <a:pt x="21" y="739"/>
                  </a:lnTo>
                  <a:lnTo>
                    <a:pt x="72" y="758"/>
                  </a:lnTo>
                  <a:lnTo>
                    <a:pt x="171" y="761"/>
                  </a:lnTo>
                  <a:lnTo>
                    <a:pt x="1771" y="761"/>
                  </a:lnTo>
                  <a:lnTo>
                    <a:pt x="1870" y="758"/>
                  </a:lnTo>
                  <a:lnTo>
                    <a:pt x="1921" y="739"/>
                  </a:lnTo>
                  <a:lnTo>
                    <a:pt x="1939" y="689"/>
                  </a:lnTo>
                  <a:lnTo>
                    <a:pt x="1942" y="589"/>
                  </a:lnTo>
                  <a:lnTo>
                    <a:pt x="1942" y="171"/>
                  </a:lnTo>
                  <a:lnTo>
                    <a:pt x="1939" y="72"/>
                  </a:lnTo>
                  <a:lnTo>
                    <a:pt x="1921" y="21"/>
                  </a:lnTo>
                  <a:lnTo>
                    <a:pt x="1870" y="2"/>
                  </a:lnTo>
                  <a:lnTo>
                    <a:pt x="1771" y="0"/>
                  </a:lnTo>
                  <a:close/>
                </a:path>
              </a:pathLst>
            </a:custGeom>
            <a:solidFill>
              <a:srgbClr val="62BB4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
          <p:nvSpPr>
            <p:cNvPr id="24" name="Freeform 23"/>
            <p:cNvSpPr>
              <a:spLocks/>
            </p:cNvSpPr>
            <p:nvPr/>
          </p:nvSpPr>
          <p:spPr bwMode="auto">
            <a:xfrm>
              <a:off x="2562" y="2482"/>
              <a:ext cx="1943" cy="699"/>
            </a:xfrm>
            <a:custGeom>
              <a:avLst/>
              <a:gdLst>
                <a:gd name="T0" fmla="+- 0 4380 2562"/>
                <a:gd name="T1" fmla="*/ T0 w 1943"/>
                <a:gd name="T2" fmla="+- 0 2482 2482"/>
                <a:gd name="T3" fmla="*/ 2482 h 699"/>
                <a:gd name="T4" fmla="+- 0 2686 2562"/>
                <a:gd name="T5" fmla="*/ T4 w 1943"/>
                <a:gd name="T6" fmla="+- 0 2482 2482"/>
                <a:gd name="T7" fmla="*/ 2482 h 699"/>
                <a:gd name="T8" fmla="+- 0 2614 2562"/>
                <a:gd name="T9" fmla="*/ T8 w 1943"/>
                <a:gd name="T10" fmla="+- 0 2484 2482"/>
                <a:gd name="T11" fmla="*/ 2484 h 699"/>
                <a:gd name="T12" fmla="+- 0 2577 2562"/>
                <a:gd name="T13" fmla="*/ T12 w 1943"/>
                <a:gd name="T14" fmla="+- 0 2498 2482"/>
                <a:gd name="T15" fmla="*/ 2498 h 699"/>
                <a:gd name="T16" fmla="+- 0 2563 2562"/>
                <a:gd name="T17" fmla="*/ T16 w 1943"/>
                <a:gd name="T18" fmla="+- 0 2535 2482"/>
                <a:gd name="T19" fmla="*/ 2535 h 699"/>
                <a:gd name="T20" fmla="+- 0 2562 2562"/>
                <a:gd name="T21" fmla="*/ T20 w 1943"/>
                <a:gd name="T22" fmla="+- 0 2607 2482"/>
                <a:gd name="T23" fmla="*/ 2607 h 699"/>
                <a:gd name="T24" fmla="+- 0 2562 2562"/>
                <a:gd name="T25" fmla="*/ T24 w 1943"/>
                <a:gd name="T26" fmla="+- 0 3056 2482"/>
                <a:gd name="T27" fmla="*/ 3056 h 699"/>
                <a:gd name="T28" fmla="+- 0 2563 2562"/>
                <a:gd name="T29" fmla="*/ T28 w 1943"/>
                <a:gd name="T30" fmla="+- 0 3128 2482"/>
                <a:gd name="T31" fmla="*/ 3128 h 699"/>
                <a:gd name="T32" fmla="+- 0 2577 2562"/>
                <a:gd name="T33" fmla="*/ T32 w 1943"/>
                <a:gd name="T34" fmla="+- 0 3165 2482"/>
                <a:gd name="T35" fmla="*/ 3165 h 699"/>
                <a:gd name="T36" fmla="+- 0 2614 2562"/>
                <a:gd name="T37" fmla="*/ T36 w 1943"/>
                <a:gd name="T38" fmla="+- 0 3178 2482"/>
                <a:gd name="T39" fmla="*/ 3178 h 699"/>
                <a:gd name="T40" fmla="+- 0 2686 2562"/>
                <a:gd name="T41" fmla="*/ T40 w 1943"/>
                <a:gd name="T42" fmla="+- 0 3180 2482"/>
                <a:gd name="T43" fmla="*/ 3180 h 699"/>
                <a:gd name="T44" fmla="+- 0 4380 2562"/>
                <a:gd name="T45" fmla="*/ T44 w 1943"/>
                <a:gd name="T46" fmla="+- 0 3180 2482"/>
                <a:gd name="T47" fmla="*/ 3180 h 699"/>
                <a:gd name="T48" fmla="+- 0 4452 2562"/>
                <a:gd name="T49" fmla="*/ T48 w 1943"/>
                <a:gd name="T50" fmla="+- 0 3178 2482"/>
                <a:gd name="T51" fmla="*/ 3178 h 699"/>
                <a:gd name="T52" fmla="+- 0 4489 2562"/>
                <a:gd name="T53" fmla="*/ T52 w 1943"/>
                <a:gd name="T54" fmla="+- 0 3165 2482"/>
                <a:gd name="T55" fmla="*/ 3165 h 699"/>
                <a:gd name="T56" fmla="+- 0 4502 2562"/>
                <a:gd name="T57" fmla="*/ T56 w 1943"/>
                <a:gd name="T58" fmla="+- 0 3128 2482"/>
                <a:gd name="T59" fmla="*/ 3128 h 699"/>
                <a:gd name="T60" fmla="+- 0 4504 2562"/>
                <a:gd name="T61" fmla="*/ T60 w 1943"/>
                <a:gd name="T62" fmla="+- 0 3056 2482"/>
                <a:gd name="T63" fmla="*/ 3056 h 699"/>
                <a:gd name="T64" fmla="+- 0 4504 2562"/>
                <a:gd name="T65" fmla="*/ T64 w 1943"/>
                <a:gd name="T66" fmla="+- 0 2607 2482"/>
                <a:gd name="T67" fmla="*/ 2607 h 699"/>
                <a:gd name="T68" fmla="+- 0 4502 2562"/>
                <a:gd name="T69" fmla="*/ T68 w 1943"/>
                <a:gd name="T70" fmla="+- 0 2535 2482"/>
                <a:gd name="T71" fmla="*/ 2535 h 699"/>
                <a:gd name="T72" fmla="+- 0 4489 2562"/>
                <a:gd name="T73" fmla="*/ T72 w 1943"/>
                <a:gd name="T74" fmla="+- 0 2498 2482"/>
                <a:gd name="T75" fmla="*/ 2498 h 699"/>
                <a:gd name="T76" fmla="+- 0 4452 2562"/>
                <a:gd name="T77" fmla="*/ T76 w 1943"/>
                <a:gd name="T78" fmla="+- 0 2484 2482"/>
                <a:gd name="T79" fmla="*/ 2484 h 699"/>
                <a:gd name="T80" fmla="+- 0 4380 2562"/>
                <a:gd name="T81" fmla="*/ T80 w 1943"/>
                <a:gd name="T82" fmla="+- 0 2482 2482"/>
                <a:gd name="T83" fmla="*/ 2482 h 69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43" h="699">
                  <a:moveTo>
                    <a:pt x="1818" y="0"/>
                  </a:moveTo>
                  <a:lnTo>
                    <a:pt x="124" y="0"/>
                  </a:lnTo>
                  <a:lnTo>
                    <a:pt x="52" y="2"/>
                  </a:lnTo>
                  <a:lnTo>
                    <a:pt x="15" y="16"/>
                  </a:lnTo>
                  <a:lnTo>
                    <a:pt x="1" y="53"/>
                  </a:lnTo>
                  <a:lnTo>
                    <a:pt x="0" y="125"/>
                  </a:lnTo>
                  <a:lnTo>
                    <a:pt x="0" y="574"/>
                  </a:lnTo>
                  <a:lnTo>
                    <a:pt x="1" y="646"/>
                  </a:lnTo>
                  <a:lnTo>
                    <a:pt x="15" y="683"/>
                  </a:lnTo>
                  <a:lnTo>
                    <a:pt x="52" y="696"/>
                  </a:lnTo>
                  <a:lnTo>
                    <a:pt x="124" y="698"/>
                  </a:lnTo>
                  <a:lnTo>
                    <a:pt x="1818" y="698"/>
                  </a:lnTo>
                  <a:lnTo>
                    <a:pt x="1890" y="696"/>
                  </a:lnTo>
                  <a:lnTo>
                    <a:pt x="1927" y="683"/>
                  </a:lnTo>
                  <a:lnTo>
                    <a:pt x="1940" y="646"/>
                  </a:lnTo>
                  <a:lnTo>
                    <a:pt x="1942" y="574"/>
                  </a:lnTo>
                  <a:lnTo>
                    <a:pt x="1942" y="125"/>
                  </a:lnTo>
                  <a:lnTo>
                    <a:pt x="1940" y="53"/>
                  </a:lnTo>
                  <a:lnTo>
                    <a:pt x="1927" y="16"/>
                  </a:lnTo>
                  <a:lnTo>
                    <a:pt x="1890" y="2"/>
                  </a:lnTo>
                  <a:lnTo>
                    <a:pt x="1818" y="0"/>
                  </a:lnTo>
                  <a:close/>
                </a:path>
              </a:pathLst>
            </a:custGeom>
            <a:solidFill>
              <a:srgbClr val="003C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
          <p:nvSpPr>
            <p:cNvPr id="25" name="Text Box 22"/>
            <p:cNvSpPr txBox="1">
              <a:spLocks noChangeArrowheads="1"/>
            </p:cNvSpPr>
            <p:nvPr/>
          </p:nvSpPr>
          <p:spPr bwMode="auto">
            <a:xfrm>
              <a:off x="5101" y="795"/>
              <a:ext cx="1699" cy="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320040" marR="315595" lvl="0" indent="0" algn="ctr" defTabSz="914400" rtl="0" eaLnBrk="1" fontAlgn="auto" latinLnBrk="0" hangingPunct="1">
                <a:lnSpc>
                  <a:spcPct val="100000"/>
                </a:lnSpc>
                <a:spcBef>
                  <a:spcPts val="1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entury Gothic" panose="020B0502020202020204" pitchFamily="34" charset="0"/>
                  <a:ea typeface="Calibri" panose="020F0502020204030204" pitchFamily="34" charset="0"/>
                  <a:cs typeface="+mn-cs"/>
                </a:rPr>
                <a:t>July 1</a:t>
              </a:r>
              <a:endParaRPr kumimoji="0" lang="en-US" sz="1100" b="0" i="0" u="none" strike="noStrike" kern="1200" cap="none" spc="0" normalizeH="0" baseline="0" noProof="0" dirty="0">
                <a:ln>
                  <a:noFill/>
                </a:ln>
                <a:solidFill>
                  <a:srgbClr val="003C66"/>
                </a:solidFill>
                <a:effectLst/>
                <a:uLnTx/>
                <a:uFillTx/>
                <a:latin typeface="Calibri" panose="020F0502020204030204" pitchFamily="34" charset="0"/>
                <a:ea typeface="Calibri" panose="020F0502020204030204" pitchFamily="34" charset="0"/>
                <a:cs typeface="+mn-cs"/>
              </a:endParaRPr>
            </a:p>
            <a:p>
              <a:pPr marL="0" marR="11430" lvl="0" indent="3810" algn="ctr" defTabSz="914400" rtl="0" eaLnBrk="1" fontAlgn="auto" latinLnBrk="0" hangingPunct="1">
                <a:lnSpc>
                  <a:spcPct val="105000"/>
                </a:lnSpc>
                <a:spcBef>
                  <a:spcPts val="930"/>
                </a:spcBef>
                <a:spcAft>
                  <a:spcPts val="0"/>
                </a:spcAft>
                <a:buClrTx/>
                <a:buSzTx/>
                <a:buFontTx/>
                <a:buNone/>
                <a:tabLst/>
                <a:defRPr/>
              </a:pPr>
              <a:r>
                <a:rPr kumimoji="0" lang="en-US" sz="85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Allocation Award &amp; Application</a:t>
              </a:r>
              <a:r>
                <a:rPr kumimoji="0" lang="en-US" sz="850" b="0" i="0" u="none" strike="noStrike" kern="1200" cap="none" spc="-155"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sz="85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Approval</a:t>
              </a:r>
              <a:endParaRPr kumimoji="0" lang="en-US" sz="1100" b="0" i="0" u="none" strike="noStrike" kern="1200" cap="none" spc="0" normalizeH="0" baseline="0" noProof="0" dirty="0">
                <a:ln>
                  <a:noFill/>
                </a:ln>
                <a:solidFill>
                  <a:srgbClr val="003C66"/>
                </a:solidFill>
                <a:effectLst/>
                <a:uLnTx/>
                <a:uFillTx/>
                <a:latin typeface="Calibri" panose="020F0502020204030204" pitchFamily="34" charset="0"/>
                <a:ea typeface="Calibri" panose="020F0502020204030204" pitchFamily="34" charset="0"/>
                <a:cs typeface="+mn-cs"/>
              </a:endParaRPr>
            </a:p>
          </p:txBody>
        </p:sp>
        <p:sp>
          <p:nvSpPr>
            <p:cNvPr id="26" name="Text Box 23"/>
            <p:cNvSpPr txBox="1">
              <a:spLocks noChangeArrowheads="1"/>
            </p:cNvSpPr>
            <p:nvPr/>
          </p:nvSpPr>
          <p:spPr bwMode="auto">
            <a:xfrm>
              <a:off x="2841" y="2139"/>
              <a:ext cx="1404" cy="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5875" marR="11430" lvl="0" indent="0" algn="ctr" defTabSz="914400" rtl="0" eaLnBrk="1" fontAlgn="auto" latinLnBrk="0" hangingPunct="1">
                <a:lnSpc>
                  <a:spcPct val="100000"/>
                </a:lnSpc>
                <a:spcBef>
                  <a:spcPts val="1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entury Gothic" panose="020B0502020202020204" pitchFamily="34" charset="0"/>
                  <a:ea typeface="Calibri" panose="020F0502020204030204" pitchFamily="34" charset="0"/>
                  <a:cs typeface="+mn-cs"/>
                </a:rPr>
                <a:t>June</a:t>
              </a:r>
              <a:endParaRPr kumimoji="0" lang="en-US" sz="1100" b="0" i="0" u="none" strike="noStrike" kern="1200" cap="none" spc="0" normalizeH="0" baseline="0" noProof="0" dirty="0">
                <a:ln>
                  <a:noFill/>
                </a:ln>
                <a:solidFill>
                  <a:srgbClr val="003C66"/>
                </a:solidFill>
                <a:effectLst/>
                <a:uLnTx/>
                <a:uFillTx/>
                <a:latin typeface="Calibri" panose="020F0502020204030204" pitchFamily="34" charset="0"/>
                <a:ea typeface="Calibri" panose="020F0502020204030204" pitchFamily="34" charset="0"/>
                <a:cs typeface="+mn-cs"/>
              </a:endParaRPr>
            </a:p>
            <a:p>
              <a:pPr marL="0" marR="11430" lvl="0" indent="0" algn="ctr" defTabSz="914400" rtl="0" eaLnBrk="1" fontAlgn="auto" latinLnBrk="0" hangingPunct="1">
                <a:lnSpc>
                  <a:spcPct val="105000"/>
                </a:lnSpc>
                <a:spcBef>
                  <a:spcPts val="930"/>
                </a:spcBef>
                <a:spcAft>
                  <a:spcPts val="0"/>
                </a:spcAft>
                <a:buClrTx/>
                <a:buSzTx/>
                <a:buFontTx/>
                <a:buNone/>
                <a:tabLst/>
                <a:defRPr/>
              </a:pPr>
              <a:r>
                <a:rPr kumimoji="0" lang="en-US" sz="85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Local Application Feedback  </a:t>
              </a:r>
              <a:endParaRPr kumimoji="0" lang="en-US" sz="1100" b="0" i="0" u="none" strike="noStrike" kern="1200" cap="none" spc="0" normalizeH="0" baseline="0" noProof="0" dirty="0">
                <a:ln>
                  <a:noFill/>
                </a:ln>
                <a:solidFill>
                  <a:srgbClr val="003C66"/>
                </a:solidFill>
                <a:effectLst/>
                <a:uLnTx/>
                <a:uFillTx/>
                <a:latin typeface="Calibri" panose="020F0502020204030204" pitchFamily="34" charset="0"/>
                <a:ea typeface="Calibri" panose="020F0502020204030204" pitchFamily="34" charset="0"/>
                <a:cs typeface="+mn-cs"/>
              </a:endParaRPr>
            </a:p>
          </p:txBody>
        </p:sp>
        <p:sp>
          <p:nvSpPr>
            <p:cNvPr id="27" name="Text Box 24"/>
            <p:cNvSpPr txBox="1">
              <a:spLocks noChangeArrowheads="1"/>
            </p:cNvSpPr>
            <p:nvPr/>
          </p:nvSpPr>
          <p:spPr bwMode="auto">
            <a:xfrm>
              <a:off x="7551" y="2139"/>
              <a:ext cx="1613" cy="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47955" marR="143510" lvl="0" indent="0" algn="ctr" defTabSz="914400" rtl="0" eaLnBrk="1" fontAlgn="auto" latinLnBrk="0" hangingPunct="1">
                <a:lnSpc>
                  <a:spcPct val="100000"/>
                </a:lnSpc>
                <a:spcBef>
                  <a:spcPts val="1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entury Gothic" panose="020B0502020202020204" pitchFamily="34" charset="0"/>
                  <a:ea typeface="Calibri" panose="020F0502020204030204" pitchFamily="34" charset="0"/>
                  <a:cs typeface="+mn-cs"/>
                </a:rPr>
                <a:t>October 1</a:t>
              </a:r>
              <a:endParaRPr kumimoji="0" lang="en-US" sz="1100" b="0" i="0" u="none" strike="noStrike" kern="1200" cap="none" spc="0" normalizeH="0" baseline="0" noProof="0" dirty="0">
                <a:ln>
                  <a:noFill/>
                </a:ln>
                <a:solidFill>
                  <a:srgbClr val="003C66"/>
                </a:solidFill>
                <a:effectLst/>
                <a:uLnTx/>
                <a:uFillTx/>
                <a:latin typeface="Calibri" panose="020F0502020204030204" pitchFamily="34" charset="0"/>
                <a:ea typeface="Calibri" panose="020F0502020204030204" pitchFamily="34" charset="0"/>
                <a:cs typeface="+mn-cs"/>
              </a:endParaRPr>
            </a:p>
            <a:p>
              <a:pPr marL="0" marR="11430" lvl="0" indent="-635" algn="ctr" defTabSz="914400" rtl="0" eaLnBrk="1" fontAlgn="auto" latinLnBrk="0" hangingPunct="1">
                <a:lnSpc>
                  <a:spcPct val="105000"/>
                </a:lnSpc>
                <a:spcBef>
                  <a:spcPts val="930"/>
                </a:spcBef>
                <a:spcAft>
                  <a:spcPts val="0"/>
                </a:spcAft>
                <a:buClrTx/>
                <a:buSzTx/>
                <a:buFontTx/>
                <a:buNone/>
                <a:tabLst/>
                <a:defRPr/>
              </a:pPr>
              <a:r>
                <a:rPr kumimoji="0" lang="en-US" sz="85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Due: Local Annual </a:t>
              </a:r>
              <a:r>
                <a:rPr kumimoji="0" lang="en-US" sz="850" b="0" i="0" u="none" strike="noStrike" kern="1200" cap="none" spc="-5"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Performance Report</a:t>
              </a:r>
              <a:endParaRPr kumimoji="0" lang="en-US" sz="1100" b="0" i="0" u="none" strike="noStrike" kern="1200" cap="none" spc="0" normalizeH="0" baseline="0" noProof="0" dirty="0">
                <a:ln>
                  <a:noFill/>
                </a:ln>
                <a:solidFill>
                  <a:srgbClr val="003C66"/>
                </a:solidFill>
                <a:effectLst/>
                <a:uLnTx/>
                <a:uFillTx/>
                <a:latin typeface="Calibri" panose="020F0502020204030204" pitchFamily="34" charset="0"/>
                <a:ea typeface="Calibri" panose="020F0502020204030204" pitchFamily="34" charset="0"/>
                <a:cs typeface="+mn-cs"/>
              </a:endParaRPr>
            </a:p>
          </p:txBody>
        </p:sp>
        <p:sp>
          <p:nvSpPr>
            <p:cNvPr id="28" name="Text Box 25"/>
            <p:cNvSpPr txBox="1">
              <a:spLocks noChangeArrowheads="1"/>
            </p:cNvSpPr>
            <p:nvPr/>
          </p:nvSpPr>
          <p:spPr bwMode="auto">
            <a:xfrm>
              <a:off x="2377" y="3769"/>
              <a:ext cx="1404" cy="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5875" marR="11430" lvl="0" indent="0" algn="ctr" defTabSz="914400" rtl="0" eaLnBrk="1" fontAlgn="auto" latinLnBrk="0" hangingPunct="1">
                <a:lnSpc>
                  <a:spcPct val="100000"/>
                </a:lnSpc>
                <a:spcBef>
                  <a:spcPts val="1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entury Gothic" panose="020B0502020202020204" pitchFamily="34" charset="0"/>
                  <a:ea typeface="Calibri" panose="020F0502020204030204" pitchFamily="34" charset="0"/>
                  <a:cs typeface="+mn-cs"/>
                </a:rPr>
                <a:t>May 1</a:t>
              </a:r>
              <a:endParaRPr kumimoji="0" lang="en-US" sz="1100" b="0" i="0" u="none" strike="noStrike" kern="1200" cap="none" spc="0" normalizeH="0" baseline="0" noProof="0" dirty="0">
                <a:ln>
                  <a:noFill/>
                </a:ln>
                <a:solidFill>
                  <a:srgbClr val="003C66"/>
                </a:solidFill>
                <a:effectLst/>
                <a:uLnTx/>
                <a:uFillTx/>
                <a:latin typeface="Calibri" panose="020F0502020204030204" pitchFamily="34" charset="0"/>
                <a:ea typeface="Calibri" panose="020F0502020204030204" pitchFamily="34" charset="0"/>
                <a:cs typeface="+mn-cs"/>
              </a:endParaRPr>
            </a:p>
            <a:p>
              <a:pPr marL="219075" marR="230505" lvl="0" indent="0" algn="ctr" defTabSz="914400" rtl="0" eaLnBrk="1" fontAlgn="auto" latinLnBrk="0" hangingPunct="1">
                <a:lnSpc>
                  <a:spcPct val="100000"/>
                </a:lnSpc>
                <a:spcBef>
                  <a:spcPts val="930"/>
                </a:spcBef>
                <a:spcAft>
                  <a:spcPts val="0"/>
                </a:spcAft>
                <a:buClrTx/>
                <a:buSzTx/>
                <a:buFontTx/>
                <a:buNone/>
                <a:tabLst/>
                <a:defRPr/>
              </a:pPr>
              <a:r>
                <a:rPr kumimoji="0" lang="en-US" sz="85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Due:</a:t>
              </a:r>
              <a:endParaRPr kumimoji="0" lang="en-US" sz="1100" b="0" i="0" u="none" strike="noStrike" kern="1200" cap="none" spc="0" normalizeH="0" baseline="0" noProof="0" dirty="0">
                <a:ln>
                  <a:noFill/>
                </a:ln>
                <a:solidFill>
                  <a:srgbClr val="003C66"/>
                </a:solidFill>
                <a:effectLst/>
                <a:uLnTx/>
                <a:uFillTx/>
                <a:latin typeface="Calibri" panose="020F0502020204030204" pitchFamily="34" charset="0"/>
                <a:ea typeface="Calibri" panose="020F0502020204030204" pitchFamily="34" charset="0"/>
                <a:cs typeface="+mn-cs"/>
              </a:endParaRPr>
            </a:p>
            <a:p>
              <a:pPr marL="0" marR="11430" lvl="0" indent="0" algn="ctr" defTabSz="914400" rtl="0" eaLnBrk="1" fontAlgn="auto" latinLnBrk="0" hangingPunct="1">
                <a:lnSpc>
                  <a:spcPct val="100000"/>
                </a:lnSpc>
                <a:spcBef>
                  <a:spcPts val="55"/>
                </a:spcBef>
                <a:spcAft>
                  <a:spcPts val="0"/>
                </a:spcAft>
                <a:buClrTx/>
                <a:buSzTx/>
                <a:buFontTx/>
                <a:buNone/>
                <a:tabLst/>
                <a:defRPr/>
              </a:pPr>
              <a:r>
                <a:rPr kumimoji="0" lang="en-US" sz="85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Local</a:t>
              </a:r>
              <a:r>
                <a:rPr kumimoji="0" lang="en-US" sz="850" b="0" i="0" u="none" strike="noStrike" kern="1200" cap="none" spc="-175"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sz="85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Application</a:t>
              </a:r>
              <a:endParaRPr kumimoji="0" lang="en-US" sz="1100" b="0" i="0" u="none" strike="noStrike" kern="1200" cap="none" spc="0" normalizeH="0" baseline="0" noProof="0" dirty="0">
                <a:ln>
                  <a:noFill/>
                </a:ln>
                <a:solidFill>
                  <a:srgbClr val="003C66"/>
                </a:solidFill>
                <a:effectLst/>
                <a:uLnTx/>
                <a:uFillTx/>
                <a:latin typeface="Calibri" panose="020F0502020204030204" pitchFamily="34" charset="0"/>
                <a:ea typeface="Calibri" panose="020F0502020204030204" pitchFamily="34" charset="0"/>
                <a:cs typeface="+mn-cs"/>
              </a:endParaRPr>
            </a:p>
          </p:txBody>
        </p:sp>
        <p:sp>
          <p:nvSpPr>
            <p:cNvPr id="29" name="Text Box 26"/>
            <p:cNvSpPr txBox="1">
              <a:spLocks noChangeArrowheads="1"/>
            </p:cNvSpPr>
            <p:nvPr/>
          </p:nvSpPr>
          <p:spPr bwMode="auto">
            <a:xfrm>
              <a:off x="8041" y="3769"/>
              <a:ext cx="1561" cy="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5875" marR="11430" lvl="0" indent="0" algn="ctr" defTabSz="914400" rtl="0" eaLnBrk="1" fontAlgn="auto" latinLnBrk="0" hangingPunct="1">
                <a:lnSpc>
                  <a:spcPct val="100000"/>
                </a:lnSpc>
                <a:spcBef>
                  <a:spcPts val="1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entury Gothic" panose="020B0502020202020204" pitchFamily="34" charset="0"/>
                  <a:ea typeface="Calibri" panose="020F0502020204030204" pitchFamily="34" charset="0"/>
                  <a:cs typeface="+mn-cs"/>
                </a:rPr>
                <a:t>November</a:t>
              </a:r>
              <a:endParaRPr kumimoji="0" lang="en-US" sz="1100" b="0" i="0" u="none" strike="noStrike" kern="1200" cap="none" spc="0" normalizeH="0" baseline="0" noProof="0" dirty="0">
                <a:ln>
                  <a:noFill/>
                </a:ln>
                <a:solidFill>
                  <a:srgbClr val="003C66"/>
                </a:solidFill>
                <a:effectLst/>
                <a:uLnTx/>
                <a:uFillTx/>
                <a:latin typeface="Calibri" panose="020F0502020204030204" pitchFamily="34" charset="0"/>
                <a:ea typeface="Calibri" panose="020F0502020204030204" pitchFamily="34" charset="0"/>
                <a:cs typeface="+mn-cs"/>
              </a:endParaRPr>
            </a:p>
            <a:p>
              <a:pPr marL="0" marR="11430" lvl="0" indent="0" algn="ctr" defTabSz="914400" rtl="0" eaLnBrk="1" fontAlgn="auto" latinLnBrk="0" hangingPunct="1">
                <a:lnSpc>
                  <a:spcPct val="100000"/>
                </a:lnSpc>
                <a:spcBef>
                  <a:spcPts val="930"/>
                </a:spcBef>
                <a:spcAft>
                  <a:spcPts val="0"/>
                </a:spcAft>
                <a:buClrTx/>
                <a:buSzTx/>
                <a:buFontTx/>
                <a:buNone/>
                <a:tabLst/>
                <a:defRPr/>
              </a:pPr>
              <a:r>
                <a:rPr kumimoji="0" lang="en-US" sz="85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Annual CTE</a:t>
              </a:r>
              <a:r>
                <a:rPr kumimoji="0" lang="en-US" sz="850" b="0" i="0" u="none" strike="noStrike" kern="1200" cap="none" spc="-155"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sz="85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Works!</a:t>
              </a:r>
              <a:endParaRPr kumimoji="0" lang="en-US" sz="1100" b="0" i="0" u="none" strike="noStrike" kern="1200" cap="none" spc="0" normalizeH="0" baseline="0" noProof="0" dirty="0">
                <a:ln>
                  <a:noFill/>
                </a:ln>
                <a:solidFill>
                  <a:srgbClr val="003C66"/>
                </a:solidFill>
                <a:effectLst/>
                <a:uLnTx/>
                <a:uFillTx/>
                <a:latin typeface="Calibri" panose="020F0502020204030204" pitchFamily="34" charset="0"/>
                <a:ea typeface="Calibri" panose="020F0502020204030204" pitchFamily="34" charset="0"/>
                <a:cs typeface="+mn-cs"/>
              </a:endParaRPr>
            </a:p>
            <a:p>
              <a:pPr marL="93345" marR="104775" lvl="0" indent="0" algn="ctr" defTabSz="914400" rtl="0" eaLnBrk="1" fontAlgn="auto" latinLnBrk="0" hangingPunct="1">
                <a:lnSpc>
                  <a:spcPct val="100000"/>
                </a:lnSpc>
                <a:spcBef>
                  <a:spcPts val="55"/>
                </a:spcBef>
                <a:spcAft>
                  <a:spcPts val="0"/>
                </a:spcAft>
                <a:buClrTx/>
                <a:buSzTx/>
                <a:buFontTx/>
                <a:buNone/>
                <a:tabLst/>
                <a:defRPr/>
              </a:pPr>
              <a:r>
                <a:rPr kumimoji="0" lang="en-US" sz="85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Summit</a:t>
              </a:r>
              <a:endParaRPr kumimoji="0" lang="en-US" sz="1100" b="0" i="0" u="none" strike="noStrike" kern="1200" cap="none" spc="0" normalizeH="0" baseline="0" noProof="0" dirty="0">
                <a:ln>
                  <a:noFill/>
                </a:ln>
                <a:solidFill>
                  <a:srgbClr val="003C66"/>
                </a:solidFill>
                <a:effectLst/>
                <a:uLnTx/>
                <a:uFillTx/>
                <a:latin typeface="Calibri" panose="020F0502020204030204" pitchFamily="34" charset="0"/>
                <a:ea typeface="Calibri" panose="020F0502020204030204" pitchFamily="34" charset="0"/>
                <a:cs typeface="+mn-cs"/>
              </a:endParaRPr>
            </a:p>
          </p:txBody>
        </p:sp>
        <p:sp>
          <p:nvSpPr>
            <p:cNvPr id="30" name="Text Box 27"/>
            <p:cNvSpPr txBox="1">
              <a:spLocks noChangeArrowheads="1"/>
            </p:cNvSpPr>
            <p:nvPr/>
          </p:nvSpPr>
          <p:spPr bwMode="auto">
            <a:xfrm>
              <a:off x="2841" y="5399"/>
              <a:ext cx="1059" cy="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85090" marR="0" lvl="0" indent="0" algn="l" defTabSz="914400" rtl="0" eaLnBrk="1" fontAlgn="auto" latinLnBrk="0" hangingPunct="1">
                <a:lnSpc>
                  <a:spcPct val="100000"/>
                </a:lnSpc>
                <a:spcBef>
                  <a:spcPts val="1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entury Gothic" panose="020B0502020202020204" pitchFamily="34" charset="0"/>
                  <a:ea typeface="Calibri" panose="020F0502020204030204" pitchFamily="34" charset="0"/>
                  <a:cs typeface="+mn-cs"/>
                </a:rPr>
                <a:t>April</a:t>
              </a:r>
              <a:endParaRPr kumimoji="0" lang="en-US" sz="1100" b="0" i="0" u="none" strike="noStrike" kern="1200" cap="none" spc="0" normalizeH="0" baseline="0" noProof="0" dirty="0">
                <a:ln>
                  <a:noFill/>
                </a:ln>
                <a:solidFill>
                  <a:srgbClr val="003C66"/>
                </a:solidFill>
                <a:effectLst/>
                <a:uLnTx/>
                <a:uFillTx/>
                <a:latin typeface="Calibri" panose="020F0502020204030204" pitchFamily="34" charset="0"/>
                <a:ea typeface="Calibri" panose="020F0502020204030204" pitchFamily="34" charset="0"/>
                <a:cs typeface="+mn-cs"/>
              </a:endParaRPr>
            </a:p>
            <a:p>
              <a:pPr marL="0" marR="2540" lvl="0" indent="135255" algn="l" defTabSz="914400" rtl="0" eaLnBrk="1" fontAlgn="auto" latinLnBrk="0" hangingPunct="1">
                <a:lnSpc>
                  <a:spcPct val="105000"/>
                </a:lnSpc>
                <a:spcBef>
                  <a:spcPts val="930"/>
                </a:spcBef>
                <a:spcAft>
                  <a:spcPts val="0"/>
                </a:spcAft>
                <a:buClrTx/>
                <a:buSzTx/>
                <a:buFontTx/>
                <a:buNone/>
                <a:tabLst/>
                <a:defRPr/>
              </a:pPr>
              <a:r>
                <a:rPr kumimoji="0" lang="en-US" sz="85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Due:</a:t>
              </a:r>
            </a:p>
            <a:p>
              <a:pPr marL="0" marR="2540" lvl="0" indent="135255" algn="ctr" defTabSz="914400" rtl="0" eaLnBrk="1" fontAlgn="auto" latinLnBrk="0" hangingPunct="1">
                <a:lnSpc>
                  <a:spcPct val="105000"/>
                </a:lnSpc>
                <a:spcBef>
                  <a:spcPts val="930"/>
                </a:spcBef>
                <a:spcAft>
                  <a:spcPts val="0"/>
                </a:spcAft>
                <a:buClrTx/>
                <a:buSzTx/>
                <a:buFontTx/>
                <a:buNone/>
                <a:tabLst/>
                <a:defRPr/>
              </a:pPr>
              <a:r>
                <a:rPr kumimoji="0" lang="en-US" sz="85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State</a:t>
              </a:r>
              <a:r>
                <a:rPr kumimoji="0" lang="en-US" sz="850" b="0" i="0" u="none" strike="noStrike" kern="1200" cap="none" spc="-155"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sz="85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Plan</a:t>
              </a:r>
              <a:endParaRPr kumimoji="0" lang="en-US" sz="1100" b="0" i="0" u="none" strike="noStrike" kern="1200" cap="none" spc="0" normalizeH="0" baseline="0" noProof="0" dirty="0">
                <a:ln>
                  <a:noFill/>
                </a:ln>
                <a:solidFill>
                  <a:srgbClr val="003C66"/>
                </a:solidFill>
                <a:effectLst/>
                <a:uLnTx/>
                <a:uFillTx/>
                <a:latin typeface="Calibri" panose="020F0502020204030204" pitchFamily="34" charset="0"/>
                <a:ea typeface="Calibri" panose="020F0502020204030204" pitchFamily="34" charset="0"/>
                <a:cs typeface="+mn-cs"/>
              </a:endParaRPr>
            </a:p>
          </p:txBody>
        </p:sp>
        <p:sp>
          <p:nvSpPr>
            <p:cNvPr id="31" name="Text Box 28"/>
            <p:cNvSpPr txBox="1">
              <a:spLocks noChangeArrowheads="1"/>
            </p:cNvSpPr>
            <p:nvPr/>
          </p:nvSpPr>
          <p:spPr bwMode="auto">
            <a:xfrm>
              <a:off x="7629" y="5399"/>
              <a:ext cx="1485" cy="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11430" lvl="0" indent="0" algn="ctr" defTabSz="914400" rtl="0" eaLnBrk="1" fontAlgn="auto" latinLnBrk="0" hangingPunct="1">
                <a:lnSpc>
                  <a:spcPct val="100000"/>
                </a:lnSpc>
                <a:spcBef>
                  <a:spcPts val="1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entury Gothic" panose="020B0502020202020204" pitchFamily="34" charset="0"/>
                  <a:ea typeface="Calibri" panose="020F0502020204030204" pitchFamily="34" charset="0"/>
                  <a:cs typeface="+mn-cs"/>
                </a:rPr>
                <a:t>December</a:t>
              </a:r>
              <a:r>
                <a:rPr kumimoji="0" lang="en-US" sz="1200" b="1" i="0" u="none" strike="noStrike" kern="1200" cap="none" spc="-195" normalizeH="0" baseline="0" noProof="0" dirty="0">
                  <a:ln>
                    <a:noFill/>
                  </a:ln>
                  <a:solidFill>
                    <a:srgbClr val="FFFFFF"/>
                  </a:solidFill>
                  <a:effectLst/>
                  <a:uLnTx/>
                  <a:uFillTx/>
                  <a:latin typeface="Century Gothic" panose="020B0502020202020204" pitchFamily="34" charset="0"/>
                  <a:ea typeface="Calibri" panose="020F0502020204030204" pitchFamily="34" charset="0"/>
                  <a:cs typeface="+mn-cs"/>
                </a:rPr>
                <a:t> </a:t>
              </a:r>
              <a:r>
                <a:rPr kumimoji="0" lang="en-US" sz="1200" b="1" i="0" u="none" strike="noStrike" kern="1200" cap="none" spc="0" normalizeH="0" baseline="0" noProof="0" dirty="0">
                  <a:ln>
                    <a:noFill/>
                  </a:ln>
                  <a:solidFill>
                    <a:srgbClr val="FFFFFF"/>
                  </a:solidFill>
                  <a:effectLst/>
                  <a:uLnTx/>
                  <a:uFillTx/>
                  <a:latin typeface="Century Gothic" panose="020B0502020202020204" pitchFamily="34" charset="0"/>
                  <a:ea typeface="Calibri" panose="020F0502020204030204" pitchFamily="34" charset="0"/>
                  <a:cs typeface="+mn-cs"/>
                </a:rPr>
                <a:t>31</a:t>
              </a:r>
              <a:endParaRPr kumimoji="0" lang="en-US" sz="1100" b="0" i="0" u="none" strike="noStrike" kern="1200" cap="none" spc="0" normalizeH="0" baseline="0" noProof="0" dirty="0">
                <a:ln>
                  <a:noFill/>
                </a:ln>
                <a:solidFill>
                  <a:srgbClr val="003C66"/>
                </a:solidFill>
                <a:effectLst/>
                <a:uLnTx/>
                <a:uFillTx/>
                <a:latin typeface="Calibri" panose="020F0502020204030204" pitchFamily="34" charset="0"/>
                <a:ea typeface="Calibri" panose="020F0502020204030204" pitchFamily="34" charset="0"/>
                <a:cs typeface="+mn-cs"/>
              </a:endParaRPr>
            </a:p>
            <a:p>
              <a:pPr marL="197485" marR="226060" lvl="0" indent="-635" algn="ctr" defTabSz="914400" rtl="0" eaLnBrk="1" fontAlgn="auto" latinLnBrk="0" hangingPunct="1">
                <a:lnSpc>
                  <a:spcPct val="105000"/>
                </a:lnSpc>
                <a:spcBef>
                  <a:spcPts val="930"/>
                </a:spcBef>
                <a:spcAft>
                  <a:spcPts val="0"/>
                </a:spcAft>
                <a:buClrTx/>
                <a:buSzTx/>
                <a:buFontTx/>
                <a:buNone/>
                <a:tabLst/>
                <a:defRPr/>
              </a:pPr>
              <a:r>
                <a:rPr kumimoji="0" lang="en-US" sz="85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Due: State</a:t>
              </a:r>
              <a:r>
                <a:rPr kumimoji="0" lang="en-US" sz="850" b="0" i="0" u="none" strike="noStrike" kern="1200" cap="none" spc="-165"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sz="85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CAR</a:t>
              </a:r>
              <a:endParaRPr kumimoji="0" lang="en-US" sz="1100" b="0" i="0" u="none" strike="noStrike" kern="1200" cap="none" spc="0" normalizeH="0" baseline="0" noProof="0" dirty="0">
                <a:ln>
                  <a:noFill/>
                </a:ln>
                <a:solidFill>
                  <a:srgbClr val="003C66"/>
                </a:solidFill>
                <a:effectLst/>
                <a:uLnTx/>
                <a:uFillTx/>
                <a:latin typeface="Calibri" panose="020F0502020204030204" pitchFamily="34" charset="0"/>
                <a:ea typeface="Calibri" panose="020F0502020204030204" pitchFamily="34" charset="0"/>
                <a:cs typeface="+mn-cs"/>
              </a:endParaRPr>
            </a:p>
          </p:txBody>
        </p:sp>
        <p:sp>
          <p:nvSpPr>
            <p:cNvPr id="32" name="Text Box 29"/>
            <p:cNvSpPr txBox="1">
              <a:spLocks noChangeArrowheads="1"/>
            </p:cNvSpPr>
            <p:nvPr/>
          </p:nvSpPr>
          <p:spPr bwMode="auto">
            <a:xfrm>
              <a:off x="5443" y="6723"/>
              <a:ext cx="1042" cy="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lvl="0" indent="0" algn="l" defTabSz="914400" rtl="0" eaLnBrk="1" fontAlgn="auto" latinLnBrk="0" hangingPunct="1">
                <a:lnSpc>
                  <a:spcPct val="100000"/>
                </a:lnSpc>
                <a:spcBef>
                  <a:spcPts val="1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entury Gothic" panose="020B0502020202020204" pitchFamily="34" charset="0"/>
                  <a:ea typeface="Calibri" panose="020F0502020204030204" pitchFamily="34" charset="0"/>
                  <a:cs typeface="+mn-cs"/>
                </a:rPr>
                <a:t>February</a:t>
              </a:r>
              <a:endParaRPr kumimoji="0" lang="en-US" sz="1100" b="0" i="0" u="none" strike="noStrike" kern="1200" cap="none" spc="0" normalizeH="0" baseline="0" noProof="0" dirty="0">
                <a:ln>
                  <a:noFill/>
                </a:ln>
                <a:solidFill>
                  <a:srgbClr val="003C66"/>
                </a:solidFill>
                <a:effectLst/>
                <a:uLnTx/>
                <a:uFillTx/>
                <a:latin typeface="Calibri" panose="020F0502020204030204" pitchFamily="34" charset="0"/>
                <a:ea typeface="Calibri" panose="020F0502020204030204" pitchFamily="34" charset="0"/>
                <a:cs typeface="+mn-cs"/>
              </a:endParaRPr>
            </a:p>
            <a:p>
              <a:pPr marL="150495" marR="0" lvl="0" indent="-145415" algn="l" defTabSz="914400" rtl="0" eaLnBrk="1" fontAlgn="auto" latinLnBrk="0" hangingPunct="1">
                <a:lnSpc>
                  <a:spcPct val="105000"/>
                </a:lnSpc>
                <a:spcBef>
                  <a:spcPts val="1170"/>
                </a:spcBef>
                <a:spcAft>
                  <a:spcPts val="0"/>
                </a:spcAft>
                <a:buClrTx/>
                <a:buSzTx/>
                <a:buFontTx/>
                <a:buNone/>
                <a:tabLst/>
                <a:defRPr/>
              </a:pPr>
              <a:r>
                <a:rPr kumimoji="0" lang="en-US" sz="85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Reallocation Award</a:t>
              </a:r>
              <a:endParaRPr kumimoji="0" lang="en-US" sz="1100" b="0" i="0" u="none" strike="noStrike" kern="1200" cap="none" spc="0" normalizeH="0" baseline="0" noProof="0" dirty="0">
                <a:ln>
                  <a:noFill/>
                </a:ln>
                <a:solidFill>
                  <a:srgbClr val="003C66"/>
                </a:solidFill>
                <a:effectLst/>
                <a:uLnTx/>
                <a:uFillTx/>
                <a:latin typeface="Calibri" panose="020F0502020204030204" pitchFamily="34" charset="0"/>
                <a:ea typeface="Calibri" panose="020F0502020204030204" pitchFamily="34" charset="0"/>
                <a:cs typeface="+mn-cs"/>
              </a:endParaRPr>
            </a:p>
          </p:txBody>
        </p:sp>
      </p:grpSp>
    </p:spTree>
    <p:extLst>
      <p:ext uri="{BB962C8B-B14F-4D97-AF65-F5344CB8AC3E}">
        <p14:creationId xmlns:p14="http://schemas.microsoft.com/office/powerpoint/2010/main" val="2416184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a:t>
            </a:r>
          </a:p>
        </p:txBody>
      </p:sp>
      <p:sp>
        <p:nvSpPr>
          <p:cNvPr id="3" name="Content Placeholder 2"/>
          <p:cNvSpPr>
            <a:spLocks noGrp="1"/>
          </p:cNvSpPr>
          <p:nvPr>
            <p:ph idx="1"/>
          </p:nvPr>
        </p:nvSpPr>
        <p:spPr/>
        <p:txBody>
          <a:bodyPr/>
          <a:lstStyle/>
          <a:p>
            <a:r>
              <a:rPr lang="en-US" dirty="0"/>
              <a:t>General operating funds = sustain and maintain</a:t>
            </a:r>
          </a:p>
          <a:p>
            <a:r>
              <a:rPr lang="en-US" dirty="0"/>
              <a:t>Leverage the Perkins funding to grow and innovate  </a:t>
            </a:r>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25A15C9-26C3-4F26-BF16-EA931E8CA54C}" type="slidenum">
              <a:rPr kumimoji="0" lang="en-US" sz="1800" b="0" i="0" u="none" strike="noStrike" kern="1200" cap="none" spc="0" normalizeH="0" baseline="0" noProof="0" smtClean="0">
                <a:ln>
                  <a:noFill/>
                </a:ln>
                <a:solidFill>
                  <a:srgbClr val="00B050"/>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8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pic>
        <p:nvPicPr>
          <p:cNvPr id="6" name="Content Placeholder 5" descr="Celebrating – and Going Public with – Pedagogical ..."/>
          <p:cNvPicPr>
            <a:picLocks noGrp="1" noChangeAspect="1"/>
          </p:cNvPicPr>
          <p:nvPr>
            <p:ph sz="quarter" idx="13"/>
          </p:nvPr>
        </p:nvPicPr>
        <p:blipFill>
          <a:blip r:embed="rId3" cstate="print">
            <a:extLst>
              <a:ext uri="{28A0092B-C50C-407E-A947-70E740481C1C}">
                <a14:useLocalDpi xmlns:a14="http://schemas.microsoft.com/office/drawing/2010/main" val="0"/>
              </a:ext>
            </a:extLst>
          </a:blip>
          <a:stretch>
            <a:fillRect/>
          </a:stretch>
        </p:blipFill>
        <p:spPr>
          <a:xfrm>
            <a:off x="5195456" y="1764353"/>
            <a:ext cx="4599708" cy="4197233"/>
          </a:xfrm>
        </p:spPr>
      </p:pic>
    </p:spTree>
    <p:extLst>
      <p:ext uri="{BB962C8B-B14F-4D97-AF65-F5344CB8AC3E}">
        <p14:creationId xmlns:p14="http://schemas.microsoft.com/office/powerpoint/2010/main" val="64866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Funding Decisions</a:t>
            </a:r>
          </a:p>
        </p:txBody>
      </p:sp>
      <p:graphicFrame>
        <p:nvGraphicFramePr>
          <p:cNvPr id="6" name="Content Placeholder 5"/>
          <p:cNvGraphicFramePr>
            <a:graphicFrameLocks noGrp="1"/>
          </p:cNvGraphicFramePr>
          <p:nvPr>
            <p:ph idx="1"/>
          </p:nvPr>
        </p:nvGraphicFramePr>
        <p:xfrm>
          <a:off x="3311525" y="154710"/>
          <a:ext cx="8385175" cy="55816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Placeholder 3"/>
          <p:cNvSpPr>
            <a:spLocks noGrp="1"/>
          </p:cNvSpPr>
          <p:nvPr>
            <p:ph type="body" sz="half" idx="2"/>
          </p:nvPr>
        </p:nvSpPr>
        <p:spPr/>
        <p:txBody>
          <a:bodyPr>
            <a:normAutofit/>
          </a:bodyPr>
          <a:lstStyle/>
          <a:p>
            <a:r>
              <a:rPr lang="en-US" sz="3200" dirty="0"/>
              <a:t>It’s a process…</a:t>
            </a:r>
          </a:p>
          <a:p>
            <a:endParaRPr lang="en-US" sz="3200" dirty="0"/>
          </a:p>
          <a:p>
            <a:r>
              <a:rPr lang="en-US" sz="3200" dirty="0"/>
              <a:t>High-skill</a:t>
            </a:r>
          </a:p>
          <a:p>
            <a:r>
              <a:rPr lang="en-US" sz="3200" dirty="0"/>
              <a:t>High-wage</a:t>
            </a:r>
          </a:p>
          <a:p>
            <a:r>
              <a:rPr lang="en-US" sz="3200" dirty="0"/>
              <a:t>In-demand  </a:t>
            </a: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25A15C9-26C3-4F26-BF16-EA931E8CA54C}" type="slidenum">
              <a:rPr kumimoji="0" lang="en-US" sz="1800" b="0" i="0" u="none" strike="noStrike" kern="1200" cap="none" spc="0" normalizeH="0" baseline="0" noProof="0" smtClean="0">
                <a:ln>
                  <a:noFill/>
                </a:ln>
                <a:solidFill>
                  <a:srgbClr val="00B050"/>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18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2426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980BF-0EB5-45C4-9A50-1FD085F27667}"/>
              </a:ext>
            </a:extLst>
          </p:cNvPr>
          <p:cNvSpPr>
            <a:spLocks noGrp="1"/>
          </p:cNvSpPr>
          <p:nvPr>
            <p:ph type="title"/>
          </p:nvPr>
        </p:nvSpPr>
        <p:spPr>
          <a:xfrm>
            <a:off x="361244" y="257244"/>
            <a:ext cx="2821584" cy="1828800"/>
          </a:xfrm>
        </p:spPr>
        <p:txBody>
          <a:bodyPr/>
          <a:lstStyle/>
          <a:p>
            <a:r>
              <a:rPr lang="en-US" dirty="0"/>
              <a:t>State-level Performance Indicators </a:t>
            </a:r>
          </a:p>
        </p:txBody>
      </p:sp>
      <p:pic>
        <p:nvPicPr>
          <p:cNvPr id="5" name="Content Placeholder 4">
            <a:extLst>
              <a:ext uri="{FF2B5EF4-FFF2-40B4-BE49-F238E27FC236}">
                <a16:creationId xmlns:a16="http://schemas.microsoft.com/office/drawing/2014/main" id="{8B1C41CB-9E82-4083-AD24-E5CAFF5A054B}"/>
              </a:ext>
            </a:extLst>
          </p:cNvPr>
          <p:cNvPicPr>
            <a:picLocks noGrp="1" noChangeAspect="1"/>
          </p:cNvPicPr>
          <p:nvPr>
            <p:ph idx="1"/>
          </p:nvPr>
        </p:nvPicPr>
        <p:blipFill>
          <a:blip r:embed="rId3"/>
          <a:stretch>
            <a:fillRect/>
          </a:stretch>
        </p:blipFill>
        <p:spPr>
          <a:xfrm>
            <a:off x="620472" y="2305310"/>
            <a:ext cx="11342928" cy="2922557"/>
          </a:xfrm>
          <a:prstGeom prst="rect">
            <a:avLst/>
          </a:prstGeom>
        </p:spPr>
      </p:pic>
      <p:sp>
        <p:nvSpPr>
          <p:cNvPr id="4" name="Slide Number Placeholder 3">
            <a:extLst>
              <a:ext uri="{FF2B5EF4-FFF2-40B4-BE49-F238E27FC236}">
                <a16:creationId xmlns:a16="http://schemas.microsoft.com/office/drawing/2014/main" id="{5A7FAD53-683B-4470-BB3E-3FD63BED4F00}"/>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25A15C9-26C3-4F26-BF16-EA931E8CA54C}" type="slidenum">
              <a:rPr kumimoji="0" lang="en-US" sz="1800" b="0" i="0" u="none" strike="noStrike" kern="1200" cap="none" spc="0" normalizeH="0" baseline="0" noProof="0" smtClean="0">
                <a:ln>
                  <a:noFill/>
                </a:ln>
                <a:solidFill>
                  <a:srgbClr val="00B050"/>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US" sz="18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
        <p:nvSpPr>
          <p:cNvPr id="3" name="TextBox 2"/>
          <p:cNvSpPr txBox="1"/>
          <p:nvPr/>
        </p:nvSpPr>
        <p:spPr>
          <a:xfrm>
            <a:off x="3411428" y="5425368"/>
            <a:ext cx="8780572"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srgbClr val="003C66"/>
                </a:solidFill>
                <a:effectLst/>
                <a:uLnTx/>
                <a:uFillTx/>
                <a:latin typeface="Calibri" panose="020F0502020204030204"/>
                <a:ea typeface="+mn-ea"/>
                <a:cs typeface="+mn-cs"/>
                <a:hlinkClick r:id="rId4"/>
              </a:rPr>
              <a:t>https://public.education.mn.gov/MDEAnalytics/DataSecure.jsp</a:t>
            </a:r>
            <a:endParaRPr kumimoji="0" lang="en-US" sz="2400" b="1" i="0" u="none" strike="noStrike" kern="1200" cap="none" spc="0" normalizeH="0" baseline="0" noProof="0" dirty="0">
              <a:ln>
                <a:noFill/>
              </a:ln>
              <a:solidFill>
                <a:srgbClr val="003C66"/>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C66"/>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4839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TEppt 1">
      <a:dk1>
        <a:srgbClr val="003C66"/>
      </a:dk1>
      <a:lt1>
        <a:srgbClr val="FFFFFF"/>
      </a:lt1>
      <a:dk2>
        <a:srgbClr val="00AB52"/>
      </a:dk2>
      <a:lt2>
        <a:srgbClr val="E8EDDA"/>
      </a:lt2>
      <a:accent1>
        <a:srgbClr val="D3E17D"/>
      </a:accent1>
      <a:accent2>
        <a:srgbClr val="73CDE3"/>
      </a:accent2>
      <a:accent3>
        <a:srgbClr val="62BA45"/>
      </a:accent3>
      <a:accent4>
        <a:srgbClr val="0094DA"/>
      </a:accent4>
      <a:accent5>
        <a:srgbClr val="00A353"/>
      </a:accent5>
      <a:accent6>
        <a:srgbClr val="003C65"/>
      </a:accent6>
      <a:hlink>
        <a:srgbClr val="006BB6"/>
      </a:hlink>
      <a:folHlink>
        <a:srgbClr val="DA7C1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CTEppt 1">
      <a:dk1>
        <a:srgbClr val="003C66"/>
      </a:dk1>
      <a:lt1>
        <a:srgbClr val="FFFFFF"/>
      </a:lt1>
      <a:dk2>
        <a:srgbClr val="00AB52"/>
      </a:dk2>
      <a:lt2>
        <a:srgbClr val="E8EDDA"/>
      </a:lt2>
      <a:accent1>
        <a:srgbClr val="D3E17D"/>
      </a:accent1>
      <a:accent2>
        <a:srgbClr val="73CDE3"/>
      </a:accent2>
      <a:accent3>
        <a:srgbClr val="62BA45"/>
      </a:accent3>
      <a:accent4>
        <a:srgbClr val="0094DA"/>
      </a:accent4>
      <a:accent5>
        <a:srgbClr val="00A353"/>
      </a:accent5>
      <a:accent6>
        <a:srgbClr val="003C65"/>
      </a:accent6>
      <a:hlink>
        <a:srgbClr val="006BB6"/>
      </a:hlink>
      <a:folHlink>
        <a:srgbClr val="DA7C1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1665</Words>
  <Application>Microsoft Macintosh PowerPoint</Application>
  <PresentationFormat>Widescreen</PresentationFormat>
  <Paragraphs>202</Paragraphs>
  <Slides>16</Slides>
  <Notes>13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16</vt:i4>
      </vt:variant>
    </vt:vector>
  </HeadingPairs>
  <TitlesOfParts>
    <vt:vector size="25" baseType="lpstr">
      <vt:lpstr>Arial</vt:lpstr>
      <vt:lpstr>Calibri</vt:lpstr>
      <vt:lpstr>Calibri Light</vt:lpstr>
      <vt:lpstr>Century Gothic</vt:lpstr>
      <vt:lpstr>Courier New</vt:lpstr>
      <vt:lpstr>Wingdings</vt:lpstr>
      <vt:lpstr>Office Theme</vt:lpstr>
      <vt:lpstr>1_Office Theme</vt:lpstr>
      <vt:lpstr>2_Office Theme</vt:lpstr>
      <vt:lpstr>Strengthening Career and Technical Education for the 21st Cent</vt:lpstr>
      <vt:lpstr>One Revenue Source:  Federal Perkins Allocation</vt:lpstr>
      <vt:lpstr>Minnesota Overview</vt:lpstr>
      <vt:lpstr>PowerPoint Presentation</vt:lpstr>
      <vt:lpstr>Perkins Context: Consortia  </vt:lpstr>
      <vt:lpstr>Workflow  </vt:lpstr>
      <vt:lpstr>Funding</vt:lpstr>
      <vt:lpstr>Funding Decisions</vt:lpstr>
      <vt:lpstr>State-level Performance Indicators </vt:lpstr>
      <vt:lpstr>Local Decisions </vt:lpstr>
      <vt:lpstr>Local Opportunities  </vt:lpstr>
      <vt:lpstr>Local Stories  </vt:lpstr>
      <vt:lpstr>Questions?  How can we help?  </vt:lpstr>
      <vt:lpstr>PowerPoint Presentation</vt:lpstr>
      <vt:lpstr>Perkins IV To Perkins V Changes </vt:lpstr>
      <vt:lpstr>PowerPoint Presentation</vt:lpstr>
    </vt:vector>
  </TitlesOfParts>
  <Company>MnSCU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Career and Technical Education for the 21st Cent</dc:title>
  <dc:creator>Jeralyn Jargo</dc:creator>
  <cp:lastModifiedBy>Thao, Yingfah</cp:lastModifiedBy>
  <cp:revision>4</cp:revision>
  <dcterms:created xsi:type="dcterms:W3CDTF">2020-09-16T18:40:52Z</dcterms:created>
  <dcterms:modified xsi:type="dcterms:W3CDTF">2020-09-18T14:42:48Z</dcterms:modified>
</cp:coreProperties>
</file>