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sldIdLst>
    <p:sldId id="262" r:id="rId2"/>
    <p:sldId id="270" r:id="rId3"/>
    <p:sldId id="337" r:id="rId4"/>
    <p:sldId id="282" r:id="rId5"/>
    <p:sldId id="261" r:id="rId6"/>
    <p:sldId id="264" r:id="rId7"/>
    <p:sldId id="308" r:id="rId8"/>
    <p:sldId id="263" r:id="rId9"/>
    <p:sldId id="275" r:id="rId10"/>
    <p:sldId id="336" r:id="rId11"/>
    <p:sldId id="288" r:id="rId12"/>
    <p:sldId id="265" r:id="rId13"/>
    <p:sldId id="293" r:id="rId14"/>
    <p:sldId id="294" r:id="rId15"/>
    <p:sldId id="340" r:id="rId16"/>
    <p:sldId id="276" r:id="rId17"/>
    <p:sldId id="329" r:id="rId18"/>
    <p:sldId id="328" r:id="rId19"/>
    <p:sldId id="327" r:id="rId20"/>
    <p:sldId id="338" r:id="rId21"/>
    <p:sldId id="310" r:id="rId22"/>
    <p:sldId id="346" r:id="rId23"/>
    <p:sldId id="350" r:id="rId24"/>
    <p:sldId id="324" r:id="rId25"/>
    <p:sldId id="325" r:id="rId26"/>
    <p:sldId id="339" r:id="rId27"/>
    <p:sldId id="323" r:id="rId28"/>
    <p:sldId id="332" r:id="rId29"/>
    <p:sldId id="331" r:id="rId30"/>
    <p:sldId id="333" r:id="rId31"/>
    <p:sldId id="334" r:id="rId32"/>
    <p:sldId id="335" r:id="rId33"/>
    <p:sldId id="319" r:id="rId34"/>
    <p:sldId id="269" r:id="rId35"/>
    <p:sldId id="351"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865" autoAdjust="0"/>
  </p:normalViewPr>
  <p:slideViewPr>
    <p:cSldViewPr snapToGrid="0">
      <p:cViewPr varScale="1">
        <p:scale>
          <a:sx n="80" d="100"/>
          <a:sy n="80" d="100"/>
        </p:scale>
        <p:origin x="1734" y="96"/>
      </p:cViewPr>
      <p:guideLst/>
    </p:cSldViewPr>
  </p:slideViewPr>
  <p:notesTextViewPr>
    <p:cViewPr>
      <p:scale>
        <a:sx n="3" d="2"/>
        <a:sy n="3" d="2"/>
      </p:scale>
      <p:origin x="0" y="0"/>
    </p:cViewPr>
  </p:notesTextViewPr>
  <p:sorterViewPr>
    <p:cViewPr>
      <p:scale>
        <a:sx n="128" d="100"/>
        <a:sy n="128" d="100"/>
      </p:scale>
      <p:origin x="0" y="-100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t>Minnesota Allocation</a:t>
            </a:r>
          </a:p>
        </c:rich>
      </c:tx>
      <c:layout>
        <c:manualLayout>
          <c:xMode val="edge"/>
          <c:yMode val="edge"/>
          <c:x val="0.3502022709117882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Minnesota Allocation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92-48A5-ABC0-2E59A6C844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92-48A5-ABC0-2E59A6C844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92-48A5-ABC0-2E59A6C844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92-48A5-ABC0-2E59A6C8444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Consortia</c:v>
                </c:pt>
                <c:pt idx="1">
                  <c:v>Administration</c:v>
                </c:pt>
                <c:pt idx="2">
                  <c:v>Leadership</c:v>
                </c:pt>
              </c:strCache>
            </c:strRef>
          </c:cat>
          <c:val>
            <c:numRef>
              <c:f>Sheet1!$B$2:$B$5</c:f>
              <c:numCache>
                <c:formatCode>0%</c:formatCode>
                <c:ptCount val="4"/>
                <c:pt idx="0">
                  <c:v>0.85</c:v>
                </c:pt>
                <c:pt idx="1">
                  <c:v>0.05</c:v>
                </c:pt>
                <c:pt idx="2">
                  <c:v>0.1</c:v>
                </c:pt>
              </c:numCache>
            </c:numRef>
          </c:val>
          <c:extLst>
            <c:ext xmlns:c16="http://schemas.microsoft.com/office/drawing/2014/chart" uri="{C3380CC4-5D6E-409C-BE32-E72D297353CC}">
              <c16:uniqueId val="{00000000-8119-48CD-A677-843F1869A04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215E1-91EC-4944-A093-555983E5DC65}"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A2E73498-FBCA-4961-A43D-27CF1A6181E2}">
      <dgm:prSet phldrT="[Text]"/>
      <dgm:spPr>
        <a:solidFill>
          <a:srgbClr val="009AA6"/>
        </a:solidFill>
      </dgm:spPr>
      <dgm:t>
        <a:bodyPr/>
        <a:lstStyle/>
        <a:p>
          <a:r>
            <a:rPr lang="en-US" b="1" dirty="0"/>
            <a:t>Student performance </a:t>
          </a:r>
          <a:r>
            <a:rPr lang="en-US" dirty="0"/>
            <a:t>on federal accountability indicators, disaggregated</a:t>
          </a:r>
        </a:p>
      </dgm:t>
    </dgm:pt>
    <dgm:pt modelId="{36153172-0909-4A9E-AFD6-FE332DF7F541}" type="parTrans" cxnId="{7ACB10B4-D33C-43AF-81C1-920E76DBC567}">
      <dgm:prSet/>
      <dgm:spPr/>
      <dgm:t>
        <a:bodyPr/>
        <a:lstStyle/>
        <a:p>
          <a:endParaRPr lang="en-US"/>
        </a:p>
      </dgm:t>
    </dgm:pt>
    <dgm:pt modelId="{A5F92364-B9FB-4CDB-935E-86943A64E20E}" type="sibTrans" cxnId="{7ACB10B4-D33C-43AF-81C1-920E76DBC567}">
      <dgm:prSet/>
      <dgm:spPr/>
      <dgm:t>
        <a:bodyPr/>
        <a:lstStyle/>
        <a:p>
          <a:endParaRPr lang="en-US"/>
        </a:p>
      </dgm:t>
    </dgm:pt>
    <dgm:pt modelId="{2D406050-7515-4D12-A25F-784BA3B2F50C}">
      <dgm:prSet/>
      <dgm:spPr>
        <a:solidFill>
          <a:srgbClr val="FF6D14"/>
        </a:solidFill>
      </dgm:spPr>
      <dgm:t>
        <a:bodyPr/>
        <a:lstStyle/>
        <a:p>
          <a:r>
            <a:rPr lang="en-US" dirty="0"/>
            <a:t>How programs are </a:t>
          </a:r>
          <a:r>
            <a:rPr lang="en-US" b="1" dirty="0"/>
            <a:t>aligned to labor market needs </a:t>
          </a:r>
        </a:p>
      </dgm:t>
    </dgm:pt>
    <dgm:pt modelId="{C7AFD0CE-8F22-42C1-A3E0-DDE926D88A73}" type="parTrans" cxnId="{21A07699-7F36-4870-9A0F-5C49673F5744}">
      <dgm:prSet/>
      <dgm:spPr/>
      <dgm:t>
        <a:bodyPr/>
        <a:lstStyle/>
        <a:p>
          <a:endParaRPr lang="en-US"/>
        </a:p>
      </dgm:t>
    </dgm:pt>
    <dgm:pt modelId="{1CD08CE4-A634-4570-B901-F373D5024810}" type="sibTrans" cxnId="{21A07699-7F36-4870-9A0F-5C49673F5744}">
      <dgm:prSet/>
      <dgm:spPr/>
      <dgm:t>
        <a:bodyPr/>
        <a:lstStyle/>
        <a:p>
          <a:endParaRPr lang="en-US"/>
        </a:p>
      </dgm:t>
    </dgm:pt>
    <dgm:pt modelId="{07730A6F-0EA4-4925-B15F-550F894C80CC}">
      <dgm:prSet/>
      <dgm:spPr>
        <a:solidFill>
          <a:srgbClr val="7AB800"/>
        </a:solidFill>
      </dgm:spPr>
      <dgm:t>
        <a:bodyPr/>
        <a:lstStyle/>
        <a:p>
          <a:r>
            <a:rPr lang="en-US" dirty="0"/>
            <a:t>Whether programs are of sufficient </a:t>
          </a:r>
          <a:r>
            <a:rPr lang="en-US" b="1" dirty="0"/>
            <a:t>size, scope and quality </a:t>
          </a:r>
          <a:r>
            <a:rPr lang="en-US" dirty="0"/>
            <a:t>to meet all students’ needs</a:t>
          </a:r>
        </a:p>
      </dgm:t>
    </dgm:pt>
    <dgm:pt modelId="{D357ED2B-4FA8-40A0-94C6-ADFAF2BD93F2}" type="parTrans" cxnId="{A643CBC3-8664-4ED6-9270-01726A71809E}">
      <dgm:prSet/>
      <dgm:spPr/>
      <dgm:t>
        <a:bodyPr/>
        <a:lstStyle/>
        <a:p>
          <a:endParaRPr lang="en-US"/>
        </a:p>
      </dgm:t>
    </dgm:pt>
    <dgm:pt modelId="{D2A8797C-15AF-4384-80F5-42D898577D34}" type="sibTrans" cxnId="{A643CBC3-8664-4ED6-9270-01726A71809E}">
      <dgm:prSet/>
      <dgm:spPr/>
      <dgm:t>
        <a:bodyPr/>
        <a:lstStyle/>
        <a:p>
          <a:endParaRPr lang="en-US"/>
        </a:p>
      </dgm:t>
    </dgm:pt>
    <dgm:pt modelId="{0F949048-A824-4443-9659-740D801D6546}">
      <dgm:prSet/>
      <dgm:spPr>
        <a:solidFill>
          <a:schemeClr val="bg1">
            <a:lumMod val="65000"/>
          </a:schemeClr>
        </a:solidFill>
      </dgm:spPr>
      <dgm:t>
        <a:bodyPr/>
        <a:lstStyle/>
        <a:p>
          <a:r>
            <a:rPr lang="en-US" dirty="0"/>
            <a:t>Progress toward implementing programs and </a:t>
          </a:r>
          <a:r>
            <a:rPr lang="en-US" b="1" dirty="0"/>
            <a:t>programs of study</a:t>
          </a:r>
        </a:p>
      </dgm:t>
    </dgm:pt>
    <dgm:pt modelId="{073125FE-5AD5-4050-A4E2-440B26DB1894}" type="parTrans" cxnId="{A079345C-1F8F-4B22-A525-BC84516F8881}">
      <dgm:prSet/>
      <dgm:spPr/>
      <dgm:t>
        <a:bodyPr/>
        <a:lstStyle/>
        <a:p>
          <a:endParaRPr lang="en-US"/>
        </a:p>
      </dgm:t>
    </dgm:pt>
    <dgm:pt modelId="{830F765C-422E-407A-856A-2D305B1EA9B4}" type="sibTrans" cxnId="{A079345C-1F8F-4B22-A525-BC84516F8881}">
      <dgm:prSet/>
      <dgm:spPr/>
      <dgm:t>
        <a:bodyPr/>
        <a:lstStyle/>
        <a:p>
          <a:endParaRPr lang="en-US"/>
        </a:p>
      </dgm:t>
    </dgm:pt>
    <dgm:pt modelId="{095AF93F-1358-4915-BF0B-F7BB56A63BEA}">
      <dgm:prSet/>
      <dgm:spPr>
        <a:solidFill>
          <a:schemeClr val="tx1"/>
        </a:solidFill>
      </dgm:spPr>
      <dgm:t>
        <a:bodyPr/>
        <a:lstStyle/>
        <a:p>
          <a:r>
            <a:rPr lang="en-US" dirty="0"/>
            <a:t>Efforts to improve recruitment, retention and training of </a:t>
          </a:r>
          <a:r>
            <a:rPr lang="en-US" b="1" dirty="0"/>
            <a:t>faculty and staff</a:t>
          </a:r>
        </a:p>
      </dgm:t>
    </dgm:pt>
    <dgm:pt modelId="{6583E95B-382A-4E03-B151-A35F4A46A5A4}" type="parTrans" cxnId="{83310B17-CAC6-47E9-A6BC-807E030C8BD9}">
      <dgm:prSet/>
      <dgm:spPr/>
      <dgm:t>
        <a:bodyPr/>
        <a:lstStyle/>
        <a:p>
          <a:endParaRPr lang="en-US"/>
        </a:p>
      </dgm:t>
    </dgm:pt>
    <dgm:pt modelId="{C575DDE5-BE20-412E-B081-7731246D5328}" type="sibTrans" cxnId="{83310B17-CAC6-47E9-A6BC-807E030C8BD9}">
      <dgm:prSet/>
      <dgm:spPr/>
      <dgm:t>
        <a:bodyPr/>
        <a:lstStyle/>
        <a:p>
          <a:endParaRPr lang="en-US"/>
        </a:p>
      </dgm:t>
    </dgm:pt>
    <dgm:pt modelId="{288BFB03-BFC4-4EF0-8E82-5A8007230715}">
      <dgm:prSet/>
      <dgm:spPr>
        <a:solidFill>
          <a:srgbClr val="7030A0"/>
        </a:solidFill>
      </dgm:spPr>
      <dgm:t>
        <a:bodyPr/>
        <a:lstStyle/>
        <a:p>
          <a:r>
            <a:rPr lang="en-US" dirty="0"/>
            <a:t>Progress toward improving </a:t>
          </a:r>
          <a:r>
            <a:rPr lang="en-US" b="1" dirty="0"/>
            <a:t>access and equity</a:t>
          </a:r>
        </a:p>
      </dgm:t>
    </dgm:pt>
    <dgm:pt modelId="{C47FA050-F18C-40DC-902F-5C81F1D61061}" type="parTrans" cxnId="{19E0AAE2-BE25-448C-ABC1-20E9A314BC4C}">
      <dgm:prSet/>
      <dgm:spPr/>
      <dgm:t>
        <a:bodyPr/>
        <a:lstStyle/>
        <a:p>
          <a:endParaRPr lang="en-US"/>
        </a:p>
      </dgm:t>
    </dgm:pt>
    <dgm:pt modelId="{58C3FFD3-63B9-4057-A98D-11F65D261209}" type="sibTrans" cxnId="{19E0AAE2-BE25-448C-ABC1-20E9A314BC4C}">
      <dgm:prSet/>
      <dgm:spPr/>
      <dgm:t>
        <a:bodyPr/>
        <a:lstStyle/>
        <a:p>
          <a:endParaRPr lang="en-US"/>
        </a:p>
      </dgm:t>
    </dgm:pt>
    <dgm:pt modelId="{2F7C2E3D-97E2-4DAD-8A56-57D16F4B9484}" type="pres">
      <dgm:prSet presAssocID="{099215E1-91EC-4944-A093-555983E5DC65}" presName="diagram" presStyleCnt="0">
        <dgm:presLayoutVars>
          <dgm:dir/>
          <dgm:resizeHandles val="exact"/>
        </dgm:presLayoutVars>
      </dgm:prSet>
      <dgm:spPr/>
    </dgm:pt>
    <dgm:pt modelId="{EB1598CB-0E74-49E0-8CC1-8D416A0E59AD}" type="pres">
      <dgm:prSet presAssocID="{A2E73498-FBCA-4961-A43D-27CF1A6181E2}" presName="node" presStyleLbl="node1" presStyleIdx="0" presStyleCnt="6">
        <dgm:presLayoutVars>
          <dgm:bulletEnabled val="1"/>
        </dgm:presLayoutVars>
      </dgm:prSet>
      <dgm:spPr/>
    </dgm:pt>
    <dgm:pt modelId="{EC7A6869-EF77-4F12-B179-8CC8D8D44511}" type="pres">
      <dgm:prSet presAssocID="{A5F92364-B9FB-4CDB-935E-86943A64E20E}" presName="sibTrans" presStyleCnt="0"/>
      <dgm:spPr/>
    </dgm:pt>
    <dgm:pt modelId="{46EBB20D-F892-4101-89EF-E4FD3EA36BEE}" type="pres">
      <dgm:prSet presAssocID="{2D406050-7515-4D12-A25F-784BA3B2F50C}" presName="node" presStyleLbl="node1" presStyleIdx="1" presStyleCnt="6">
        <dgm:presLayoutVars>
          <dgm:bulletEnabled val="1"/>
        </dgm:presLayoutVars>
      </dgm:prSet>
      <dgm:spPr/>
    </dgm:pt>
    <dgm:pt modelId="{A9D73592-725F-47AE-8DCB-BE4C7391054C}" type="pres">
      <dgm:prSet presAssocID="{1CD08CE4-A634-4570-B901-F373D5024810}" presName="sibTrans" presStyleCnt="0"/>
      <dgm:spPr/>
    </dgm:pt>
    <dgm:pt modelId="{6B52E750-3B62-4E4E-ADB4-568AA33E97E8}" type="pres">
      <dgm:prSet presAssocID="{07730A6F-0EA4-4925-B15F-550F894C80CC}" presName="node" presStyleLbl="node1" presStyleIdx="2" presStyleCnt="6">
        <dgm:presLayoutVars>
          <dgm:bulletEnabled val="1"/>
        </dgm:presLayoutVars>
      </dgm:prSet>
      <dgm:spPr/>
    </dgm:pt>
    <dgm:pt modelId="{DB44C659-E488-4DA6-9227-2828144BAE99}" type="pres">
      <dgm:prSet presAssocID="{D2A8797C-15AF-4384-80F5-42D898577D34}" presName="sibTrans" presStyleCnt="0"/>
      <dgm:spPr/>
    </dgm:pt>
    <dgm:pt modelId="{9B633962-A072-48B0-8FB2-50D64DDB5683}" type="pres">
      <dgm:prSet presAssocID="{0F949048-A824-4443-9659-740D801D6546}" presName="node" presStyleLbl="node1" presStyleIdx="3" presStyleCnt="6">
        <dgm:presLayoutVars>
          <dgm:bulletEnabled val="1"/>
        </dgm:presLayoutVars>
      </dgm:prSet>
      <dgm:spPr/>
    </dgm:pt>
    <dgm:pt modelId="{537AD005-3689-42CF-96E2-9D50FAFD4A16}" type="pres">
      <dgm:prSet presAssocID="{830F765C-422E-407A-856A-2D305B1EA9B4}" presName="sibTrans" presStyleCnt="0"/>
      <dgm:spPr/>
    </dgm:pt>
    <dgm:pt modelId="{F80A079D-6B33-4620-B6D0-8A26D3008694}" type="pres">
      <dgm:prSet presAssocID="{095AF93F-1358-4915-BF0B-F7BB56A63BEA}" presName="node" presStyleLbl="node1" presStyleIdx="4" presStyleCnt="6">
        <dgm:presLayoutVars>
          <dgm:bulletEnabled val="1"/>
        </dgm:presLayoutVars>
      </dgm:prSet>
      <dgm:spPr/>
    </dgm:pt>
    <dgm:pt modelId="{A2C5D884-97FC-4A36-BF69-9C20BACC896B}" type="pres">
      <dgm:prSet presAssocID="{C575DDE5-BE20-412E-B081-7731246D5328}" presName="sibTrans" presStyleCnt="0"/>
      <dgm:spPr/>
    </dgm:pt>
    <dgm:pt modelId="{1505B671-7B78-48C3-B478-C8817186366C}" type="pres">
      <dgm:prSet presAssocID="{288BFB03-BFC4-4EF0-8E82-5A8007230715}" presName="node" presStyleLbl="node1" presStyleIdx="5" presStyleCnt="6">
        <dgm:presLayoutVars>
          <dgm:bulletEnabled val="1"/>
        </dgm:presLayoutVars>
      </dgm:prSet>
      <dgm:spPr/>
    </dgm:pt>
  </dgm:ptLst>
  <dgm:cxnLst>
    <dgm:cxn modelId="{A05E1400-D873-42D2-8572-3002DC7EF18F}" type="presOf" srcId="{099215E1-91EC-4944-A093-555983E5DC65}" destId="{2F7C2E3D-97E2-4DAD-8A56-57D16F4B9484}" srcOrd="0" destOrd="0" presId="urn:microsoft.com/office/officeart/2005/8/layout/default"/>
    <dgm:cxn modelId="{FC7F9B13-BA8D-4682-A658-5497719EA6FE}" type="presOf" srcId="{0F949048-A824-4443-9659-740D801D6546}" destId="{9B633962-A072-48B0-8FB2-50D64DDB5683}" srcOrd="0" destOrd="0" presId="urn:microsoft.com/office/officeart/2005/8/layout/default"/>
    <dgm:cxn modelId="{83310B17-CAC6-47E9-A6BC-807E030C8BD9}" srcId="{099215E1-91EC-4944-A093-555983E5DC65}" destId="{095AF93F-1358-4915-BF0B-F7BB56A63BEA}" srcOrd="4" destOrd="0" parTransId="{6583E95B-382A-4E03-B151-A35F4A46A5A4}" sibTransId="{C575DDE5-BE20-412E-B081-7731246D5328}"/>
    <dgm:cxn modelId="{A079345C-1F8F-4B22-A525-BC84516F8881}" srcId="{099215E1-91EC-4944-A093-555983E5DC65}" destId="{0F949048-A824-4443-9659-740D801D6546}" srcOrd="3" destOrd="0" parTransId="{073125FE-5AD5-4050-A4E2-440B26DB1894}" sibTransId="{830F765C-422E-407A-856A-2D305B1EA9B4}"/>
    <dgm:cxn modelId="{7F66B954-5E13-4B12-8676-F34E5E141485}" type="presOf" srcId="{2D406050-7515-4D12-A25F-784BA3B2F50C}" destId="{46EBB20D-F892-4101-89EF-E4FD3EA36BEE}" srcOrd="0" destOrd="0" presId="urn:microsoft.com/office/officeart/2005/8/layout/default"/>
    <dgm:cxn modelId="{E65C2889-A7A3-4C60-A2AB-93EBA77F3405}" type="presOf" srcId="{095AF93F-1358-4915-BF0B-F7BB56A63BEA}" destId="{F80A079D-6B33-4620-B6D0-8A26D3008694}" srcOrd="0" destOrd="0" presId="urn:microsoft.com/office/officeart/2005/8/layout/default"/>
    <dgm:cxn modelId="{21A07699-7F36-4870-9A0F-5C49673F5744}" srcId="{099215E1-91EC-4944-A093-555983E5DC65}" destId="{2D406050-7515-4D12-A25F-784BA3B2F50C}" srcOrd="1" destOrd="0" parTransId="{C7AFD0CE-8F22-42C1-A3E0-DDE926D88A73}" sibTransId="{1CD08CE4-A634-4570-B901-F373D5024810}"/>
    <dgm:cxn modelId="{EC35CB9F-87DE-4F36-A55C-5DB933F93364}" type="presOf" srcId="{07730A6F-0EA4-4925-B15F-550F894C80CC}" destId="{6B52E750-3B62-4E4E-ADB4-568AA33E97E8}" srcOrd="0" destOrd="0" presId="urn:microsoft.com/office/officeart/2005/8/layout/default"/>
    <dgm:cxn modelId="{7ACB10B4-D33C-43AF-81C1-920E76DBC567}" srcId="{099215E1-91EC-4944-A093-555983E5DC65}" destId="{A2E73498-FBCA-4961-A43D-27CF1A6181E2}" srcOrd="0" destOrd="0" parTransId="{36153172-0909-4A9E-AFD6-FE332DF7F541}" sibTransId="{A5F92364-B9FB-4CDB-935E-86943A64E20E}"/>
    <dgm:cxn modelId="{9224CEBB-F1F5-4D9F-928E-C7C867396B85}" type="presOf" srcId="{A2E73498-FBCA-4961-A43D-27CF1A6181E2}" destId="{EB1598CB-0E74-49E0-8CC1-8D416A0E59AD}" srcOrd="0" destOrd="0" presId="urn:microsoft.com/office/officeart/2005/8/layout/default"/>
    <dgm:cxn modelId="{A643CBC3-8664-4ED6-9270-01726A71809E}" srcId="{099215E1-91EC-4944-A093-555983E5DC65}" destId="{07730A6F-0EA4-4925-B15F-550F894C80CC}" srcOrd="2" destOrd="0" parTransId="{D357ED2B-4FA8-40A0-94C6-ADFAF2BD93F2}" sibTransId="{D2A8797C-15AF-4384-80F5-42D898577D34}"/>
    <dgm:cxn modelId="{19E0AAE2-BE25-448C-ABC1-20E9A314BC4C}" srcId="{099215E1-91EC-4944-A093-555983E5DC65}" destId="{288BFB03-BFC4-4EF0-8E82-5A8007230715}" srcOrd="5" destOrd="0" parTransId="{C47FA050-F18C-40DC-902F-5C81F1D61061}" sibTransId="{58C3FFD3-63B9-4057-A98D-11F65D261209}"/>
    <dgm:cxn modelId="{E8A4F7E2-7619-4939-B055-1B3FE5BB44B0}" type="presOf" srcId="{288BFB03-BFC4-4EF0-8E82-5A8007230715}" destId="{1505B671-7B78-48C3-B478-C8817186366C}" srcOrd="0" destOrd="0" presId="urn:microsoft.com/office/officeart/2005/8/layout/default"/>
    <dgm:cxn modelId="{4AE2CB2E-7489-4CC1-A66F-0D9E1EE59CF3}" type="presParOf" srcId="{2F7C2E3D-97E2-4DAD-8A56-57D16F4B9484}" destId="{EB1598CB-0E74-49E0-8CC1-8D416A0E59AD}" srcOrd="0" destOrd="0" presId="urn:microsoft.com/office/officeart/2005/8/layout/default"/>
    <dgm:cxn modelId="{6557850D-EE95-44BD-92F7-C228D7DCFB4D}" type="presParOf" srcId="{2F7C2E3D-97E2-4DAD-8A56-57D16F4B9484}" destId="{EC7A6869-EF77-4F12-B179-8CC8D8D44511}" srcOrd="1" destOrd="0" presId="urn:microsoft.com/office/officeart/2005/8/layout/default"/>
    <dgm:cxn modelId="{A68A1168-4D13-490B-B532-191ED705E495}" type="presParOf" srcId="{2F7C2E3D-97E2-4DAD-8A56-57D16F4B9484}" destId="{46EBB20D-F892-4101-89EF-E4FD3EA36BEE}" srcOrd="2" destOrd="0" presId="urn:microsoft.com/office/officeart/2005/8/layout/default"/>
    <dgm:cxn modelId="{9035900D-58B2-4BB3-A41E-F5ED93618726}" type="presParOf" srcId="{2F7C2E3D-97E2-4DAD-8A56-57D16F4B9484}" destId="{A9D73592-725F-47AE-8DCB-BE4C7391054C}" srcOrd="3" destOrd="0" presId="urn:microsoft.com/office/officeart/2005/8/layout/default"/>
    <dgm:cxn modelId="{52AA2209-13E1-4F0A-9A37-2DDE705E58C4}" type="presParOf" srcId="{2F7C2E3D-97E2-4DAD-8A56-57D16F4B9484}" destId="{6B52E750-3B62-4E4E-ADB4-568AA33E97E8}" srcOrd="4" destOrd="0" presId="urn:microsoft.com/office/officeart/2005/8/layout/default"/>
    <dgm:cxn modelId="{588E82F4-CC92-4D95-9BB9-2914E34ECCF7}" type="presParOf" srcId="{2F7C2E3D-97E2-4DAD-8A56-57D16F4B9484}" destId="{DB44C659-E488-4DA6-9227-2828144BAE99}" srcOrd="5" destOrd="0" presId="urn:microsoft.com/office/officeart/2005/8/layout/default"/>
    <dgm:cxn modelId="{1FD428E4-423B-45A7-9BA5-8AA295D7CB7A}" type="presParOf" srcId="{2F7C2E3D-97E2-4DAD-8A56-57D16F4B9484}" destId="{9B633962-A072-48B0-8FB2-50D64DDB5683}" srcOrd="6" destOrd="0" presId="urn:microsoft.com/office/officeart/2005/8/layout/default"/>
    <dgm:cxn modelId="{D2B7396A-5038-4F50-8D65-4846CF30CBF8}" type="presParOf" srcId="{2F7C2E3D-97E2-4DAD-8A56-57D16F4B9484}" destId="{537AD005-3689-42CF-96E2-9D50FAFD4A16}" srcOrd="7" destOrd="0" presId="urn:microsoft.com/office/officeart/2005/8/layout/default"/>
    <dgm:cxn modelId="{5F8B9C2E-D31A-4B08-991A-932877CDC83F}" type="presParOf" srcId="{2F7C2E3D-97E2-4DAD-8A56-57D16F4B9484}" destId="{F80A079D-6B33-4620-B6D0-8A26D3008694}" srcOrd="8" destOrd="0" presId="urn:microsoft.com/office/officeart/2005/8/layout/default"/>
    <dgm:cxn modelId="{FE54781C-7913-420E-8435-D42731D483F0}" type="presParOf" srcId="{2F7C2E3D-97E2-4DAD-8A56-57D16F4B9484}" destId="{A2C5D884-97FC-4A36-BF69-9C20BACC896B}" srcOrd="9" destOrd="0" presId="urn:microsoft.com/office/officeart/2005/8/layout/default"/>
    <dgm:cxn modelId="{126BCFD2-9D50-4492-9F3E-47DC5244A238}" type="presParOf" srcId="{2F7C2E3D-97E2-4DAD-8A56-57D16F4B9484}" destId="{1505B671-7B78-48C3-B478-C8817186366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E84B5-584E-42A8-BE21-1F63AC266C38}"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A9015B6A-CC05-495D-A2F7-BF00A6C4398C}">
      <dgm:prSet phldrT="[Text]" custT="1"/>
      <dgm:spPr/>
      <dgm:t>
        <a:bodyPr/>
        <a:lstStyle/>
        <a:p>
          <a:r>
            <a:rPr lang="en-US" sz="3600" dirty="0">
              <a:solidFill>
                <a:schemeClr val="tx1"/>
              </a:solidFill>
            </a:rPr>
            <a:t>Comprehensive Local Needs Assessment </a:t>
          </a:r>
        </a:p>
      </dgm:t>
    </dgm:pt>
    <dgm:pt modelId="{F6E85E7B-6F56-4815-9276-463A6A53A468}" type="parTrans" cxnId="{B7B4704F-D96E-485D-A91B-11CECF856DA5}">
      <dgm:prSet/>
      <dgm:spPr/>
      <dgm:t>
        <a:bodyPr/>
        <a:lstStyle/>
        <a:p>
          <a:endParaRPr lang="en-US"/>
        </a:p>
      </dgm:t>
    </dgm:pt>
    <dgm:pt modelId="{A6912236-470B-4833-B884-30EAE07DE160}" type="sibTrans" cxnId="{B7B4704F-D96E-485D-A91B-11CECF856DA5}">
      <dgm:prSet/>
      <dgm:spPr/>
      <dgm:t>
        <a:bodyPr/>
        <a:lstStyle/>
        <a:p>
          <a:endParaRPr lang="en-US"/>
        </a:p>
      </dgm:t>
    </dgm:pt>
    <dgm:pt modelId="{E7560B0E-C9E8-4868-B322-1AB52F7BEFBE}">
      <dgm:prSet phldrT="[Text]" custT="1"/>
      <dgm:spPr/>
      <dgm:t>
        <a:bodyPr/>
        <a:lstStyle/>
        <a:p>
          <a:r>
            <a:rPr lang="en-US" sz="3600" dirty="0">
              <a:solidFill>
                <a:schemeClr val="tx1"/>
              </a:solidFill>
            </a:rPr>
            <a:t>Actions to Address:</a:t>
          </a:r>
        </a:p>
        <a:p>
          <a:r>
            <a:rPr lang="en-US" sz="1600" dirty="0">
              <a:solidFill>
                <a:schemeClr val="tx1"/>
              </a:solidFill>
            </a:rPr>
            <a:t>Programs of Study: High-skill; high-wage; in-demand</a:t>
          </a:r>
        </a:p>
        <a:p>
          <a:r>
            <a:rPr lang="en-US" sz="1600" dirty="0">
              <a:solidFill>
                <a:schemeClr val="tx1"/>
              </a:solidFill>
            </a:rPr>
            <a:t>Student Performance; access and equity</a:t>
          </a:r>
        </a:p>
        <a:p>
          <a:r>
            <a:rPr lang="en-US" sz="1600" dirty="0">
              <a:solidFill>
                <a:schemeClr val="tx1"/>
              </a:solidFill>
            </a:rPr>
            <a:t>Teacher recruitment</a:t>
          </a:r>
        </a:p>
        <a:p>
          <a:r>
            <a:rPr lang="en-US" sz="1600" dirty="0">
              <a:solidFill>
                <a:schemeClr val="tx1"/>
              </a:solidFill>
            </a:rPr>
            <a:t>Professional Development </a:t>
          </a:r>
        </a:p>
      </dgm:t>
    </dgm:pt>
    <dgm:pt modelId="{D88BAC60-46A0-4438-AA88-3C8AC67CC253}" type="parTrans" cxnId="{FE004F59-2C6C-450F-813F-EB4BFB161615}">
      <dgm:prSet/>
      <dgm:spPr/>
      <dgm:t>
        <a:bodyPr/>
        <a:lstStyle/>
        <a:p>
          <a:endParaRPr lang="en-US"/>
        </a:p>
      </dgm:t>
    </dgm:pt>
    <dgm:pt modelId="{DD3A149A-E085-47D5-B169-F19E1FE73E63}" type="sibTrans" cxnId="{FE004F59-2C6C-450F-813F-EB4BFB161615}">
      <dgm:prSet/>
      <dgm:spPr/>
      <dgm:t>
        <a:bodyPr/>
        <a:lstStyle/>
        <a:p>
          <a:endParaRPr lang="en-US"/>
        </a:p>
      </dgm:t>
    </dgm:pt>
    <dgm:pt modelId="{EFE2E679-336D-42D6-A5AB-411ECC7F0F4A}">
      <dgm:prSet phldrT="[Text]" custT="1"/>
      <dgm:spPr/>
      <dgm:t>
        <a:bodyPr/>
        <a:lstStyle/>
        <a:p>
          <a:r>
            <a:rPr lang="en-US" sz="3600" dirty="0">
              <a:solidFill>
                <a:schemeClr val="tx1"/>
              </a:solidFill>
            </a:rPr>
            <a:t>Budget  </a:t>
          </a:r>
        </a:p>
      </dgm:t>
    </dgm:pt>
    <dgm:pt modelId="{68EDACA4-261B-4346-BCBA-4ABDFC6BA1E0}" type="parTrans" cxnId="{4FFB5BF4-F02F-42BA-9830-A447169D91F9}">
      <dgm:prSet/>
      <dgm:spPr/>
      <dgm:t>
        <a:bodyPr/>
        <a:lstStyle/>
        <a:p>
          <a:endParaRPr lang="en-US"/>
        </a:p>
      </dgm:t>
    </dgm:pt>
    <dgm:pt modelId="{ECF7B2F8-CC92-40A9-A04B-A27F4A02BEA1}" type="sibTrans" cxnId="{4FFB5BF4-F02F-42BA-9830-A447169D91F9}">
      <dgm:prSet/>
      <dgm:spPr/>
      <dgm:t>
        <a:bodyPr/>
        <a:lstStyle/>
        <a:p>
          <a:endParaRPr lang="en-US"/>
        </a:p>
      </dgm:t>
    </dgm:pt>
    <dgm:pt modelId="{8AE267E1-C5A6-42F1-9066-CDDC69D54192}">
      <dgm:prSet phldrT="[Text]"/>
      <dgm:spPr/>
      <dgm:t>
        <a:bodyPr/>
        <a:lstStyle/>
        <a:p>
          <a:endParaRPr lang="en-US" dirty="0"/>
        </a:p>
      </dgm:t>
    </dgm:pt>
    <dgm:pt modelId="{F09648DC-85CD-4CCB-8627-7A198EA51AB6}" type="parTrans" cxnId="{3A8E5A5A-1ABF-4122-84B9-8A41A1A8B0EB}">
      <dgm:prSet/>
      <dgm:spPr/>
      <dgm:t>
        <a:bodyPr/>
        <a:lstStyle/>
        <a:p>
          <a:endParaRPr lang="en-US"/>
        </a:p>
      </dgm:t>
    </dgm:pt>
    <dgm:pt modelId="{99243042-C56D-415E-9CD0-02069234C174}" type="sibTrans" cxnId="{3A8E5A5A-1ABF-4122-84B9-8A41A1A8B0EB}">
      <dgm:prSet/>
      <dgm:spPr/>
      <dgm:t>
        <a:bodyPr/>
        <a:lstStyle/>
        <a:p>
          <a:endParaRPr lang="en-US"/>
        </a:p>
      </dgm:t>
    </dgm:pt>
    <dgm:pt modelId="{871768A0-B2B2-41DA-902F-FF72D48264B3}" type="pres">
      <dgm:prSet presAssocID="{26AE84B5-584E-42A8-BE21-1F63AC266C38}" presName="Name0" presStyleCnt="0">
        <dgm:presLayoutVars>
          <dgm:chMax val="3"/>
          <dgm:chPref val="1"/>
          <dgm:dir/>
          <dgm:animLvl val="lvl"/>
          <dgm:resizeHandles/>
        </dgm:presLayoutVars>
      </dgm:prSet>
      <dgm:spPr/>
    </dgm:pt>
    <dgm:pt modelId="{67F539A4-B9A4-492F-B220-8180ADDA3B6D}" type="pres">
      <dgm:prSet presAssocID="{26AE84B5-584E-42A8-BE21-1F63AC266C38}" presName="outerBox" presStyleCnt="0"/>
      <dgm:spPr/>
    </dgm:pt>
    <dgm:pt modelId="{BC9E51D8-51A0-4095-88F8-37086BA8BCB8}" type="pres">
      <dgm:prSet presAssocID="{26AE84B5-584E-42A8-BE21-1F63AC266C38}" presName="outerBoxParent" presStyleLbl="node1" presStyleIdx="0" presStyleCnt="3"/>
      <dgm:spPr/>
    </dgm:pt>
    <dgm:pt modelId="{D9407464-7067-4C9C-AF76-F2B98C0EE7CD}" type="pres">
      <dgm:prSet presAssocID="{26AE84B5-584E-42A8-BE21-1F63AC266C38}" presName="outerBoxChildren" presStyleCnt="0"/>
      <dgm:spPr/>
    </dgm:pt>
    <dgm:pt modelId="{E8F3F5EA-00C7-4E8D-A8E6-9166753181C8}" type="pres">
      <dgm:prSet presAssocID="{26AE84B5-584E-42A8-BE21-1F63AC266C38}" presName="middleBox" presStyleCnt="0"/>
      <dgm:spPr/>
    </dgm:pt>
    <dgm:pt modelId="{86AA5A05-C730-4866-9186-E0F28CA62750}" type="pres">
      <dgm:prSet presAssocID="{26AE84B5-584E-42A8-BE21-1F63AC266C38}" presName="middleBoxParent" presStyleLbl="node1" presStyleIdx="1" presStyleCnt="3" custScaleX="86051" custScaleY="76501" custLinFactNeighborX="2932" custLinFactNeighborY="-15959"/>
      <dgm:spPr/>
    </dgm:pt>
    <dgm:pt modelId="{2B7D3AD5-1755-48A6-95BF-88A79B8A117E}" type="pres">
      <dgm:prSet presAssocID="{26AE84B5-584E-42A8-BE21-1F63AC266C38}" presName="middleBoxChildren" presStyleCnt="0"/>
      <dgm:spPr/>
    </dgm:pt>
    <dgm:pt modelId="{48ED1A89-BB9B-4467-94CD-7A2A0DDF567A}" type="pres">
      <dgm:prSet presAssocID="{26AE84B5-584E-42A8-BE21-1F63AC266C38}" presName="centerBox" presStyleCnt="0"/>
      <dgm:spPr/>
    </dgm:pt>
    <dgm:pt modelId="{47FF257E-A28F-4917-A075-17DE09D88C8D}" type="pres">
      <dgm:prSet presAssocID="{26AE84B5-584E-42A8-BE21-1F63AC266C38}" presName="centerBoxParent" presStyleLbl="node1" presStyleIdx="2" presStyleCnt="3" custScaleX="32958" custScaleY="24981" custLinFactNeighborX="10471" custLinFactNeighborY="-5728"/>
      <dgm:spPr/>
    </dgm:pt>
  </dgm:ptLst>
  <dgm:cxnLst>
    <dgm:cxn modelId="{FDB72A49-D971-4798-97BC-E160914B3624}" type="presOf" srcId="{E7560B0E-C9E8-4868-B322-1AB52F7BEFBE}" destId="{86AA5A05-C730-4866-9186-E0F28CA62750}" srcOrd="0" destOrd="0" presId="urn:microsoft.com/office/officeart/2005/8/layout/target2"/>
    <dgm:cxn modelId="{B7B4704F-D96E-485D-A91B-11CECF856DA5}" srcId="{26AE84B5-584E-42A8-BE21-1F63AC266C38}" destId="{A9015B6A-CC05-495D-A2F7-BF00A6C4398C}" srcOrd="0" destOrd="0" parTransId="{F6E85E7B-6F56-4815-9276-463A6A53A468}" sibTransId="{A6912236-470B-4833-B884-30EAE07DE160}"/>
    <dgm:cxn modelId="{FE004F59-2C6C-450F-813F-EB4BFB161615}" srcId="{26AE84B5-584E-42A8-BE21-1F63AC266C38}" destId="{E7560B0E-C9E8-4868-B322-1AB52F7BEFBE}" srcOrd="1" destOrd="0" parTransId="{D88BAC60-46A0-4438-AA88-3C8AC67CC253}" sibTransId="{DD3A149A-E085-47D5-B169-F19E1FE73E63}"/>
    <dgm:cxn modelId="{3A8E5A5A-1ABF-4122-84B9-8A41A1A8B0EB}" srcId="{26AE84B5-584E-42A8-BE21-1F63AC266C38}" destId="{8AE267E1-C5A6-42F1-9066-CDDC69D54192}" srcOrd="3" destOrd="0" parTransId="{F09648DC-85CD-4CCB-8627-7A198EA51AB6}" sibTransId="{99243042-C56D-415E-9CD0-02069234C174}"/>
    <dgm:cxn modelId="{0F261881-1F5C-4AC3-83C5-7496243E981B}" type="presOf" srcId="{26AE84B5-584E-42A8-BE21-1F63AC266C38}" destId="{871768A0-B2B2-41DA-902F-FF72D48264B3}" srcOrd="0" destOrd="0" presId="urn:microsoft.com/office/officeart/2005/8/layout/target2"/>
    <dgm:cxn modelId="{D5BEBAE9-2A6E-4A86-8C66-E73EA04BEDA0}" type="presOf" srcId="{A9015B6A-CC05-495D-A2F7-BF00A6C4398C}" destId="{BC9E51D8-51A0-4095-88F8-37086BA8BCB8}" srcOrd="0" destOrd="0" presId="urn:microsoft.com/office/officeart/2005/8/layout/target2"/>
    <dgm:cxn modelId="{8DB257EA-9F6D-498F-AAD1-3A67E264D2D3}" type="presOf" srcId="{EFE2E679-336D-42D6-A5AB-411ECC7F0F4A}" destId="{47FF257E-A28F-4917-A075-17DE09D88C8D}" srcOrd="0" destOrd="0" presId="urn:microsoft.com/office/officeart/2005/8/layout/target2"/>
    <dgm:cxn modelId="{4FFB5BF4-F02F-42BA-9830-A447169D91F9}" srcId="{26AE84B5-584E-42A8-BE21-1F63AC266C38}" destId="{EFE2E679-336D-42D6-A5AB-411ECC7F0F4A}" srcOrd="2" destOrd="0" parTransId="{68EDACA4-261B-4346-BCBA-4ABDFC6BA1E0}" sibTransId="{ECF7B2F8-CC92-40A9-A04B-A27F4A02BEA1}"/>
    <dgm:cxn modelId="{9E1E6B6E-7DA2-4A70-B025-80F311E75497}" type="presParOf" srcId="{871768A0-B2B2-41DA-902F-FF72D48264B3}" destId="{67F539A4-B9A4-492F-B220-8180ADDA3B6D}" srcOrd="0" destOrd="0" presId="urn:microsoft.com/office/officeart/2005/8/layout/target2"/>
    <dgm:cxn modelId="{8AC0FE06-B21D-463D-8B43-03C726372D39}" type="presParOf" srcId="{67F539A4-B9A4-492F-B220-8180ADDA3B6D}" destId="{BC9E51D8-51A0-4095-88F8-37086BA8BCB8}" srcOrd="0" destOrd="0" presId="urn:microsoft.com/office/officeart/2005/8/layout/target2"/>
    <dgm:cxn modelId="{34FD966B-3470-45B1-8BBB-843077623405}" type="presParOf" srcId="{67F539A4-B9A4-492F-B220-8180ADDA3B6D}" destId="{D9407464-7067-4C9C-AF76-F2B98C0EE7CD}" srcOrd="1" destOrd="0" presId="urn:microsoft.com/office/officeart/2005/8/layout/target2"/>
    <dgm:cxn modelId="{992D2DAA-E42D-40FE-B330-491F88FE8017}" type="presParOf" srcId="{871768A0-B2B2-41DA-902F-FF72D48264B3}" destId="{E8F3F5EA-00C7-4E8D-A8E6-9166753181C8}" srcOrd="1" destOrd="0" presId="urn:microsoft.com/office/officeart/2005/8/layout/target2"/>
    <dgm:cxn modelId="{8A404A6E-55CB-4AF4-B8B8-91CA01C96F96}" type="presParOf" srcId="{E8F3F5EA-00C7-4E8D-A8E6-9166753181C8}" destId="{86AA5A05-C730-4866-9186-E0F28CA62750}" srcOrd="0" destOrd="0" presId="urn:microsoft.com/office/officeart/2005/8/layout/target2"/>
    <dgm:cxn modelId="{DE1FA49A-D886-4D27-97EC-233133A6F2F7}" type="presParOf" srcId="{E8F3F5EA-00C7-4E8D-A8E6-9166753181C8}" destId="{2B7D3AD5-1755-48A6-95BF-88A79B8A117E}" srcOrd="1" destOrd="0" presId="urn:microsoft.com/office/officeart/2005/8/layout/target2"/>
    <dgm:cxn modelId="{D3C47851-6413-43E9-8EC8-3A1C702C101C}" type="presParOf" srcId="{871768A0-B2B2-41DA-902F-FF72D48264B3}" destId="{48ED1A89-BB9B-4467-94CD-7A2A0DDF567A}" srcOrd="2" destOrd="0" presId="urn:microsoft.com/office/officeart/2005/8/layout/target2"/>
    <dgm:cxn modelId="{3A4F42E6-79F0-4E5B-BB8E-224602CB4093}" type="presParOf" srcId="{48ED1A89-BB9B-4467-94CD-7A2A0DDF567A}" destId="{47FF257E-A28F-4917-A075-17DE09D88C8D}"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9CE447-D571-4CC3-82FF-CDD78F00E330}" type="doc">
      <dgm:prSet loTypeId="urn:microsoft.com/office/officeart/2005/8/layout/arrow2" loCatId="process" qsTypeId="urn:microsoft.com/office/officeart/2005/8/quickstyle/simple1" qsCatId="simple" csTypeId="urn:microsoft.com/office/officeart/2005/8/colors/colorful1" csCatId="colorful" phldr="1"/>
      <dgm:spPr/>
    </dgm:pt>
    <dgm:pt modelId="{C52442E0-69CB-42F2-8559-34E30EA91721}">
      <dgm:prSet phldrT="[Text]" custT="1"/>
      <dgm:spPr/>
      <dgm:t>
        <a:bodyPr/>
        <a:lstStyle/>
        <a:p>
          <a:r>
            <a:rPr lang="en-US" sz="1200" i="0" dirty="0">
              <a:solidFill>
                <a:srgbClr val="000000"/>
              </a:solidFill>
              <a:latin typeface="+mn-lt"/>
              <a:cs typeface="Calibri"/>
            </a:rPr>
            <a:t>July 2019 Receipt of State Allocation and Distribution to Local Consortia</a:t>
          </a:r>
          <a:endParaRPr lang="en-US" sz="1200" b="0" dirty="0">
            <a:solidFill>
              <a:srgbClr val="010000"/>
            </a:solidFill>
            <a:latin typeface="+mn-lt"/>
            <a:cs typeface="Calibri"/>
          </a:endParaRPr>
        </a:p>
      </dgm:t>
    </dgm:pt>
    <dgm:pt modelId="{3054B0F3-E9BE-4EC4-A363-6004F8C49234}" type="parTrans" cxnId="{FE7CADEE-73D4-49C2-B301-4ED9E7A20384}">
      <dgm:prSet/>
      <dgm:spPr/>
      <dgm:t>
        <a:bodyPr/>
        <a:lstStyle/>
        <a:p>
          <a:endParaRPr lang="en-US"/>
        </a:p>
      </dgm:t>
    </dgm:pt>
    <dgm:pt modelId="{BC39E94B-1329-4281-96F6-FCB00B0DDA39}" type="sibTrans" cxnId="{FE7CADEE-73D4-49C2-B301-4ED9E7A20384}">
      <dgm:prSet/>
      <dgm:spPr/>
      <dgm:t>
        <a:bodyPr/>
        <a:lstStyle/>
        <a:p>
          <a:endParaRPr lang="en-US"/>
        </a:p>
      </dgm:t>
    </dgm:pt>
    <dgm:pt modelId="{C40D8A4B-A6A6-47A2-BEF3-EF37A3D31D75}">
      <dgm:prSet phldrT="[Text]"/>
      <dgm:spPr/>
      <dgm:t>
        <a:bodyPr/>
        <a:lstStyle/>
        <a:p>
          <a:endParaRPr lang="en-US"/>
        </a:p>
      </dgm:t>
    </dgm:pt>
    <dgm:pt modelId="{B8346475-6127-416C-BE38-A4C4C92EF249}" type="parTrans" cxnId="{FC67E38E-485E-441B-982C-E3B612115021}">
      <dgm:prSet/>
      <dgm:spPr/>
      <dgm:t>
        <a:bodyPr/>
        <a:lstStyle/>
        <a:p>
          <a:endParaRPr lang="en-US"/>
        </a:p>
      </dgm:t>
    </dgm:pt>
    <dgm:pt modelId="{D94B7D2F-22B5-4DA5-BAB7-39D99A58DC8A}" type="sibTrans" cxnId="{FC67E38E-485E-441B-982C-E3B612115021}">
      <dgm:prSet/>
      <dgm:spPr/>
      <dgm:t>
        <a:bodyPr/>
        <a:lstStyle/>
        <a:p>
          <a:endParaRPr lang="en-US"/>
        </a:p>
      </dgm:t>
    </dgm:pt>
    <dgm:pt modelId="{15F6CE25-8877-47F3-A43F-6428A4D69E81}">
      <dgm:prSet phldrT="[Text]" custT="1"/>
      <dgm:spPr/>
      <dgm:t>
        <a:bodyPr/>
        <a:lstStyle/>
        <a:p>
          <a:r>
            <a:rPr lang="en-US" sz="1200" b="0" dirty="0">
              <a:solidFill>
                <a:srgbClr val="000000"/>
              </a:solidFill>
              <a:latin typeface="+mn-lt"/>
              <a:cs typeface="Calibri"/>
            </a:rPr>
            <a:t>Jan  2020</a:t>
          </a:r>
        </a:p>
        <a:p>
          <a:r>
            <a:rPr lang="en-US" sz="1200" i="0" dirty="0">
              <a:solidFill>
                <a:srgbClr val="000000"/>
              </a:solidFill>
              <a:latin typeface="+mn-lt"/>
              <a:cs typeface="Calibri"/>
            </a:rPr>
            <a:t>Board of Trustees; MDE</a:t>
          </a:r>
        </a:p>
        <a:p>
          <a:r>
            <a:rPr lang="en-US" sz="1200" b="0" i="0" dirty="0">
              <a:solidFill>
                <a:srgbClr val="000000"/>
              </a:solidFill>
              <a:latin typeface="+mn-lt"/>
              <a:cs typeface="Calibri"/>
            </a:rPr>
            <a:t>Final Edits</a:t>
          </a:r>
          <a:endParaRPr lang="en-US" sz="1200" b="0" i="1" dirty="0">
            <a:solidFill>
              <a:srgbClr val="000000"/>
            </a:solidFill>
            <a:latin typeface="+mn-lt"/>
            <a:cs typeface="Calibri"/>
          </a:endParaRPr>
        </a:p>
      </dgm:t>
    </dgm:pt>
    <dgm:pt modelId="{1BF8D24B-AB30-444B-AAAB-6005F02E44BD}" type="parTrans" cxnId="{8BF1CE1C-DAF3-4AFF-BF97-CEB14B341C20}">
      <dgm:prSet/>
      <dgm:spPr/>
      <dgm:t>
        <a:bodyPr/>
        <a:lstStyle/>
        <a:p>
          <a:endParaRPr lang="en-US"/>
        </a:p>
      </dgm:t>
    </dgm:pt>
    <dgm:pt modelId="{402BEF99-255A-4EF0-B54A-3020390C8811}" type="sibTrans" cxnId="{8BF1CE1C-DAF3-4AFF-BF97-CEB14B341C20}">
      <dgm:prSet/>
      <dgm:spPr/>
      <dgm:t>
        <a:bodyPr/>
        <a:lstStyle/>
        <a:p>
          <a:endParaRPr lang="en-US"/>
        </a:p>
      </dgm:t>
    </dgm:pt>
    <dgm:pt modelId="{9DB10D34-625E-41F4-9E31-679982886B1C}">
      <dgm:prSet phldrT="[Text]" custT="1"/>
      <dgm:spPr/>
      <dgm:t>
        <a:bodyPr/>
        <a:lstStyle/>
        <a:p>
          <a:r>
            <a:rPr lang="en-US" sz="1200" i="0" dirty="0">
              <a:solidFill>
                <a:srgbClr val="C00000"/>
              </a:solidFill>
              <a:latin typeface="+mn-lt"/>
              <a:cs typeface="Calibri"/>
            </a:rPr>
            <a:t>February 2020</a:t>
          </a:r>
        </a:p>
        <a:p>
          <a:r>
            <a:rPr lang="en-US" sz="1200" i="0" dirty="0">
              <a:solidFill>
                <a:srgbClr val="C00000"/>
              </a:solidFill>
              <a:latin typeface="+mn-lt"/>
              <a:cs typeface="Calibri"/>
            </a:rPr>
            <a:t>Plan to Governor’s Office (30 Day Review) </a:t>
          </a:r>
        </a:p>
      </dgm:t>
    </dgm:pt>
    <dgm:pt modelId="{317D0C79-0A61-4004-B36B-04F1110DF40C}" type="parTrans" cxnId="{722A9B25-2E4D-430D-B427-78064FFD8294}">
      <dgm:prSet/>
      <dgm:spPr/>
      <dgm:t>
        <a:bodyPr/>
        <a:lstStyle/>
        <a:p>
          <a:endParaRPr lang="en-US"/>
        </a:p>
      </dgm:t>
    </dgm:pt>
    <dgm:pt modelId="{E878ED8A-9DE6-4975-A556-C265D77004C8}" type="sibTrans" cxnId="{722A9B25-2E4D-430D-B427-78064FFD8294}">
      <dgm:prSet/>
      <dgm:spPr/>
      <dgm:t>
        <a:bodyPr/>
        <a:lstStyle/>
        <a:p>
          <a:endParaRPr lang="en-US"/>
        </a:p>
      </dgm:t>
    </dgm:pt>
    <dgm:pt modelId="{1CBE5DB7-19EE-4584-BB26-372686CD39C2}">
      <dgm:prSet phldrT="[Text]" custT="1"/>
      <dgm:spPr/>
      <dgm:t>
        <a:bodyPr/>
        <a:lstStyle/>
        <a:p>
          <a:r>
            <a:rPr lang="en-US" sz="1200" i="0" dirty="0">
              <a:solidFill>
                <a:srgbClr val="000000"/>
              </a:solidFill>
              <a:latin typeface="Calibri"/>
              <a:cs typeface="Calibri"/>
            </a:rPr>
            <a:t>Review at Federal Level  </a:t>
          </a:r>
        </a:p>
      </dgm:t>
    </dgm:pt>
    <dgm:pt modelId="{E7CE00A7-79F2-4A2B-9AAF-06CDE5AB8F97}" type="parTrans" cxnId="{558F9BA4-F01B-45DD-AFFF-EE4C2F1EAB72}">
      <dgm:prSet/>
      <dgm:spPr/>
      <dgm:t>
        <a:bodyPr/>
        <a:lstStyle/>
        <a:p>
          <a:endParaRPr lang="en-US"/>
        </a:p>
      </dgm:t>
    </dgm:pt>
    <dgm:pt modelId="{EE13AB71-B9AE-4BD2-921C-4A4EFD93317B}" type="sibTrans" cxnId="{558F9BA4-F01B-45DD-AFFF-EE4C2F1EAB72}">
      <dgm:prSet/>
      <dgm:spPr/>
      <dgm:t>
        <a:bodyPr/>
        <a:lstStyle/>
        <a:p>
          <a:endParaRPr lang="en-US"/>
        </a:p>
      </dgm:t>
    </dgm:pt>
    <dgm:pt modelId="{6852248B-98F9-4F99-9FD9-CB8126E212DA}">
      <dgm:prSet phldrT="[Text]" custT="1"/>
      <dgm:spPr/>
      <dgm:t>
        <a:bodyPr/>
        <a:lstStyle/>
        <a:p>
          <a:endParaRPr lang="en-US"/>
        </a:p>
      </dgm:t>
    </dgm:pt>
    <dgm:pt modelId="{8B9E2190-3EE7-40F2-B71B-4BE324EAA63F}" type="parTrans" cxnId="{1C4C302F-1C64-427E-B767-06F216891DCE}">
      <dgm:prSet/>
      <dgm:spPr/>
      <dgm:t>
        <a:bodyPr/>
        <a:lstStyle/>
        <a:p>
          <a:endParaRPr lang="en-US"/>
        </a:p>
      </dgm:t>
    </dgm:pt>
    <dgm:pt modelId="{6A4A2870-BF9D-4B62-A810-1ADCBBEFFB30}" type="sibTrans" cxnId="{1C4C302F-1C64-427E-B767-06F216891DCE}">
      <dgm:prSet/>
      <dgm:spPr/>
      <dgm:t>
        <a:bodyPr/>
        <a:lstStyle/>
        <a:p>
          <a:endParaRPr lang="en-US"/>
        </a:p>
      </dgm:t>
    </dgm:pt>
    <dgm:pt modelId="{23E14105-B139-4438-B57B-10F714BCF7BA}">
      <dgm:prSet phldrT="[Text]"/>
      <dgm:spPr/>
      <dgm:t>
        <a:bodyPr/>
        <a:lstStyle/>
        <a:p>
          <a:endParaRPr lang="en-US"/>
        </a:p>
      </dgm:t>
    </dgm:pt>
    <dgm:pt modelId="{A258D518-3667-49BA-9BC0-8D44692D5834}" type="parTrans" cxnId="{B935F027-5AFD-41EC-B769-F1CB70557D16}">
      <dgm:prSet/>
      <dgm:spPr/>
      <dgm:t>
        <a:bodyPr/>
        <a:lstStyle/>
        <a:p>
          <a:endParaRPr lang="en-US"/>
        </a:p>
      </dgm:t>
    </dgm:pt>
    <dgm:pt modelId="{D71E7637-E55C-4847-AC2D-BDEB31A9867E}" type="sibTrans" cxnId="{B935F027-5AFD-41EC-B769-F1CB70557D16}">
      <dgm:prSet/>
      <dgm:spPr/>
      <dgm:t>
        <a:bodyPr/>
        <a:lstStyle/>
        <a:p>
          <a:endParaRPr lang="en-US"/>
        </a:p>
      </dgm:t>
    </dgm:pt>
    <dgm:pt modelId="{1A41C8A1-2405-4F0A-9060-B24E9EB23AD5}">
      <dgm:prSet phldrT="[Text]"/>
      <dgm:spPr/>
      <dgm:t>
        <a:bodyPr/>
        <a:lstStyle/>
        <a:p>
          <a:endParaRPr lang="en-US"/>
        </a:p>
      </dgm:t>
    </dgm:pt>
    <dgm:pt modelId="{FF3B191C-EECE-47CD-8725-9B0B3A95E717}" type="parTrans" cxnId="{81AF69CF-83CE-4898-BEF0-253FF9FA5FD5}">
      <dgm:prSet/>
      <dgm:spPr/>
      <dgm:t>
        <a:bodyPr/>
        <a:lstStyle/>
        <a:p>
          <a:endParaRPr lang="en-US"/>
        </a:p>
      </dgm:t>
    </dgm:pt>
    <dgm:pt modelId="{5D46E883-D0F2-459F-BC79-0E3E78726A2E}" type="sibTrans" cxnId="{81AF69CF-83CE-4898-BEF0-253FF9FA5FD5}">
      <dgm:prSet/>
      <dgm:spPr/>
      <dgm:t>
        <a:bodyPr/>
        <a:lstStyle/>
        <a:p>
          <a:endParaRPr lang="en-US"/>
        </a:p>
      </dgm:t>
    </dgm:pt>
    <dgm:pt modelId="{9284703D-B50F-444E-A776-623076201EDF}">
      <dgm:prSet phldrT="[Text]" custT="1"/>
      <dgm:spPr/>
      <dgm:t>
        <a:bodyPr/>
        <a:lstStyle/>
        <a:p>
          <a:r>
            <a:rPr lang="en-US" sz="1400" i="0" dirty="0">
              <a:solidFill>
                <a:srgbClr val="000000"/>
              </a:solidFill>
              <a:latin typeface="Calibri"/>
              <a:cs typeface="Calibri"/>
            </a:rPr>
            <a:t>July 2020 Receipt of State Allocation and Distribution to Local Consortia</a:t>
          </a:r>
        </a:p>
      </dgm:t>
    </dgm:pt>
    <dgm:pt modelId="{C6EB60CE-AFDA-40CA-B37D-7A6FBC8C060B}" type="parTrans" cxnId="{E02E43EB-731B-43D1-ACAE-08746DB1A109}">
      <dgm:prSet/>
      <dgm:spPr/>
      <dgm:t>
        <a:bodyPr/>
        <a:lstStyle/>
        <a:p>
          <a:endParaRPr lang="en-US"/>
        </a:p>
      </dgm:t>
    </dgm:pt>
    <dgm:pt modelId="{B57A05FD-1390-4687-A167-58060B97B293}" type="sibTrans" cxnId="{E02E43EB-731B-43D1-ACAE-08746DB1A109}">
      <dgm:prSet/>
      <dgm:spPr/>
      <dgm:t>
        <a:bodyPr/>
        <a:lstStyle/>
        <a:p>
          <a:endParaRPr lang="en-US"/>
        </a:p>
      </dgm:t>
    </dgm:pt>
    <dgm:pt modelId="{3736F57F-82B0-43C5-9E2F-0FA17429DD9C}">
      <dgm:prSet phldrT="[Text]" custT="1"/>
      <dgm:spPr/>
      <dgm:t>
        <a:bodyPr/>
        <a:lstStyle/>
        <a:p>
          <a:endParaRPr lang="en-US" sz="1400" i="0" dirty="0">
            <a:solidFill>
              <a:srgbClr val="000000"/>
            </a:solidFill>
            <a:latin typeface="Calibri"/>
            <a:cs typeface="Calibri"/>
          </a:endParaRPr>
        </a:p>
      </dgm:t>
    </dgm:pt>
    <dgm:pt modelId="{5A1F4F27-DA81-4813-A657-E11CA0870742}" type="parTrans" cxnId="{163E5A62-C280-472B-85F1-666AD976B071}">
      <dgm:prSet/>
      <dgm:spPr/>
      <dgm:t>
        <a:bodyPr/>
        <a:lstStyle/>
        <a:p>
          <a:endParaRPr lang="en-US"/>
        </a:p>
      </dgm:t>
    </dgm:pt>
    <dgm:pt modelId="{DAC2FA04-002A-4A55-9677-08B5219DCDD4}" type="sibTrans" cxnId="{163E5A62-C280-472B-85F1-666AD976B071}">
      <dgm:prSet/>
      <dgm:spPr/>
      <dgm:t>
        <a:bodyPr/>
        <a:lstStyle/>
        <a:p>
          <a:endParaRPr lang="en-US"/>
        </a:p>
      </dgm:t>
    </dgm:pt>
    <dgm:pt modelId="{68AB15BA-A83C-48F3-9B79-09B4D962A5A9}">
      <dgm:prSet/>
      <dgm:spPr/>
      <dgm:t>
        <a:bodyPr/>
        <a:lstStyle/>
        <a:p>
          <a:endParaRPr lang="en-US" sz="3600" dirty="0"/>
        </a:p>
      </dgm:t>
    </dgm:pt>
    <dgm:pt modelId="{87420B7A-6058-4B71-BA9C-BE415691B477}" type="parTrans" cxnId="{39284C4E-14C2-4FA3-ACFA-AF6FD0B33AC7}">
      <dgm:prSet/>
      <dgm:spPr/>
      <dgm:t>
        <a:bodyPr/>
        <a:lstStyle/>
        <a:p>
          <a:endParaRPr lang="en-US"/>
        </a:p>
      </dgm:t>
    </dgm:pt>
    <dgm:pt modelId="{D4B40FE4-36D9-4584-A517-081B57A06695}" type="sibTrans" cxnId="{39284C4E-14C2-4FA3-ACFA-AF6FD0B33AC7}">
      <dgm:prSet/>
      <dgm:spPr/>
      <dgm:t>
        <a:bodyPr/>
        <a:lstStyle/>
        <a:p>
          <a:endParaRPr lang="en-US"/>
        </a:p>
      </dgm:t>
    </dgm:pt>
    <dgm:pt modelId="{4559F28C-5AB1-40D1-BB0C-EF31DBA56BCE}">
      <dgm:prSet/>
      <dgm:spPr/>
      <dgm:t>
        <a:bodyPr/>
        <a:lstStyle/>
        <a:p>
          <a:endParaRPr lang="en-US" sz="3600" dirty="0"/>
        </a:p>
      </dgm:t>
    </dgm:pt>
    <dgm:pt modelId="{DB9FC0EF-0108-41F3-9E91-9A372D117AD2}" type="parTrans" cxnId="{BA3239E7-0076-455A-AC2B-3F28456C6279}">
      <dgm:prSet/>
      <dgm:spPr/>
      <dgm:t>
        <a:bodyPr/>
        <a:lstStyle/>
        <a:p>
          <a:endParaRPr lang="en-US"/>
        </a:p>
      </dgm:t>
    </dgm:pt>
    <dgm:pt modelId="{D1B2EB7E-6920-4B6A-BFA2-7E81813749C6}" type="sibTrans" cxnId="{BA3239E7-0076-455A-AC2B-3F28456C6279}">
      <dgm:prSet/>
      <dgm:spPr/>
      <dgm:t>
        <a:bodyPr/>
        <a:lstStyle/>
        <a:p>
          <a:endParaRPr lang="en-US"/>
        </a:p>
      </dgm:t>
    </dgm:pt>
    <dgm:pt modelId="{74630EA3-7964-44B9-A108-FE26E3453B8B}">
      <dgm:prSet/>
      <dgm:spPr/>
      <dgm:t>
        <a:bodyPr/>
        <a:lstStyle/>
        <a:p>
          <a:endParaRPr lang="en-US" sz="3600" dirty="0"/>
        </a:p>
      </dgm:t>
    </dgm:pt>
    <dgm:pt modelId="{32A178B9-4868-4F35-AB4A-DE910218960E}" type="parTrans" cxnId="{C228C81B-099D-40F8-87FB-B27A5E8B9FE1}">
      <dgm:prSet/>
      <dgm:spPr/>
      <dgm:t>
        <a:bodyPr/>
        <a:lstStyle/>
        <a:p>
          <a:endParaRPr lang="en-US"/>
        </a:p>
      </dgm:t>
    </dgm:pt>
    <dgm:pt modelId="{22C13488-3ED0-4EE5-85DF-44BC74C7C78D}" type="sibTrans" cxnId="{C228C81B-099D-40F8-87FB-B27A5E8B9FE1}">
      <dgm:prSet/>
      <dgm:spPr/>
      <dgm:t>
        <a:bodyPr/>
        <a:lstStyle/>
        <a:p>
          <a:endParaRPr lang="en-US"/>
        </a:p>
      </dgm:t>
    </dgm:pt>
    <dgm:pt modelId="{2C627266-FA6C-4FAF-B8C9-1F7E29843393}" type="pres">
      <dgm:prSet presAssocID="{849CE447-D571-4CC3-82FF-CDD78F00E330}" presName="arrowDiagram" presStyleCnt="0">
        <dgm:presLayoutVars>
          <dgm:chMax val="5"/>
          <dgm:dir/>
          <dgm:resizeHandles val="exact"/>
        </dgm:presLayoutVars>
      </dgm:prSet>
      <dgm:spPr/>
    </dgm:pt>
    <dgm:pt modelId="{4293D774-1405-4F26-B14E-453B6E365171}" type="pres">
      <dgm:prSet presAssocID="{849CE447-D571-4CC3-82FF-CDD78F00E330}" presName="arrow" presStyleLbl="bgShp" presStyleIdx="0" presStyleCnt="1" custLinFactNeighborX="51276" custLinFactNeighborY="256"/>
      <dgm:spPr/>
    </dgm:pt>
    <dgm:pt modelId="{8EA4E95E-61D2-4FE0-9AC3-4878C8915EB5}" type="pres">
      <dgm:prSet presAssocID="{849CE447-D571-4CC3-82FF-CDD78F00E330}" presName="arrowDiagram5" presStyleCnt="0"/>
      <dgm:spPr/>
    </dgm:pt>
    <dgm:pt modelId="{CFF0684A-53ED-4397-8CA5-270427B57D69}" type="pres">
      <dgm:prSet presAssocID="{C52442E0-69CB-42F2-8559-34E30EA91721}" presName="bullet5a" presStyleLbl="node1" presStyleIdx="0" presStyleCnt="5" custLinFactX="-49205" custLinFactY="100000" custLinFactNeighborX="-100000" custLinFactNeighborY="109355"/>
      <dgm:spPr/>
    </dgm:pt>
    <dgm:pt modelId="{8E8AD7B4-458B-4285-AF44-BEC685341F87}" type="pres">
      <dgm:prSet presAssocID="{C52442E0-69CB-42F2-8559-34E30EA91721}" presName="textBox5a" presStyleLbl="revTx" presStyleIdx="0" presStyleCnt="5" custScaleX="75365" custScaleY="124793" custLinFactNeighborX="-44267" custLinFactNeighborY="54213">
        <dgm:presLayoutVars>
          <dgm:bulletEnabled val="1"/>
        </dgm:presLayoutVars>
      </dgm:prSet>
      <dgm:spPr/>
    </dgm:pt>
    <dgm:pt modelId="{13C4AD1C-427C-4262-ACCE-19E4423E924B}" type="pres">
      <dgm:prSet presAssocID="{15F6CE25-8877-47F3-A43F-6428A4D69E81}" presName="bullet5b" presStyleLbl="node1" presStyleIdx="1" presStyleCnt="5" custLinFactX="-75094" custLinFactY="52908" custLinFactNeighborX="-100000" custLinFactNeighborY="100000"/>
      <dgm:spPr>
        <a:blipFill rotWithShape="0">
          <a:blip xmlns:r="http://schemas.openxmlformats.org/officeDocument/2006/relationships" r:embed="rId1"/>
          <a:stretch>
            <a:fillRect/>
          </a:stretch>
        </a:blipFill>
      </dgm:spPr>
    </dgm:pt>
    <dgm:pt modelId="{90C2C1B1-D171-4A0D-8AA0-F1A4B04626CC}" type="pres">
      <dgm:prSet presAssocID="{15F6CE25-8877-47F3-A43F-6428A4D69E81}" presName="textBox5b" presStyleLbl="revTx" presStyleIdx="1" presStyleCnt="5" custScaleX="84261" custScaleY="61946" custLinFactNeighborX="57284" custLinFactNeighborY="-28129">
        <dgm:presLayoutVars>
          <dgm:bulletEnabled val="1"/>
        </dgm:presLayoutVars>
      </dgm:prSet>
      <dgm:spPr/>
    </dgm:pt>
    <dgm:pt modelId="{07A7BA34-3A92-4848-AE57-A7CAFE57507D}" type="pres">
      <dgm:prSet presAssocID="{9DB10D34-625E-41F4-9E31-679982886B1C}" presName="bullet5c" presStyleLbl="node1" presStyleIdx="2" presStyleCnt="5" custLinFactX="74661" custLinFactNeighborX="100000" custLinFactNeighborY="-72986"/>
      <dgm:spPr/>
    </dgm:pt>
    <dgm:pt modelId="{E0F5B00E-271B-4510-A4AB-86491BD1DB94}" type="pres">
      <dgm:prSet presAssocID="{9DB10D34-625E-41F4-9E31-679982886B1C}" presName="textBox5c" presStyleLbl="revTx" presStyleIdx="2" presStyleCnt="5" custScaleX="68647" custScaleY="100052" custLinFactNeighborX="13027" custLinFactNeighborY="6947">
        <dgm:presLayoutVars>
          <dgm:bulletEnabled val="1"/>
        </dgm:presLayoutVars>
      </dgm:prSet>
      <dgm:spPr/>
    </dgm:pt>
    <dgm:pt modelId="{DB60D7F1-F3E3-471D-89FB-7C93153CE6CE}" type="pres">
      <dgm:prSet presAssocID="{1CBE5DB7-19EE-4584-BB26-372686CD39C2}" presName="bullet5d" presStyleLbl="node1" presStyleIdx="3" presStyleCnt="5" custLinFactX="100000" custLinFactNeighborX="151366" custLinFactNeighborY="-52494"/>
      <dgm:spPr/>
    </dgm:pt>
    <dgm:pt modelId="{A8466D5F-A23F-4DA8-BB2B-D90084FFF2F3}" type="pres">
      <dgm:prSet presAssocID="{1CBE5DB7-19EE-4584-BB26-372686CD39C2}" presName="textBox5d" presStyleLbl="revTx" presStyleIdx="3" presStyleCnt="5" custScaleX="58413" custScaleY="41947" custLinFactNeighborX="35896" custLinFactNeighborY="-19238">
        <dgm:presLayoutVars>
          <dgm:bulletEnabled val="1"/>
        </dgm:presLayoutVars>
      </dgm:prSet>
      <dgm:spPr/>
    </dgm:pt>
    <dgm:pt modelId="{CFBFB158-B75F-4130-AC30-021B8F32EB80}" type="pres">
      <dgm:prSet presAssocID="{9284703D-B50F-444E-A776-623076201EDF}" presName="bullet5e" presStyleLbl="node1" presStyleIdx="4" presStyleCnt="5" custLinFactX="27835" custLinFactNeighborX="100000" custLinFactNeighborY="-55205"/>
      <dgm:spPr/>
    </dgm:pt>
    <dgm:pt modelId="{396E8D8B-AAFE-42E5-802B-93D0ACC40428}" type="pres">
      <dgm:prSet presAssocID="{9284703D-B50F-444E-A776-623076201EDF}" presName="textBox5e" presStyleLbl="revTx" presStyleIdx="4" presStyleCnt="5" custScaleX="80262" custLinFactNeighborX="21406" custLinFactNeighborY="15219">
        <dgm:presLayoutVars>
          <dgm:bulletEnabled val="1"/>
        </dgm:presLayoutVars>
      </dgm:prSet>
      <dgm:spPr/>
    </dgm:pt>
  </dgm:ptLst>
  <dgm:cxnLst>
    <dgm:cxn modelId="{239FB209-0F36-42A5-A698-1010646ABC5C}" type="presOf" srcId="{4559F28C-5AB1-40D1-BB0C-EF31DBA56BCE}" destId="{A8466D5F-A23F-4DA8-BB2B-D90084FFF2F3}" srcOrd="0" destOrd="2" presId="urn:microsoft.com/office/officeart/2005/8/layout/arrow2"/>
    <dgm:cxn modelId="{475D2B0B-A399-4E60-8DCB-85F38F30E625}" type="presOf" srcId="{74630EA3-7964-44B9-A108-FE26E3453B8B}" destId="{8E8AD7B4-458B-4285-AF44-BEC685341F87}" srcOrd="0" destOrd="1" presId="urn:microsoft.com/office/officeart/2005/8/layout/arrow2"/>
    <dgm:cxn modelId="{C228C81B-099D-40F8-87FB-B27A5E8B9FE1}" srcId="{C52442E0-69CB-42F2-8559-34E30EA91721}" destId="{74630EA3-7964-44B9-A108-FE26E3453B8B}" srcOrd="0" destOrd="0" parTransId="{32A178B9-4868-4F35-AB4A-DE910218960E}" sibTransId="{22C13488-3ED0-4EE5-85DF-44BC74C7C78D}"/>
    <dgm:cxn modelId="{8BF1CE1C-DAF3-4AFF-BF97-CEB14B341C20}" srcId="{849CE447-D571-4CC3-82FF-CDD78F00E330}" destId="{15F6CE25-8877-47F3-A43F-6428A4D69E81}" srcOrd="1" destOrd="0" parTransId="{1BF8D24B-AB30-444B-AAAB-6005F02E44BD}" sibTransId="{402BEF99-255A-4EF0-B54A-3020390C8811}"/>
    <dgm:cxn modelId="{722A9B25-2E4D-430D-B427-78064FFD8294}" srcId="{849CE447-D571-4CC3-82FF-CDD78F00E330}" destId="{9DB10D34-625E-41F4-9E31-679982886B1C}" srcOrd="2" destOrd="0" parTransId="{317D0C79-0A61-4004-B36B-04F1110DF40C}" sibTransId="{E878ED8A-9DE6-4975-A556-C265D77004C8}"/>
    <dgm:cxn modelId="{B935F027-5AFD-41EC-B769-F1CB70557D16}" srcId="{849CE447-D571-4CC3-82FF-CDD78F00E330}" destId="{23E14105-B139-4438-B57B-10F714BCF7BA}" srcOrd="8" destOrd="0" parTransId="{A258D518-3667-49BA-9BC0-8D44692D5834}" sibTransId="{D71E7637-E55C-4847-AC2D-BDEB31A9867E}"/>
    <dgm:cxn modelId="{D88EE92A-4987-4D39-8CBE-64EAEF816201}" type="presOf" srcId="{15F6CE25-8877-47F3-A43F-6428A4D69E81}" destId="{90C2C1B1-D171-4A0D-8AA0-F1A4B04626CC}" srcOrd="0" destOrd="0" presId="urn:microsoft.com/office/officeart/2005/8/layout/arrow2"/>
    <dgm:cxn modelId="{1C4C302F-1C64-427E-B767-06F216891DCE}" srcId="{849CE447-D571-4CC3-82FF-CDD78F00E330}" destId="{6852248B-98F9-4F99-9FD9-CB8126E212DA}" srcOrd="6" destOrd="0" parTransId="{8B9E2190-3EE7-40F2-B71B-4BE324EAA63F}" sibTransId="{6A4A2870-BF9D-4B62-A810-1ADCBBEFFB30}"/>
    <dgm:cxn modelId="{DCA1875E-292D-41B1-81FB-943B8DC22CC4}" type="presOf" srcId="{C52442E0-69CB-42F2-8559-34E30EA91721}" destId="{8E8AD7B4-458B-4285-AF44-BEC685341F87}" srcOrd="0" destOrd="0" presId="urn:microsoft.com/office/officeart/2005/8/layout/arrow2"/>
    <dgm:cxn modelId="{163E5A62-C280-472B-85F1-666AD976B071}" srcId="{849CE447-D571-4CC3-82FF-CDD78F00E330}" destId="{3736F57F-82B0-43C5-9E2F-0FA17429DD9C}" srcOrd="5" destOrd="0" parTransId="{5A1F4F27-DA81-4813-A657-E11CA0870742}" sibTransId="{DAC2FA04-002A-4A55-9677-08B5219DCDD4}"/>
    <dgm:cxn modelId="{39284C4E-14C2-4FA3-ACFA-AF6FD0B33AC7}" srcId="{1CBE5DB7-19EE-4584-BB26-372686CD39C2}" destId="{68AB15BA-A83C-48F3-9B79-09B4D962A5A9}" srcOrd="0" destOrd="0" parTransId="{87420B7A-6058-4B71-BA9C-BE415691B477}" sibTransId="{D4B40FE4-36D9-4584-A517-081B57A06695}"/>
    <dgm:cxn modelId="{FC67E38E-485E-441B-982C-E3B612115021}" srcId="{849CE447-D571-4CC3-82FF-CDD78F00E330}" destId="{C40D8A4B-A6A6-47A2-BEF3-EF37A3D31D75}" srcOrd="9" destOrd="0" parTransId="{B8346475-6127-416C-BE38-A4C4C92EF249}" sibTransId="{D94B7D2F-22B5-4DA5-BAB7-39D99A58DC8A}"/>
    <dgm:cxn modelId="{558F9BA4-F01B-45DD-AFFF-EE4C2F1EAB72}" srcId="{849CE447-D571-4CC3-82FF-CDD78F00E330}" destId="{1CBE5DB7-19EE-4584-BB26-372686CD39C2}" srcOrd="3" destOrd="0" parTransId="{E7CE00A7-79F2-4A2B-9AAF-06CDE5AB8F97}" sibTransId="{EE13AB71-B9AE-4BD2-921C-4A4EFD93317B}"/>
    <dgm:cxn modelId="{D6693DA7-72B4-414A-8AD0-10F116455513}" type="presOf" srcId="{849CE447-D571-4CC3-82FF-CDD78F00E330}" destId="{2C627266-FA6C-4FAF-B8C9-1F7E29843393}" srcOrd="0" destOrd="0" presId="urn:microsoft.com/office/officeart/2005/8/layout/arrow2"/>
    <dgm:cxn modelId="{A01BBAAB-2656-43EC-9FF9-E0B3120B561F}" type="presOf" srcId="{68AB15BA-A83C-48F3-9B79-09B4D962A5A9}" destId="{A8466D5F-A23F-4DA8-BB2B-D90084FFF2F3}" srcOrd="0" destOrd="1" presId="urn:microsoft.com/office/officeart/2005/8/layout/arrow2"/>
    <dgm:cxn modelId="{A4776AC5-F7B6-46AC-B734-E00DF11E2E24}" type="presOf" srcId="{9DB10D34-625E-41F4-9E31-679982886B1C}" destId="{E0F5B00E-271B-4510-A4AB-86491BD1DB94}" srcOrd="0" destOrd="0" presId="urn:microsoft.com/office/officeart/2005/8/layout/arrow2"/>
    <dgm:cxn modelId="{81AF69CF-83CE-4898-BEF0-253FF9FA5FD5}" srcId="{849CE447-D571-4CC3-82FF-CDD78F00E330}" destId="{1A41C8A1-2405-4F0A-9060-B24E9EB23AD5}" srcOrd="7" destOrd="0" parTransId="{FF3B191C-EECE-47CD-8725-9B0B3A95E717}" sibTransId="{5D46E883-D0F2-459F-BC79-0E3E78726A2E}"/>
    <dgm:cxn modelId="{150DD6DE-BE50-47DE-8F98-E84C23A71A54}" type="presOf" srcId="{9284703D-B50F-444E-A776-623076201EDF}" destId="{396E8D8B-AAFE-42E5-802B-93D0ACC40428}" srcOrd="0" destOrd="0" presId="urn:microsoft.com/office/officeart/2005/8/layout/arrow2"/>
    <dgm:cxn modelId="{BA3239E7-0076-455A-AC2B-3F28456C6279}" srcId="{1CBE5DB7-19EE-4584-BB26-372686CD39C2}" destId="{4559F28C-5AB1-40D1-BB0C-EF31DBA56BCE}" srcOrd="1" destOrd="0" parTransId="{DB9FC0EF-0108-41F3-9E91-9A372D117AD2}" sibTransId="{D1B2EB7E-6920-4B6A-BFA2-7E81813749C6}"/>
    <dgm:cxn modelId="{E02E43EB-731B-43D1-ACAE-08746DB1A109}" srcId="{849CE447-D571-4CC3-82FF-CDD78F00E330}" destId="{9284703D-B50F-444E-A776-623076201EDF}" srcOrd="4" destOrd="0" parTransId="{C6EB60CE-AFDA-40CA-B37D-7A6FBC8C060B}" sibTransId="{B57A05FD-1390-4687-A167-58060B97B293}"/>
    <dgm:cxn modelId="{FE7CADEE-73D4-49C2-B301-4ED9E7A20384}" srcId="{849CE447-D571-4CC3-82FF-CDD78F00E330}" destId="{C52442E0-69CB-42F2-8559-34E30EA91721}" srcOrd="0" destOrd="0" parTransId="{3054B0F3-E9BE-4EC4-A363-6004F8C49234}" sibTransId="{BC39E94B-1329-4281-96F6-FCB00B0DDA39}"/>
    <dgm:cxn modelId="{CF0441F9-A344-48EC-A7F2-BDF63BF6158C}" type="presOf" srcId="{1CBE5DB7-19EE-4584-BB26-372686CD39C2}" destId="{A8466D5F-A23F-4DA8-BB2B-D90084FFF2F3}" srcOrd="0" destOrd="0" presId="urn:microsoft.com/office/officeart/2005/8/layout/arrow2"/>
    <dgm:cxn modelId="{D40F76B2-ACAF-476B-BCEF-C9EB7EC91FE1}" type="presParOf" srcId="{2C627266-FA6C-4FAF-B8C9-1F7E29843393}" destId="{4293D774-1405-4F26-B14E-453B6E365171}" srcOrd="0" destOrd="0" presId="urn:microsoft.com/office/officeart/2005/8/layout/arrow2"/>
    <dgm:cxn modelId="{33450AFE-3CEE-4050-901D-8348C614A25E}" type="presParOf" srcId="{2C627266-FA6C-4FAF-B8C9-1F7E29843393}" destId="{8EA4E95E-61D2-4FE0-9AC3-4878C8915EB5}" srcOrd="1" destOrd="0" presId="urn:microsoft.com/office/officeart/2005/8/layout/arrow2"/>
    <dgm:cxn modelId="{3D830A2E-F247-4423-95F5-9388782BF2E5}" type="presParOf" srcId="{8EA4E95E-61D2-4FE0-9AC3-4878C8915EB5}" destId="{CFF0684A-53ED-4397-8CA5-270427B57D69}" srcOrd="0" destOrd="0" presId="urn:microsoft.com/office/officeart/2005/8/layout/arrow2"/>
    <dgm:cxn modelId="{EB61B60E-02AC-49FC-B96D-84E6F4B9C1DF}" type="presParOf" srcId="{8EA4E95E-61D2-4FE0-9AC3-4878C8915EB5}" destId="{8E8AD7B4-458B-4285-AF44-BEC685341F87}" srcOrd="1" destOrd="0" presId="urn:microsoft.com/office/officeart/2005/8/layout/arrow2"/>
    <dgm:cxn modelId="{873D1DE0-1112-45D3-9A3E-826F5AA5A8A3}" type="presParOf" srcId="{8EA4E95E-61D2-4FE0-9AC3-4878C8915EB5}" destId="{13C4AD1C-427C-4262-ACCE-19E4423E924B}" srcOrd="2" destOrd="0" presId="urn:microsoft.com/office/officeart/2005/8/layout/arrow2"/>
    <dgm:cxn modelId="{94E82B1F-0988-46D6-A20B-02CBF24BE2EC}" type="presParOf" srcId="{8EA4E95E-61D2-4FE0-9AC3-4878C8915EB5}" destId="{90C2C1B1-D171-4A0D-8AA0-F1A4B04626CC}" srcOrd="3" destOrd="0" presId="urn:microsoft.com/office/officeart/2005/8/layout/arrow2"/>
    <dgm:cxn modelId="{E1876DFC-4A6E-4D27-A207-1439FD237C5D}" type="presParOf" srcId="{8EA4E95E-61D2-4FE0-9AC3-4878C8915EB5}" destId="{07A7BA34-3A92-4848-AE57-A7CAFE57507D}" srcOrd="4" destOrd="0" presId="urn:microsoft.com/office/officeart/2005/8/layout/arrow2"/>
    <dgm:cxn modelId="{AA9B5EE3-34BF-4384-B584-3511EE51EC0C}" type="presParOf" srcId="{8EA4E95E-61D2-4FE0-9AC3-4878C8915EB5}" destId="{E0F5B00E-271B-4510-A4AB-86491BD1DB94}" srcOrd="5" destOrd="0" presId="urn:microsoft.com/office/officeart/2005/8/layout/arrow2"/>
    <dgm:cxn modelId="{50C6D1F4-5CA0-4E15-BF47-70B1E69F0F22}" type="presParOf" srcId="{8EA4E95E-61D2-4FE0-9AC3-4878C8915EB5}" destId="{DB60D7F1-F3E3-471D-89FB-7C93153CE6CE}" srcOrd="6" destOrd="0" presId="urn:microsoft.com/office/officeart/2005/8/layout/arrow2"/>
    <dgm:cxn modelId="{76E79392-E82D-4765-B33A-43D39827CCFA}" type="presParOf" srcId="{8EA4E95E-61D2-4FE0-9AC3-4878C8915EB5}" destId="{A8466D5F-A23F-4DA8-BB2B-D90084FFF2F3}" srcOrd="7" destOrd="0" presId="urn:microsoft.com/office/officeart/2005/8/layout/arrow2"/>
    <dgm:cxn modelId="{C07356F2-417E-4589-A3AB-E5678D5AA51E}" type="presParOf" srcId="{8EA4E95E-61D2-4FE0-9AC3-4878C8915EB5}" destId="{CFBFB158-B75F-4130-AC30-021B8F32EB80}" srcOrd="8" destOrd="0" presId="urn:microsoft.com/office/officeart/2005/8/layout/arrow2"/>
    <dgm:cxn modelId="{FF9A0AB6-12F5-4790-9F37-30C60C72D758}" type="presParOf" srcId="{8EA4E95E-61D2-4FE0-9AC3-4878C8915EB5}" destId="{396E8D8B-AAFE-42E5-802B-93D0ACC4042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9CE447-D571-4CC3-82FF-CDD78F00E330}" type="doc">
      <dgm:prSet loTypeId="urn:microsoft.com/office/officeart/2005/8/layout/arrow2" loCatId="process" qsTypeId="urn:microsoft.com/office/officeart/2005/8/quickstyle/simple2" qsCatId="simple" csTypeId="urn:microsoft.com/office/officeart/2005/8/colors/colorful1" csCatId="colorful" phldr="1"/>
      <dgm:spPr/>
      <dgm:t>
        <a:bodyPr/>
        <a:lstStyle/>
        <a:p>
          <a:endParaRPr lang="en-US"/>
        </a:p>
      </dgm:t>
    </dgm:pt>
    <dgm:pt modelId="{C52442E0-69CB-42F2-8559-34E30EA91721}">
      <dgm:prSet phldrT="[Text]" custT="1"/>
      <dgm:spPr/>
      <dgm:t>
        <a:bodyPr/>
        <a:lstStyle/>
        <a:p>
          <a:r>
            <a:rPr lang="en-US" sz="1200" i="0" dirty="0">
              <a:latin typeface="+mn-lt"/>
              <a:cs typeface="Calibri"/>
            </a:rPr>
            <a:t>July 2019 Allocation Distribution to Local Consortia</a:t>
          </a:r>
          <a:endParaRPr lang="en-US" sz="1200" b="0" dirty="0">
            <a:latin typeface="+mn-lt"/>
            <a:cs typeface="Calibri"/>
          </a:endParaRPr>
        </a:p>
      </dgm:t>
    </dgm:pt>
    <dgm:pt modelId="{3054B0F3-E9BE-4EC4-A363-6004F8C49234}" type="parTrans" cxnId="{FE7CADEE-73D4-49C2-B301-4ED9E7A20384}">
      <dgm:prSet/>
      <dgm:spPr/>
      <dgm:t>
        <a:bodyPr/>
        <a:lstStyle/>
        <a:p>
          <a:endParaRPr lang="en-US"/>
        </a:p>
      </dgm:t>
    </dgm:pt>
    <dgm:pt modelId="{BC39E94B-1329-4281-96F6-FCB00B0DDA39}" type="sibTrans" cxnId="{FE7CADEE-73D4-49C2-B301-4ED9E7A20384}">
      <dgm:prSet/>
      <dgm:spPr/>
      <dgm:t>
        <a:bodyPr/>
        <a:lstStyle/>
        <a:p>
          <a:endParaRPr lang="en-US"/>
        </a:p>
      </dgm:t>
    </dgm:pt>
    <dgm:pt modelId="{C40D8A4B-A6A6-47A2-BEF3-EF37A3D31D75}">
      <dgm:prSet phldrT="[Text]"/>
      <dgm:spPr/>
      <dgm:t>
        <a:bodyPr/>
        <a:lstStyle/>
        <a:p>
          <a:endParaRPr lang="en-US"/>
        </a:p>
      </dgm:t>
    </dgm:pt>
    <dgm:pt modelId="{B8346475-6127-416C-BE38-A4C4C92EF249}" type="parTrans" cxnId="{FC67E38E-485E-441B-982C-E3B612115021}">
      <dgm:prSet/>
      <dgm:spPr/>
      <dgm:t>
        <a:bodyPr/>
        <a:lstStyle/>
        <a:p>
          <a:endParaRPr lang="en-US"/>
        </a:p>
      </dgm:t>
    </dgm:pt>
    <dgm:pt modelId="{D94B7D2F-22B5-4DA5-BAB7-39D99A58DC8A}" type="sibTrans" cxnId="{FC67E38E-485E-441B-982C-E3B612115021}">
      <dgm:prSet/>
      <dgm:spPr/>
      <dgm:t>
        <a:bodyPr/>
        <a:lstStyle/>
        <a:p>
          <a:endParaRPr lang="en-US"/>
        </a:p>
      </dgm:t>
    </dgm:pt>
    <dgm:pt modelId="{15F6CE25-8877-47F3-A43F-6428A4D69E81}">
      <dgm:prSet phldrT="[Text]" custT="1"/>
      <dgm:spPr/>
      <dgm:t>
        <a:bodyPr/>
        <a:lstStyle/>
        <a:p>
          <a:r>
            <a:rPr lang="en-US" sz="1200" b="0" dirty="0">
              <a:latin typeface="+mn-lt"/>
              <a:cs typeface="Calibri"/>
            </a:rPr>
            <a:t>Nov 4-6 Leadership Meeting and CTE Works!  Review of 4-year State Plan  </a:t>
          </a:r>
          <a:endParaRPr lang="en-US" sz="1200" b="0" i="1" dirty="0">
            <a:latin typeface="+mn-lt"/>
            <a:cs typeface="Calibri"/>
          </a:endParaRPr>
        </a:p>
      </dgm:t>
    </dgm:pt>
    <dgm:pt modelId="{1BF8D24B-AB30-444B-AAAB-6005F02E44BD}" type="parTrans" cxnId="{8BF1CE1C-DAF3-4AFF-BF97-CEB14B341C20}">
      <dgm:prSet/>
      <dgm:spPr/>
      <dgm:t>
        <a:bodyPr/>
        <a:lstStyle/>
        <a:p>
          <a:endParaRPr lang="en-US"/>
        </a:p>
      </dgm:t>
    </dgm:pt>
    <dgm:pt modelId="{402BEF99-255A-4EF0-B54A-3020390C8811}" type="sibTrans" cxnId="{8BF1CE1C-DAF3-4AFF-BF97-CEB14B341C20}">
      <dgm:prSet/>
      <dgm:spPr/>
      <dgm:t>
        <a:bodyPr/>
        <a:lstStyle/>
        <a:p>
          <a:endParaRPr lang="en-US"/>
        </a:p>
      </dgm:t>
    </dgm:pt>
    <dgm:pt modelId="{9DB10D34-625E-41F4-9E31-679982886B1C}">
      <dgm:prSet phldrT="[Text]" custT="1"/>
      <dgm:spPr/>
      <dgm:t>
        <a:bodyPr/>
        <a:lstStyle/>
        <a:p>
          <a:r>
            <a:rPr lang="en-US" sz="1200" i="0" dirty="0">
              <a:latin typeface="+mn-lt"/>
              <a:cs typeface="Calibri"/>
            </a:rPr>
            <a:t>May 1, 2020 2-Year Local app due</a:t>
          </a:r>
        </a:p>
        <a:p>
          <a:r>
            <a:rPr lang="en-US" sz="1200" i="0" dirty="0">
              <a:latin typeface="+mn-lt"/>
              <a:cs typeface="Calibri"/>
            </a:rPr>
            <a:t>10 questions  + CLNA </a:t>
          </a:r>
        </a:p>
      </dgm:t>
    </dgm:pt>
    <dgm:pt modelId="{317D0C79-0A61-4004-B36B-04F1110DF40C}" type="parTrans" cxnId="{722A9B25-2E4D-430D-B427-78064FFD8294}">
      <dgm:prSet/>
      <dgm:spPr/>
      <dgm:t>
        <a:bodyPr/>
        <a:lstStyle/>
        <a:p>
          <a:endParaRPr lang="en-US"/>
        </a:p>
      </dgm:t>
    </dgm:pt>
    <dgm:pt modelId="{E878ED8A-9DE6-4975-A556-C265D77004C8}" type="sibTrans" cxnId="{722A9B25-2E4D-430D-B427-78064FFD8294}">
      <dgm:prSet/>
      <dgm:spPr/>
      <dgm:t>
        <a:bodyPr/>
        <a:lstStyle/>
        <a:p>
          <a:endParaRPr lang="en-US"/>
        </a:p>
      </dgm:t>
    </dgm:pt>
    <dgm:pt modelId="{1CBE5DB7-19EE-4584-BB26-372686CD39C2}">
      <dgm:prSet phldrT="[Text]" custT="1"/>
      <dgm:spPr/>
      <dgm:t>
        <a:bodyPr/>
        <a:lstStyle/>
        <a:p>
          <a:r>
            <a:rPr lang="en-US" sz="1200" i="0" dirty="0">
              <a:latin typeface="Calibri"/>
              <a:cs typeface="Calibri"/>
            </a:rPr>
            <a:t>July 2020 </a:t>
          </a:r>
        </a:p>
        <a:p>
          <a:r>
            <a:rPr lang="en-US" sz="1200" i="0" dirty="0">
              <a:latin typeface="Calibri"/>
              <a:cs typeface="Calibri"/>
            </a:rPr>
            <a:t>Distribution of Local Allocation  </a:t>
          </a:r>
        </a:p>
      </dgm:t>
    </dgm:pt>
    <dgm:pt modelId="{E7CE00A7-79F2-4A2B-9AAF-06CDE5AB8F97}" type="parTrans" cxnId="{558F9BA4-F01B-45DD-AFFF-EE4C2F1EAB72}">
      <dgm:prSet/>
      <dgm:spPr/>
      <dgm:t>
        <a:bodyPr/>
        <a:lstStyle/>
        <a:p>
          <a:endParaRPr lang="en-US"/>
        </a:p>
      </dgm:t>
    </dgm:pt>
    <dgm:pt modelId="{EE13AB71-B9AE-4BD2-921C-4A4EFD93317B}" type="sibTrans" cxnId="{558F9BA4-F01B-45DD-AFFF-EE4C2F1EAB72}">
      <dgm:prSet/>
      <dgm:spPr/>
      <dgm:t>
        <a:bodyPr/>
        <a:lstStyle/>
        <a:p>
          <a:endParaRPr lang="en-US"/>
        </a:p>
      </dgm:t>
    </dgm:pt>
    <dgm:pt modelId="{6852248B-98F9-4F99-9FD9-CB8126E212DA}">
      <dgm:prSet phldrT="[Text]" custT="1"/>
      <dgm:spPr/>
      <dgm:t>
        <a:bodyPr/>
        <a:lstStyle/>
        <a:p>
          <a:endParaRPr lang="en-US"/>
        </a:p>
      </dgm:t>
    </dgm:pt>
    <dgm:pt modelId="{8B9E2190-3EE7-40F2-B71B-4BE324EAA63F}" type="parTrans" cxnId="{1C4C302F-1C64-427E-B767-06F216891DCE}">
      <dgm:prSet/>
      <dgm:spPr/>
      <dgm:t>
        <a:bodyPr/>
        <a:lstStyle/>
        <a:p>
          <a:endParaRPr lang="en-US"/>
        </a:p>
      </dgm:t>
    </dgm:pt>
    <dgm:pt modelId="{6A4A2870-BF9D-4B62-A810-1ADCBBEFFB30}" type="sibTrans" cxnId="{1C4C302F-1C64-427E-B767-06F216891DCE}">
      <dgm:prSet/>
      <dgm:spPr/>
      <dgm:t>
        <a:bodyPr/>
        <a:lstStyle/>
        <a:p>
          <a:endParaRPr lang="en-US"/>
        </a:p>
      </dgm:t>
    </dgm:pt>
    <dgm:pt modelId="{23E14105-B139-4438-B57B-10F714BCF7BA}">
      <dgm:prSet phldrT="[Text]"/>
      <dgm:spPr/>
      <dgm:t>
        <a:bodyPr/>
        <a:lstStyle/>
        <a:p>
          <a:endParaRPr lang="en-US"/>
        </a:p>
      </dgm:t>
    </dgm:pt>
    <dgm:pt modelId="{A258D518-3667-49BA-9BC0-8D44692D5834}" type="parTrans" cxnId="{B935F027-5AFD-41EC-B769-F1CB70557D16}">
      <dgm:prSet/>
      <dgm:spPr/>
      <dgm:t>
        <a:bodyPr/>
        <a:lstStyle/>
        <a:p>
          <a:endParaRPr lang="en-US"/>
        </a:p>
      </dgm:t>
    </dgm:pt>
    <dgm:pt modelId="{D71E7637-E55C-4847-AC2D-BDEB31A9867E}" type="sibTrans" cxnId="{B935F027-5AFD-41EC-B769-F1CB70557D16}">
      <dgm:prSet/>
      <dgm:spPr/>
      <dgm:t>
        <a:bodyPr/>
        <a:lstStyle/>
        <a:p>
          <a:endParaRPr lang="en-US"/>
        </a:p>
      </dgm:t>
    </dgm:pt>
    <dgm:pt modelId="{1A41C8A1-2405-4F0A-9060-B24E9EB23AD5}">
      <dgm:prSet phldrT="[Text]"/>
      <dgm:spPr/>
      <dgm:t>
        <a:bodyPr/>
        <a:lstStyle/>
        <a:p>
          <a:endParaRPr lang="en-US"/>
        </a:p>
      </dgm:t>
    </dgm:pt>
    <dgm:pt modelId="{FF3B191C-EECE-47CD-8725-9B0B3A95E717}" type="parTrans" cxnId="{81AF69CF-83CE-4898-BEF0-253FF9FA5FD5}">
      <dgm:prSet/>
      <dgm:spPr/>
      <dgm:t>
        <a:bodyPr/>
        <a:lstStyle/>
        <a:p>
          <a:endParaRPr lang="en-US"/>
        </a:p>
      </dgm:t>
    </dgm:pt>
    <dgm:pt modelId="{5D46E883-D0F2-459F-BC79-0E3E78726A2E}" type="sibTrans" cxnId="{81AF69CF-83CE-4898-BEF0-253FF9FA5FD5}">
      <dgm:prSet/>
      <dgm:spPr/>
      <dgm:t>
        <a:bodyPr/>
        <a:lstStyle/>
        <a:p>
          <a:endParaRPr lang="en-US"/>
        </a:p>
      </dgm:t>
    </dgm:pt>
    <dgm:pt modelId="{9284703D-B50F-444E-A776-623076201EDF}">
      <dgm:prSet phldrT="[Text]" custT="1"/>
      <dgm:spPr/>
      <dgm:t>
        <a:bodyPr/>
        <a:lstStyle/>
        <a:p>
          <a:endParaRPr lang="en-US"/>
        </a:p>
      </dgm:t>
    </dgm:pt>
    <dgm:pt modelId="{C6EB60CE-AFDA-40CA-B37D-7A6FBC8C060B}" type="parTrans" cxnId="{E02E43EB-731B-43D1-ACAE-08746DB1A109}">
      <dgm:prSet/>
      <dgm:spPr/>
      <dgm:t>
        <a:bodyPr/>
        <a:lstStyle/>
        <a:p>
          <a:endParaRPr lang="en-US"/>
        </a:p>
      </dgm:t>
    </dgm:pt>
    <dgm:pt modelId="{B57A05FD-1390-4687-A167-58060B97B293}" type="sibTrans" cxnId="{E02E43EB-731B-43D1-ACAE-08746DB1A109}">
      <dgm:prSet/>
      <dgm:spPr/>
      <dgm:t>
        <a:bodyPr/>
        <a:lstStyle/>
        <a:p>
          <a:endParaRPr lang="en-US"/>
        </a:p>
      </dgm:t>
    </dgm:pt>
    <dgm:pt modelId="{3736F57F-82B0-43C5-9E2F-0FA17429DD9C}">
      <dgm:prSet phldrT="[Text]" custT="1"/>
      <dgm:spPr/>
      <dgm:t>
        <a:bodyPr/>
        <a:lstStyle/>
        <a:p>
          <a:endParaRPr lang="en-US" sz="1400" i="0" dirty="0">
            <a:solidFill>
              <a:srgbClr val="000000"/>
            </a:solidFill>
            <a:latin typeface="Calibri"/>
            <a:cs typeface="Calibri"/>
          </a:endParaRPr>
        </a:p>
      </dgm:t>
    </dgm:pt>
    <dgm:pt modelId="{5A1F4F27-DA81-4813-A657-E11CA0870742}" type="parTrans" cxnId="{163E5A62-C280-472B-85F1-666AD976B071}">
      <dgm:prSet/>
      <dgm:spPr/>
      <dgm:t>
        <a:bodyPr/>
        <a:lstStyle/>
        <a:p>
          <a:endParaRPr lang="en-US"/>
        </a:p>
      </dgm:t>
    </dgm:pt>
    <dgm:pt modelId="{DAC2FA04-002A-4A55-9677-08B5219DCDD4}" type="sibTrans" cxnId="{163E5A62-C280-472B-85F1-666AD976B071}">
      <dgm:prSet/>
      <dgm:spPr/>
      <dgm:t>
        <a:bodyPr/>
        <a:lstStyle/>
        <a:p>
          <a:endParaRPr lang="en-US"/>
        </a:p>
      </dgm:t>
    </dgm:pt>
    <dgm:pt modelId="{4559F28C-5AB1-40D1-BB0C-EF31DBA56BCE}">
      <dgm:prSet/>
      <dgm:spPr/>
      <dgm:t>
        <a:bodyPr/>
        <a:lstStyle/>
        <a:p>
          <a:endParaRPr lang="en-US" sz="3600" dirty="0"/>
        </a:p>
      </dgm:t>
    </dgm:pt>
    <dgm:pt modelId="{DB9FC0EF-0108-41F3-9E91-9A372D117AD2}" type="parTrans" cxnId="{BA3239E7-0076-455A-AC2B-3F28456C6279}">
      <dgm:prSet/>
      <dgm:spPr/>
      <dgm:t>
        <a:bodyPr/>
        <a:lstStyle/>
        <a:p>
          <a:endParaRPr lang="en-US"/>
        </a:p>
      </dgm:t>
    </dgm:pt>
    <dgm:pt modelId="{D1B2EB7E-6920-4B6A-BFA2-7E81813749C6}" type="sibTrans" cxnId="{BA3239E7-0076-455A-AC2B-3F28456C6279}">
      <dgm:prSet/>
      <dgm:spPr/>
      <dgm:t>
        <a:bodyPr/>
        <a:lstStyle/>
        <a:p>
          <a:endParaRPr lang="en-US"/>
        </a:p>
      </dgm:t>
    </dgm:pt>
    <dgm:pt modelId="{74630EA3-7964-44B9-A108-FE26E3453B8B}">
      <dgm:prSet/>
      <dgm:spPr/>
      <dgm:t>
        <a:bodyPr/>
        <a:lstStyle/>
        <a:p>
          <a:endParaRPr lang="en-US" sz="3600" dirty="0"/>
        </a:p>
      </dgm:t>
    </dgm:pt>
    <dgm:pt modelId="{32A178B9-4868-4F35-AB4A-DE910218960E}" type="parTrans" cxnId="{C228C81B-099D-40F8-87FB-B27A5E8B9FE1}">
      <dgm:prSet/>
      <dgm:spPr/>
      <dgm:t>
        <a:bodyPr/>
        <a:lstStyle/>
        <a:p>
          <a:endParaRPr lang="en-US"/>
        </a:p>
      </dgm:t>
    </dgm:pt>
    <dgm:pt modelId="{22C13488-3ED0-4EE5-85DF-44BC74C7C78D}" type="sibTrans" cxnId="{C228C81B-099D-40F8-87FB-B27A5E8B9FE1}">
      <dgm:prSet/>
      <dgm:spPr/>
      <dgm:t>
        <a:bodyPr/>
        <a:lstStyle/>
        <a:p>
          <a:endParaRPr lang="en-US"/>
        </a:p>
      </dgm:t>
    </dgm:pt>
    <dgm:pt modelId="{DB96A01C-5AE9-41C2-AA66-30F66C859A68}">
      <dgm:prSet phldrT="[Text]" custT="1"/>
      <dgm:spPr/>
      <dgm:t>
        <a:bodyPr/>
        <a:lstStyle/>
        <a:p>
          <a:r>
            <a:rPr lang="en-US" sz="1200" b="0" i="0" dirty="0">
              <a:latin typeface="+mn-lt"/>
              <a:cs typeface="Calibri"/>
            </a:rPr>
            <a:t>Development of Local 2-year Application  </a:t>
          </a:r>
        </a:p>
      </dgm:t>
    </dgm:pt>
    <dgm:pt modelId="{04EA08BA-7E7D-41D3-8B3E-E398BCA2693B}" type="parTrans" cxnId="{6BBA770C-1E1A-4AFF-9A91-DC790CF2D8C5}">
      <dgm:prSet/>
      <dgm:spPr/>
      <dgm:t>
        <a:bodyPr/>
        <a:lstStyle/>
        <a:p>
          <a:endParaRPr lang="en-US"/>
        </a:p>
      </dgm:t>
    </dgm:pt>
    <dgm:pt modelId="{EFA52CDB-DFDA-4700-94B0-451B7519DBA7}" type="sibTrans" cxnId="{6BBA770C-1E1A-4AFF-9A91-DC790CF2D8C5}">
      <dgm:prSet/>
      <dgm:spPr/>
      <dgm:t>
        <a:bodyPr/>
        <a:lstStyle/>
        <a:p>
          <a:endParaRPr lang="en-US"/>
        </a:p>
      </dgm:t>
    </dgm:pt>
    <dgm:pt modelId="{2C627266-FA6C-4FAF-B8C9-1F7E29843393}" type="pres">
      <dgm:prSet presAssocID="{849CE447-D571-4CC3-82FF-CDD78F00E330}" presName="arrowDiagram" presStyleCnt="0">
        <dgm:presLayoutVars>
          <dgm:chMax val="5"/>
          <dgm:dir/>
          <dgm:resizeHandles val="exact"/>
        </dgm:presLayoutVars>
      </dgm:prSet>
      <dgm:spPr/>
    </dgm:pt>
    <dgm:pt modelId="{4293D774-1405-4F26-B14E-453B6E365171}" type="pres">
      <dgm:prSet presAssocID="{849CE447-D571-4CC3-82FF-CDD78F00E330}" presName="arrow" presStyleLbl="bgShp" presStyleIdx="0" presStyleCnt="1" custLinFactNeighborX="13823" custLinFactNeighborY="-1923"/>
      <dgm:spPr/>
    </dgm:pt>
    <dgm:pt modelId="{8EA4E95E-61D2-4FE0-9AC3-4878C8915EB5}" type="pres">
      <dgm:prSet presAssocID="{849CE447-D571-4CC3-82FF-CDD78F00E330}" presName="arrowDiagram5" presStyleCnt="0"/>
      <dgm:spPr/>
    </dgm:pt>
    <dgm:pt modelId="{CFF0684A-53ED-4397-8CA5-270427B57D69}" type="pres">
      <dgm:prSet presAssocID="{C52442E0-69CB-42F2-8559-34E30EA91721}" presName="bullet5a" presStyleLbl="node1" presStyleIdx="0" presStyleCnt="5" custLinFactX="100000" custLinFactY="-100000" custLinFactNeighborX="177185" custLinFactNeighborY="-177375"/>
      <dgm:spPr/>
    </dgm:pt>
    <dgm:pt modelId="{8E8AD7B4-458B-4285-AF44-BEC685341F87}" type="pres">
      <dgm:prSet presAssocID="{C52442E0-69CB-42F2-8559-34E30EA91721}" presName="textBox5a" presStyleLbl="revTx" presStyleIdx="0" presStyleCnt="5" custScaleX="75365" custScaleY="124793" custLinFactNeighborX="12058" custLinFactNeighborY="48021">
        <dgm:presLayoutVars>
          <dgm:bulletEnabled val="1"/>
        </dgm:presLayoutVars>
      </dgm:prSet>
      <dgm:spPr/>
    </dgm:pt>
    <dgm:pt modelId="{13C4AD1C-427C-4262-ACCE-19E4423E924B}" type="pres">
      <dgm:prSet presAssocID="{15F6CE25-8877-47F3-A43F-6428A4D69E81}" presName="bullet5b" presStyleLbl="node1" presStyleIdx="1" presStyleCnt="5" custLinFactNeighborX="38660" custLinFactNeighborY="-24065"/>
      <dgm:spPr>
        <a:blipFill rotWithShape="0">
          <a:blip xmlns:r="http://schemas.openxmlformats.org/officeDocument/2006/relationships" r:embed="rId1"/>
          <a:stretch>
            <a:fillRect/>
          </a:stretch>
        </a:blipFill>
      </dgm:spPr>
    </dgm:pt>
    <dgm:pt modelId="{90C2C1B1-D171-4A0D-8AA0-F1A4B04626CC}" type="pres">
      <dgm:prSet presAssocID="{15F6CE25-8877-47F3-A43F-6428A4D69E81}" presName="textBox5b" presStyleLbl="revTx" presStyleIdx="1" presStyleCnt="5" custScaleX="84261" custScaleY="61946" custLinFactX="15448" custLinFactNeighborX="100000" custLinFactNeighborY="-38999">
        <dgm:presLayoutVars>
          <dgm:bulletEnabled val="1"/>
        </dgm:presLayoutVars>
      </dgm:prSet>
      <dgm:spPr/>
    </dgm:pt>
    <dgm:pt modelId="{8539C233-B3BC-429D-B59E-49526B6E82EC}" type="pres">
      <dgm:prSet presAssocID="{DB96A01C-5AE9-41C2-AA66-30F66C859A68}" presName="bullet5c" presStyleLbl="node1" presStyleIdx="2" presStyleCnt="5" custLinFactX="29700" custLinFactNeighborX="100000" custLinFactNeighborY="-44876"/>
      <dgm:spPr/>
    </dgm:pt>
    <dgm:pt modelId="{6ACA141F-1F56-4116-BBD1-6E3A240F69D4}" type="pres">
      <dgm:prSet presAssocID="{DB96A01C-5AE9-41C2-AA66-30F66C859A68}" presName="textBox5c" presStyleLbl="revTx" presStyleIdx="2" presStyleCnt="5" custScaleX="69044" custScaleY="103355" custLinFactNeighborX="69021" custLinFactNeighborY="-2393">
        <dgm:presLayoutVars>
          <dgm:bulletEnabled val="1"/>
        </dgm:presLayoutVars>
      </dgm:prSet>
      <dgm:spPr/>
    </dgm:pt>
    <dgm:pt modelId="{7DAE9089-5A8B-4FB8-BC11-2135896DA7F0}" type="pres">
      <dgm:prSet presAssocID="{9DB10D34-625E-41F4-9E31-679982886B1C}" presName="bullet5d" presStyleLbl="node1" presStyleIdx="3" presStyleCnt="5" custLinFactX="100000" custLinFactNeighborX="116611" custLinFactNeighborY="-61764"/>
      <dgm:spPr/>
    </dgm:pt>
    <dgm:pt modelId="{DC0AEBDB-B892-4825-9DF2-9DC42751CCC4}" type="pres">
      <dgm:prSet presAssocID="{9DB10D34-625E-41F4-9E31-679982886B1C}" presName="textBox5d" presStyleLbl="revTx" presStyleIdx="3" presStyleCnt="5" custScaleX="53133" custScaleY="46378" custLinFactNeighborX="24553" custLinFactNeighborY="-18454">
        <dgm:presLayoutVars>
          <dgm:bulletEnabled val="1"/>
        </dgm:presLayoutVars>
      </dgm:prSet>
      <dgm:spPr/>
    </dgm:pt>
    <dgm:pt modelId="{F5491C6B-AF43-41CE-AC11-2D10300E5FC2}" type="pres">
      <dgm:prSet presAssocID="{1CBE5DB7-19EE-4584-BB26-372686CD39C2}" presName="bullet5e" presStyleLbl="node1" presStyleIdx="4" presStyleCnt="5" custLinFactNeighborX="98154" custLinFactNeighborY="-22872"/>
      <dgm:spPr/>
    </dgm:pt>
    <dgm:pt modelId="{5A78A02C-3374-4D40-9DD6-B93BF3038298}" type="pres">
      <dgm:prSet presAssocID="{1CBE5DB7-19EE-4584-BB26-372686CD39C2}" presName="textBox5e" presStyleLbl="revTx" presStyleIdx="4" presStyleCnt="5" custScaleX="73597" custLinFactNeighborX="-11413" custLinFactNeighborY="11229">
        <dgm:presLayoutVars>
          <dgm:bulletEnabled val="1"/>
        </dgm:presLayoutVars>
      </dgm:prSet>
      <dgm:spPr/>
    </dgm:pt>
  </dgm:ptLst>
  <dgm:cxnLst>
    <dgm:cxn modelId="{6BBA770C-1E1A-4AFF-9A91-DC790CF2D8C5}" srcId="{849CE447-D571-4CC3-82FF-CDD78F00E330}" destId="{DB96A01C-5AE9-41C2-AA66-30F66C859A68}" srcOrd="2" destOrd="0" parTransId="{04EA08BA-7E7D-41D3-8B3E-E398BCA2693B}" sibTransId="{EFA52CDB-DFDA-4700-94B0-451B7519DBA7}"/>
    <dgm:cxn modelId="{C228C81B-099D-40F8-87FB-B27A5E8B9FE1}" srcId="{C52442E0-69CB-42F2-8559-34E30EA91721}" destId="{74630EA3-7964-44B9-A108-FE26E3453B8B}" srcOrd="0" destOrd="0" parTransId="{32A178B9-4868-4F35-AB4A-DE910218960E}" sibTransId="{22C13488-3ED0-4EE5-85DF-44BC74C7C78D}"/>
    <dgm:cxn modelId="{8BF1CE1C-DAF3-4AFF-BF97-CEB14B341C20}" srcId="{849CE447-D571-4CC3-82FF-CDD78F00E330}" destId="{15F6CE25-8877-47F3-A43F-6428A4D69E81}" srcOrd="1" destOrd="0" parTransId="{1BF8D24B-AB30-444B-AAAB-6005F02E44BD}" sibTransId="{402BEF99-255A-4EF0-B54A-3020390C8811}"/>
    <dgm:cxn modelId="{DB9A6920-3B11-41BA-906F-EC0226054DEA}" type="presOf" srcId="{1CBE5DB7-19EE-4584-BB26-372686CD39C2}" destId="{5A78A02C-3374-4D40-9DD6-B93BF3038298}" srcOrd="0" destOrd="0" presId="urn:microsoft.com/office/officeart/2005/8/layout/arrow2"/>
    <dgm:cxn modelId="{722A9B25-2E4D-430D-B427-78064FFD8294}" srcId="{849CE447-D571-4CC3-82FF-CDD78F00E330}" destId="{9DB10D34-625E-41F4-9E31-679982886B1C}" srcOrd="3" destOrd="0" parTransId="{317D0C79-0A61-4004-B36B-04F1110DF40C}" sibTransId="{E878ED8A-9DE6-4975-A556-C265D77004C8}"/>
    <dgm:cxn modelId="{B935F027-5AFD-41EC-B769-F1CB70557D16}" srcId="{849CE447-D571-4CC3-82FF-CDD78F00E330}" destId="{23E14105-B139-4438-B57B-10F714BCF7BA}" srcOrd="9" destOrd="0" parTransId="{A258D518-3667-49BA-9BC0-8D44692D5834}" sibTransId="{D71E7637-E55C-4847-AC2D-BDEB31A9867E}"/>
    <dgm:cxn modelId="{1C4C302F-1C64-427E-B767-06F216891DCE}" srcId="{849CE447-D571-4CC3-82FF-CDD78F00E330}" destId="{6852248B-98F9-4F99-9FD9-CB8126E212DA}" srcOrd="7" destOrd="0" parTransId="{8B9E2190-3EE7-40F2-B71B-4BE324EAA63F}" sibTransId="{6A4A2870-BF9D-4B62-A810-1ADCBBEFFB30}"/>
    <dgm:cxn modelId="{DCA1875E-292D-41B1-81FB-943B8DC22CC4}" type="presOf" srcId="{C52442E0-69CB-42F2-8559-34E30EA91721}" destId="{8E8AD7B4-458B-4285-AF44-BEC685341F87}" srcOrd="0" destOrd="0" presId="urn:microsoft.com/office/officeart/2005/8/layout/arrow2"/>
    <dgm:cxn modelId="{163E5A62-C280-472B-85F1-666AD976B071}" srcId="{849CE447-D571-4CC3-82FF-CDD78F00E330}" destId="{3736F57F-82B0-43C5-9E2F-0FA17429DD9C}" srcOrd="6" destOrd="0" parTransId="{5A1F4F27-DA81-4813-A657-E11CA0870742}" sibTransId="{DAC2FA04-002A-4A55-9677-08B5219DCDD4}"/>
    <dgm:cxn modelId="{B4E72A73-19EF-4D35-B236-4D8AACA313FA}" type="presOf" srcId="{DB96A01C-5AE9-41C2-AA66-30F66C859A68}" destId="{6ACA141F-1F56-4116-BBD1-6E3A240F69D4}" srcOrd="0" destOrd="0" presId="urn:microsoft.com/office/officeart/2005/8/layout/arrow2"/>
    <dgm:cxn modelId="{FC67E38E-485E-441B-982C-E3B612115021}" srcId="{849CE447-D571-4CC3-82FF-CDD78F00E330}" destId="{C40D8A4B-A6A6-47A2-BEF3-EF37A3D31D75}" srcOrd="10" destOrd="0" parTransId="{B8346475-6127-416C-BE38-A4C4C92EF249}" sibTransId="{D94B7D2F-22B5-4DA5-BAB7-39D99A58DC8A}"/>
    <dgm:cxn modelId="{558F9BA4-F01B-45DD-AFFF-EE4C2F1EAB72}" srcId="{849CE447-D571-4CC3-82FF-CDD78F00E330}" destId="{1CBE5DB7-19EE-4584-BB26-372686CD39C2}" srcOrd="4" destOrd="0" parTransId="{E7CE00A7-79F2-4A2B-9AAF-06CDE5AB8F97}" sibTransId="{EE13AB71-B9AE-4BD2-921C-4A4EFD93317B}"/>
    <dgm:cxn modelId="{D6693DA7-72B4-414A-8AD0-10F116455513}" type="presOf" srcId="{849CE447-D571-4CC3-82FF-CDD78F00E330}" destId="{2C627266-FA6C-4FAF-B8C9-1F7E29843393}" srcOrd="0" destOrd="0" presId="urn:microsoft.com/office/officeart/2005/8/layout/arrow2"/>
    <dgm:cxn modelId="{28BB6CB5-6DEA-44EF-89D5-96C1F25E5CE2}" type="presOf" srcId="{4559F28C-5AB1-40D1-BB0C-EF31DBA56BCE}" destId="{5A78A02C-3374-4D40-9DD6-B93BF3038298}" srcOrd="0" destOrd="1" presId="urn:microsoft.com/office/officeart/2005/8/layout/arrow2"/>
    <dgm:cxn modelId="{81AF69CF-83CE-4898-BEF0-253FF9FA5FD5}" srcId="{849CE447-D571-4CC3-82FF-CDD78F00E330}" destId="{1A41C8A1-2405-4F0A-9060-B24E9EB23AD5}" srcOrd="8" destOrd="0" parTransId="{FF3B191C-EECE-47CD-8725-9B0B3A95E717}" sibTransId="{5D46E883-D0F2-459F-BC79-0E3E78726A2E}"/>
    <dgm:cxn modelId="{2D81CCD3-476B-40B5-AE91-2F9FEAB47781}" type="presOf" srcId="{9DB10D34-625E-41F4-9E31-679982886B1C}" destId="{DC0AEBDB-B892-4825-9DF2-9DC42751CCC4}" srcOrd="0" destOrd="0" presId="urn:microsoft.com/office/officeart/2005/8/layout/arrow2"/>
    <dgm:cxn modelId="{7D31EAD8-7711-4377-A7E8-2C0B013D4182}" type="presOf" srcId="{74630EA3-7964-44B9-A108-FE26E3453B8B}" destId="{8E8AD7B4-458B-4285-AF44-BEC685341F87}" srcOrd="0" destOrd="1" presId="urn:microsoft.com/office/officeart/2005/8/layout/arrow2"/>
    <dgm:cxn modelId="{BA3239E7-0076-455A-AC2B-3F28456C6279}" srcId="{1CBE5DB7-19EE-4584-BB26-372686CD39C2}" destId="{4559F28C-5AB1-40D1-BB0C-EF31DBA56BCE}" srcOrd="0" destOrd="0" parTransId="{DB9FC0EF-0108-41F3-9E91-9A372D117AD2}" sibTransId="{D1B2EB7E-6920-4B6A-BFA2-7E81813749C6}"/>
    <dgm:cxn modelId="{E02E43EB-731B-43D1-ACAE-08746DB1A109}" srcId="{849CE447-D571-4CC3-82FF-CDD78F00E330}" destId="{9284703D-B50F-444E-A776-623076201EDF}" srcOrd="5" destOrd="0" parTransId="{C6EB60CE-AFDA-40CA-B37D-7A6FBC8C060B}" sibTransId="{B57A05FD-1390-4687-A167-58060B97B293}"/>
    <dgm:cxn modelId="{FE7CADEE-73D4-49C2-B301-4ED9E7A20384}" srcId="{849CE447-D571-4CC3-82FF-CDD78F00E330}" destId="{C52442E0-69CB-42F2-8559-34E30EA91721}" srcOrd="0" destOrd="0" parTransId="{3054B0F3-E9BE-4EC4-A363-6004F8C49234}" sibTransId="{BC39E94B-1329-4281-96F6-FCB00B0DDA39}"/>
    <dgm:cxn modelId="{803358F0-0E31-4DA8-860D-94BC01E991B8}" type="presOf" srcId="{15F6CE25-8877-47F3-A43F-6428A4D69E81}" destId="{90C2C1B1-D171-4A0D-8AA0-F1A4B04626CC}" srcOrd="0" destOrd="0" presId="urn:microsoft.com/office/officeart/2005/8/layout/arrow2"/>
    <dgm:cxn modelId="{D40F76B2-ACAF-476B-BCEF-C9EB7EC91FE1}" type="presParOf" srcId="{2C627266-FA6C-4FAF-B8C9-1F7E29843393}" destId="{4293D774-1405-4F26-B14E-453B6E365171}" srcOrd="0" destOrd="0" presId="urn:microsoft.com/office/officeart/2005/8/layout/arrow2"/>
    <dgm:cxn modelId="{33450AFE-3CEE-4050-901D-8348C614A25E}" type="presParOf" srcId="{2C627266-FA6C-4FAF-B8C9-1F7E29843393}" destId="{8EA4E95E-61D2-4FE0-9AC3-4878C8915EB5}" srcOrd="1" destOrd="0" presId="urn:microsoft.com/office/officeart/2005/8/layout/arrow2"/>
    <dgm:cxn modelId="{3D830A2E-F247-4423-95F5-9388782BF2E5}" type="presParOf" srcId="{8EA4E95E-61D2-4FE0-9AC3-4878C8915EB5}" destId="{CFF0684A-53ED-4397-8CA5-270427B57D69}" srcOrd="0" destOrd="0" presId="urn:microsoft.com/office/officeart/2005/8/layout/arrow2"/>
    <dgm:cxn modelId="{EB61B60E-02AC-49FC-B96D-84E6F4B9C1DF}" type="presParOf" srcId="{8EA4E95E-61D2-4FE0-9AC3-4878C8915EB5}" destId="{8E8AD7B4-458B-4285-AF44-BEC685341F87}" srcOrd="1" destOrd="0" presId="urn:microsoft.com/office/officeart/2005/8/layout/arrow2"/>
    <dgm:cxn modelId="{F24A2F11-E639-4CA9-B5DF-6552600C2AC1}" type="presParOf" srcId="{8EA4E95E-61D2-4FE0-9AC3-4878C8915EB5}" destId="{13C4AD1C-427C-4262-ACCE-19E4423E924B}" srcOrd="2" destOrd="0" presId="urn:microsoft.com/office/officeart/2005/8/layout/arrow2"/>
    <dgm:cxn modelId="{E3DE0D5A-E8A9-4672-9218-C014792A7FC6}" type="presParOf" srcId="{8EA4E95E-61D2-4FE0-9AC3-4878C8915EB5}" destId="{90C2C1B1-D171-4A0D-8AA0-F1A4B04626CC}" srcOrd="3" destOrd="0" presId="urn:microsoft.com/office/officeart/2005/8/layout/arrow2"/>
    <dgm:cxn modelId="{71C8C5AE-A703-4BA1-802B-36A5DABB612D}" type="presParOf" srcId="{8EA4E95E-61D2-4FE0-9AC3-4878C8915EB5}" destId="{8539C233-B3BC-429D-B59E-49526B6E82EC}" srcOrd="4" destOrd="0" presId="urn:microsoft.com/office/officeart/2005/8/layout/arrow2"/>
    <dgm:cxn modelId="{C54754DD-F444-4F6B-9464-844159EE940C}" type="presParOf" srcId="{8EA4E95E-61D2-4FE0-9AC3-4878C8915EB5}" destId="{6ACA141F-1F56-4116-BBD1-6E3A240F69D4}" srcOrd="5" destOrd="0" presId="urn:microsoft.com/office/officeart/2005/8/layout/arrow2"/>
    <dgm:cxn modelId="{3906B559-8EF4-41E4-9910-86E23193B579}" type="presParOf" srcId="{8EA4E95E-61D2-4FE0-9AC3-4878C8915EB5}" destId="{7DAE9089-5A8B-4FB8-BC11-2135896DA7F0}" srcOrd="6" destOrd="0" presId="urn:microsoft.com/office/officeart/2005/8/layout/arrow2"/>
    <dgm:cxn modelId="{4176C65C-CC9B-4578-89EF-045394992B73}" type="presParOf" srcId="{8EA4E95E-61D2-4FE0-9AC3-4878C8915EB5}" destId="{DC0AEBDB-B892-4825-9DF2-9DC42751CCC4}" srcOrd="7" destOrd="0" presId="urn:microsoft.com/office/officeart/2005/8/layout/arrow2"/>
    <dgm:cxn modelId="{196EC5A5-449C-40A8-AB4E-EC3397E56F82}" type="presParOf" srcId="{8EA4E95E-61D2-4FE0-9AC3-4878C8915EB5}" destId="{F5491C6B-AF43-41CE-AC11-2D10300E5FC2}" srcOrd="8" destOrd="0" presId="urn:microsoft.com/office/officeart/2005/8/layout/arrow2"/>
    <dgm:cxn modelId="{F168C7E7-1495-4945-9EF4-D2A4AA8380C5}" type="presParOf" srcId="{8EA4E95E-61D2-4FE0-9AC3-4878C8915EB5}" destId="{5A78A02C-3374-4D40-9DD6-B93BF303829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598CB-0E74-49E0-8CC1-8D416A0E59AD}">
      <dsp:nvSpPr>
        <dsp:cNvPr id="0" name=""/>
        <dsp:cNvSpPr/>
      </dsp:nvSpPr>
      <dsp:spPr>
        <a:xfrm>
          <a:off x="0" y="39687"/>
          <a:ext cx="3286125" cy="1971675"/>
        </a:xfrm>
        <a:prstGeom prst="rect">
          <a:avLst/>
        </a:prstGeom>
        <a:solidFill>
          <a:srgbClr val="009AA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Student performance </a:t>
          </a:r>
          <a:r>
            <a:rPr lang="en-US" sz="2500" kern="1200" dirty="0"/>
            <a:t>on federal accountability indicators, disaggregated</a:t>
          </a:r>
        </a:p>
      </dsp:txBody>
      <dsp:txXfrm>
        <a:off x="0" y="39687"/>
        <a:ext cx="3286125" cy="1971675"/>
      </dsp:txXfrm>
    </dsp:sp>
    <dsp:sp modelId="{46EBB20D-F892-4101-89EF-E4FD3EA36BEE}">
      <dsp:nvSpPr>
        <dsp:cNvPr id="0" name=""/>
        <dsp:cNvSpPr/>
      </dsp:nvSpPr>
      <dsp:spPr>
        <a:xfrm>
          <a:off x="3614737" y="39687"/>
          <a:ext cx="3286125" cy="1971675"/>
        </a:xfrm>
        <a:prstGeom prst="rect">
          <a:avLst/>
        </a:prstGeom>
        <a:solidFill>
          <a:srgbClr val="FF6D1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How programs are </a:t>
          </a:r>
          <a:r>
            <a:rPr lang="en-US" sz="2500" b="1" kern="1200" dirty="0"/>
            <a:t>aligned to labor market needs </a:t>
          </a:r>
        </a:p>
      </dsp:txBody>
      <dsp:txXfrm>
        <a:off x="3614737" y="39687"/>
        <a:ext cx="3286125" cy="1971675"/>
      </dsp:txXfrm>
    </dsp:sp>
    <dsp:sp modelId="{6B52E750-3B62-4E4E-ADB4-568AA33E97E8}">
      <dsp:nvSpPr>
        <dsp:cNvPr id="0" name=""/>
        <dsp:cNvSpPr/>
      </dsp:nvSpPr>
      <dsp:spPr>
        <a:xfrm>
          <a:off x="7229475" y="39687"/>
          <a:ext cx="3286125" cy="1971675"/>
        </a:xfrm>
        <a:prstGeom prst="rect">
          <a:avLst/>
        </a:prstGeom>
        <a:solidFill>
          <a:srgbClr val="7AB8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Whether programs are of sufficient </a:t>
          </a:r>
          <a:r>
            <a:rPr lang="en-US" sz="2500" b="1" kern="1200" dirty="0"/>
            <a:t>size, scope and quality </a:t>
          </a:r>
          <a:r>
            <a:rPr lang="en-US" sz="2500" kern="1200" dirty="0"/>
            <a:t>to meet all students’ needs</a:t>
          </a:r>
        </a:p>
      </dsp:txBody>
      <dsp:txXfrm>
        <a:off x="7229475" y="39687"/>
        <a:ext cx="3286125" cy="1971675"/>
      </dsp:txXfrm>
    </dsp:sp>
    <dsp:sp modelId="{9B633962-A072-48B0-8FB2-50D64DDB5683}">
      <dsp:nvSpPr>
        <dsp:cNvPr id="0" name=""/>
        <dsp:cNvSpPr/>
      </dsp:nvSpPr>
      <dsp:spPr>
        <a:xfrm>
          <a:off x="0" y="2339975"/>
          <a:ext cx="3286125" cy="1971675"/>
        </a:xfrm>
        <a:prstGeom prst="rect">
          <a:avLst/>
        </a:prstGeom>
        <a:solidFill>
          <a:schemeClr val="bg1">
            <a:lumMod val="6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Progress toward implementing programs and </a:t>
          </a:r>
          <a:r>
            <a:rPr lang="en-US" sz="2500" b="1" kern="1200" dirty="0"/>
            <a:t>programs of study</a:t>
          </a:r>
        </a:p>
      </dsp:txBody>
      <dsp:txXfrm>
        <a:off x="0" y="2339975"/>
        <a:ext cx="3286125" cy="1971675"/>
      </dsp:txXfrm>
    </dsp:sp>
    <dsp:sp modelId="{F80A079D-6B33-4620-B6D0-8A26D3008694}">
      <dsp:nvSpPr>
        <dsp:cNvPr id="0" name=""/>
        <dsp:cNvSpPr/>
      </dsp:nvSpPr>
      <dsp:spPr>
        <a:xfrm>
          <a:off x="3614737" y="2339975"/>
          <a:ext cx="3286125" cy="1971675"/>
        </a:xfrm>
        <a:prstGeom prst="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Efforts to improve recruitment, retention and training of </a:t>
          </a:r>
          <a:r>
            <a:rPr lang="en-US" sz="2500" b="1" kern="1200" dirty="0"/>
            <a:t>faculty and staff</a:t>
          </a:r>
        </a:p>
      </dsp:txBody>
      <dsp:txXfrm>
        <a:off x="3614737" y="2339975"/>
        <a:ext cx="3286125" cy="1971675"/>
      </dsp:txXfrm>
    </dsp:sp>
    <dsp:sp modelId="{1505B671-7B78-48C3-B478-C8817186366C}">
      <dsp:nvSpPr>
        <dsp:cNvPr id="0" name=""/>
        <dsp:cNvSpPr/>
      </dsp:nvSpPr>
      <dsp:spPr>
        <a:xfrm>
          <a:off x="7229475" y="2339975"/>
          <a:ext cx="3286125" cy="1971675"/>
        </a:xfrm>
        <a:prstGeom prst="rect">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Progress toward improving </a:t>
          </a:r>
          <a:r>
            <a:rPr lang="en-US" sz="2500" b="1" kern="1200" dirty="0"/>
            <a:t>access and equity</a:t>
          </a: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E51D8-51A0-4095-88F8-37086BA8BCB8}">
      <dsp:nvSpPr>
        <dsp:cNvPr id="0" name=""/>
        <dsp:cNvSpPr/>
      </dsp:nvSpPr>
      <dsp:spPr>
        <a:xfrm>
          <a:off x="0" y="0"/>
          <a:ext cx="8653577" cy="5506517"/>
        </a:xfrm>
        <a:prstGeom prst="roundRect">
          <a:avLst>
            <a:gd name="adj" fmla="val 8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4273669"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Comprehensive Local Needs Assessment </a:t>
          </a:r>
        </a:p>
      </dsp:txBody>
      <dsp:txXfrm>
        <a:off x="137088" y="137088"/>
        <a:ext cx="8379401" cy="5232341"/>
      </dsp:txXfrm>
    </dsp:sp>
    <dsp:sp modelId="{86AA5A05-C730-4866-9186-E0F28CA62750}">
      <dsp:nvSpPr>
        <dsp:cNvPr id="0" name=""/>
        <dsp:cNvSpPr/>
      </dsp:nvSpPr>
      <dsp:spPr>
        <a:xfrm>
          <a:off x="1030742" y="1214371"/>
          <a:ext cx="7074165" cy="2948778"/>
        </a:xfrm>
        <a:prstGeom prst="roundRect">
          <a:avLst>
            <a:gd name="adj" fmla="val 10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2447647"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Actions to Address:</a:t>
          </a:r>
        </a:p>
        <a:p>
          <a:pPr marL="0" lvl="0" indent="0" algn="l" defTabSz="1600200">
            <a:lnSpc>
              <a:spcPct val="90000"/>
            </a:lnSpc>
            <a:spcBef>
              <a:spcPct val="0"/>
            </a:spcBef>
            <a:spcAft>
              <a:spcPct val="35000"/>
            </a:spcAft>
            <a:buNone/>
          </a:pPr>
          <a:r>
            <a:rPr lang="en-US" sz="1600" kern="1200" dirty="0">
              <a:solidFill>
                <a:schemeClr val="tx1"/>
              </a:solidFill>
            </a:rPr>
            <a:t>Programs of Study: High-skill; high-wage; in-demand</a:t>
          </a:r>
        </a:p>
        <a:p>
          <a:pPr marL="0" lvl="0" indent="0" algn="l" defTabSz="1600200">
            <a:lnSpc>
              <a:spcPct val="90000"/>
            </a:lnSpc>
            <a:spcBef>
              <a:spcPct val="0"/>
            </a:spcBef>
            <a:spcAft>
              <a:spcPct val="35000"/>
            </a:spcAft>
            <a:buNone/>
          </a:pPr>
          <a:r>
            <a:rPr lang="en-US" sz="1600" kern="1200" dirty="0">
              <a:solidFill>
                <a:schemeClr val="tx1"/>
              </a:solidFill>
            </a:rPr>
            <a:t>Student Performance; access and equity</a:t>
          </a:r>
        </a:p>
        <a:p>
          <a:pPr marL="0" lvl="0" indent="0" algn="l" defTabSz="1600200">
            <a:lnSpc>
              <a:spcPct val="90000"/>
            </a:lnSpc>
            <a:spcBef>
              <a:spcPct val="0"/>
            </a:spcBef>
            <a:spcAft>
              <a:spcPct val="35000"/>
            </a:spcAft>
            <a:buNone/>
          </a:pPr>
          <a:r>
            <a:rPr lang="en-US" sz="1600" kern="1200" dirty="0">
              <a:solidFill>
                <a:schemeClr val="tx1"/>
              </a:solidFill>
            </a:rPr>
            <a:t>Teacher recruitment</a:t>
          </a:r>
        </a:p>
        <a:p>
          <a:pPr marL="0" lvl="0" indent="0" algn="l" defTabSz="1600200">
            <a:lnSpc>
              <a:spcPct val="90000"/>
            </a:lnSpc>
            <a:spcBef>
              <a:spcPct val="0"/>
            </a:spcBef>
            <a:spcAft>
              <a:spcPct val="35000"/>
            </a:spcAft>
            <a:buNone/>
          </a:pPr>
          <a:r>
            <a:rPr lang="en-US" sz="1600" kern="1200" dirty="0">
              <a:solidFill>
                <a:schemeClr val="tx1"/>
              </a:solidFill>
            </a:rPr>
            <a:t>Professional Development </a:t>
          </a:r>
        </a:p>
      </dsp:txBody>
      <dsp:txXfrm>
        <a:off x="1121427" y="1305056"/>
        <a:ext cx="6892795" cy="2767408"/>
      </dsp:txXfrm>
    </dsp:sp>
    <dsp:sp modelId="{47FF257E-A28F-4917-A075-17DE09D88C8D}">
      <dsp:nvSpPr>
        <dsp:cNvPr id="0" name=""/>
        <dsp:cNvSpPr/>
      </dsp:nvSpPr>
      <dsp:spPr>
        <a:xfrm>
          <a:off x="3858872" y="3453279"/>
          <a:ext cx="2566841" cy="550233"/>
        </a:xfrm>
        <a:prstGeom prst="roundRect">
          <a:avLst>
            <a:gd name="adj" fmla="val 10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256032" numCol="1" spcCol="1270" anchor="t"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Budget  </a:t>
          </a:r>
        </a:p>
      </dsp:txBody>
      <dsp:txXfrm>
        <a:off x="3875794" y="3470201"/>
        <a:ext cx="2532997" cy="516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3D774-1405-4F26-B14E-453B6E365171}">
      <dsp:nvSpPr>
        <dsp:cNvPr id="0" name=""/>
        <dsp:cNvSpPr/>
      </dsp:nvSpPr>
      <dsp:spPr>
        <a:xfrm>
          <a:off x="0" y="731959"/>
          <a:ext cx="8900160" cy="55625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0684A-53ED-4397-8CA5-270427B57D69}">
      <dsp:nvSpPr>
        <dsp:cNvPr id="0" name=""/>
        <dsp:cNvSpPr/>
      </dsp:nvSpPr>
      <dsp:spPr>
        <a:xfrm>
          <a:off x="571237" y="5282625"/>
          <a:ext cx="204703" cy="2047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AD7B4-458B-4285-AF44-BEC685341F87}">
      <dsp:nvSpPr>
        <dsp:cNvPr id="0" name=""/>
        <dsp:cNvSpPr/>
      </dsp:nvSpPr>
      <dsp:spPr>
        <a:xfrm>
          <a:off x="606511" y="5510021"/>
          <a:ext cx="878696" cy="165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68" tIns="0" rIns="0" bIns="0" numCol="1" spcCol="1270" anchor="t" anchorCtr="0">
          <a:noAutofit/>
        </a:bodyPr>
        <a:lstStyle/>
        <a:p>
          <a:pPr marL="0" lvl="0" indent="0" algn="l" defTabSz="533400">
            <a:lnSpc>
              <a:spcPct val="90000"/>
            </a:lnSpc>
            <a:spcBef>
              <a:spcPct val="0"/>
            </a:spcBef>
            <a:spcAft>
              <a:spcPct val="35000"/>
            </a:spcAft>
            <a:buNone/>
          </a:pPr>
          <a:r>
            <a:rPr lang="en-US" sz="1200" i="0" kern="1200" dirty="0">
              <a:solidFill>
                <a:srgbClr val="000000"/>
              </a:solidFill>
              <a:latin typeface="+mn-lt"/>
              <a:cs typeface="Calibri"/>
            </a:rPr>
            <a:t>July 2019 Receipt of State Allocation and Distribution to Local Consortia</a:t>
          </a:r>
          <a:endParaRPr lang="en-US" sz="1200" b="0" kern="1200" dirty="0">
            <a:solidFill>
              <a:srgbClr val="010000"/>
            </a:solidFill>
            <a:latin typeface="+mn-lt"/>
            <a:cs typeface="Calibri"/>
          </a:endParaRPr>
        </a:p>
        <a:p>
          <a:pPr marL="285750" lvl="1" indent="-285750" algn="l" defTabSz="1600200">
            <a:lnSpc>
              <a:spcPct val="90000"/>
            </a:lnSpc>
            <a:spcBef>
              <a:spcPct val="0"/>
            </a:spcBef>
            <a:spcAft>
              <a:spcPct val="15000"/>
            </a:spcAft>
            <a:buChar char="•"/>
          </a:pPr>
          <a:endParaRPr lang="en-US" sz="3600" kern="1200" dirty="0"/>
        </a:p>
      </dsp:txBody>
      <dsp:txXfrm>
        <a:off x="606511" y="5510021"/>
        <a:ext cx="878696" cy="1652133"/>
      </dsp:txXfrm>
    </dsp:sp>
    <dsp:sp modelId="{13C4AD1C-427C-4262-ACCE-19E4423E924B}">
      <dsp:nvSpPr>
        <dsp:cNvPr id="0" name=""/>
        <dsp:cNvSpPr/>
      </dsp:nvSpPr>
      <dsp:spPr>
        <a:xfrm>
          <a:off x="1423724" y="4279312"/>
          <a:ext cx="320405" cy="320405"/>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C2C1B1-D171-4A0D-8AA0-F1A4B04626CC}">
      <dsp:nvSpPr>
        <dsp:cNvPr id="0" name=""/>
        <dsp:cNvSpPr/>
      </dsp:nvSpPr>
      <dsp:spPr>
        <a:xfrm>
          <a:off x="3107533" y="3737446"/>
          <a:ext cx="1244894" cy="144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76" tIns="0" rIns="0" bIns="0" numCol="1" spcCol="1270" anchor="t" anchorCtr="0">
          <a:noAutofit/>
        </a:bodyPr>
        <a:lstStyle/>
        <a:p>
          <a:pPr marL="0" lvl="0" indent="0" algn="l" defTabSz="533400">
            <a:lnSpc>
              <a:spcPct val="90000"/>
            </a:lnSpc>
            <a:spcBef>
              <a:spcPct val="0"/>
            </a:spcBef>
            <a:spcAft>
              <a:spcPct val="35000"/>
            </a:spcAft>
            <a:buNone/>
          </a:pPr>
          <a:r>
            <a:rPr lang="en-US" sz="1200" b="0" kern="1200" dirty="0">
              <a:solidFill>
                <a:srgbClr val="000000"/>
              </a:solidFill>
              <a:latin typeface="+mn-lt"/>
              <a:cs typeface="Calibri"/>
            </a:rPr>
            <a:t>Jan  2020</a:t>
          </a:r>
        </a:p>
        <a:p>
          <a:pPr marL="0" lvl="0" indent="0" algn="l" defTabSz="533400">
            <a:lnSpc>
              <a:spcPct val="90000"/>
            </a:lnSpc>
            <a:spcBef>
              <a:spcPct val="0"/>
            </a:spcBef>
            <a:spcAft>
              <a:spcPct val="35000"/>
            </a:spcAft>
            <a:buNone/>
          </a:pPr>
          <a:r>
            <a:rPr lang="en-US" sz="1200" i="0" kern="1200" dirty="0">
              <a:solidFill>
                <a:srgbClr val="000000"/>
              </a:solidFill>
              <a:latin typeface="+mn-lt"/>
              <a:cs typeface="Calibri"/>
            </a:rPr>
            <a:t>Board of Trustees; MDE</a:t>
          </a:r>
        </a:p>
        <a:p>
          <a:pPr marL="0" lvl="0" indent="0" algn="l" defTabSz="533400">
            <a:lnSpc>
              <a:spcPct val="90000"/>
            </a:lnSpc>
            <a:spcBef>
              <a:spcPct val="0"/>
            </a:spcBef>
            <a:spcAft>
              <a:spcPct val="35000"/>
            </a:spcAft>
            <a:buNone/>
          </a:pPr>
          <a:r>
            <a:rPr lang="en-US" sz="1200" b="0" i="0" kern="1200" dirty="0">
              <a:solidFill>
                <a:srgbClr val="000000"/>
              </a:solidFill>
              <a:latin typeface="+mn-lt"/>
              <a:cs typeface="Calibri"/>
            </a:rPr>
            <a:t>Final Edits</a:t>
          </a:r>
          <a:endParaRPr lang="en-US" sz="1200" b="0" i="1" kern="1200" dirty="0">
            <a:solidFill>
              <a:srgbClr val="000000"/>
            </a:solidFill>
            <a:latin typeface="+mn-lt"/>
            <a:cs typeface="Calibri"/>
          </a:endParaRPr>
        </a:p>
      </dsp:txBody>
      <dsp:txXfrm>
        <a:off x="3107533" y="3737446"/>
        <a:ext cx="1244894" cy="1443793"/>
      </dsp:txXfrm>
    </dsp:sp>
    <dsp:sp modelId="{07A7BA34-3A92-4848-AE57-A7CAFE57507D}">
      <dsp:nvSpPr>
        <dsp:cNvPr id="0" name=""/>
        <dsp:cNvSpPr/>
      </dsp:nvSpPr>
      <dsp:spPr>
        <a:xfrm>
          <a:off x="4154926" y="2628732"/>
          <a:ext cx="427207" cy="4272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5B00E-271B-4510-A4AB-86491BD1DB94}">
      <dsp:nvSpPr>
        <dsp:cNvPr id="0" name=""/>
        <dsp:cNvSpPr/>
      </dsp:nvSpPr>
      <dsp:spPr>
        <a:xfrm>
          <a:off x="4115414" y="3370500"/>
          <a:ext cx="1179170" cy="312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68" tIns="0" rIns="0" bIns="0" numCol="1" spcCol="1270" anchor="t" anchorCtr="0">
          <a:noAutofit/>
        </a:bodyPr>
        <a:lstStyle/>
        <a:p>
          <a:pPr marL="0" lvl="0" indent="0" algn="l" defTabSz="533400">
            <a:lnSpc>
              <a:spcPct val="90000"/>
            </a:lnSpc>
            <a:spcBef>
              <a:spcPct val="0"/>
            </a:spcBef>
            <a:spcAft>
              <a:spcPct val="35000"/>
            </a:spcAft>
            <a:buNone/>
          </a:pPr>
          <a:r>
            <a:rPr lang="en-US" sz="1200" i="0" kern="1200" dirty="0">
              <a:solidFill>
                <a:srgbClr val="C00000"/>
              </a:solidFill>
              <a:latin typeface="+mn-lt"/>
              <a:cs typeface="Calibri"/>
            </a:rPr>
            <a:t>February 2020</a:t>
          </a:r>
        </a:p>
        <a:p>
          <a:pPr marL="0" lvl="0" indent="0" algn="l" defTabSz="533400">
            <a:lnSpc>
              <a:spcPct val="90000"/>
            </a:lnSpc>
            <a:spcBef>
              <a:spcPct val="0"/>
            </a:spcBef>
            <a:spcAft>
              <a:spcPct val="35000"/>
            </a:spcAft>
            <a:buNone/>
          </a:pPr>
          <a:r>
            <a:rPr lang="en-US" sz="1200" i="0" kern="1200" dirty="0">
              <a:solidFill>
                <a:srgbClr val="C00000"/>
              </a:solidFill>
              <a:latin typeface="+mn-lt"/>
              <a:cs typeface="Calibri"/>
            </a:rPr>
            <a:t>Plan to Governor’s Office (30 Day Review) </a:t>
          </a:r>
        </a:p>
      </dsp:txBody>
      <dsp:txXfrm>
        <a:off x="4115414" y="3370500"/>
        <a:ext cx="1179170" cy="3127806"/>
      </dsp:txXfrm>
    </dsp:sp>
    <dsp:sp modelId="{DB60D7F1-F3E3-471D-89FB-7C93153CE6CE}">
      <dsp:nvSpPr>
        <dsp:cNvPr id="0" name=""/>
        <dsp:cNvSpPr/>
      </dsp:nvSpPr>
      <dsp:spPr>
        <a:xfrm>
          <a:off x="6451253" y="1987804"/>
          <a:ext cx="551809" cy="5518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66D5F-A23F-4DA8-BB2B-D90084FFF2F3}">
      <dsp:nvSpPr>
        <dsp:cNvPr id="0" name=""/>
        <dsp:cNvSpPr/>
      </dsp:nvSpPr>
      <dsp:spPr>
        <a:xfrm>
          <a:off x="6349187" y="2918188"/>
          <a:ext cx="1039770" cy="156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393" tIns="0" rIns="0" bIns="0" numCol="1" spcCol="1270" anchor="t" anchorCtr="0">
          <a:noAutofit/>
        </a:bodyPr>
        <a:lstStyle/>
        <a:p>
          <a:pPr marL="0" lvl="0" indent="0" algn="l" defTabSz="533400">
            <a:lnSpc>
              <a:spcPct val="90000"/>
            </a:lnSpc>
            <a:spcBef>
              <a:spcPct val="0"/>
            </a:spcBef>
            <a:spcAft>
              <a:spcPct val="35000"/>
            </a:spcAft>
            <a:buNone/>
          </a:pPr>
          <a:r>
            <a:rPr lang="en-US" sz="1200" i="0" kern="1200" dirty="0">
              <a:solidFill>
                <a:srgbClr val="000000"/>
              </a:solidFill>
              <a:latin typeface="Calibri"/>
              <a:cs typeface="Calibri"/>
            </a:rPr>
            <a:t>Review at Federal Level  </a:t>
          </a:r>
        </a:p>
        <a:p>
          <a:pPr marL="285750" lvl="1" indent="-285750" algn="l" defTabSz="1600200">
            <a:lnSpc>
              <a:spcPct val="90000"/>
            </a:lnSpc>
            <a:spcBef>
              <a:spcPct val="0"/>
            </a:spcBef>
            <a:spcAft>
              <a:spcPct val="15000"/>
            </a:spcAft>
            <a:buChar char="•"/>
          </a:pPr>
          <a:endParaRPr lang="en-US" sz="3600" kern="1200" dirty="0"/>
        </a:p>
        <a:p>
          <a:pPr marL="285750" lvl="1" indent="-285750" algn="l" defTabSz="1600200">
            <a:lnSpc>
              <a:spcPct val="90000"/>
            </a:lnSpc>
            <a:spcBef>
              <a:spcPct val="0"/>
            </a:spcBef>
            <a:spcAft>
              <a:spcPct val="15000"/>
            </a:spcAft>
            <a:buChar char="•"/>
          </a:pPr>
          <a:endParaRPr lang="en-US" sz="3600" kern="1200" dirty="0"/>
        </a:p>
      </dsp:txBody>
      <dsp:txXfrm>
        <a:off x="6349187" y="2918188"/>
        <a:ext cx="1039770" cy="1563340"/>
      </dsp:txXfrm>
    </dsp:sp>
    <dsp:sp modelId="{CFBFB158-B75F-4130-AC30-021B8F32EB80}">
      <dsp:nvSpPr>
        <dsp:cNvPr id="0" name=""/>
        <dsp:cNvSpPr/>
      </dsp:nvSpPr>
      <dsp:spPr>
        <a:xfrm>
          <a:off x="7667395" y="1446535"/>
          <a:ext cx="703112" cy="7031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E8D8B-AAFE-42E5-802B-93D0ACC40428}">
      <dsp:nvSpPr>
        <dsp:cNvPr id="0" name=""/>
        <dsp:cNvSpPr/>
      </dsp:nvSpPr>
      <dsp:spPr>
        <a:xfrm>
          <a:off x="7471470" y="2809322"/>
          <a:ext cx="1428689" cy="409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565" tIns="0" rIns="0" bIns="0" numCol="1" spcCol="1270" anchor="t" anchorCtr="0">
          <a:noAutofit/>
        </a:bodyPr>
        <a:lstStyle/>
        <a:p>
          <a:pPr marL="0" lvl="0" indent="0" algn="l" defTabSz="622300">
            <a:lnSpc>
              <a:spcPct val="90000"/>
            </a:lnSpc>
            <a:spcBef>
              <a:spcPct val="0"/>
            </a:spcBef>
            <a:spcAft>
              <a:spcPct val="35000"/>
            </a:spcAft>
            <a:buNone/>
          </a:pPr>
          <a:r>
            <a:rPr lang="en-US" sz="1400" i="0" kern="1200" dirty="0">
              <a:solidFill>
                <a:srgbClr val="000000"/>
              </a:solidFill>
              <a:latin typeface="Calibri"/>
              <a:cs typeface="Calibri"/>
            </a:rPr>
            <a:t>July 2020 Receipt of State Allocation and Distribution to Local Consortia</a:t>
          </a:r>
        </a:p>
      </dsp:txBody>
      <dsp:txXfrm>
        <a:off x="7471470" y="2809322"/>
        <a:ext cx="1428689" cy="4094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3D774-1405-4F26-B14E-453B6E365171}">
      <dsp:nvSpPr>
        <dsp:cNvPr id="0" name=""/>
        <dsp:cNvSpPr/>
      </dsp:nvSpPr>
      <dsp:spPr>
        <a:xfrm>
          <a:off x="0" y="610750"/>
          <a:ext cx="8900160" cy="55625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0684A-53ED-4397-8CA5-270427B57D69}">
      <dsp:nvSpPr>
        <dsp:cNvPr id="0" name=""/>
        <dsp:cNvSpPr/>
      </dsp:nvSpPr>
      <dsp:spPr>
        <a:xfrm>
          <a:off x="1444073" y="4286271"/>
          <a:ext cx="204703" cy="20470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E8AD7B4-458B-4285-AF44-BEC685341F87}">
      <dsp:nvSpPr>
        <dsp:cNvPr id="0" name=""/>
        <dsp:cNvSpPr/>
      </dsp:nvSpPr>
      <dsp:spPr>
        <a:xfrm>
          <a:off x="1263216" y="5428052"/>
          <a:ext cx="878696" cy="165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468" tIns="0" rIns="0" bIns="0" numCol="1" spcCol="1270" anchor="t" anchorCtr="0">
          <a:noAutofit/>
        </a:bodyPr>
        <a:lstStyle/>
        <a:p>
          <a:pPr marL="0" lvl="0" indent="0" algn="l" defTabSz="533400">
            <a:lnSpc>
              <a:spcPct val="90000"/>
            </a:lnSpc>
            <a:spcBef>
              <a:spcPct val="0"/>
            </a:spcBef>
            <a:spcAft>
              <a:spcPct val="35000"/>
            </a:spcAft>
            <a:buNone/>
          </a:pPr>
          <a:r>
            <a:rPr lang="en-US" sz="1200" i="0" kern="1200" dirty="0">
              <a:latin typeface="+mn-lt"/>
              <a:cs typeface="Calibri"/>
            </a:rPr>
            <a:t>July 2019 Allocation Distribution to Local Consortia</a:t>
          </a:r>
          <a:endParaRPr lang="en-US" sz="1200" b="0" kern="1200" dirty="0">
            <a:latin typeface="+mn-lt"/>
            <a:cs typeface="Calibri"/>
          </a:endParaRPr>
        </a:p>
        <a:p>
          <a:pPr marL="285750" lvl="1" indent="-285750" algn="l" defTabSz="1600200">
            <a:lnSpc>
              <a:spcPct val="90000"/>
            </a:lnSpc>
            <a:spcBef>
              <a:spcPct val="0"/>
            </a:spcBef>
            <a:spcAft>
              <a:spcPct val="15000"/>
            </a:spcAft>
            <a:buChar char="•"/>
          </a:pPr>
          <a:endParaRPr lang="en-US" sz="3600" kern="1200" dirty="0"/>
        </a:p>
      </dsp:txBody>
      <dsp:txXfrm>
        <a:off x="1263216" y="5428052"/>
        <a:ext cx="878696" cy="1652133"/>
      </dsp:txXfrm>
    </dsp:sp>
    <dsp:sp modelId="{13C4AD1C-427C-4262-ACCE-19E4423E924B}">
      <dsp:nvSpPr>
        <dsp:cNvPr id="0" name=""/>
        <dsp:cNvSpPr/>
      </dsp:nvSpPr>
      <dsp:spPr>
        <a:xfrm>
          <a:off x="2108604" y="3712281"/>
          <a:ext cx="320405" cy="320405"/>
        </a:xfrm>
        <a:prstGeom prst="ellipse">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0C2C1B1-D171-4A0D-8AA0-F1A4B04626CC}">
      <dsp:nvSpPr>
        <dsp:cNvPr id="0" name=""/>
        <dsp:cNvSpPr/>
      </dsp:nvSpPr>
      <dsp:spPr>
        <a:xfrm>
          <a:off x="3966864" y="3484096"/>
          <a:ext cx="1244894" cy="144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76" tIns="0" rIns="0" bIns="0" numCol="1" spcCol="1270" anchor="t" anchorCtr="0">
          <a:noAutofit/>
        </a:bodyPr>
        <a:lstStyle/>
        <a:p>
          <a:pPr marL="0" lvl="0" indent="0" algn="l" defTabSz="533400">
            <a:lnSpc>
              <a:spcPct val="90000"/>
            </a:lnSpc>
            <a:spcBef>
              <a:spcPct val="0"/>
            </a:spcBef>
            <a:spcAft>
              <a:spcPct val="35000"/>
            </a:spcAft>
            <a:buNone/>
          </a:pPr>
          <a:r>
            <a:rPr lang="en-US" sz="1200" b="0" kern="1200" dirty="0">
              <a:latin typeface="+mn-lt"/>
              <a:cs typeface="Calibri"/>
            </a:rPr>
            <a:t>Nov 4-6 Leadership Meeting and CTE Works!  Review of 4-year State Plan  </a:t>
          </a:r>
          <a:endParaRPr lang="en-US" sz="1200" b="0" i="1" kern="1200" dirty="0">
            <a:latin typeface="+mn-lt"/>
            <a:cs typeface="Calibri"/>
          </a:endParaRPr>
        </a:p>
      </dsp:txBody>
      <dsp:txXfrm>
        <a:off x="3966864" y="3484096"/>
        <a:ext cx="1244894" cy="1443793"/>
      </dsp:txXfrm>
    </dsp:sp>
    <dsp:sp modelId="{8539C233-B3BC-429D-B59E-49526B6E82EC}">
      <dsp:nvSpPr>
        <dsp:cNvPr id="0" name=""/>
        <dsp:cNvSpPr/>
      </dsp:nvSpPr>
      <dsp:spPr>
        <a:xfrm>
          <a:off x="3962849" y="2748820"/>
          <a:ext cx="427207" cy="42720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ACA141F-1F56-4116-BBD1-6E3A240F69D4}">
      <dsp:nvSpPr>
        <dsp:cNvPr id="0" name=""/>
        <dsp:cNvSpPr/>
      </dsp:nvSpPr>
      <dsp:spPr>
        <a:xfrm>
          <a:off x="5073830" y="3026886"/>
          <a:ext cx="1185990" cy="3231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68" tIns="0" rIns="0" bIns="0" numCol="1" spcCol="1270" anchor="t" anchorCtr="0">
          <a:noAutofit/>
        </a:bodyPr>
        <a:lstStyle/>
        <a:p>
          <a:pPr marL="0" lvl="0" indent="0" algn="l" defTabSz="533400">
            <a:lnSpc>
              <a:spcPct val="90000"/>
            </a:lnSpc>
            <a:spcBef>
              <a:spcPct val="0"/>
            </a:spcBef>
            <a:spcAft>
              <a:spcPct val="35000"/>
            </a:spcAft>
            <a:buNone/>
          </a:pPr>
          <a:r>
            <a:rPr lang="en-US" sz="1200" b="0" i="0" kern="1200" dirty="0">
              <a:latin typeface="+mn-lt"/>
              <a:cs typeface="Calibri"/>
            </a:rPr>
            <a:t>Development of Local 2-year Application  </a:t>
          </a:r>
        </a:p>
      </dsp:txBody>
      <dsp:txXfrm>
        <a:off x="5073830" y="3026886"/>
        <a:ext cx="1185990" cy="3231064"/>
      </dsp:txXfrm>
    </dsp:sp>
    <dsp:sp modelId="{7DAE9089-5A8B-4FB8-BC11-2135896DA7F0}">
      <dsp:nvSpPr>
        <dsp:cNvPr id="0" name=""/>
        <dsp:cNvSpPr/>
      </dsp:nvSpPr>
      <dsp:spPr>
        <a:xfrm>
          <a:off x="6259472" y="1936652"/>
          <a:ext cx="551809" cy="55180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C0AEBDB-B892-4825-9DF2-9DC42751CCC4}">
      <dsp:nvSpPr>
        <dsp:cNvPr id="0" name=""/>
        <dsp:cNvSpPr/>
      </dsp:nvSpPr>
      <dsp:spPr>
        <a:xfrm>
          <a:off x="6194271" y="2864837"/>
          <a:ext cx="945784" cy="172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393" tIns="0" rIns="0" bIns="0" numCol="1" spcCol="1270" anchor="t" anchorCtr="0">
          <a:noAutofit/>
        </a:bodyPr>
        <a:lstStyle/>
        <a:p>
          <a:pPr marL="0" lvl="0" indent="0" algn="l" defTabSz="533400">
            <a:lnSpc>
              <a:spcPct val="90000"/>
            </a:lnSpc>
            <a:spcBef>
              <a:spcPct val="0"/>
            </a:spcBef>
            <a:spcAft>
              <a:spcPct val="35000"/>
            </a:spcAft>
            <a:buNone/>
          </a:pPr>
          <a:r>
            <a:rPr lang="en-US" sz="1200" i="0" kern="1200" dirty="0">
              <a:latin typeface="+mn-lt"/>
              <a:cs typeface="Calibri"/>
            </a:rPr>
            <a:t>May 1, 2020 2-Year Local app due</a:t>
          </a:r>
        </a:p>
        <a:p>
          <a:pPr marL="0" lvl="0" indent="0" algn="l" defTabSz="533400">
            <a:lnSpc>
              <a:spcPct val="90000"/>
            </a:lnSpc>
            <a:spcBef>
              <a:spcPct val="0"/>
            </a:spcBef>
            <a:spcAft>
              <a:spcPct val="35000"/>
            </a:spcAft>
            <a:buNone/>
          </a:pPr>
          <a:r>
            <a:rPr lang="en-US" sz="1200" i="0" kern="1200" dirty="0">
              <a:latin typeface="+mn-lt"/>
              <a:cs typeface="Calibri"/>
            </a:rPr>
            <a:t>10 questions  + CLNA </a:t>
          </a:r>
        </a:p>
      </dsp:txBody>
      <dsp:txXfrm>
        <a:off x="6194271" y="2864837"/>
        <a:ext cx="945784" cy="1728481"/>
      </dsp:txXfrm>
    </dsp:sp>
    <dsp:sp modelId="{F5491C6B-AF43-41CE-AC11-2D10300E5FC2}">
      <dsp:nvSpPr>
        <dsp:cNvPr id="0" name=""/>
        <dsp:cNvSpPr/>
      </dsp:nvSpPr>
      <dsp:spPr>
        <a:xfrm>
          <a:off x="7458704" y="1673873"/>
          <a:ext cx="703112" cy="703112"/>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A78A02C-3374-4D40-9DD6-B93BF3038298}">
      <dsp:nvSpPr>
        <dsp:cNvPr id="0" name=""/>
        <dsp:cNvSpPr/>
      </dsp:nvSpPr>
      <dsp:spPr>
        <a:xfrm>
          <a:off x="7151963" y="2645968"/>
          <a:ext cx="1310050" cy="409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565" tIns="0" rIns="0" bIns="0" numCol="1" spcCol="1270" anchor="t" anchorCtr="0">
          <a:noAutofit/>
        </a:bodyPr>
        <a:lstStyle/>
        <a:p>
          <a:pPr marL="0" lvl="0" indent="0" algn="l" defTabSz="533400">
            <a:lnSpc>
              <a:spcPct val="90000"/>
            </a:lnSpc>
            <a:spcBef>
              <a:spcPct val="0"/>
            </a:spcBef>
            <a:spcAft>
              <a:spcPct val="35000"/>
            </a:spcAft>
            <a:buNone/>
          </a:pPr>
          <a:r>
            <a:rPr lang="en-US" sz="1200" i="0" kern="1200" dirty="0">
              <a:latin typeface="Calibri"/>
              <a:cs typeface="Calibri"/>
            </a:rPr>
            <a:t>July 2020 </a:t>
          </a:r>
        </a:p>
        <a:p>
          <a:pPr marL="0" lvl="0" indent="0" algn="l" defTabSz="533400">
            <a:lnSpc>
              <a:spcPct val="90000"/>
            </a:lnSpc>
            <a:spcBef>
              <a:spcPct val="0"/>
            </a:spcBef>
            <a:spcAft>
              <a:spcPct val="35000"/>
            </a:spcAft>
            <a:buNone/>
          </a:pPr>
          <a:r>
            <a:rPr lang="en-US" sz="1200" i="0" kern="1200" dirty="0">
              <a:latin typeface="Calibri"/>
              <a:cs typeface="Calibri"/>
            </a:rPr>
            <a:t>Distribution of Local Allocation  </a:t>
          </a:r>
        </a:p>
        <a:p>
          <a:pPr marL="285750" lvl="1" indent="-285750" algn="l" defTabSz="1600200">
            <a:lnSpc>
              <a:spcPct val="90000"/>
            </a:lnSpc>
            <a:spcBef>
              <a:spcPct val="0"/>
            </a:spcBef>
            <a:spcAft>
              <a:spcPct val="15000"/>
            </a:spcAft>
            <a:buChar char="•"/>
          </a:pPr>
          <a:endParaRPr lang="en-US" sz="3600" kern="1200" dirty="0"/>
        </a:p>
      </dsp:txBody>
      <dsp:txXfrm>
        <a:off x="7151963" y="2645968"/>
        <a:ext cx="1310050" cy="40940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0.72101</cdr:x>
      <cdr:y>0.06447</cdr:y>
    </cdr:from>
    <cdr:to>
      <cdr:x>0.98188</cdr:x>
      <cdr:y>0.64669</cdr:y>
    </cdr:to>
    <cdr:sp macro="" textlink="">
      <cdr:nvSpPr>
        <cdr:cNvPr id="9" name="Rounded Rectangle 8"/>
        <cdr:cNvSpPr/>
      </cdr:nvSpPr>
      <cdr:spPr>
        <a:xfrm xmlns:a="http://schemas.openxmlformats.org/drawingml/2006/main">
          <a:off x="7581900" y="307975"/>
          <a:ext cx="2743200" cy="2781300"/>
        </a:xfrm>
        <a:prstGeom xmlns:a="http://schemas.openxmlformats.org/drawingml/2006/main" prst="round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0.62777</cdr:x>
      <cdr:y>0.6312</cdr:y>
    </cdr:from>
    <cdr:to>
      <cdr:x>0.75242</cdr:x>
      <cdr:y>0.88596</cdr:y>
    </cdr:to>
    <cdr:sp macro="" textlink="">
      <cdr:nvSpPr>
        <cdr:cNvPr id="2" name="TextBox 1"/>
        <cdr:cNvSpPr txBox="1"/>
      </cdr:nvSpPr>
      <cdr:spPr>
        <a:xfrm xmlns:a="http://schemas.openxmlformats.org/drawingml/2006/main">
          <a:off x="6601420" y="3015267"/>
          <a:ext cx="1310679" cy="1217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Consortia: </a:t>
          </a:r>
        </a:p>
        <a:p xmlns:a="http://schemas.openxmlformats.org/drawingml/2006/main">
          <a:r>
            <a:rPr lang="en-US" sz="1400" b="1" dirty="0"/>
            <a:t>$15,906,951</a:t>
          </a:r>
        </a:p>
        <a:p xmlns:a="http://schemas.openxmlformats.org/drawingml/2006/main">
          <a:r>
            <a:rPr lang="en-US" sz="1400" b="1" dirty="0"/>
            <a:t>85%</a:t>
          </a:r>
        </a:p>
        <a:p xmlns:a="http://schemas.openxmlformats.org/drawingml/2006/main">
          <a:r>
            <a:rPr lang="en-US" sz="1400" b="1" dirty="0"/>
            <a:t>Basic + Reserve  </a:t>
          </a:r>
        </a:p>
      </cdr:txBody>
    </cdr:sp>
  </cdr:relSizeAnchor>
  <cdr:relSizeAnchor xmlns:cdr="http://schemas.openxmlformats.org/drawingml/2006/chartDrawing">
    <cdr:from>
      <cdr:x>0.26522</cdr:x>
      <cdr:y>0.2459</cdr:y>
    </cdr:from>
    <cdr:to>
      <cdr:x>0.4401</cdr:x>
      <cdr:y>0.42568</cdr:y>
    </cdr:to>
    <cdr:sp macro="" textlink="">
      <cdr:nvSpPr>
        <cdr:cNvPr id="3" name="TextBox 2"/>
        <cdr:cNvSpPr txBox="1"/>
      </cdr:nvSpPr>
      <cdr:spPr>
        <a:xfrm xmlns:a="http://schemas.openxmlformats.org/drawingml/2006/main">
          <a:off x="2788920" y="1069975"/>
          <a:ext cx="1838960" cy="782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Administration:</a:t>
          </a:r>
        </a:p>
        <a:p xmlns:a="http://schemas.openxmlformats.org/drawingml/2006/main">
          <a:r>
            <a:rPr lang="en-US" sz="1400" b="1" dirty="0"/>
            <a:t>$935,703</a:t>
          </a:r>
        </a:p>
        <a:p xmlns:a="http://schemas.openxmlformats.org/drawingml/2006/main">
          <a:r>
            <a:rPr lang="en-US" sz="1400" b="1" dirty="0"/>
            <a:t>5%</a:t>
          </a:r>
        </a:p>
      </cdr:txBody>
    </cdr:sp>
  </cdr:relSizeAnchor>
  <cdr:relSizeAnchor xmlns:cdr="http://schemas.openxmlformats.org/drawingml/2006/chartDrawing">
    <cdr:from>
      <cdr:x>0.3744</cdr:x>
      <cdr:y>0.09179</cdr:y>
    </cdr:from>
    <cdr:to>
      <cdr:x>0.4942</cdr:x>
      <cdr:y>0.27391</cdr:y>
    </cdr:to>
    <cdr:sp macro="" textlink="">
      <cdr:nvSpPr>
        <cdr:cNvPr id="4" name="TextBox 3"/>
        <cdr:cNvSpPr txBox="1"/>
      </cdr:nvSpPr>
      <cdr:spPr>
        <a:xfrm xmlns:a="http://schemas.openxmlformats.org/drawingml/2006/main">
          <a:off x="3937000" y="399415"/>
          <a:ext cx="1259840" cy="7924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Leadership:</a:t>
          </a:r>
        </a:p>
        <a:p xmlns:a="http://schemas.openxmlformats.org/drawingml/2006/main">
          <a:r>
            <a:rPr lang="en-US" sz="1400" b="1" dirty="0"/>
            <a:t>$1,871,406</a:t>
          </a:r>
        </a:p>
        <a:p xmlns:a="http://schemas.openxmlformats.org/drawingml/2006/main">
          <a:r>
            <a:rPr lang="en-US" sz="1400" b="1" dirty="0"/>
            <a:t>10%</a:t>
          </a:r>
        </a:p>
      </cdr:txBody>
    </cdr:sp>
  </cdr:relSizeAnchor>
  <cdr:relSizeAnchor xmlns:cdr="http://schemas.openxmlformats.org/drawingml/2006/chartDrawing">
    <cdr:from>
      <cdr:x>0.5</cdr:x>
      <cdr:y>0.27981</cdr:y>
    </cdr:from>
    <cdr:to>
      <cdr:x>0.5942</cdr:x>
      <cdr:y>0.51908</cdr:y>
    </cdr:to>
    <cdr:cxnSp macro="">
      <cdr:nvCxnSpPr>
        <cdr:cNvPr id="6" name="Straight Connector 5">
          <a:extLst xmlns:a="http://schemas.openxmlformats.org/drawingml/2006/main">
            <a:ext uri="{FF2B5EF4-FFF2-40B4-BE49-F238E27FC236}">
              <a16:creationId xmlns:a16="http://schemas.microsoft.com/office/drawing/2014/main" id="{85030757-98BA-4729-99C1-A45BF52D7457}"/>
            </a:ext>
          </a:extLst>
        </cdr:cNvPr>
        <cdr:cNvCxnSpPr/>
      </cdr:nvCxnSpPr>
      <cdr:spPr>
        <a:xfrm xmlns:a="http://schemas.openxmlformats.org/drawingml/2006/main" flipV="1">
          <a:off x="5257800" y="1336675"/>
          <a:ext cx="990600" cy="1143000"/>
        </a:xfrm>
        <a:prstGeom xmlns:a="http://schemas.openxmlformats.org/drawingml/2006/main" prst="line">
          <a:avLst/>
        </a:prstGeom>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0.54831</cdr:x>
      <cdr:y>0.21117</cdr:y>
    </cdr:from>
    <cdr:to>
      <cdr:x>0.72222</cdr:x>
      <cdr:y>0.27981</cdr:y>
    </cdr:to>
    <cdr:sp macro="" textlink="">
      <cdr:nvSpPr>
        <cdr:cNvPr id="7" name="Right Arrow 6"/>
        <cdr:cNvSpPr/>
      </cdr:nvSpPr>
      <cdr:spPr>
        <a:xfrm xmlns:a="http://schemas.openxmlformats.org/drawingml/2006/main">
          <a:off x="5765800" y="1008784"/>
          <a:ext cx="1828800" cy="327891"/>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0.74396</cdr:x>
      <cdr:y>0.09106</cdr:y>
    </cdr:from>
    <cdr:to>
      <cdr:x>0.97343</cdr:x>
      <cdr:y>0.60681</cdr:y>
    </cdr:to>
    <cdr:sp macro="" textlink="">
      <cdr:nvSpPr>
        <cdr:cNvPr id="8" name="TextBox 7"/>
        <cdr:cNvSpPr txBox="1"/>
      </cdr:nvSpPr>
      <cdr:spPr>
        <a:xfrm xmlns:a="http://schemas.openxmlformats.org/drawingml/2006/main">
          <a:off x="7823200" y="434975"/>
          <a:ext cx="2413000" cy="2463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t>New Perkins V Options:</a:t>
          </a:r>
        </a:p>
        <a:p xmlns:a="http://schemas.openxmlformats.org/drawingml/2006/main">
          <a:r>
            <a:rPr lang="en-US" sz="2800" dirty="0"/>
            <a:t>Range of reserve from 0-15%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819B10-4AA8-48C6-B856-E92CA1D8E754}" type="datetimeFigureOut">
              <a:rPr lang="en-US" smtClean="0"/>
              <a:t>11/8/2019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140028-609D-44BB-929A-5A79D51625A3}" type="slidenum">
              <a:rPr lang="en-US" smtClean="0"/>
              <a:t>‹#›</a:t>
            </a:fld>
            <a:endParaRPr lang="en-US" dirty="0"/>
          </a:p>
        </p:txBody>
      </p:sp>
    </p:spTree>
    <p:extLst>
      <p:ext uri="{BB962C8B-B14F-4D97-AF65-F5344CB8AC3E}">
        <p14:creationId xmlns:p14="http://schemas.microsoft.com/office/powerpoint/2010/main" val="3453312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003C66"/>
                </a:solidFill>
              </a:rPr>
              <a:t>Good Morning</a:t>
            </a:r>
            <a:r>
              <a:rPr lang="en-US" baseline="0" dirty="0">
                <a:solidFill>
                  <a:srgbClr val="003C66"/>
                </a:solidFill>
              </a:rPr>
              <a:t>  </a:t>
            </a:r>
            <a:endParaRPr lang="en-US" dirty="0">
              <a:solidFill>
                <a:srgbClr val="003C66"/>
              </a:solidFill>
            </a:endParaRPr>
          </a:p>
          <a:p>
            <a:pPr defTabSz="931774">
              <a:defRPr/>
            </a:pPr>
            <a:r>
              <a:rPr lang="en-US" dirty="0">
                <a:solidFill>
                  <a:srgbClr val="003C66"/>
                </a:solidFill>
              </a:rPr>
              <a:t>Let us introduce ourselves……</a:t>
            </a:r>
          </a:p>
        </p:txBody>
      </p:sp>
      <p:sp>
        <p:nvSpPr>
          <p:cNvPr id="4" name="Slide Number Placeholder 3"/>
          <p:cNvSpPr>
            <a:spLocks noGrp="1"/>
          </p:cNvSpPr>
          <p:nvPr>
            <p:ph type="sldNum" sz="quarter" idx="5"/>
          </p:nvPr>
        </p:nvSpPr>
        <p:spPr/>
        <p:txBody>
          <a:bodyPr/>
          <a:lstStyle/>
          <a:p>
            <a:pPr defTabSz="931774">
              <a:defRPr/>
            </a:pPr>
            <a:fld id="{5A80F48C-A933-4E73-B6D1-44597EE286C8}"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25600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a:t>
            </a:r>
            <a:r>
              <a:rPr lang="en-US" baseline="0" dirty="0"/>
              <a:t> to be a high priority of Perkins work is equity and inclusion. </a:t>
            </a:r>
          </a:p>
          <a:p>
            <a:r>
              <a:rPr lang="en-US" baseline="0" dirty="0"/>
              <a:t>This applies to the student we recruit and retain as well as our professionals- teacher, faculty, etc. </a:t>
            </a:r>
          </a:p>
          <a:p>
            <a:r>
              <a:rPr lang="en-US" baseline="0" dirty="0"/>
              <a:t>Equity of access also applies to the opportunities ALL students can access. </a:t>
            </a:r>
          </a:p>
          <a:p>
            <a:r>
              <a:rPr lang="en-US" baseline="0" dirty="0"/>
              <a:t>It requires awareness, partnerships, knowledge and communication of support services and groups----- It Takes A Village!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11</a:t>
            </a:fld>
            <a:endParaRPr lang="en-US" dirty="0"/>
          </a:p>
        </p:txBody>
      </p:sp>
    </p:spTree>
    <p:extLst>
      <p:ext uri="{BB962C8B-B14F-4D97-AF65-F5344CB8AC3E}">
        <p14:creationId xmlns:p14="http://schemas.microsoft.com/office/powerpoint/2010/main" val="2835651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some things stay the same; many things change.  </a:t>
            </a:r>
          </a:p>
          <a:p>
            <a:r>
              <a:rPr lang="en-US" dirty="0"/>
              <a:t>Differentiate the Perkins V language in the law and the required appropriation bill that actually provides the dollars.  </a:t>
            </a:r>
          </a:p>
          <a:p>
            <a:endParaRPr lang="en-US" dirty="0"/>
          </a:p>
          <a:p>
            <a:r>
              <a:rPr lang="en-US" dirty="0"/>
              <a:t>Federal Level to State to Local </a:t>
            </a:r>
          </a:p>
          <a:p>
            <a:r>
              <a:rPr lang="en-US" dirty="0"/>
              <a:t>Of</a:t>
            </a:r>
            <a:r>
              <a:rPr lang="en-US" baseline="0" dirty="0"/>
              <a:t> the local funds:  85 % of the 16 million is held for distribution at the local level. </a:t>
            </a:r>
          </a:p>
          <a:p>
            <a:r>
              <a:rPr lang="en-US" baseline="0" dirty="0"/>
              <a:t>In the past both the basic and reserve components have been distributed through specific formulas. </a:t>
            </a:r>
          </a:p>
          <a:p>
            <a:endParaRPr lang="en-US" baseline="0" dirty="0"/>
          </a:p>
          <a:p>
            <a:r>
              <a:rPr lang="en-US" baseline="0" dirty="0"/>
              <a:t>As we RESET with Perkins V we are proposing a change in that distribution model.  </a:t>
            </a:r>
          </a:p>
          <a:p>
            <a:endParaRPr lang="en-US" dirty="0"/>
          </a:p>
        </p:txBody>
      </p:sp>
      <p:sp>
        <p:nvSpPr>
          <p:cNvPr id="4" name="Slide Number Placeholder 3"/>
          <p:cNvSpPr>
            <a:spLocks noGrp="1"/>
          </p:cNvSpPr>
          <p:nvPr>
            <p:ph type="sldNum" sz="quarter" idx="10"/>
          </p:nvPr>
        </p:nvSpPr>
        <p:spPr/>
        <p:txBody>
          <a:bodyPr/>
          <a:lstStyle/>
          <a:p>
            <a:pPr defTabSz="931774">
              <a:defRPr/>
            </a:pPr>
            <a:fld id="{5A80F48C-A933-4E73-B6D1-44597EE286C8}"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4227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ideas:</a:t>
            </a:r>
          </a:p>
          <a:p>
            <a:endParaRPr lang="en-US" dirty="0"/>
          </a:p>
          <a:p>
            <a:r>
              <a:rPr lang="en-US" dirty="0"/>
              <a:t>Change of move 5% more of the 85 % local dollars so the basic funds and formula</a:t>
            </a:r>
            <a:r>
              <a:rPr lang="en-US" baseline="0" dirty="0"/>
              <a:t> would now be 80%</a:t>
            </a:r>
          </a:p>
          <a:p>
            <a:r>
              <a:rPr lang="en-US" baseline="0" dirty="0"/>
              <a:t>Changing the reserve allocation to 5% (down from 10%) and awarding it through an RFP process.  </a:t>
            </a:r>
          </a:p>
          <a:p>
            <a:r>
              <a:rPr lang="en-US" baseline="0" dirty="0"/>
              <a:t>The reserve now has specific targets and to be innovative.  An RFP process provides the opportunity for collaboration and potentially a large sum of dollars for innovation.</a:t>
            </a:r>
          </a:p>
          <a:p>
            <a:r>
              <a:rPr lang="en-US" baseline="0" dirty="0"/>
              <a:t>It provides a focus to these dollars that may have been absent in the past.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A80F48C-A933-4E73-B6D1-44597EE286C8}" type="slidenum">
              <a:rPr lang="en-US" smtClean="0"/>
              <a:t>13</a:t>
            </a:fld>
            <a:endParaRPr lang="en-US" dirty="0"/>
          </a:p>
        </p:txBody>
      </p:sp>
    </p:spTree>
    <p:extLst>
      <p:ext uri="{BB962C8B-B14F-4D97-AF65-F5344CB8AC3E}">
        <p14:creationId xmlns:p14="http://schemas.microsoft.com/office/powerpoint/2010/main" val="83107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funding--  Necessary, Reasonable, Allocable</a:t>
            </a:r>
          </a:p>
        </p:txBody>
      </p:sp>
      <p:sp>
        <p:nvSpPr>
          <p:cNvPr id="4" name="Slide Number Placeholder 3"/>
          <p:cNvSpPr>
            <a:spLocks noGrp="1"/>
          </p:cNvSpPr>
          <p:nvPr>
            <p:ph type="sldNum" sz="quarter" idx="10"/>
          </p:nvPr>
        </p:nvSpPr>
        <p:spPr/>
        <p:txBody>
          <a:bodyPr/>
          <a:lstStyle/>
          <a:p>
            <a:fld id="{5A80F48C-A933-4E73-B6D1-44597EE286C8}" type="slidenum">
              <a:rPr lang="en-US" smtClean="0"/>
              <a:t>14</a:t>
            </a:fld>
            <a:endParaRPr lang="en-US" dirty="0"/>
          </a:p>
        </p:txBody>
      </p:sp>
    </p:spTree>
    <p:extLst>
      <p:ext uri="{BB962C8B-B14F-4D97-AF65-F5344CB8AC3E}">
        <p14:creationId xmlns:p14="http://schemas.microsoft.com/office/powerpoint/2010/main" val="1527967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performance</a:t>
            </a:r>
          </a:p>
          <a:p>
            <a:r>
              <a:rPr lang="en-US" dirty="0"/>
              <a:t>Alignment to labor market needs</a:t>
            </a:r>
          </a:p>
          <a:p>
            <a:r>
              <a:rPr lang="en-US" dirty="0"/>
              <a:t>Sufficient size, scope and quality</a:t>
            </a:r>
          </a:p>
          <a:p>
            <a:r>
              <a:rPr lang="en-US" dirty="0"/>
              <a:t>Program toward</a:t>
            </a:r>
            <a:r>
              <a:rPr lang="en-US" baseline="0" dirty="0"/>
              <a:t> POS</a:t>
            </a:r>
          </a:p>
          <a:p>
            <a:r>
              <a:rPr lang="en-US" baseline="0" dirty="0"/>
              <a:t>Recruitment, retention and training of faculty /staff</a:t>
            </a:r>
          </a:p>
          <a:p>
            <a:r>
              <a:rPr lang="en-US" baseline="0" dirty="0"/>
              <a:t>Improving equity of access  </a:t>
            </a:r>
            <a:endParaRPr lang="en-US" dirty="0"/>
          </a:p>
        </p:txBody>
      </p:sp>
      <p:sp>
        <p:nvSpPr>
          <p:cNvPr id="4" name="Slide Number Placeholder 3"/>
          <p:cNvSpPr>
            <a:spLocks noGrp="1"/>
          </p:cNvSpPr>
          <p:nvPr>
            <p:ph type="sldNum" sz="quarter" idx="10"/>
          </p:nvPr>
        </p:nvSpPr>
        <p:spPr/>
        <p:txBody>
          <a:bodyPr/>
          <a:lstStyle/>
          <a:p>
            <a:fld id="{5A80F48C-A933-4E73-B6D1-44597EE286C8}" type="slidenum">
              <a:rPr lang="en-US" smtClean="0"/>
              <a:t>15</a:t>
            </a:fld>
            <a:endParaRPr lang="en-US" dirty="0"/>
          </a:p>
        </p:txBody>
      </p:sp>
    </p:spTree>
    <p:extLst>
      <p:ext uri="{BB962C8B-B14F-4D97-AF65-F5344CB8AC3E}">
        <p14:creationId xmlns:p14="http://schemas.microsoft.com/office/powerpoint/2010/main" val="412969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Timelines-  consortia work through CLNA for inclusion in the application submitted May 1, 2020.</a:t>
            </a:r>
          </a:p>
          <a:p>
            <a:r>
              <a:rPr lang="en-US" dirty="0"/>
              <a:t>The CLNA</a:t>
            </a:r>
            <a:r>
              <a:rPr lang="en-US" baseline="0" dirty="0"/>
              <a:t> will need to be repeated, at a minimum, every two years. </a:t>
            </a:r>
          </a:p>
          <a:p>
            <a:r>
              <a:rPr lang="en-US" baseline="0" dirty="0"/>
              <a:t>The application submitted will apply to July 1, 2020 through June 30, 2022. </a:t>
            </a:r>
          </a:p>
          <a:p>
            <a:r>
              <a:rPr lang="en-US" baseline="0" dirty="0"/>
              <a:t>However, an annual budget and any updates will need to be submitted May 1, 2021.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16</a:t>
            </a:fld>
            <a:endParaRPr lang="en-US" dirty="0"/>
          </a:p>
        </p:txBody>
      </p:sp>
    </p:spTree>
    <p:extLst>
      <p:ext uri="{BB962C8B-B14F-4D97-AF65-F5344CB8AC3E}">
        <p14:creationId xmlns:p14="http://schemas.microsoft.com/office/powerpoint/2010/main" val="157921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driver is your CLNA. </a:t>
            </a:r>
          </a:p>
          <a:p>
            <a:r>
              <a:rPr lang="en-US" dirty="0"/>
              <a:t>That informs your actions.</a:t>
            </a:r>
          </a:p>
          <a:p>
            <a:r>
              <a:rPr lang="en-US" dirty="0"/>
              <a:t>Your budget is built to support your actions.  </a:t>
            </a:r>
          </a:p>
        </p:txBody>
      </p:sp>
      <p:sp>
        <p:nvSpPr>
          <p:cNvPr id="4" name="Slide Number Placeholder 3"/>
          <p:cNvSpPr>
            <a:spLocks noGrp="1"/>
          </p:cNvSpPr>
          <p:nvPr>
            <p:ph type="sldNum" sz="quarter" idx="10"/>
          </p:nvPr>
        </p:nvSpPr>
        <p:spPr/>
        <p:txBody>
          <a:bodyPr/>
          <a:lstStyle/>
          <a:p>
            <a:fld id="{14140028-609D-44BB-929A-5A79D51625A3}" type="slidenum">
              <a:rPr lang="en-US" smtClean="0"/>
              <a:t>17</a:t>
            </a:fld>
            <a:endParaRPr lang="en-US" dirty="0"/>
          </a:p>
        </p:txBody>
      </p:sp>
    </p:spTree>
    <p:extLst>
      <p:ext uri="{BB962C8B-B14F-4D97-AF65-F5344CB8AC3E}">
        <p14:creationId xmlns:p14="http://schemas.microsoft.com/office/powerpoint/2010/main" val="3753152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pPr marL="0" indent="0">
              <a:buNone/>
            </a:pPr>
            <a:r>
              <a:rPr lang="en-US" sz="1200" dirty="0"/>
              <a:t>Habits of Perkins IV</a:t>
            </a:r>
          </a:p>
          <a:p>
            <a:pPr marL="0" indent="0">
              <a:buNone/>
            </a:pPr>
            <a:r>
              <a:rPr lang="en-US" sz="1200" dirty="0"/>
              <a:t>Complete this sentence, </a:t>
            </a:r>
          </a:p>
          <a:p>
            <a:pPr marL="0" indent="0">
              <a:buNone/>
            </a:pPr>
            <a:r>
              <a:rPr lang="en-US" sz="1200" dirty="0"/>
              <a:t>Perkins IV, we always….</a:t>
            </a:r>
          </a:p>
          <a:p>
            <a:pPr marL="0" indent="0">
              <a:buNone/>
            </a:pPr>
            <a:r>
              <a:rPr lang="en-US" sz="1200" b="1" dirty="0"/>
              <a:t>Model from the state staff…</a:t>
            </a:r>
          </a:p>
          <a:p>
            <a:pPr marL="0" indent="0">
              <a:buNone/>
            </a:pPr>
            <a:r>
              <a:rPr lang="en-US" sz="1200" dirty="0"/>
              <a:t>	Always monitor 4-6 consortia every year</a:t>
            </a:r>
          </a:p>
          <a:p>
            <a:pPr marL="0" indent="0">
              <a:buNone/>
            </a:pPr>
            <a:r>
              <a:rPr lang="en-US" sz="1200" dirty="0"/>
              <a:t>	Always work with 26 consortia</a:t>
            </a:r>
          </a:p>
          <a:p>
            <a:pPr marL="0" indent="0">
              <a:buNone/>
            </a:pPr>
            <a:r>
              <a:rPr lang="en-US" sz="1200" dirty="0"/>
              <a:t>	Always have one state-wide professional development event</a:t>
            </a:r>
          </a:p>
          <a:p>
            <a:pPr marL="0" indent="0">
              <a:buNone/>
            </a:pPr>
            <a:r>
              <a:rPr lang="en-US" sz="1200" dirty="0"/>
              <a:t>	Always confuse you……</a:t>
            </a:r>
          </a:p>
          <a:p>
            <a:pPr marL="0" indent="0">
              <a:buNone/>
            </a:pPr>
            <a:r>
              <a:rPr lang="en-US" sz="1200" dirty="0"/>
              <a:t>	Always have taco bar at CTE Works!  </a:t>
            </a:r>
          </a:p>
          <a:p>
            <a:pPr marL="0" indent="0">
              <a:buNone/>
            </a:pPr>
            <a:endParaRPr lang="en-US" sz="1200" dirty="0"/>
          </a:p>
          <a:p>
            <a:pPr marL="0" indent="0">
              <a:buNone/>
            </a:pPr>
            <a:r>
              <a:rPr lang="en-US" sz="1200" dirty="0"/>
              <a:t>Write a Perkins IV habit on the blue paper at your</a:t>
            </a:r>
            <a:r>
              <a:rPr lang="en-US" sz="1200" baseline="0" dirty="0"/>
              <a:t> table.  </a:t>
            </a:r>
          </a:p>
          <a:p>
            <a:pPr marL="0" indent="0">
              <a:buNone/>
            </a:pPr>
            <a:endParaRPr lang="en-US" sz="1200" dirty="0"/>
          </a:p>
          <a:p>
            <a:pPr marL="0" indent="0">
              <a:buNone/>
            </a:pPr>
            <a:r>
              <a:rPr lang="en-US" sz="1200" dirty="0"/>
              <a:t>Gather….  Tear up!  </a:t>
            </a:r>
          </a:p>
          <a:p>
            <a:pPr marL="0" indent="0">
              <a:buNone/>
            </a:pPr>
            <a:endParaRPr lang="en-US" sz="1200" dirty="0"/>
          </a:p>
          <a:p>
            <a:pPr marL="0" indent="0">
              <a:buNone/>
            </a:pPr>
            <a:r>
              <a:rPr lang="en-US" sz="1200" dirty="0"/>
              <a:t>Build new….</a:t>
            </a:r>
          </a:p>
          <a:p>
            <a:pPr marL="0" indent="0">
              <a:buNone/>
            </a:pPr>
            <a:r>
              <a:rPr lang="en-US" sz="1200" dirty="0"/>
              <a:t>Go to break and number off.  </a:t>
            </a:r>
          </a:p>
          <a:p>
            <a:pPr marL="0" indent="0">
              <a:buNone/>
            </a:pPr>
            <a:endParaRPr lang="en-US" sz="1200" dirty="0"/>
          </a:p>
          <a:p>
            <a:pPr marL="0" indent="0">
              <a:buNone/>
            </a:pPr>
            <a:r>
              <a:rPr lang="en-US" sz="1200" dirty="0"/>
              <a:t>Perkins V, build new.   </a:t>
            </a:r>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18</a:t>
            </a:fld>
            <a:endParaRPr lang="en-US" dirty="0"/>
          </a:p>
        </p:txBody>
      </p:sp>
    </p:spTree>
    <p:extLst>
      <p:ext uri="{BB962C8B-B14F-4D97-AF65-F5344CB8AC3E}">
        <p14:creationId xmlns:p14="http://schemas.microsoft.com/office/powerpoint/2010/main" val="3947160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Innovations.  </a:t>
            </a:r>
          </a:p>
        </p:txBody>
      </p:sp>
      <p:sp>
        <p:nvSpPr>
          <p:cNvPr id="4" name="Slide Number Placeholder 3"/>
          <p:cNvSpPr>
            <a:spLocks noGrp="1"/>
          </p:cNvSpPr>
          <p:nvPr>
            <p:ph type="sldNum" sz="quarter" idx="10"/>
          </p:nvPr>
        </p:nvSpPr>
        <p:spPr/>
        <p:txBody>
          <a:bodyPr/>
          <a:lstStyle/>
          <a:p>
            <a:fld id="{14140028-609D-44BB-929A-5A79D51625A3}" type="slidenum">
              <a:rPr lang="en-US" smtClean="0"/>
              <a:t>19</a:t>
            </a:fld>
            <a:endParaRPr lang="en-US" dirty="0"/>
          </a:p>
        </p:txBody>
      </p:sp>
    </p:spTree>
    <p:extLst>
      <p:ext uri="{BB962C8B-B14F-4D97-AF65-F5344CB8AC3E}">
        <p14:creationId xmlns:p14="http://schemas.microsoft.com/office/powerpoint/2010/main" val="274478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is Permanent. </a:t>
            </a:r>
          </a:p>
          <a:p>
            <a:endParaRPr lang="en-US" dirty="0"/>
          </a:p>
          <a:p>
            <a:r>
              <a:rPr lang="en-US" dirty="0"/>
              <a:t>Perkins language is an example!  </a:t>
            </a:r>
          </a:p>
          <a:p>
            <a:r>
              <a:rPr lang="en-US" dirty="0"/>
              <a:t>We</a:t>
            </a:r>
            <a:r>
              <a:rPr lang="en-US" baseline="0" dirty="0"/>
              <a:t> are going to transition to asking you to give us some feedback on change.   </a:t>
            </a:r>
          </a:p>
          <a:p>
            <a:endParaRPr lang="en-US" baseline="0" dirty="0"/>
          </a:p>
          <a:p>
            <a:r>
              <a:rPr lang="en-US" baseline="0" dirty="0"/>
              <a:t>Why do we need to talk about change? </a:t>
            </a:r>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20</a:t>
            </a:fld>
            <a:endParaRPr lang="en-US" dirty="0"/>
          </a:p>
        </p:txBody>
      </p:sp>
    </p:spTree>
    <p:extLst>
      <p:ext uri="{BB962C8B-B14F-4D97-AF65-F5344CB8AC3E}">
        <p14:creationId xmlns:p14="http://schemas.microsoft.com/office/powerpoint/2010/main" val="100187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say the phrase “career and technical education”  what comes to mind?  I am going to ask you to </a:t>
            </a:r>
            <a:r>
              <a:rPr lang="en-US" b="1" dirty="0"/>
              <a:t>use ONE WORD </a:t>
            </a:r>
            <a:r>
              <a:rPr lang="en-US" dirty="0"/>
              <a:t>to describe</a:t>
            </a:r>
            <a:r>
              <a:rPr lang="en-US" baseline="0" dirty="0"/>
              <a:t> what comes to mind.  </a:t>
            </a:r>
          </a:p>
          <a:p>
            <a:r>
              <a:rPr lang="en-US" baseline="0" dirty="0"/>
              <a:t>Pair- Share</a:t>
            </a:r>
          </a:p>
          <a:p>
            <a:r>
              <a:rPr lang="en-US" baseline="0" dirty="0"/>
              <a:t>Quickly report out.  </a:t>
            </a:r>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2</a:t>
            </a:fld>
            <a:endParaRPr lang="en-US" dirty="0"/>
          </a:p>
        </p:txBody>
      </p:sp>
    </p:spTree>
    <p:extLst>
      <p:ext uri="{BB962C8B-B14F-4D97-AF65-F5344CB8AC3E}">
        <p14:creationId xmlns:p14="http://schemas.microsoft.com/office/powerpoint/2010/main" val="357019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Allocation percent and structure awarded July 1, 2019. </a:t>
            </a:r>
          </a:p>
          <a:p>
            <a:r>
              <a:rPr lang="en-US" dirty="0"/>
              <a:t>Some</a:t>
            </a:r>
            <a:r>
              <a:rPr lang="en-US" baseline="0" dirty="0"/>
              <a:t> lines are federally set: </a:t>
            </a:r>
          </a:p>
          <a:p>
            <a:r>
              <a:rPr lang="en-US" baseline="0" dirty="0"/>
              <a:t>D- cannot be less than 85%</a:t>
            </a:r>
          </a:p>
          <a:p>
            <a:r>
              <a:rPr lang="en-US" baseline="0" dirty="0"/>
              <a:t>H- Reserve in the past was up to 10%</a:t>
            </a:r>
          </a:p>
          <a:p>
            <a:r>
              <a:rPr lang="en-US" baseline="0" dirty="0"/>
              <a:t>K- Cannot be more than 10%</a:t>
            </a:r>
          </a:p>
          <a:p>
            <a:r>
              <a:rPr lang="en-US" baseline="0" dirty="0"/>
              <a:t>N, O- minimums set by feds.  MN takes this out of postsecondary leadership funds.</a:t>
            </a:r>
          </a:p>
          <a:p>
            <a:r>
              <a:rPr lang="en-US" baseline="0" dirty="0"/>
              <a:t>Q- cannot exceed 5% just as the consortium are allowed.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21</a:t>
            </a:fld>
            <a:endParaRPr lang="en-US" dirty="0"/>
          </a:p>
        </p:txBody>
      </p:sp>
    </p:spTree>
    <p:extLst>
      <p:ext uri="{BB962C8B-B14F-4D97-AF65-F5344CB8AC3E}">
        <p14:creationId xmlns:p14="http://schemas.microsoft.com/office/powerpoint/2010/main" val="3699201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a:t>
            </a:r>
            <a:r>
              <a:rPr lang="en-US" baseline="0" dirty="0"/>
              <a:t> in changes to reserve in the 4-year plan beginning July 1, 2020. </a:t>
            </a:r>
          </a:p>
          <a:p>
            <a:endParaRPr lang="en-US" baseline="0" dirty="0"/>
          </a:p>
          <a:p>
            <a:r>
              <a:rPr lang="en-US" dirty="0"/>
              <a:t>The total funding into the state Federal FY2019 was $18.7 million. </a:t>
            </a:r>
          </a:p>
          <a:p>
            <a:endParaRPr lang="en-US" dirty="0"/>
          </a:p>
          <a:p>
            <a:r>
              <a:rPr lang="en-US" dirty="0"/>
              <a:t>The distribution is largely driven by the federal requirements: </a:t>
            </a:r>
          </a:p>
          <a:p>
            <a:r>
              <a:rPr lang="en-US" dirty="0"/>
              <a:t>85% goes to</a:t>
            </a:r>
            <a:r>
              <a:rPr lang="en-US" baseline="0" dirty="0"/>
              <a:t> LEAS. Local Education Agencies</a:t>
            </a:r>
          </a:p>
          <a:p>
            <a:pPr marL="0" indent="0">
              <a:buNone/>
            </a:pPr>
            <a:r>
              <a:rPr lang="en-US" dirty="0"/>
              <a:t>Current</a:t>
            </a:r>
          </a:p>
          <a:p>
            <a:pPr lvl="1"/>
            <a:r>
              <a:rPr lang="en-US" dirty="0"/>
              <a:t>Basic = 90% of 85% of total</a:t>
            </a:r>
          </a:p>
          <a:p>
            <a:pPr lvl="1"/>
            <a:r>
              <a:rPr lang="en-US" dirty="0"/>
              <a:t>Reserve = 10 % of the 85% of total </a:t>
            </a:r>
          </a:p>
          <a:p>
            <a:pPr lvl="1"/>
            <a:r>
              <a:rPr lang="en-US" dirty="0"/>
              <a:t>Distribution of both by formula</a:t>
            </a:r>
          </a:p>
          <a:p>
            <a:pPr lvl="2"/>
            <a:r>
              <a:rPr lang="en-US" dirty="0"/>
              <a:t>50% Rural: 50% High numbers</a:t>
            </a:r>
          </a:p>
          <a:p>
            <a:pPr marL="0" indent="0">
              <a:buNone/>
            </a:pPr>
            <a:r>
              <a:rPr lang="en-US" dirty="0"/>
              <a:t>B) Basic = 95% of 85% of total</a:t>
            </a:r>
          </a:p>
          <a:p>
            <a:pPr lvl="1"/>
            <a:r>
              <a:rPr lang="en-US" dirty="0"/>
              <a:t>Reserve = 5 % of the 85% of total </a:t>
            </a:r>
          </a:p>
          <a:p>
            <a:pPr lvl="1"/>
            <a:r>
              <a:rPr lang="en-US" dirty="0"/>
              <a:t>Distribution by formula for basic </a:t>
            </a:r>
          </a:p>
          <a:p>
            <a:pPr lvl="1"/>
            <a:r>
              <a:rPr lang="en-US" dirty="0"/>
              <a:t>Distribution of reserve by RFP </a:t>
            </a:r>
          </a:p>
          <a:p>
            <a:pPr marL="0" indent="0">
              <a:buNone/>
            </a:pPr>
            <a:r>
              <a:rPr lang="en-US" dirty="0"/>
              <a:t>C)Basic = 85% of 85% of total</a:t>
            </a:r>
          </a:p>
          <a:p>
            <a:pPr lvl="1"/>
            <a:r>
              <a:rPr lang="en-US" dirty="0"/>
              <a:t>Reserve = 15 % of the 85% of total </a:t>
            </a:r>
          </a:p>
          <a:p>
            <a:pPr lvl="1"/>
            <a:r>
              <a:rPr lang="en-US" dirty="0"/>
              <a:t>Distribution of both by formula </a:t>
            </a:r>
          </a:p>
          <a:p>
            <a:pPr lvl="2"/>
            <a:r>
              <a:rPr lang="en-US" dirty="0"/>
              <a:t>50% Rural: 50% High numbers</a:t>
            </a:r>
          </a:p>
          <a:p>
            <a:pPr lvl="1"/>
            <a:endParaRPr lang="en-US" dirty="0"/>
          </a:p>
          <a:p>
            <a:pPr marL="0" indent="0">
              <a:buNone/>
            </a:pPr>
            <a:r>
              <a:rPr lang="en-US" dirty="0"/>
              <a:t> Monitored:  AmpliFund</a:t>
            </a:r>
          </a:p>
          <a:p>
            <a:r>
              <a:rPr lang="en-US" baseline="0" dirty="0"/>
              <a:t>Perkins V Opportunities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A80F48C-A933-4E73-B6D1-44597EE286C8}" type="slidenum">
              <a:rPr lang="en-US" smtClean="0"/>
              <a:t>22</a:t>
            </a:fld>
            <a:endParaRPr lang="en-US" dirty="0"/>
          </a:p>
        </p:txBody>
      </p:sp>
    </p:spTree>
    <p:extLst>
      <p:ext uri="{BB962C8B-B14F-4D97-AF65-F5344CB8AC3E}">
        <p14:creationId xmlns:p14="http://schemas.microsoft.com/office/powerpoint/2010/main" val="278086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Perkins V- quote</a:t>
            </a:r>
          </a:p>
        </p:txBody>
      </p:sp>
      <p:sp>
        <p:nvSpPr>
          <p:cNvPr id="4" name="Slide Number Placeholder 3"/>
          <p:cNvSpPr>
            <a:spLocks noGrp="1"/>
          </p:cNvSpPr>
          <p:nvPr>
            <p:ph type="sldNum" sz="quarter" idx="10"/>
          </p:nvPr>
        </p:nvSpPr>
        <p:spPr/>
        <p:txBody>
          <a:bodyPr/>
          <a:lstStyle/>
          <a:p>
            <a:fld id="{5A80F48C-A933-4E73-B6D1-44597EE286C8}" type="slidenum">
              <a:rPr lang="en-US" smtClean="0"/>
              <a:t>23</a:t>
            </a:fld>
            <a:endParaRPr lang="en-US" dirty="0"/>
          </a:p>
        </p:txBody>
      </p:sp>
    </p:spTree>
    <p:extLst>
      <p:ext uri="{BB962C8B-B14F-4D97-AF65-F5344CB8AC3E}">
        <p14:creationId xmlns:p14="http://schemas.microsoft.com/office/powerpoint/2010/main" val="178587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 at the table:   </a:t>
            </a:r>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26</a:t>
            </a:fld>
            <a:endParaRPr lang="en-US" dirty="0"/>
          </a:p>
        </p:txBody>
      </p:sp>
    </p:spTree>
    <p:extLst>
      <p:ext uri="{BB962C8B-B14F-4D97-AF65-F5344CB8AC3E}">
        <p14:creationId xmlns:p14="http://schemas.microsoft.com/office/powerpoint/2010/main" val="4229084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table discussion and recommendations.</a:t>
            </a:r>
            <a:r>
              <a:rPr lang="en-US" baseline="0" dirty="0"/>
              <a:t>  </a:t>
            </a:r>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27</a:t>
            </a:fld>
            <a:endParaRPr lang="en-US" dirty="0"/>
          </a:p>
        </p:txBody>
      </p:sp>
    </p:spTree>
    <p:extLst>
      <p:ext uri="{BB962C8B-B14F-4D97-AF65-F5344CB8AC3E}">
        <p14:creationId xmlns:p14="http://schemas.microsoft.com/office/powerpoint/2010/main" val="3674643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a:t>
            </a:r>
            <a:r>
              <a:rPr lang="en-US" baseline="0" dirty="0"/>
              <a:t> look at our afternoon and expectations.</a:t>
            </a:r>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28</a:t>
            </a:fld>
            <a:endParaRPr lang="en-US" dirty="0"/>
          </a:p>
        </p:txBody>
      </p:sp>
    </p:spTree>
    <p:extLst>
      <p:ext uri="{BB962C8B-B14F-4D97-AF65-F5344CB8AC3E}">
        <p14:creationId xmlns:p14="http://schemas.microsoft.com/office/powerpoint/2010/main" val="372055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12:30, please be</a:t>
            </a:r>
            <a:r>
              <a:rPr lang="en-US" baseline="0" dirty="0"/>
              <a:t> in your assigned room.</a:t>
            </a:r>
          </a:p>
          <a:p>
            <a:r>
              <a:rPr lang="en-US" baseline="0" dirty="0"/>
              <a:t>Please, also, make sure you have read the cross-consortium materials from the other consortia in your group. </a:t>
            </a:r>
          </a:p>
          <a:p>
            <a:r>
              <a:rPr lang="en-US" baseline="0" dirty="0"/>
              <a:t>Each group has assigned facilitators.  </a:t>
            </a:r>
          </a:p>
          <a:p>
            <a:r>
              <a:rPr lang="en-US" baseline="0" dirty="0"/>
              <a:t>Listen, talk, learn from each other.  No judgement--- try replacing judgement with curiosity (wonder)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29</a:t>
            </a:fld>
            <a:endParaRPr lang="en-US" dirty="0"/>
          </a:p>
        </p:txBody>
      </p:sp>
    </p:spTree>
    <p:extLst>
      <p:ext uri="{BB962C8B-B14F-4D97-AF65-F5344CB8AC3E}">
        <p14:creationId xmlns:p14="http://schemas.microsoft.com/office/powerpoint/2010/main" val="4291316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Reflecting on your own consortium--</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Where are you in the CLNA process?  (There are no wrong answers).</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challenges or roadblocks have you run into?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What’s been your experience getting others to participate?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Are you learning anything surprising about your consortium, your region, your area of the state?  If yes, what’s the revelation?  </a:t>
            </a:r>
            <a:endParaRPr lang="en-US" sz="1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Thinking about the elements of the CLNA:</a:t>
            </a:r>
            <a:endParaRPr lang="en-US" sz="1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Element #1: Student Performance on Required Performance Indicators</a:t>
            </a:r>
            <a:endParaRPr lang="en-US" sz="1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Element #2: Program Size, Scope, and Quality to meet the needs of all Students</a:t>
            </a:r>
            <a:endParaRPr lang="en-US" sz="1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Element #3: Progress towards Implementation of CTE Programs of Study</a:t>
            </a:r>
            <a:endParaRPr lang="en-US" sz="1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Element #4: Improving recruitment, retention, and training of CTE professionals, including underrepresented groups</a:t>
            </a:r>
            <a:endParaRPr lang="en-US" sz="1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Element #5: Progress towards equal access to CTE programs for all students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element has been the easiest to assess?  </a:t>
            </a:r>
            <a:endParaRPr lang="en-US" sz="9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one the most difficult?  </a:t>
            </a:r>
            <a:endParaRPr lang="en-US" sz="9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advice  would you offer to the group?  </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30</a:t>
            </a:fld>
            <a:endParaRPr lang="en-US" dirty="0"/>
          </a:p>
        </p:txBody>
      </p:sp>
    </p:spTree>
    <p:extLst>
      <p:ext uri="{BB962C8B-B14F-4D97-AF65-F5344CB8AC3E}">
        <p14:creationId xmlns:p14="http://schemas.microsoft.com/office/powerpoint/2010/main" val="3295757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review- here’s a Visual of timeline for transition plan</a:t>
            </a:r>
            <a:r>
              <a:rPr lang="en-US" baseline="0" dirty="0"/>
              <a:t> so you can look ahead.  </a:t>
            </a:r>
          </a:p>
          <a:p>
            <a:r>
              <a:rPr lang="en-US" dirty="0"/>
              <a:t>BOT =</a:t>
            </a:r>
            <a:r>
              <a:rPr lang="en-US" baseline="0" dirty="0"/>
              <a:t> Minnesota State Board of Trustees</a:t>
            </a:r>
          </a:p>
          <a:p>
            <a:r>
              <a:rPr lang="en-US" baseline="0" dirty="0"/>
              <a:t>MDE = Minnesota Department of Education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89BA212-EDF5-4A48-B3F2-1ED80B45D4E0}" type="slidenum">
              <a:rPr lang="en-US" smtClean="0"/>
              <a:t>31</a:t>
            </a:fld>
            <a:endParaRPr lang="en-US" dirty="0"/>
          </a:p>
        </p:txBody>
      </p:sp>
    </p:spTree>
    <p:extLst>
      <p:ext uri="{BB962C8B-B14F-4D97-AF65-F5344CB8AC3E}">
        <p14:creationId xmlns:p14="http://schemas.microsoft.com/office/powerpoint/2010/main" val="3215533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review- here’s a Visual of timeline for transition plan</a:t>
            </a:r>
            <a:r>
              <a:rPr lang="en-US" baseline="0" dirty="0"/>
              <a:t> so you can look ahead.  </a:t>
            </a:r>
          </a:p>
          <a:p>
            <a:r>
              <a:rPr lang="en-US" dirty="0"/>
              <a:t>BOT =</a:t>
            </a:r>
            <a:r>
              <a:rPr lang="en-US" baseline="0" dirty="0"/>
              <a:t> Minnesota State Board of Trustees</a:t>
            </a:r>
          </a:p>
          <a:p>
            <a:r>
              <a:rPr lang="en-US" baseline="0" dirty="0"/>
              <a:t>MDE = Minnesota Department of Education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89BA212-EDF5-4A48-B3F2-1ED80B45D4E0}" type="slidenum">
              <a:rPr lang="en-US" smtClean="0"/>
              <a:t>32</a:t>
            </a:fld>
            <a:endParaRPr lang="en-US" dirty="0"/>
          </a:p>
        </p:txBody>
      </p:sp>
    </p:spTree>
    <p:extLst>
      <p:ext uri="{BB962C8B-B14F-4D97-AF65-F5344CB8AC3E}">
        <p14:creationId xmlns:p14="http://schemas.microsoft.com/office/powerpoint/2010/main" val="39219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and a bit of history on MN’s organization- </a:t>
            </a:r>
          </a:p>
          <a:p>
            <a:r>
              <a:rPr lang="en-US" dirty="0"/>
              <a:t>We continue to work in consortia</a:t>
            </a:r>
          </a:p>
          <a:p>
            <a:r>
              <a:rPr lang="en-US" dirty="0"/>
              <a:t>We continue to work using the ‘wheel” as our framework</a:t>
            </a:r>
          </a:p>
          <a:p>
            <a:r>
              <a:rPr lang="en-US" dirty="0"/>
              <a:t>We continue to work with POS</a:t>
            </a:r>
          </a:p>
          <a:p>
            <a:pPr lvl="1"/>
            <a:r>
              <a:rPr lang="en-US" dirty="0"/>
              <a:t>Change from RPOS and POS--  State recognized POS.  </a:t>
            </a:r>
          </a:p>
          <a:p>
            <a:pPr lvl="0"/>
            <a:r>
              <a:rPr lang="en-US" dirty="0"/>
              <a:t>We continue to stress making “meaningful progress” (continuous improvement) and supporting innovation.  </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3</a:t>
            </a:fld>
            <a:endParaRPr lang="en-US" dirty="0"/>
          </a:p>
        </p:txBody>
      </p:sp>
    </p:spTree>
    <p:extLst>
      <p:ext uri="{BB962C8B-B14F-4D97-AF65-F5344CB8AC3E}">
        <p14:creationId xmlns:p14="http://schemas.microsoft.com/office/powerpoint/2010/main" val="3938941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A80F48C-A933-4E73-B6D1-44597EE286C8}" type="slidenum">
              <a:rPr lang="en-US">
                <a:solidFill>
                  <a:prstClr val="black"/>
                </a:solidFill>
                <a:latin typeface="Calibri" panose="020F0502020204030204"/>
              </a:rPr>
              <a:pPr defTabSz="931774">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7316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of you have heard ….Perkins…..</a:t>
            </a:r>
          </a:p>
          <a:p>
            <a:r>
              <a:rPr lang="en-US" baseline="0" dirty="0"/>
              <a:t>Reflect on the variety of words from the ice breaker.</a:t>
            </a:r>
          </a:p>
          <a:p>
            <a:r>
              <a:rPr lang="en-US" baseline="0" dirty="0"/>
              <a:t>At the state  level- we also have a variety of “words” to explain our work. </a:t>
            </a:r>
          </a:p>
          <a:p>
            <a:r>
              <a:rPr lang="en-US" baseline="0" dirty="0"/>
              <a:t>Perkins IV used 5 goals to explain it. </a:t>
            </a:r>
          </a:p>
          <a:p>
            <a:r>
              <a:rPr lang="en-US" baseline="0" dirty="0"/>
              <a:t>As we moved to new legislation we brought a  group together to help us redefine our work with the leverage of RESET provided by Perkins V.  </a:t>
            </a:r>
          </a:p>
          <a:p>
            <a:r>
              <a:rPr lang="en-US" baseline="0" dirty="0"/>
              <a:t>This slide depicts our vision, mission, principles </a:t>
            </a:r>
            <a:endParaRPr lang="en-US" dirty="0"/>
          </a:p>
        </p:txBody>
      </p:sp>
      <p:sp>
        <p:nvSpPr>
          <p:cNvPr id="4" name="Slide Number Placeholder 3"/>
          <p:cNvSpPr>
            <a:spLocks noGrp="1"/>
          </p:cNvSpPr>
          <p:nvPr>
            <p:ph type="sldNum" sz="quarter" idx="10"/>
          </p:nvPr>
        </p:nvSpPr>
        <p:spPr/>
        <p:txBody>
          <a:bodyPr/>
          <a:lstStyle/>
          <a:p>
            <a:pPr defTabSz="931774">
              <a:defRPr/>
            </a:pPr>
            <a:fld id="{909684F6-C569-48E7-9FE4-83B55B94DE72}"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9986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4633">
              <a:buClr>
                <a:schemeClr val="accent6">
                  <a:lumMod val="75000"/>
                </a:schemeClr>
              </a:buClr>
              <a:buSzPct val="125000"/>
              <a:defRPr/>
            </a:pPr>
            <a:r>
              <a:rPr lang="en-US" altLang="en-US" dirty="0"/>
              <a:t>Governance at the State Level</a:t>
            </a:r>
          </a:p>
          <a:p>
            <a:pPr defTabSz="1004633">
              <a:buClr>
                <a:schemeClr val="accent6">
                  <a:lumMod val="75000"/>
                </a:schemeClr>
              </a:buClr>
              <a:buSzPct val="125000"/>
              <a:defRPr/>
            </a:pPr>
            <a:r>
              <a:rPr lang="en-US" altLang="en-US" dirty="0"/>
              <a:t>How MN has chosen</a:t>
            </a:r>
            <a:r>
              <a:rPr lang="en-US" altLang="en-US" baseline="0" dirty="0"/>
              <a:t> to implement the career and technical education support of the federal government (Perkins) </a:t>
            </a:r>
            <a:r>
              <a:rPr lang="en-US" altLang="en-US" dirty="0"/>
              <a:t>  </a:t>
            </a:r>
          </a:p>
          <a:p>
            <a:pPr defTabSz="1004633">
              <a:buClr>
                <a:schemeClr val="accent6">
                  <a:lumMod val="75000"/>
                </a:schemeClr>
              </a:buClr>
              <a:buSzPct val="125000"/>
              <a:defRPr/>
            </a:pPr>
            <a:endParaRPr lang="en-US" altLang="en-US" dirty="0"/>
          </a:p>
          <a:p>
            <a:pPr defTabSz="1004633">
              <a:buClr>
                <a:schemeClr val="accent6">
                  <a:lumMod val="75000"/>
                </a:schemeClr>
              </a:buClr>
              <a:buSzPct val="125000"/>
              <a:defRPr/>
            </a:pPr>
            <a:r>
              <a:rPr lang="en-US" altLang="en-US" dirty="0"/>
              <a:t>---------</a:t>
            </a:r>
          </a:p>
          <a:p>
            <a:pPr defTabSz="1004633">
              <a:buClr>
                <a:schemeClr val="accent6">
                  <a:lumMod val="75000"/>
                </a:schemeClr>
              </a:buClr>
              <a:buSzPct val="125000"/>
              <a:defRPr/>
            </a:pPr>
            <a:endParaRPr lang="en-US" altLang="en-US" dirty="0"/>
          </a:p>
          <a:p>
            <a:r>
              <a:rPr lang="en-US" dirty="0"/>
              <a:t>The secret sauce of Perkins success in Minnesota is the interdependence of Minnesota State, Minnesota Department of Education and the local Perkins consortia in executing the grant and leveraging the resource to impact all of career and technical education in Minnesota. </a:t>
            </a:r>
          </a:p>
          <a:p>
            <a:endParaRPr lang="en-US" dirty="0"/>
          </a:p>
          <a:p>
            <a:pPr marL="0" indent="0">
              <a:lnSpc>
                <a:spcPct val="120000"/>
              </a:lnSpc>
              <a:spcBef>
                <a:spcPts val="0"/>
              </a:spcBef>
              <a:buNone/>
            </a:pPr>
            <a:r>
              <a:rPr lang="en-US" dirty="0"/>
              <a:t>A cooperative agreement between the Commissioner of Education and Minnesota State Colleges and Universities will annually provide for the distribution of federal funds between secondary and postsecondary career and technical programs. Distribution to local education agencies must be determined by state and federal law.</a:t>
            </a:r>
            <a:r>
              <a:rPr lang="en-US" baseline="0" dirty="0"/>
              <a:t> </a:t>
            </a:r>
            <a:r>
              <a:rPr lang="en-US" dirty="0"/>
              <a:t>~ Minnesota Rule 3505.1700</a:t>
            </a:r>
            <a:r>
              <a:rPr lang="en-US" baseline="0" dirty="0"/>
              <a:t> </a:t>
            </a:r>
            <a:r>
              <a:rPr lang="en-US" dirty="0"/>
              <a:t>*Dependency on Approved State Plan </a:t>
            </a:r>
          </a:p>
          <a:p>
            <a:pPr marL="0" indent="0">
              <a:lnSpc>
                <a:spcPct val="120000"/>
              </a:lnSpc>
              <a:spcBef>
                <a:spcPts val="0"/>
              </a:spcBef>
              <a:buNone/>
            </a:pPr>
            <a:endParaRPr lang="en-US" dirty="0"/>
          </a:p>
          <a:p>
            <a:pPr marL="0" indent="0" algn="r">
              <a:lnSpc>
                <a:spcPct val="120000"/>
              </a:lnSpc>
              <a:spcBef>
                <a:spcPts val="0"/>
              </a:spcBef>
              <a:buNone/>
            </a:pPr>
            <a:endParaRPr lang="en-US" sz="800" dirty="0"/>
          </a:p>
          <a:p>
            <a:pPr marL="0" indent="0" algn="r">
              <a:lnSpc>
                <a:spcPct val="120000"/>
              </a:lnSpc>
              <a:spcBef>
                <a:spcPts val="0"/>
              </a:spcBef>
              <a:buNone/>
            </a:pPr>
            <a:r>
              <a:rPr lang="en-US" dirty="0"/>
              <a:t>~ Minnesota Rule 3505.1700</a:t>
            </a:r>
          </a:p>
          <a:p>
            <a:pPr marL="0" indent="0" algn="r">
              <a:lnSpc>
                <a:spcPct val="120000"/>
              </a:lnSpc>
              <a:spcBef>
                <a:spcPts val="0"/>
              </a:spcBef>
              <a:buNone/>
            </a:pPr>
            <a:endParaRPr lang="en-US" dirty="0"/>
          </a:p>
          <a:p>
            <a:pPr marL="0" indent="0" algn="r">
              <a:lnSpc>
                <a:spcPct val="120000"/>
              </a:lnSpc>
              <a:spcBef>
                <a:spcPts val="0"/>
              </a:spcBef>
              <a:buNone/>
            </a:pPr>
            <a:r>
              <a:rPr lang="en-US" dirty="0"/>
              <a:t>*Dependency on Approved State Plan </a:t>
            </a:r>
          </a:p>
          <a:p>
            <a:pPr marL="0" indent="0">
              <a:lnSpc>
                <a:spcPct val="120000"/>
              </a:lnSpc>
              <a:spcBef>
                <a:spcPts val="0"/>
              </a:spcBef>
              <a:buNone/>
            </a:pPr>
            <a:endParaRPr lang="en-US" dirty="0"/>
          </a:p>
          <a:p>
            <a:endParaRPr lang="en-US" dirty="0"/>
          </a:p>
          <a:p>
            <a:pPr defTabSz="1004633">
              <a:buClr>
                <a:schemeClr val="accent6">
                  <a:lumMod val="75000"/>
                </a:schemeClr>
              </a:buClr>
              <a:buSzPct val="125000"/>
              <a:defRPr/>
            </a:pPr>
            <a:endParaRPr lang="en-US" altLang="en-US" sz="1400" dirty="0">
              <a:latin typeface="Arial" panose="020B0604020202020204" pitchFamily="34" charset="0"/>
            </a:endParaRPr>
          </a:p>
          <a:p>
            <a:pPr defTabSz="1004633">
              <a:buClr>
                <a:schemeClr val="accent6">
                  <a:lumMod val="75000"/>
                </a:schemeClr>
              </a:buClr>
              <a:buSzPct val="125000"/>
              <a:defRPr/>
            </a:pPr>
            <a:endParaRPr lang="en-US" altLang="en-US" sz="1400" dirty="0">
              <a:latin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pPr defTabSz="931774">
              <a:defRPr/>
            </a:pPr>
            <a:fld id="{D7FB8533-B0A4-49BA-8915-B1BB474569B3}"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6240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consortium has a minimum of one college and one school district. </a:t>
            </a:r>
          </a:p>
          <a:p>
            <a:r>
              <a:rPr lang="en-US" dirty="0"/>
              <a:t>We do have one consortium with 43 school districts.  </a:t>
            </a:r>
          </a:p>
          <a:p>
            <a:r>
              <a:rPr lang="en-US" dirty="0"/>
              <a:t>You can see the organization is geographical. The consortia structure  joins our more than343 high schools with the 31 colleges.  </a:t>
            </a:r>
          </a:p>
          <a:p>
            <a:pPr defTabSz="1004633">
              <a:buClr>
                <a:schemeClr val="accent6">
                  <a:lumMod val="75000"/>
                </a:schemeClr>
              </a:buClr>
              <a:buSzPct val="125000"/>
              <a:defRPr/>
            </a:pPr>
            <a:r>
              <a:rPr lang="en-US" altLang="en-US" dirty="0"/>
              <a:t>Metro “call Out’ maps #17 and #18 above represent our consortia with One College + One District</a:t>
            </a:r>
          </a:p>
          <a:p>
            <a:pPr defTabSz="1004633">
              <a:buClr>
                <a:schemeClr val="accent6">
                  <a:lumMod val="75000"/>
                </a:schemeClr>
              </a:buClr>
              <a:buSzPct val="125000"/>
              <a:defRPr/>
            </a:pPr>
            <a:r>
              <a:rPr lang="en-US" altLang="en-US" dirty="0"/>
              <a:t>Minnesota West represents the multiple campuses and multiple districts– 5 campuses/one accredited college and 43 districts</a:t>
            </a:r>
          </a:p>
          <a:p>
            <a:endParaRPr lang="en-US" dirty="0"/>
          </a:p>
        </p:txBody>
      </p:sp>
      <p:sp>
        <p:nvSpPr>
          <p:cNvPr id="4" name="Slide Number Placeholder 3"/>
          <p:cNvSpPr>
            <a:spLocks noGrp="1"/>
          </p:cNvSpPr>
          <p:nvPr>
            <p:ph type="sldNum" sz="quarter" idx="10"/>
          </p:nvPr>
        </p:nvSpPr>
        <p:spPr/>
        <p:txBody>
          <a:bodyPr/>
          <a:lstStyle/>
          <a:p>
            <a:fld id="{14140028-609D-44BB-929A-5A79D51625A3}" type="slidenum">
              <a:rPr lang="en-US" smtClean="0"/>
              <a:t>7</a:t>
            </a:fld>
            <a:endParaRPr lang="en-US" dirty="0"/>
          </a:p>
        </p:txBody>
      </p:sp>
    </p:spTree>
    <p:extLst>
      <p:ext uri="{BB962C8B-B14F-4D97-AF65-F5344CB8AC3E}">
        <p14:creationId xmlns:p14="http://schemas.microsoft.com/office/powerpoint/2010/main" val="145729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Our work has been (and continues</a:t>
            </a:r>
            <a:r>
              <a:rPr lang="en-US" baseline="0" dirty="0"/>
              <a:t> to be ) organized around national research that sorted careers into 6 fields. </a:t>
            </a:r>
          </a:p>
          <a:p>
            <a:pPr defTabSz="931774">
              <a:defRPr/>
            </a:pPr>
            <a:endParaRPr lang="en-US" baseline="0" dirty="0"/>
          </a:p>
          <a:p>
            <a:pPr defTabSz="931774">
              <a:defRPr/>
            </a:pPr>
            <a:r>
              <a:rPr lang="en-US" baseline="0" dirty="0"/>
              <a:t>……..explain the wheel. </a:t>
            </a:r>
          </a:p>
        </p:txBody>
      </p:sp>
      <p:sp>
        <p:nvSpPr>
          <p:cNvPr id="4" name="Slide Number Placeholder 3"/>
          <p:cNvSpPr>
            <a:spLocks noGrp="1"/>
          </p:cNvSpPr>
          <p:nvPr>
            <p:ph type="sldNum" sz="quarter" idx="5"/>
          </p:nvPr>
        </p:nvSpPr>
        <p:spPr/>
        <p:txBody>
          <a:bodyPr/>
          <a:lstStyle/>
          <a:p>
            <a:pPr defTabSz="931774">
              <a:defRPr/>
            </a:pPr>
            <a:fld id="{5A80F48C-A933-4E73-B6D1-44597EE286C8}"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722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wheel depicts career fields and clusters.  </a:t>
            </a:r>
          </a:p>
          <a:p>
            <a:pPr marL="174708" indent="-174708">
              <a:buFont typeface="Arial" panose="020B0604020202020204" pitchFamily="34" charset="0"/>
              <a:buChar char="•"/>
            </a:pPr>
            <a:r>
              <a:rPr lang="en-US" baseline="0" dirty="0"/>
              <a:t>Each cluster also has multiple programs of study.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Perkins V defines </a:t>
            </a:r>
            <a:r>
              <a:rPr lang="en-US" b="1" baseline="0" dirty="0"/>
              <a:t>Program of Study </a:t>
            </a:r>
            <a:r>
              <a:rPr lang="en-US" b="0" baseline="0" dirty="0"/>
              <a:t>as a </a:t>
            </a:r>
            <a:r>
              <a:rPr lang="en-US" baseline="0" dirty="0"/>
              <a:t> coordinated, non-duplicative sequence of academic and technical content at the secondary and postsecondary level that incorporates challenging state academic standards, that includes both academic and technical knowledge and skills that are aligned with state-approved frameworks, including employability skills, that is aligned with local and regional needs, progresses in specificity (beginning with all aspects of an industry or career cluster) and leading to more occupation-specific instruction, has multiple entry and exit points that incorporates credentialing, and culminates in the attainment of a recognized postsecondary credential. (Strengthening Career and Technical Education for the 21st Century Act, 2018)</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In order for a POS to become State Recognized all of the Minimum Requirements must be met. (See the Rubric/Checklist) </a:t>
            </a:r>
          </a:p>
          <a:p>
            <a:pPr marL="174708" indent="-174708">
              <a:buFont typeface="Arial" panose="020B0604020202020204" pitchFamily="34" charset="0"/>
              <a:buChar char="•"/>
            </a:pPr>
            <a:r>
              <a:rPr lang="en-US" baseline="0" dirty="0"/>
              <a:t>Process:</a:t>
            </a:r>
          </a:p>
          <a:p>
            <a:pPr marL="174708" indent="-174708">
              <a:buFont typeface="Arial" panose="020B0604020202020204" pitchFamily="34" charset="0"/>
              <a:buChar char="•"/>
            </a:pPr>
            <a:r>
              <a:rPr lang="en-US" baseline="0" dirty="0"/>
              <a:t>Consortia will submit the 6 Minimum Requirement Rubrics with their local application.  </a:t>
            </a:r>
          </a:p>
          <a:p>
            <a:pPr marL="174708" indent="-174708">
              <a:buFont typeface="Arial" panose="020B0604020202020204" pitchFamily="34" charset="0"/>
              <a:buChar char="•"/>
            </a:pPr>
            <a:r>
              <a:rPr lang="en-US" dirty="0"/>
              <a:t>Consortium are able to make changes and submittals to their State Recognized Programs of Study any time throughout the application cycle.  </a:t>
            </a:r>
          </a:p>
          <a:p>
            <a:pPr marL="174708" indent="-174708">
              <a:buFont typeface="Arial" panose="020B0604020202020204" pitchFamily="34" charset="0"/>
              <a:buChar char="•"/>
            </a:pPr>
            <a:r>
              <a:rPr lang="en-US" dirty="0"/>
              <a:t>Currently, the consortia can email the Career Pathway Director for submittal and approval to the master list (in the future, this process may be completed using the formal application software).</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A80F48C-A933-4E73-B6D1-44597EE286C8}" type="slidenum">
              <a:rPr lang="en-US" smtClean="0"/>
              <a:t>9</a:t>
            </a:fld>
            <a:endParaRPr lang="en-US" dirty="0"/>
          </a:p>
        </p:txBody>
      </p:sp>
    </p:spTree>
    <p:extLst>
      <p:ext uri="{BB962C8B-B14F-4D97-AF65-F5344CB8AC3E}">
        <p14:creationId xmlns:p14="http://schemas.microsoft.com/office/powerpoint/2010/main" val="416786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Enhanced, elevated priorities of Access and equity.</a:t>
            </a:r>
          </a:p>
          <a:p>
            <a:r>
              <a:rPr lang="en-US" b="1" dirty="0">
                <a:solidFill>
                  <a:srgbClr val="FF0000"/>
                </a:solidFill>
              </a:rPr>
              <a:t>Service to special population has expanded groups.  </a:t>
            </a:r>
          </a:p>
          <a:p>
            <a:r>
              <a:rPr lang="en-US" dirty="0"/>
              <a:t>Note:  Changes to Special Populations  </a:t>
            </a:r>
          </a:p>
          <a:p>
            <a:pPr marL="171450" indent="-171450">
              <a:buFont typeface="Arial" panose="020B0604020202020204" pitchFamily="34" charset="0"/>
              <a:buChar char="•"/>
            </a:pPr>
            <a:r>
              <a:rPr lang="en-US" dirty="0"/>
              <a:t>Individuals with disabilities</a:t>
            </a:r>
          </a:p>
          <a:p>
            <a:pPr marL="171450" indent="-171450">
              <a:buFont typeface="Arial" panose="020B0604020202020204" pitchFamily="34" charset="0"/>
              <a:buChar char="•"/>
            </a:pPr>
            <a:r>
              <a:rPr lang="en-US" dirty="0"/>
              <a:t>Economically disadvantaged</a:t>
            </a:r>
          </a:p>
          <a:p>
            <a:pPr marL="171450" indent="-171450">
              <a:buFont typeface="Arial" panose="020B0604020202020204" pitchFamily="34" charset="0"/>
              <a:buChar char="•"/>
            </a:pPr>
            <a:r>
              <a:rPr lang="en-US" dirty="0"/>
              <a:t>Individual preparing for non-traditional fields</a:t>
            </a:r>
          </a:p>
          <a:p>
            <a:pPr marL="171450" indent="-171450">
              <a:buFont typeface="Arial" panose="020B0604020202020204" pitchFamily="34" charset="0"/>
              <a:buChar char="•"/>
            </a:pPr>
            <a:r>
              <a:rPr lang="en-US" dirty="0"/>
              <a:t>Single parents</a:t>
            </a:r>
          </a:p>
          <a:p>
            <a:pPr marL="171450" indent="-171450">
              <a:buFont typeface="Arial" panose="020B0604020202020204" pitchFamily="34" charset="0"/>
              <a:buChar char="•"/>
            </a:pPr>
            <a:r>
              <a:rPr lang="en-US" dirty="0"/>
              <a:t>Out-of-workforce individuals</a:t>
            </a:r>
          </a:p>
          <a:p>
            <a:pPr marL="171450" indent="-171450">
              <a:buFont typeface="Arial" panose="020B0604020202020204" pitchFamily="34" charset="0"/>
              <a:buChar char="•"/>
            </a:pPr>
            <a:r>
              <a:rPr lang="en-US" dirty="0"/>
              <a:t>English learners</a:t>
            </a:r>
          </a:p>
          <a:p>
            <a:pPr marL="0" indent="0">
              <a:buFont typeface="Arial" panose="020B0604020202020204" pitchFamily="34" charset="0"/>
              <a:buNone/>
            </a:pPr>
            <a:r>
              <a:rPr lang="en-US" b="1" dirty="0">
                <a:solidFill>
                  <a:srgbClr val="FF0000"/>
                </a:solidFill>
              </a:rPr>
              <a:t>new</a:t>
            </a:r>
          </a:p>
          <a:p>
            <a:pPr marL="171450" indent="-171450">
              <a:buFont typeface="Arial" panose="020B0604020202020204" pitchFamily="34" charset="0"/>
              <a:buChar char="•"/>
            </a:pPr>
            <a:r>
              <a:rPr lang="en-US" dirty="0">
                <a:solidFill>
                  <a:srgbClr val="C00000"/>
                </a:solidFill>
              </a:rPr>
              <a:t>Homeless individuals</a:t>
            </a:r>
          </a:p>
          <a:p>
            <a:pPr marL="171450" indent="-171450">
              <a:buFont typeface="Arial" panose="020B0604020202020204" pitchFamily="34" charset="0"/>
              <a:buChar char="•"/>
            </a:pPr>
            <a:r>
              <a:rPr lang="en-US" dirty="0">
                <a:solidFill>
                  <a:srgbClr val="C00000"/>
                </a:solidFill>
              </a:rPr>
              <a:t>Youth who are in or have aged out of foster care</a:t>
            </a:r>
          </a:p>
          <a:p>
            <a:pPr marL="171450" indent="-171450">
              <a:buFont typeface="Arial" panose="020B0604020202020204" pitchFamily="34" charset="0"/>
              <a:buChar char="•"/>
            </a:pPr>
            <a:r>
              <a:rPr lang="en-US" dirty="0">
                <a:solidFill>
                  <a:srgbClr val="C00000"/>
                </a:solidFill>
              </a:rPr>
              <a:t>Youth with a parent who is an active duty parent  </a:t>
            </a:r>
          </a:p>
        </p:txBody>
      </p:sp>
      <p:sp>
        <p:nvSpPr>
          <p:cNvPr id="4" name="Slide Number Placeholder 3"/>
          <p:cNvSpPr>
            <a:spLocks noGrp="1"/>
          </p:cNvSpPr>
          <p:nvPr>
            <p:ph type="sldNum" sz="quarter" idx="10"/>
          </p:nvPr>
        </p:nvSpPr>
        <p:spPr/>
        <p:txBody>
          <a:bodyPr/>
          <a:lstStyle/>
          <a:p>
            <a:fld id="{14140028-609D-44BB-929A-5A79D51625A3}" type="slidenum">
              <a:rPr lang="en-US" smtClean="0"/>
              <a:t>10</a:t>
            </a:fld>
            <a:endParaRPr lang="en-US" dirty="0"/>
          </a:p>
        </p:txBody>
      </p:sp>
    </p:spTree>
    <p:extLst>
      <p:ext uri="{BB962C8B-B14F-4D97-AF65-F5344CB8AC3E}">
        <p14:creationId xmlns:p14="http://schemas.microsoft.com/office/powerpoint/2010/main" val="181475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7381" y="1122363"/>
            <a:ext cx="835429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3297381" y="3602038"/>
            <a:ext cx="835429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E11F5868-E98B-5441-9783-C24C45725D52}"/>
              </a:ext>
            </a:extLst>
          </p:cNvPr>
          <p:cNvSpPr>
            <a:spLocks noGrp="1"/>
          </p:cNvSpPr>
          <p:nvPr>
            <p:ph type="sldNum" sz="quarter" idx="12"/>
          </p:nvPr>
        </p:nvSpPr>
        <p:spPr>
          <a:xfrm>
            <a:off x="372533" y="6361533"/>
            <a:ext cx="1968886"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57787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CE2B2D-4870-DD42-81A4-2D03A7BA9BBD}"/>
              </a:ext>
            </a:extLst>
          </p:cNvPr>
          <p:cNvSpPr/>
          <p:nvPr userDrawn="1"/>
        </p:nvSpPr>
        <p:spPr>
          <a:xfrm>
            <a:off x="3193142" y="3935760"/>
            <a:ext cx="8998857" cy="292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p:cNvSpPr>
            <a:spLocks noGrp="1"/>
          </p:cNvSpPr>
          <p:nvPr>
            <p:ph sz="quarter" idx="12" hasCustomPrompt="1"/>
          </p:nvPr>
        </p:nvSpPr>
        <p:spPr>
          <a:xfrm>
            <a:off x="3526971" y="651164"/>
            <a:ext cx="8096993" cy="1671838"/>
          </a:xfrm>
          <a:prstGeom prst="rect">
            <a:avLst/>
          </a:prstGeom>
        </p:spPr>
        <p:txBody>
          <a:bodyPr>
            <a:noAutofit/>
          </a:bodyPr>
          <a:lstStyle>
            <a:lvl1pPr marL="0" indent="0">
              <a:buNone/>
              <a:defRPr sz="4000" b="1" baseline="0">
                <a:solidFill>
                  <a:schemeClr val="tx1"/>
                </a:solidFill>
              </a:defRPr>
            </a:lvl1pPr>
          </a:lstStyle>
          <a:p>
            <a:pPr lvl="0"/>
            <a:r>
              <a:rPr lang="en-US" dirty="0"/>
              <a:t>Click to edit POWERPOINT PRESENTATION title</a:t>
            </a:r>
          </a:p>
        </p:txBody>
      </p:sp>
      <p:pic>
        <p:nvPicPr>
          <p:cNvPr id="9"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1682" y="4581847"/>
            <a:ext cx="3749671" cy="868673"/>
          </a:xfrm>
          <a:prstGeom prst="rect">
            <a:avLst/>
          </a:prstGeom>
        </p:spPr>
      </p:pic>
      <p:cxnSp>
        <p:nvCxnSpPr>
          <p:cNvPr id="7" name="Straight Connector 6">
            <a:extLst>
              <a:ext uri="{FF2B5EF4-FFF2-40B4-BE49-F238E27FC236}">
                <a16:creationId xmlns:a16="http://schemas.microsoft.com/office/drawing/2014/main" id="{2DE02796-50CC-984B-939D-9FE47201A77E}"/>
              </a:ext>
            </a:extLst>
          </p:cNvPr>
          <p:cNvCxnSpPr>
            <a:cxnSpLocks/>
          </p:cNvCxnSpPr>
          <p:nvPr userDrawn="1"/>
        </p:nvCxnSpPr>
        <p:spPr>
          <a:xfrm>
            <a:off x="349624" y="3889829"/>
            <a:ext cx="11842376" cy="0"/>
          </a:xfrm>
          <a:prstGeom prst="line">
            <a:avLst/>
          </a:prstGeom>
          <a:ln w="984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0973C9-EBF4-2344-8FFE-97B9092D8E2A}"/>
              </a:ext>
            </a:extLst>
          </p:cNvPr>
          <p:cNvCxnSpPr>
            <a:cxnSpLocks/>
          </p:cNvCxnSpPr>
          <p:nvPr userDrawn="1"/>
        </p:nvCxnSpPr>
        <p:spPr>
          <a:xfrm flipH="1">
            <a:off x="0" y="6170207"/>
            <a:ext cx="12192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238321A-2E6A-324F-A055-62735F8971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0033" y="4622797"/>
            <a:ext cx="3946873" cy="847488"/>
          </a:xfrm>
          <a:prstGeom prst="rect">
            <a:avLst/>
          </a:prstGeom>
        </p:spPr>
      </p:pic>
      <p:sp>
        <p:nvSpPr>
          <p:cNvPr id="6" name="Title 5">
            <a:extLst>
              <a:ext uri="{FF2B5EF4-FFF2-40B4-BE49-F238E27FC236}">
                <a16:creationId xmlns:a16="http://schemas.microsoft.com/office/drawing/2014/main" id="{A9364358-16A7-AA4D-B3DC-FB8F830F2A12}"/>
              </a:ext>
            </a:extLst>
          </p:cNvPr>
          <p:cNvSpPr>
            <a:spLocks noGrp="1"/>
          </p:cNvSpPr>
          <p:nvPr>
            <p:ph type="title"/>
          </p:nvPr>
        </p:nvSpPr>
        <p:spPr>
          <a:xfrm>
            <a:off x="932744" y="-915664"/>
            <a:ext cx="7705069" cy="654407"/>
          </a:xfrm>
        </p:spPr>
        <p:txBody>
          <a:bodyPr/>
          <a:lstStyle/>
          <a:p>
            <a:r>
              <a:rPr lang="en-US"/>
              <a:t>Click to edit Master title style</a:t>
            </a:r>
          </a:p>
        </p:txBody>
      </p:sp>
    </p:spTree>
    <p:extLst>
      <p:ext uri="{BB962C8B-B14F-4D97-AF65-F5344CB8AC3E}">
        <p14:creationId xmlns:p14="http://schemas.microsoft.com/office/powerpoint/2010/main" val="178332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1236" y="685799"/>
            <a:ext cx="8354291" cy="5040829"/>
          </a:xfrm>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5" hasCustomPrompt="1"/>
          </p:nvPr>
        </p:nvSpPr>
        <p:spPr>
          <a:xfrm>
            <a:off x="349624" y="685800"/>
            <a:ext cx="2833203" cy="2459182"/>
          </a:xfrm>
        </p:spPr>
        <p:txBody>
          <a:bodyPr>
            <a:normAutofit/>
          </a:bodyPr>
          <a:lstStyle>
            <a:lvl1pPr marL="0" indent="0">
              <a:buNone/>
              <a:defRPr sz="3600" b="0" i="0" baseline="0">
                <a:solidFill>
                  <a:schemeClr val="tx2"/>
                </a:solidFill>
              </a:defRPr>
            </a:lvl1pPr>
          </a:lstStyle>
          <a:p>
            <a:pPr lvl="0"/>
            <a:r>
              <a:rPr lang="en-US" dirty="0"/>
              <a:t>Click to edit header</a:t>
            </a:r>
          </a:p>
        </p:txBody>
      </p:sp>
      <p:pic>
        <p:nvPicPr>
          <p:cNvPr id="5"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2827" y="6207383"/>
            <a:ext cx="1904473" cy="441203"/>
          </a:xfrm>
          <a:prstGeom prst="rect">
            <a:avLst/>
          </a:prstGeom>
        </p:spPr>
      </p:pic>
      <p:pic>
        <p:nvPicPr>
          <p:cNvPr id="6" name="Picture 5">
            <a:extLst>
              <a:ext uri="{FF2B5EF4-FFF2-40B4-BE49-F238E27FC236}">
                <a16:creationId xmlns:a16="http://schemas.microsoft.com/office/drawing/2014/main" id="{BD20A4E8-2DD7-974B-890B-0111DF75D7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5200" y="6160971"/>
            <a:ext cx="1873266" cy="535740"/>
          </a:xfrm>
          <a:prstGeom prst="rect">
            <a:avLst/>
          </a:prstGeom>
        </p:spPr>
      </p:pic>
      <p:sp>
        <p:nvSpPr>
          <p:cNvPr id="7" name="Slide Number Placeholder 5">
            <a:extLst>
              <a:ext uri="{FF2B5EF4-FFF2-40B4-BE49-F238E27FC236}">
                <a16:creationId xmlns:a16="http://schemas.microsoft.com/office/drawing/2014/main" id="{99738B91-E348-B54C-B4FC-BA289DE8070B}"/>
              </a:ext>
            </a:extLst>
          </p:cNvPr>
          <p:cNvSpPr>
            <a:spLocks noGrp="1"/>
          </p:cNvSpPr>
          <p:nvPr>
            <p:ph type="sldNum" sz="quarter" idx="12"/>
          </p:nvPr>
        </p:nvSpPr>
        <p:spPr>
          <a:xfrm>
            <a:off x="349624" y="6361533"/>
            <a:ext cx="199179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383200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1511" y="637309"/>
            <a:ext cx="8324015" cy="5323475"/>
          </a:xfrm>
        </p:spPr>
        <p:txBody>
          <a:bodyPr/>
          <a:lstStyle>
            <a:lvl1pPr>
              <a:buClr>
                <a:srgbClr val="00B050"/>
              </a:buClr>
              <a:defRPr/>
            </a:lvl1pPr>
            <a:lvl2pPr>
              <a:buClr>
                <a:srgbClr val="00B050"/>
              </a:buClr>
              <a:defRPr/>
            </a:lvl2pPr>
            <a:lvl3pPr>
              <a:buClr>
                <a:srgbClr val="00B050"/>
              </a:buClr>
              <a:defRPr/>
            </a:lvl3pPr>
            <a:lvl4pPr>
              <a:buClr>
                <a:srgbClr val="00B050"/>
              </a:buClr>
              <a:defRPr/>
            </a:lvl4pPr>
            <a:lvl5pPr>
              <a:buClr>
                <a:srgbClr val="00B050"/>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2F296FFF-BD5F-BC49-8F59-4D875EB4A515}"/>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47706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41511" y="1709738"/>
            <a:ext cx="8324015"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341511" y="4589463"/>
            <a:ext cx="832401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69B40233-6CAD-AF43-A3CE-051DC59FA37B}"/>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104917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244" y="637309"/>
            <a:ext cx="2821584" cy="2119746"/>
          </a:xfrm>
        </p:spPr>
        <p:txBody>
          <a:bodyPr/>
          <a:lstStyle/>
          <a:p>
            <a:r>
              <a:rPr lang="en-US" dirty="0"/>
              <a:t>Click to edit Master title style</a:t>
            </a:r>
          </a:p>
        </p:txBody>
      </p:sp>
      <p:sp>
        <p:nvSpPr>
          <p:cNvPr id="3" name="Content Placeholder 2"/>
          <p:cNvSpPr>
            <a:spLocks noGrp="1"/>
          </p:cNvSpPr>
          <p:nvPr>
            <p:ph sz="half" idx="1"/>
          </p:nvPr>
        </p:nvSpPr>
        <p:spPr>
          <a:xfrm>
            <a:off x="3311235" y="637309"/>
            <a:ext cx="4142510" cy="55396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633855" y="637309"/>
            <a:ext cx="4031670" cy="55396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68EEE73-4549-5E46-AD9C-A130E28DBCAE}"/>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167011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1244" y="665018"/>
            <a:ext cx="2714466" cy="3186546"/>
          </a:xfrm>
        </p:spPr>
        <p:txBody>
          <a:bodyPr/>
          <a:lstStyle/>
          <a:p>
            <a:r>
              <a:rPr lang="en-US" dirty="0"/>
              <a:t>Click to edit Master title style</a:t>
            </a:r>
          </a:p>
        </p:txBody>
      </p:sp>
      <p:sp>
        <p:nvSpPr>
          <p:cNvPr id="3" name="Text Placeholder 2"/>
          <p:cNvSpPr>
            <a:spLocks noGrp="1"/>
          </p:cNvSpPr>
          <p:nvPr>
            <p:ph type="body" idx="1"/>
          </p:nvPr>
        </p:nvSpPr>
        <p:spPr>
          <a:xfrm>
            <a:off x="3356098" y="665018"/>
            <a:ext cx="3966891" cy="88669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356097" y="1551709"/>
            <a:ext cx="3966892" cy="463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497614" y="665018"/>
            <a:ext cx="4167911" cy="886691"/>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7497614" y="1551709"/>
            <a:ext cx="4167912" cy="463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C2549AF3-94C0-BA4E-907A-16CBC25C17AD}"/>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65567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244" y="651163"/>
            <a:ext cx="2821584" cy="1814945"/>
          </a:xfrm>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D1290918-28C2-1E49-A2D6-75F1777FF51D}"/>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57270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F699311-9DF1-7441-A954-0D6C43FF809A}"/>
              </a:ext>
            </a:extLst>
          </p:cNvPr>
          <p:cNvSpPr>
            <a:spLocks noGrp="1"/>
          </p:cNvSpPr>
          <p:nvPr>
            <p:ph type="sldNum" sz="quarter" idx="12"/>
          </p:nvPr>
        </p:nvSpPr>
        <p:spPr>
          <a:xfrm>
            <a:off x="349624" y="6361533"/>
            <a:ext cx="199179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197356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1244" y="651164"/>
            <a:ext cx="2728320" cy="1406236"/>
          </a:xfrm>
        </p:spPr>
        <p:txBody>
          <a:bodyPr anchor="t" anchorCtr="0">
            <a:noAutofit/>
          </a:bodyPr>
          <a:lstStyle>
            <a:lvl1pPr>
              <a:defRPr sz="3600" baseline="0"/>
            </a:lvl1pPr>
          </a:lstStyle>
          <a:p>
            <a:r>
              <a:rPr lang="en-US" dirty="0"/>
              <a:t>Click to edit Master title style</a:t>
            </a:r>
          </a:p>
        </p:txBody>
      </p:sp>
      <p:sp>
        <p:nvSpPr>
          <p:cNvPr id="3" name="Content Placeholder 2"/>
          <p:cNvSpPr>
            <a:spLocks noGrp="1"/>
          </p:cNvSpPr>
          <p:nvPr>
            <p:ph idx="1"/>
          </p:nvPr>
        </p:nvSpPr>
        <p:spPr>
          <a:xfrm>
            <a:off x="3311235" y="651163"/>
            <a:ext cx="8354291" cy="52098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61244" y="2479964"/>
            <a:ext cx="2728320" cy="3389024"/>
          </a:xfrm>
        </p:spPr>
        <p:txBody>
          <a:bodyP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2EB12D3D-737C-6D4D-A2E4-74811F23892A}"/>
              </a:ext>
            </a:extLst>
          </p:cNvPr>
          <p:cNvSpPr>
            <a:spLocks noGrp="1"/>
          </p:cNvSpPr>
          <p:nvPr>
            <p:ph type="sldNum" sz="quarter" idx="12"/>
          </p:nvPr>
        </p:nvSpPr>
        <p:spPr>
          <a:xfrm>
            <a:off x="361244" y="6361533"/>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133669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9624" y="651164"/>
            <a:ext cx="2767649" cy="1406236"/>
          </a:xfrm>
        </p:spPr>
        <p:txBody>
          <a:bodyPr anchor="t" anchorCtr="0">
            <a:noAutofit/>
          </a:bodyPr>
          <a:lstStyle>
            <a:lvl1pPr>
              <a:defRPr sz="3600" baseline="0"/>
            </a:lvl1pPr>
          </a:lstStyle>
          <a:p>
            <a:r>
              <a:rPr lang="en-US" dirty="0"/>
              <a:t>Click to edit Master title style</a:t>
            </a:r>
          </a:p>
        </p:txBody>
      </p:sp>
      <p:sp>
        <p:nvSpPr>
          <p:cNvPr id="3" name="Picture Placeholder 2"/>
          <p:cNvSpPr>
            <a:spLocks noGrp="1"/>
          </p:cNvSpPr>
          <p:nvPr>
            <p:ph type="pic" idx="1"/>
          </p:nvPr>
        </p:nvSpPr>
        <p:spPr>
          <a:xfrm>
            <a:off x="3311236" y="651163"/>
            <a:ext cx="8044152" cy="52098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49624" y="2493818"/>
            <a:ext cx="2767649" cy="337517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82679513-6C2C-684C-B9F0-C261301C89F8}"/>
              </a:ext>
            </a:extLst>
          </p:cNvPr>
          <p:cNvSpPr>
            <a:spLocks noGrp="1"/>
          </p:cNvSpPr>
          <p:nvPr>
            <p:ph type="sldNum" sz="quarter" idx="12"/>
          </p:nvPr>
        </p:nvSpPr>
        <p:spPr>
          <a:xfrm>
            <a:off x="349624" y="6361533"/>
            <a:ext cx="199179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Tree>
    <p:extLst>
      <p:ext uri="{BB962C8B-B14F-4D97-AF65-F5344CB8AC3E}">
        <p14:creationId xmlns:p14="http://schemas.microsoft.com/office/powerpoint/2010/main" val="232763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412CDA-18DD-9449-B02E-69D9BB1F5E06}"/>
              </a:ext>
            </a:extLst>
          </p:cNvPr>
          <p:cNvSpPr/>
          <p:nvPr userDrawn="1"/>
        </p:nvSpPr>
        <p:spPr>
          <a:xfrm>
            <a:off x="0" y="0"/>
            <a:ext cx="3182828"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61244" y="637309"/>
            <a:ext cx="2821584" cy="18288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283527" y="637309"/>
            <a:ext cx="8381999" cy="5323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7">
            <a:extLst>
              <a:ext uri="{FF2B5EF4-FFF2-40B4-BE49-F238E27FC236}">
                <a16:creationId xmlns:a16="http://schemas.microsoft.com/office/drawing/2014/main" id="{1995E454-6341-9E40-87BE-9AF98183E9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29800" y="6340750"/>
            <a:ext cx="1588224" cy="367939"/>
          </a:xfrm>
          <a:prstGeom prst="rect">
            <a:avLst/>
          </a:prstGeom>
        </p:spPr>
      </p:pic>
      <p:sp>
        <p:nvSpPr>
          <p:cNvPr id="9" name="Slide Number Placeholder 5">
            <a:extLst>
              <a:ext uri="{FF2B5EF4-FFF2-40B4-BE49-F238E27FC236}">
                <a16:creationId xmlns:a16="http://schemas.microsoft.com/office/drawing/2014/main" id="{75C6091A-AA8E-2846-BDD1-427F4B573B0A}"/>
              </a:ext>
            </a:extLst>
          </p:cNvPr>
          <p:cNvSpPr>
            <a:spLocks noGrp="1"/>
          </p:cNvSpPr>
          <p:nvPr>
            <p:ph type="sldNum" sz="quarter" idx="4"/>
          </p:nvPr>
        </p:nvSpPr>
        <p:spPr>
          <a:xfrm>
            <a:off x="361244" y="6324444"/>
            <a:ext cx="1980175" cy="365125"/>
          </a:xfrm>
          <a:prstGeom prst="rect">
            <a:avLst/>
          </a:prstGeom>
        </p:spPr>
        <p:txBody>
          <a:bodyPr/>
          <a:lstStyle>
            <a:lvl1pPr algn="l">
              <a:defRPr>
                <a:solidFill>
                  <a:srgbClr val="00B050"/>
                </a:solidFill>
              </a:defRPr>
            </a:lvl1pPr>
          </a:lstStyle>
          <a:p>
            <a:fld id="{C25A15C9-26C3-4F26-BF16-EA931E8CA54C}" type="slidenum">
              <a:rPr lang="en-US" smtClean="0"/>
              <a:pPr/>
              <a:t>‹#›</a:t>
            </a:fld>
            <a:endParaRPr lang="en-US" dirty="0"/>
          </a:p>
        </p:txBody>
      </p:sp>
      <p:sp>
        <p:nvSpPr>
          <p:cNvPr id="10" name="TextBox 9">
            <a:extLst>
              <a:ext uri="{FF2B5EF4-FFF2-40B4-BE49-F238E27FC236}">
                <a16:creationId xmlns:a16="http://schemas.microsoft.com/office/drawing/2014/main" id="{63492FB6-61C3-3744-8D71-63CEB59D4A7A}"/>
              </a:ext>
            </a:extLst>
          </p:cNvPr>
          <p:cNvSpPr txBox="1"/>
          <p:nvPr userDrawn="1"/>
        </p:nvSpPr>
        <p:spPr>
          <a:xfrm>
            <a:off x="3283528" y="6358277"/>
            <a:ext cx="3755901" cy="369332"/>
          </a:xfrm>
          <a:prstGeom prst="rect">
            <a:avLst/>
          </a:prstGeom>
          <a:noFill/>
        </p:spPr>
        <p:txBody>
          <a:bodyPr wrap="square" rIns="0" rtlCol="0">
            <a:normAutofit/>
          </a:bodyPr>
          <a:lstStyle/>
          <a:p>
            <a:pPr algn="l"/>
            <a:r>
              <a:rPr lang="en-US" sz="1400" baseline="0" dirty="0">
                <a:solidFill>
                  <a:srgbClr val="00B050"/>
                </a:solidFill>
              </a:rPr>
              <a:t>Perkins V  </a:t>
            </a:r>
          </a:p>
        </p:txBody>
      </p:sp>
      <p:cxnSp>
        <p:nvCxnSpPr>
          <p:cNvPr id="11" name="Straight Connector 10">
            <a:extLst>
              <a:ext uri="{FF2B5EF4-FFF2-40B4-BE49-F238E27FC236}">
                <a16:creationId xmlns:a16="http://schemas.microsoft.com/office/drawing/2014/main" id="{84DB7516-ABC8-D54F-BF91-6ADE0BC7DF2F}"/>
              </a:ext>
            </a:extLst>
          </p:cNvPr>
          <p:cNvCxnSpPr>
            <a:cxnSpLocks/>
          </p:cNvCxnSpPr>
          <p:nvPr userDrawn="1"/>
        </p:nvCxnSpPr>
        <p:spPr>
          <a:xfrm flipH="1">
            <a:off x="0" y="6170207"/>
            <a:ext cx="121920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2F04019-C3BF-A04C-BAEE-A225C91066E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34186" y="6339290"/>
            <a:ext cx="1723262" cy="370026"/>
          </a:xfrm>
          <a:prstGeom prst="rect">
            <a:avLst/>
          </a:prstGeom>
        </p:spPr>
      </p:pic>
    </p:spTree>
    <p:extLst>
      <p:ext uri="{BB962C8B-B14F-4D97-AF65-F5344CB8AC3E}">
        <p14:creationId xmlns:p14="http://schemas.microsoft.com/office/powerpoint/2010/main" val="24284760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lnSpc>
          <a:spcPct val="90000"/>
        </a:lnSpc>
        <a:spcBef>
          <a:spcPct val="0"/>
        </a:spcBef>
        <a:buNone/>
        <a:defRPr sz="3600" b="1" i="0" kern="1200" baseline="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innstate.edu/system/cte/Strengthening-CTE/index.html"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hyperlink" Target="http://www.minnstate.edu/system/cte/consortium_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A2B8BC3-8BA2-9648-A6AE-317979D315DF}"/>
              </a:ext>
            </a:extLst>
          </p:cNvPr>
          <p:cNvSpPr txBox="1"/>
          <p:nvPr/>
        </p:nvSpPr>
        <p:spPr>
          <a:xfrm>
            <a:off x="310243" y="3264228"/>
            <a:ext cx="26452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November 2019</a:t>
            </a:r>
          </a:p>
        </p:txBody>
      </p:sp>
      <p:sp>
        <p:nvSpPr>
          <p:cNvPr id="5" name="Text Placeholder 4">
            <a:extLst>
              <a:ext uri="{FF2B5EF4-FFF2-40B4-BE49-F238E27FC236}">
                <a16:creationId xmlns:a16="http://schemas.microsoft.com/office/drawing/2014/main" id="{E57D72C0-2B8C-5648-996A-8F860FA8D216}"/>
              </a:ext>
            </a:extLst>
          </p:cNvPr>
          <p:cNvSpPr>
            <a:spLocks noGrp="1"/>
          </p:cNvSpPr>
          <p:nvPr>
            <p:ph type="body" sz="quarter" idx="4294967295"/>
          </p:nvPr>
        </p:nvSpPr>
        <p:spPr>
          <a:xfrm>
            <a:off x="3526971" y="3259137"/>
            <a:ext cx="3930650" cy="533400"/>
          </a:xfrm>
        </p:spPr>
        <p:txBody>
          <a:bodyPr>
            <a:normAutofit/>
          </a:bodyPr>
          <a:lstStyle/>
          <a:p>
            <a:pPr marL="0" indent="0">
              <a:buNone/>
            </a:pPr>
            <a:r>
              <a:rPr lang="en-US" sz="2000" dirty="0"/>
              <a:t>Perkins V:  Opportunities for Change</a:t>
            </a:r>
          </a:p>
        </p:txBody>
      </p:sp>
      <p:sp>
        <p:nvSpPr>
          <p:cNvPr id="4" name="Content Placeholder 3" descr="Strengthening Career and Technical Education dor the 21st Century">
            <a:extLst>
              <a:ext uri="{FF2B5EF4-FFF2-40B4-BE49-F238E27FC236}">
                <a16:creationId xmlns:a16="http://schemas.microsoft.com/office/drawing/2014/main" id="{4238D75D-7236-9D49-9571-8D796E749373}"/>
              </a:ext>
            </a:extLst>
          </p:cNvPr>
          <p:cNvSpPr>
            <a:spLocks noGrp="1"/>
          </p:cNvSpPr>
          <p:nvPr>
            <p:ph sz="quarter" idx="12"/>
          </p:nvPr>
        </p:nvSpPr>
        <p:spPr/>
        <p:txBody>
          <a:bodyPr/>
          <a:lstStyle/>
          <a:p>
            <a:r>
              <a:rPr lang="en-US" dirty="0"/>
              <a:t>Strengthening </a:t>
            </a:r>
          </a:p>
          <a:p>
            <a:r>
              <a:rPr lang="en-US" dirty="0"/>
              <a:t>Career and Technical Education </a:t>
            </a:r>
          </a:p>
          <a:p>
            <a:r>
              <a:rPr lang="en-US" dirty="0"/>
              <a:t>for the 21st Century</a:t>
            </a:r>
          </a:p>
        </p:txBody>
      </p:sp>
      <p:sp>
        <p:nvSpPr>
          <p:cNvPr id="17" name="Title 16" hidden="1">
            <a:extLst>
              <a:ext uri="{FF2B5EF4-FFF2-40B4-BE49-F238E27FC236}">
                <a16:creationId xmlns:a16="http://schemas.microsoft.com/office/drawing/2014/main" id="{9A8773FB-E9EB-4042-8371-28CC116F2EA0}"/>
              </a:ext>
            </a:extLst>
          </p:cNvPr>
          <p:cNvSpPr>
            <a:spLocks noGrp="1"/>
          </p:cNvSpPr>
          <p:nvPr>
            <p:ph type="title"/>
          </p:nvPr>
        </p:nvSpPr>
        <p:spPr>
          <a:xfrm>
            <a:off x="932744" y="-915663"/>
            <a:ext cx="10840156" cy="630692"/>
          </a:xfrm>
        </p:spPr>
        <p:txBody>
          <a:bodyPr>
            <a:normAutofit fontScale="90000"/>
          </a:bodyPr>
          <a:lstStyle/>
          <a:p>
            <a:r>
              <a:rPr lang="en-US" dirty="0"/>
              <a:t>Strengthening Career and Technical Education for the 21</a:t>
            </a:r>
            <a:r>
              <a:rPr lang="en-US" baseline="30000" dirty="0"/>
              <a:t>st</a:t>
            </a:r>
            <a:r>
              <a:rPr lang="en-US" dirty="0"/>
              <a:t> Cent</a:t>
            </a:r>
          </a:p>
        </p:txBody>
      </p:sp>
    </p:spTree>
    <p:extLst>
      <p:ext uri="{BB962C8B-B14F-4D97-AF65-F5344CB8AC3E}">
        <p14:creationId xmlns:p14="http://schemas.microsoft.com/office/powerpoint/2010/main" val="1231057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Equity of Access</a:t>
            </a:r>
          </a:p>
        </p:txBody>
      </p:sp>
      <p:pic>
        <p:nvPicPr>
          <p:cNvPr id="5" name="Content Placeholder 4"/>
          <p:cNvPicPr>
            <a:picLocks noGrp="1" noChangeAspect="1"/>
          </p:cNvPicPr>
          <p:nvPr>
            <p:ph idx="1"/>
          </p:nvPr>
        </p:nvPicPr>
        <p:blipFill>
          <a:blip r:embed="rId3"/>
          <a:stretch>
            <a:fillRect/>
          </a:stretch>
        </p:blipFill>
        <p:spPr>
          <a:xfrm>
            <a:off x="3291811" y="637308"/>
            <a:ext cx="8939664" cy="5031971"/>
          </a:xfrm>
          <a:prstGeom prst="rect">
            <a:avLst/>
          </a:prstGeom>
        </p:spPr>
      </p:pic>
      <p:sp>
        <p:nvSpPr>
          <p:cNvPr id="4" name="Slide Number Placeholder 3"/>
          <p:cNvSpPr>
            <a:spLocks noGrp="1"/>
          </p:cNvSpPr>
          <p:nvPr>
            <p:ph type="sldNum" sz="quarter" idx="12"/>
          </p:nvPr>
        </p:nvSpPr>
        <p:spPr/>
        <p:txBody>
          <a:bodyPr/>
          <a:lstStyle/>
          <a:p>
            <a:fld id="{C25A15C9-26C3-4F26-BF16-EA931E8CA54C}" type="slidenum">
              <a:rPr lang="en-US" smtClean="0"/>
              <a:pPr/>
              <a:t>10</a:t>
            </a:fld>
            <a:endParaRPr lang="en-US" dirty="0"/>
          </a:p>
        </p:txBody>
      </p:sp>
    </p:spTree>
    <p:extLst>
      <p:ext uri="{BB962C8B-B14F-4D97-AF65-F5344CB8AC3E}">
        <p14:creationId xmlns:p14="http://schemas.microsoft.com/office/powerpoint/2010/main" val="355996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Calibri" panose="020F0502020204030204"/>
              </a:rPr>
              <a:t>Equity and Inclusion Requires Partnerships     </a:t>
            </a:r>
            <a:br>
              <a:rPr lang="en-US" b="0" dirty="0">
                <a:solidFill>
                  <a:prstClr val="black"/>
                </a:solidFill>
                <a:latin typeface="Calibri" panose="020F0502020204030204"/>
              </a:rPr>
            </a:br>
            <a:endParaRPr lang="en-US" dirty="0"/>
          </a:p>
        </p:txBody>
      </p:sp>
      <p:pic>
        <p:nvPicPr>
          <p:cNvPr id="5" name="Content Placeholder 4"/>
          <p:cNvPicPr>
            <a:picLocks noGrp="1" noChangeAspect="1"/>
          </p:cNvPicPr>
          <p:nvPr>
            <p:ph idx="1"/>
          </p:nvPr>
        </p:nvPicPr>
        <p:blipFill>
          <a:blip r:embed="rId3"/>
          <a:stretch>
            <a:fillRect/>
          </a:stretch>
        </p:blipFill>
        <p:spPr>
          <a:xfrm>
            <a:off x="3182828" y="66365"/>
            <a:ext cx="8437671" cy="6312811"/>
          </a:xfrm>
          <a:prstGeom prst="rect">
            <a:avLst/>
          </a:prstGeom>
        </p:spPr>
      </p:pic>
      <p:sp>
        <p:nvSpPr>
          <p:cNvPr id="4" name="Slide Number Placeholder 3"/>
          <p:cNvSpPr>
            <a:spLocks noGrp="1"/>
          </p:cNvSpPr>
          <p:nvPr>
            <p:ph type="sldNum" sz="quarter" idx="12"/>
          </p:nvPr>
        </p:nvSpPr>
        <p:spPr/>
        <p:txBody>
          <a:bodyPr/>
          <a:lstStyle/>
          <a:p>
            <a:fld id="{C25A15C9-26C3-4F26-BF16-EA931E8CA54C}" type="slidenum">
              <a:rPr lang="en-US" smtClean="0"/>
              <a:pPr/>
              <a:t>11</a:t>
            </a:fld>
            <a:endParaRPr lang="en-US" dirty="0"/>
          </a:p>
        </p:txBody>
      </p:sp>
    </p:spTree>
    <p:extLst>
      <p:ext uri="{BB962C8B-B14F-4D97-AF65-F5344CB8AC3E}">
        <p14:creationId xmlns:p14="http://schemas.microsoft.com/office/powerpoint/2010/main" val="251911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5A7C3E-33AC-EE4B-9D3A-56754FE497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5A15C9-26C3-4F26-BF16-EA931E8CA54C}" type="slidenum">
              <a:rPr kumimoji="0" lang="en-US" sz="1800" b="0" i="0" u="none" strike="noStrike" kern="1200" cap="none" spc="0" normalizeH="0" baseline="0" noProof="0" smtClean="0">
                <a:ln>
                  <a:noFill/>
                </a:ln>
                <a:solidFill>
                  <a:srgbClr val="00B05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0" name="Circular Arrow 9">
            <a:extLst>
              <a:ext uri="{FF2B5EF4-FFF2-40B4-BE49-F238E27FC236}">
                <a16:creationId xmlns:a16="http://schemas.microsoft.com/office/drawing/2014/main" id="{8EAE8CC2-4AE9-764D-A643-5EC9010FC3A5}"/>
              </a:ext>
              <a:ext uri="{C183D7F6-B498-43B3-948B-1728B52AA6E4}">
                <adec:decorative xmlns:adec="http://schemas.microsoft.com/office/drawing/2017/decorative" val="1"/>
              </a:ext>
            </a:extLst>
          </p:cNvPr>
          <p:cNvSpPr/>
          <p:nvPr/>
        </p:nvSpPr>
        <p:spPr>
          <a:xfrm rot="16200000">
            <a:off x="3168340" y="474948"/>
            <a:ext cx="4228530" cy="4229173"/>
          </a:xfrm>
          <a:prstGeom prst="circularArrow">
            <a:avLst>
              <a:gd name="adj1" fmla="val 10980"/>
              <a:gd name="adj2" fmla="val 1142322"/>
              <a:gd name="adj3" fmla="val 4500000"/>
              <a:gd name="adj4" fmla="val 10800000"/>
              <a:gd name="adj5" fmla="val 1250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Shape 11">
            <a:extLst>
              <a:ext uri="{FF2B5EF4-FFF2-40B4-BE49-F238E27FC236}">
                <a16:creationId xmlns:a16="http://schemas.microsoft.com/office/drawing/2014/main" id="{755AC82C-B2AE-B24F-BEAE-9A1A3401C749}"/>
              </a:ext>
              <a:ext uri="{C183D7F6-B498-43B3-948B-1728B52AA6E4}">
                <adec:decorative xmlns:adec="http://schemas.microsoft.com/office/drawing/2017/decorative" val="1"/>
              </a:ext>
            </a:extLst>
          </p:cNvPr>
          <p:cNvSpPr/>
          <p:nvPr/>
        </p:nvSpPr>
        <p:spPr>
          <a:xfrm rot="16200000">
            <a:off x="5629140" y="1635640"/>
            <a:ext cx="4228530" cy="4229173"/>
          </a:xfrm>
          <a:prstGeom prst="leftCircularArrow">
            <a:avLst>
              <a:gd name="adj1" fmla="val 10980"/>
              <a:gd name="adj2" fmla="val 1142322"/>
              <a:gd name="adj3" fmla="val 6300000"/>
              <a:gd name="adj4" fmla="val 18900000"/>
              <a:gd name="adj5" fmla="val 12500"/>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Block Arc 13">
            <a:extLst>
              <a:ext uri="{FF2B5EF4-FFF2-40B4-BE49-F238E27FC236}">
                <a16:creationId xmlns:a16="http://schemas.microsoft.com/office/drawing/2014/main" id="{93B18488-DB7E-EC40-BBC9-07CB206DDCD8}"/>
              </a:ext>
              <a:ext uri="{C183D7F6-B498-43B3-948B-1728B52AA6E4}">
                <adec:decorative xmlns:adec="http://schemas.microsoft.com/office/drawing/2017/decorative" val="1"/>
              </a:ext>
            </a:extLst>
          </p:cNvPr>
          <p:cNvSpPr/>
          <p:nvPr/>
        </p:nvSpPr>
        <p:spPr>
          <a:xfrm rot="16200000">
            <a:off x="8376171" y="805336"/>
            <a:ext cx="3632962" cy="3634417"/>
          </a:xfrm>
          <a:prstGeom prst="blockArc">
            <a:avLst>
              <a:gd name="adj1" fmla="val 13500000"/>
              <a:gd name="adj2" fmla="val 10800000"/>
              <a:gd name="adj3" fmla="val 12740"/>
            </a:avLst>
          </a:prstGeom>
          <a:solidFill>
            <a:srgbClr val="DB7C1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C5D82BDA-C3EA-9D41-B040-55367AE5D286}"/>
              </a:ext>
            </a:extLst>
          </p:cNvPr>
          <p:cNvSpPr/>
          <p:nvPr/>
        </p:nvSpPr>
        <p:spPr>
          <a:xfrm>
            <a:off x="9332539" y="2205593"/>
            <a:ext cx="1651646" cy="825625"/>
          </a:xfrm>
          <a:custGeom>
            <a:avLst/>
            <a:gdLst>
              <a:gd name="connsiteX0" fmla="*/ 0 w 1651646"/>
              <a:gd name="connsiteY0" fmla="*/ 0 h 825625"/>
              <a:gd name="connsiteX1" fmla="*/ 1651646 w 1651646"/>
              <a:gd name="connsiteY1" fmla="*/ 0 h 825625"/>
              <a:gd name="connsiteX2" fmla="*/ 1651646 w 1651646"/>
              <a:gd name="connsiteY2" fmla="*/ 825625 h 825625"/>
              <a:gd name="connsiteX3" fmla="*/ 0 w 1651646"/>
              <a:gd name="connsiteY3" fmla="*/ 825625 h 825625"/>
              <a:gd name="connsiteX4" fmla="*/ 0 w 1651646"/>
              <a:gd name="connsiteY4" fmla="*/ 0 h 82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646" h="825625">
                <a:moveTo>
                  <a:pt x="0" y="0"/>
                </a:moveTo>
                <a:lnTo>
                  <a:pt x="1651646" y="0"/>
                </a:lnTo>
                <a:lnTo>
                  <a:pt x="1651646" y="825625"/>
                </a:lnTo>
                <a:lnTo>
                  <a:pt x="0" y="82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003C66">
                  <a:hueOff val="0"/>
                  <a:satOff val="0"/>
                  <a:lumOff val="0"/>
                  <a:alphaOff val="0"/>
                </a:srgbClr>
              </a:solidFill>
              <a:effectLst/>
              <a:uLnTx/>
              <a:uFillTx/>
              <a:latin typeface="Calibri" panose="020F0502020204030204"/>
              <a:ea typeface="+mn-ea"/>
              <a:cs typeface="+mn-cs"/>
            </a:endParaRPr>
          </a:p>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3C66">
                    <a:hueOff val="0"/>
                    <a:satOff val="0"/>
                    <a:lumOff val="0"/>
                    <a:alphaOff val="0"/>
                  </a:srgbClr>
                </a:solidFill>
                <a:effectLst/>
                <a:uLnTx/>
                <a:uFillTx/>
                <a:latin typeface="Calibri" panose="020F0502020204030204"/>
                <a:ea typeface="+mn-ea"/>
                <a:cs typeface="+mn-cs"/>
              </a:rPr>
              <a:t>$16 million </a:t>
            </a:r>
            <a:r>
              <a:rPr kumimoji="0" lang="en-US" sz="2800" b="0" i="0" u="none" strike="noStrike" kern="1200" cap="none" spc="0" normalizeH="0" baseline="0" noProof="0" dirty="0">
                <a:ln>
                  <a:noFill/>
                </a:ln>
                <a:solidFill>
                  <a:srgbClr val="003C66">
                    <a:hueOff val="0"/>
                    <a:satOff val="0"/>
                    <a:lumOff val="0"/>
                    <a:alphaOff val="0"/>
                  </a:srgbClr>
                </a:solidFill>
                <a:effectLst/>
                <a:uLnTx/>
                <a:uFillTx/>
                <a:latin typeface="Calibri" panose="020F0502020204030204"/>
                <a:ea typeface="+mn-ea"/>
                <a:cs typeface="+mn-cs"/>
              </a:rPr>
              <a:t>Local Consortia</a:t>
            </a:r>
          </a:p>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003C66">
                    <a:hueOff val="0"/>
                    <a:satOff val="0"/>
                    <a:lumOff val="0"/>
                    <a:alphaOff val="0"/>
                  </a:srgbClr>
                </a:solidFill>
                <a:effectLst/>
                <a:uLnTx/>
                <a:uFillTx/>
                <a:latin typeface="Calibri" panose="020F0502020204030204"/>
                <a:ea typeface="+mn-ea"/>
                <a:cs typeface="+mn-cs"/>
              </a:rPr>
              <a:t>85%  </a:t>
            </a:r>
          </a:p>
        </p:txBody>
      </p:sp>
      <p:sp>
        <p:nvSpPr>
          <p:cNvPr id="13" name="Freeform 12">
            <a:extLst>
              <a:ext uri="{FF2B5EF4-FFF2-40B4-BE49-F238E27FC236}">
                <a16:creationId xmlns:a16="http://schemas.microsoft.com/office/drawing/2014/main" id="{2822FEAF-5B82-6243-8294-F1DFE91AD592}"/>
              </a:ext>
            </a:extLst>
          </p:cNvPr>
          <p:cNvSpPr/>
          <p:nvPr/>
        </p:nvSpPr>
        <p:spPr>
          <a:xfrm>
            <a:off x="6854849" y="3663597"/>
            <a:ext cx="1651646" cy="825625"/>
          </a:xfrm>
          <a:custGeom>
            <a:avLst/>
            <a:gdLst>
              <a:gd name="connsiteX0" fmla="*/ 0 w 1651646"/>
              <a:gd name="connsiteY0" fmla="*/ 0 h 825625"/>
              <a:gd name="connsiteX1" fmla="*/ 1651646 w 1651646"/>
              <a:gd name="connsiteY1" fmla="*/ 0 h 825625"/>
              <a:gd name="connsiteX2" fmla="*/ 1651646 w 1651646"/>
              <a:gd name="connsiteY2" fmla="*/ 825625 h 825625"/>
              <a:gd name="connsiteX3" fmla="*/ 0 w 1651646"/>
              <a:gd name="connsiteY3" fmla="*/ 825625 h 825625"/>
              <a:gd name="connsiteX4" fmla="*/ 0 w 1651646"/>
              <a:gd name="connsiteY4" fmla="*/ 0 h 82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646" h="825625">
                <a:moveTo>
                  <a:pt x="0" y="0"/>
                </a:moveTo>
                <a:lnTo>
                  <a:pt x="1651646" y="0"/>
                </a:lnTo>
                <a:lnTo>
                  <a:pt x="1651646" y="825625"/>
                </a:lnTo>
                <a:lnTo>
                  <a:pt x="0" y="82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003C66">
                    <a:hueOff val="0"/>
                    <a:satOff val="0"/>
                    <a:lumOff val="0"/>
                    <a:alphaOff val="0"/>
                  </a:srgbClr>
                </a:solidFill>
                <a:effectLst/>
                <a:uLnTx/>
                <a:uFillTx/>
                <a:latin typeface="Calibri" panose="020F0502020204030204"/>
                <a:ea typeface="+mn-ea"/>
                <a:cs typeface="+mn-cs"/>
              </a:rPr>
              <a:t>Minnesota</a:t>
            </a:r>
          </a:p>
        </p:txBody>
      </p:sp>
      <p:sp>
        <p:nvSpPr>
          <p:cNvPr id="8" name="TextBox 7">
            <a:extLst>
              <a:ext uri="{FF2B5EF4-FFF2-40B4-BE49-F238E27FC236}">
                <a16:creationId xmlns:a16="http://schemas.microsoft.com/office/drawing/2014/main" id="{DAB664A4-FB13-2448-8D53-5C1FF14A0308}"/>
              </a:ext>
            </a:extLst>
          </p:cNvPr>
          <p:cNvSpPr txBox="1"/>
          <p:nvPr/>
        </p:nvSpPr>
        <p:spPr>
          <a:xfrm>
            <a:off x="6974196" y="3540429"/>
            <a:ext cx="1852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66"/>
                </a:solidFill>
                <a:effectLst/>
                <a:uLnTx/>
                <a:uFillTx/>
                <a:latin typeface="Calibri" panose="020F0502020204030204"/>
                <a:ea typeface="+mn-ea"/>
                <a:cs typeface="+mn-cs"/>
              </a:rPr>
              <a:t>$18.7 Million  </a:t>
            </a:r>
          </a:p>
        </p:txBody>
      </p:sp>
      <p:sp>
        <p:nvSpPr>
          <p:cNvPr id="11" name="Freeform 10">
            <a:extLst>
              <a:ext uri="{FF2B5EF4-FFF2-40B4-BE49-F238E27FC236}">
                <a16:creationId xmlns:a16="http://schemas.microsoft.com/office/drawing/2014/main" id="{5A081D4E-ACBD-A147-934F-51FAA20145DD}"/>
              </a:ext>
            </a:extLst>
          </p:cNvPr>
          <p:cNvSpPr/>
          <p:nvPr/>
        </p:nvSpPr>
        <p:spPr>
          <a:xfrm>
            <a:off x="4446898" y="2352538"/>
            <a:ext cx="1651646" cy="825625"/>
          </a:xfrm>
          <a:custGeom>
            <a:avLst/>
            <a:gdLst>
              <a:gd name="connsiteX0" fmla="*/ 0 w 1651646"/>
              <a:gd name="connsiteY0" fmla="*/ 0 h 825625"/>
              <a:gd name="connsiteX1" fmla="*/ 1651646 w 1651646"/>
              <a:gd name="connsiteY1" fmla="*/ 0 h 825625"/>
              <a:gd name="connsiteX2" fmla="*/ 1651646 w 1651646"/>
              <a:gd name="connsiteY2" fmla="*/ 825625 h 825625"/>
              <a:gd name="connsiteX3" fmla="*/ 0 w 1651646"/>
              <a:gd name="connsiteY3" fmla="*/ 825625 h 825625"/>
              <a:gd name="connsiteX4" fmla="*/ 0 w 1651646"/>
              <a:gd name="connsiteY4" fmla="*/ 0 h 82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646" h="825625">
                <a:moveTo>
                  <a:pt x="0" y="0"/>
                </a:moveTo>
                <a:lnTo>
                  <a:pt x="1651646" y="0"/>
                </a:lnTo>
                <a:lnTo>
                  <a:pt x="1651646" y="825625"/>
                </a:lnTo>
                <a:lnTo>
                  <a:pt x="0" y="8256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003C66">
                    <a:hueOff val="0"/>
                    <a:satOff val="0"/>
                    <a:lumOff val="0"/>
                    <a:alphaOff val="0"/>
                  </a:srgbClr>
                </a:solidFill>
                <a:effectLst/>
                <a:uLnTx/>
                <a:uFillTx/>
                <a:latin typeface="Calibri" panose="020F0502020204030204"/>
                <a:ea typeface="+mn-ea"/>
                <a:cs typeface="+mn-cs"/>
              </a:rPr>
              <a:t>Federal Allotment  </a:t>
            </a:r>
          </a:p>
        </p:txBody>
      </p:sp>
      <p:sp>
        <p:nvSpPr>
          <p:cNvPr id="7" name="TextBox 6">
            <a:extLst>
              <a:ext uri="{FF2B5EF4-FFF2-40B4-BE49-F238E27FC236}">
                <a16:creationId xmlns:a16="http://schemas.microsoft.com/office/drawing/2014/main" id="{C1CC5087-7ED0-A34F-A1A8-2A8AF4B6E612}"/>
              </a:ext>
            </a:extLst>
          </p:cNvPr>
          <p:cNvSpPr txBox="1"/>
          <p:nvPr/>
        </p:nvSpPr>
        <p:spPr>
          <a:xfrm>
            <a:off x="4513773" y="2020927"/>
            <a:ext cx="1497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66"/>
                </a:solidFill>
                <a:effectLst/>
                <a:uLnTx/>
                <a:uFillTx/>
                <a:latin typeface="Calibri" panose="020F0502020204030204"/>
                <a:ea typeface="+mn-ea"/>
                <a:cs typeface="+mn-cs"/>
              </a:rPr>
              <a:t>$1.193 Billion</a:t>
            </a:r>
          </a:p>
        </p:txBody>
      </p:sp>
      <p:sp>
        <p:nvSpPr>
          <p:cNvPr id="2" name="Title 1">
            <a:extLst>
              <a:ext uri="{FF2B5EF4-FFF2-40B4-BE49-F238E27FC236}">
                <a16:creationId xmlns:a16="http://schemas.microsoft.com/office/drawing/2014/main" id="{AB01A998-B31D-3F49-B98F-2AB348D32F57}"/>
              </a:ext>
            </a:extLst>
          </p:cNvPr>
          <p:cNvSpPr>
            <a:spLocks noGrp="1"/>
          </p:cNvSpPr>
          <p:nvPr>
            <p:ph type="title"/>
          </p:nvPr>
        </p:nvSpPr>
        <p:spPr/>
        <p:txBody>
          <a:bodyPr/>
          <a:lstStyle/>
          <a:p>
            <a:r>
              <a:rPr lang="en-US" dirty="0"/>
              <a:t>Federal to State to Local Relationships</a:t>
            </a:r>
          </a:p>
        </p:txBody>
      </p:sp>
    </p:spTree>
    <p:extLst>
      <p:ext uri="{BB962C8B-B14F-4D97-AF65-F5344CB8AC3E}">
        <p14:creationId xmlns:p14="http://schemas.microsoft.com/office/powerpoint/2010/main" val="180816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Fiscal Considerations:  Consortium funding  </a:t>
            </a:r>
          </a:p>
        </p:txBody>
      </p:sp>
      <p:sp>
        <p:nvSpPr>
          <p:cNvPr id="3" name="Content Placeholder 2"/>
          <p:cNvSpPr>
            <a:spLocks noGrp="1"/>
          </p:cNvSpPr>
          <p:nvPr>
            <p:ph idx="1"/>
          </p:nvPr>
        </p:nvSpPr>
        <p:spPr/>
        <p:txBody>
          <a:bodyPr>
            <a:normAutofit/>
          </a:bodyPr>
          <a:lstStyle/>
          <a:p>
            <a:r>
              <a:rPr lang="en-US" b="1" dirty="0"/>
              <a:t>Basic Funds</a:t>
            </a:r>
            <a:r>
              <a:rPr lang="en-US" dirty="0"/>
              <a:t>: Implementation of the approved application as submitted by the full consortium	</a:t>
            </a:r>
          </a:p>
          <a:p>
            <a:r>
              <a:rPr lang="en-US" b="1" dirty="0"/>
              <a:t>Reserve Funds</a:t>
            </a:r>
            <a:r>
              <a:rPr lang="en-US" dirty="0"/>
              <a:t>:  Rural, areas with high numbers of CTE students.  Must be targeted specifically for fostering </a:t>
            </a:r>
            <a:r>
              <a:rPr lang="en-US" b="1" dirty="0"/>
              <a:t>innovation</a:t>
            </a:r>
            <a:r>
              <a:rPr lang="en-US" dirty="0"/>
              <a:t> or for </a:t>
            </a:r>
            <a:r>
              <a:rPr lang="en-US" b="1" dirty="0"/>
              <a:t>programs of study </a:t>
            </a:r>
            <a:r>
              <a:rPr lang="en-US" dirty="0"/>
              <a:t>aligned with high-skill, high-wage, or in-demand occupations or industries.  </a:t>
            </a:r>
          </a:p>
          <a:p>
            <a:r>
              <a:rPr lang="en-US" dirty="0"/>
              <a:t>“Each eligible recipient that receives funds under this part shall use such funds to develop, coordinate, implement, or improve CTE programs to meet the needs identified in the </a:t>
            </a:r>
            <a:r>
              <a:rPr lang="en-US" b="1" dirty="0"/>
              <a:t>comprehensive needs assessment…”</a:t>
            </a:r>
          </a:p>
          <a:p>
            <a:endParaRPr lang="en-US" dirty="0"/>
          </a:p>
        </p:txBody>
      </p:sp>
      <p:sp>
        <p:nvSpPr>
          <p:cNvPr id="5" name="Slide Number Placeholder 4"/>
          <p:cNvSpPr>
            <a:spLocks noGrp="1"/>
          </p:cNvSpPr>
          <p:nvPr>
            <p:ph type="sldNum" sz="quarter" idx="12"/>
          </p:nvPr>
        </p:nvSpPr>
        <p:spPr/>
        <p:txBody>
          <a:bodyPr/>
          <a:lstStyle/>
          <a:p>
            <a:fld id="{C25A15C9-26C3-4F26-BF16-EA931E8CA54C}" type="slidenum">
              <a:rPr lang="en-US" smtClean="0"/>
              <a:t>13</a:t>
            </a:fld>
            <a:endParaRPr lang="en-US" dirty="0"/>
          </a:p>
        </p:txBody>
      </p:sp>
    </p:spTree>
    <p:extLst>
      <p:ext uri="{BB962C8B-B14F-4D97-AF65-F5344CB8AC3E}">
        <p14:creationId xmlns:p14="http://schemas.microsoft.com/office/powerpoint/2010/main" val="236236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230591"/>
            <a:ext cx="2762956" cy="3427009"/>
          </a:xfrm>
        </p:spPr>
        <p:txBody>
          <a:bodyPr>
            <a:normAutofit/>
          </a:bodyPr>
          <a:lstStyle/>
          <a:p>
            <a:r>
              <a:rPr lang="en-US" sz="3200" b="1" dirty="0"/>
              <a:t>Fiscal Considerations:  Local Use of Funds  </a:t>
            </a:r>
          </a:p>
        </p:txBody>
      </p:sp>
      <p:sp>
        <p:nvSpPr>
          <p:cNvPr id="3" name="Content Placeholder 2"/>
          <p:cNvSpPr>
            <a:spLocks noGrp="1"/>
          </p:cNvSpPr>
          <p:nvPr>
            <p:ph idx="1"/>
          </p:nvPr>
        </p:nvSpPr>
        <p:spPr>
          <a:xfrm>
            <a:off x="3413298" y="887426"/>
            <a:ext cx="10515600" cy="4351338"/>
          </a:xfrm>
        </p:spPr>
        <p:txBody>
          <a:bodyPr>
            <a:normAutofit fontScale="77500" lnSpcReduction="20000"/>
          </a:bodyPr>
          <a:lstStyle/>
          <a:p>
            <a:pPr>
              <a:buFont typeface="Wingdings" panose="05000000000000000000" pitchFamily="2" charset="2"/>
              <a:buChar char="ü"/>
            </a:pPr>
            <a:r>
              <a:rPr lang="en-US" sz="4600" dirty="0"/>
              <a:t>Necessary</a:t>
            </a:r>
          </a:p>
          <a:p>
            <a:pPr>
              <a:buFont typeface="Wingdings" panose="05000000000000000000" pitchFamily="2" charset="2"/>
              <a:buChar char="ü"/>
            </a:pPr>
            <a:r>
              <a:rPr lang="en-US" sz="4600" dirty="0"/>
              <a:t>Reasonable</a:t>
            </a:r>
          </a:p>
          <a:p>
            <a:pPr>
              <a:buFont typeface="Wingdings" panose="05000000000000000000" pitchFamily="2" charset="2"/>
              <a:buChar char="ü"/>
            </a:pPr>
            <a:r>
              <a:rPr lang="en-US" sz="4600" dirty="0"/>
              <a:t>Allocable</a:t>
            </a:r>
          </a:p>
          <a:p>
            <a:pPr marL="0" indent="0">
              <a:buNone/>
            </a:pPr>
            <a:endParaRPr lang="en-US" sz="3200" dirty="0"/>
          </a:p>
          <a:p>
            <a:pPr>
              <a:buFont typeface="Wingdings" panose="05000000000000000000" pitchFamily="2" charset="2"/>
              <a:buChar char="ü"/>
            </a:pPr>
            <a:r>
              <a:rPr lang="en-US" sz="3200" b="1" dirty="0"/>
              <a:t>Based on the Comprehensive Local Needs Assessment  </a:t>
            </a:r>
            <a:endParaRPr lang="en-US" b="1" dirty="0"/>
          </a:p>
          <a:p>
            <a:pPr>
              <a:buFont typeface="Wingdings" panose="05000000000000000000" pitchFamily="2" charset="2"/>
              <a:buChar char="ü"/>
            </a:pPr>
            <a:r>
              <a:rPr lang="en-US" dirty="0"/>
              <a:t>Supports the system/program/service</a:t>
            </a:r>
          </a:p>
          <a:p>
            <a:pPr lvl="1">
              <a:buFont typeface="Wingdings" panose="05000000000000000000" pitchFamily="2" charset="2"/>
              <a:buChar char="ü"/>
            </a:pPr>
            <a:r>
              <a:rPr lang="en-US" dirty="0"/>
              <a:t>Not an individual benefit</a:t>
            </a:r>
          </a:p>
          <a:p>
            <a:pPr>
              <a:buFont typeface="Wingdings" panose="05000000000000000000" pitchFamily="2" charset="2"/>
              <a:buChar char="ü"/>
            </a:pPr>
            <a:r>
              <a:rPr lang="en-US" dirty="0"/>
              <a:t>Referenced in the application</a:t>
            </a:r>
          </a:p>
          <a:p>
            <a:pPr>
              <a:buFont typeface="Wingdings" panose="05000000000000000000" pitchFamily="2" charset="2"/>
              <a:buChar char="ü"/>
            </a:pPr>
            <a:r>
              <a:rPr lang="en-US" dirty="0"/>
              <a:t>Does not supplant</a:t>
            </a:r>
          </a:p>
          <a:p>
            <a:pPr>
              <a:buFont typeface="Wingdings" panose="05000000000000000000" pitchFamily="2" charset="2"/>
              <a:buChar char="ü"/>
            </a:pPr>
            <a:r>
              <a:rPr lang="en-US" dirty="0"/>
              <a:t>If not allowable under Perkins IV assume not allowable under Perkin V.</a:t>
            </a:r>
          </a:p>
          <a:p>
            <a:pPr lvl="2"/>
            <a:r>
              <a:rPr lang="en-US" dirty="0"/>
              <a:t>Exception- middle grades participation in career exploration</a:t>
            </a:r>
          </a:p>
          <a:p>
            <a:pPr lvl="1"/>
            <a:endParaRPr lang="en-US" dirty="0"/>
          </a:p>
        </p:txBody>
      </p:sp>
      <p:sp>
        <p:nvSpPr>
          <p:cNvPr id="5" name="Slide Number Placeholder 4"/>
          <p:cNvSpPr>
            <a:spLocks noGrp="1"/>
          </p:cNvSpPr>
          <p:nvPr>
            <p:ph type="sldNum" sz="quarter" idx="12"/>
          </p:nvPr>
        </p:nvSpPr>
        <p:spPr/>
        <p:txBody>
          <a:bodyPr/>
          <a:lstStyle/>
          <a:p>
            <a:fld id="{C25A15C9-26C3-4F26-BF16-EA931E8CA54C}" type="slidenum">
              <a:rPr lang="en-US" smtClean="0"/>
              <a:t>14</a:t>
            </a:fld>
            <a:endParaRPr lang="en-US" dirty="0"/>
          </a:p>
        </p:txBody>
      </p:sp>
    </p:spTree>
    <p:extLst>
      <p:ext uri="{BB962C8B-B14F-4D97-AF65-F5344CB8AC3E}">
        <p14:creationId xmlns:p14="http://schemas.microsoft.com/office/powerpoint/2010/main" val="84129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392865"/>
            <a:ext cx="2821584" cy="1828800"/>
          </a:xfrm>
        </p:spPr>
        <p:txBody>
          <a:bodyPr/>
          <a:lstStyle/>
          <a:p>
            <a:r>
              <a:rPr lang="en-US" dirty="0"/>
              <a:t>CLNA Must Address…..</a:t>
            </a:r>
          </a:p>
        </p:txBody>
      </p:sp>
      <p:sp>
        <p:nvSpPr>
          <p:cNvPr id="5" name="Slide Number Placeholder 4"/>
          <p:cNvSpPr>
            <a:spLocks noGrp="1"/>
          </p:cNvSpPr>
          <p:nvPr>
            <p:ph type="sldNum" sz="quarter" idx="12"/>
          </p:nvPr>
        </p:nvSpPr>
        <p:spPr/>
        <p:txBody>
          <a:bodyPr/>
          <a:lstStyle/>
          <a:p>
            <a:fld id="{C25A15C9-26C3-4F26-BF16-EA931E8CA54C}" type="slidenum">
              <a:rPr lang="en-US" smtClean="0"/>
              <a:t>15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0553001"/>
              </p:ext>
            </p:extLst>
          </p:nvPr>
        </p:nvGraphicFramePr>
        <p:xfrm>
          <a:off x="1351331" y="172603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29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Implementation </a:t>
            </a:r>
            <a:br>
              <a:rPr lang="en-US" b="0" dirty="0"/>
            </a:br>
            <a:r>
              <a:rPr lang="en-US" b="0" dirty="0"/>
              <a:t>Relationships</a:t>
            </a:r>
            <a:br>
              <a:rPr lang="en-US" b="0" dirty="0"/>
            </a:b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738588438"/>
              </p:ext>
            </p:extLst>
          </p:nvPr>
        </p:nvGraphicFramePr>
        <p:xfrm>
          <a:off x="3341511" y="1457882"/>
          <a:ext cx="4240876" cy="3319145"/>
        </p:xfrm>
        <a:graphic>
          <a:graphicData uri="http://schemas.openxmlformats.org/drawingml/2006/table">
            <a:tbl>
              <a:tblPr firstRow="1" bandRow="1">
                <a:tableStyleId>{5C22544A-7EE6-4342-B048-85BDC9FD1C3A}</a:tableStyleId>
              </a:tblPr>
              <a:tblGrid>
                <a:gridCol w="4240876">
                  <a:extLst>
                    <a:ext uri="{9D8B030D-6E8A-4147-A177-3AD203B41FA5}">
                      <a16:colId xmlns:a16="http://schemas.microsoft.com/office/drawing/2014/main" val="2398508931"/>
                    </a:ext>
                  </a:extLst>
                </a:gridCol>
              </a:tblGrid>
              <a:tr h="490276">
                <a:tc>
                  <a:txBody>
                    <a:bodyPr/>
                    <a:lstStyle/>
                    <a:p>
                      <a:pPr algn="ctr"/>
                      <a:r>
                        <a:rPr lang="en-US" sz="2400" dirty="0">
                          <a:solidFill>
                            <a:schemeClr val="tx1"/>
                          </a:solidFill>
                        </a:rPr>
                        <a:t>Needs</a:t>
                      </a:r>
                      <a:r>
                        <a:rPr lang="en-US" sz="2400" baseline="0" dirty="0">
                          <a:solidFill>
                            <a:schemeClr val="tx1"/>
                          </a:solidFill>
                        </a:rPr>
                        <a:t> Assessment </a:t>
                      </a:r>
                      <a:endParaRPr lang="en-US" sz="2400" dirty="0">
                        <a:solidFill>
                          <a:schemeClr val="tx1"/>
                        </a:solidFill>
                      </a:endParaRPr>
                    </a:p>
                  </a:txBody>
                  <a:tcPr/>
                </a:tc>
                <a:extLst>
                  <a:ext uri="{0D108BD9-81ED-4DB2-BD59-A6C34878D82A}">
                    <a16:rowId xmlns:a16="http://schemas.microsoft.com/office/drawing/2014/main" val="756954589"/>
                  </a:ext>
                </a:extLst>
              </a:tr>
              <a:tr h="790327">
                <a:tc>
                  <a:txBody>
                    <a:bodyPr/>
                    <a:lstStyle/>
                    <a:p>
                      <a:r>
                        <a:rPr lang="en-US" dirty="0"/>
                        <a:t>Identify areas of strength in CTE system/programs</a:t>
                      </a:r>
                    </a:p>
                  </a:txBody>
                  <a:tcPr/>
                </a:tc>
                <a:extLst>
                  <a:ext uri="{0D108BD9-81ED-4DB2-BD59-A6C34878D82A}">
                    <a16:rowId xmlns:a16="http://schemas.microsoft.com/office/drawing/2014/main" val="3299372074"/>
                  </a:ext>
                </a:extLst>
              </a:tr>
              <a:tr h="790327">
                <a:tc>
                  <a:txBody>
                    <a:bodyPr/>
                    <a:lstStyle/>
                    <a:p>
                      <a:r>
                        <a:rPr lang="en-US" dirty="0"/>
                        <a:t>Identify areas of weakness and gaps in CTE system/programs</a:t>
                      </a:r>
                    </a:p>
                  </a:txBody>
                  <a:tcPr/>
                </a:tc>
                <a:extLst>
                  <a:ext uri="{0D108BD9-81ED-4DB2-BD59-A6C34878D82A}">
                    <a16:rowId xmlns:a16="http://schemas.microsoft.com/office/drawing/2014/main" val="3376905049"/>
                  </a:ext>
                </a:extLst>
              </a:tr>
              <a:tr h="790327">
                <a:tc>
                  <a:txBody>
                    <a:bodyPr/>
                    <a:lstStyle/>
                    <a:p>
                      <a:r>
                        <a:rPr lang="en-US" dirty="0"/>
                        <a:t>Informed/validated</a:t>
                      </a:r>
                      <a:r>
                        <a:rPr lang="en-US" baseline="0" dirty="0"/>
                        <a:t> by stakeholders and partners  </a:t>
                      </a:r>
                      <a:endParaRPr lang="en-US" dirty="0"/>
                    </a:p>
                  </a:txBody>
                  <a:tcPr/>
                </a:tc>
                <a:extLst>
                  <a:ext uri="{0D108BD9-81ED-4DB2-BD59-A6C34878D82A}">
                    <a16:rowId xmlns:a16="http://schemas.microsoft.com/office/drawing/2014/main" val="1145750089"/>
                  </a:ext>
                </a:extLst>
              </a:tr>
              <a:tr h="457888">
                <a:tc>
                  <a:txBody>
                    <a:bodyPr/>
                    <a:lstStyle/>
                    <a:p>
                      <a:r>
                        <a:rPr lang="en-US" dirty="0"/>
                        <a:t>Look for innovation</a:t>
                      </a:r>
                    </a:p>
                  </a:txBody>
                  <a:tcPr/>
                </a:tc>
                <a:extLst>
                  <a:ext uri="{0D108BD9-81ED-4DB2-BD59-A6C34878D82A}">
                    <a16:rowId xmlns:a16="http://schemas.microsoft.com/office/drawing/2014/main" val="578053937"/>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43568020"/>
              </p:ext>
            </p:extLst>
          </p:nvPr>
        </p:nvGraphicFramePr>
        <p:xfrm>
          <a:off x="7868458" y="1404514"/>
          <a:ext cx="4041371" cy="3296920"/>
        </p:xfrm>
        <a:graphic>
          <a:graphicData uri="http://schemas.openxmlformats.org/drawingml/2006/table">
            <a:tbl>
              <a:tblPr firstRow="1" bandRow="1">
                <a:tableStyleId>{5C22544A-7EE6-4342-B048-85BDC9FD1C3A}</a:tableStyleId>
              </a:tblPr>
              <a:tblGrid>
                <a:gridCol w="4041371">
                  <a:extLst>
                    <a:ext uri="{9D8B030D-6E8A-4147-A177-3AD203B41FA5}">
                      <a16:colId xmlns:a16="http://schemas.microsoft.com/office/drawing/2014/main" val="2398508931"/>
                    </a:ext>
                  </a:extLst>
                </a:gridCol>
              </a:tblGrid>
              <a:tr h="370840">
                <a:tc>
                  <a:txBody>
                    <a:bodyPr/>
                    <a:lstStyle/>
                    <a:p>
                      <a:pPr algn="ctr"/>
                      <a:r>
                        <a:rPr lang="en-US" sz="2400" dirty="0">
                          <a:solidFill>
                            <a:schemeClr val="tx1"/>
                          </a:solidFill>
                        </a:rPr>
                        <a:t>Local Application</a:t>
                      </a:r>
                    </a:p>
                  </a:txBody>
                  <a:tcPr/>
                </a:tc>
                <a:extLst>
                  <a:ext uri="{0D108BD9-81ED-4DB2-BD59-A6C34878D82A}">
                    <a16:rowId xmlns:a16="http://schemas.microsoft.com/office/drawing/2014/main" val="756954589"/>
                  </a:ext>
                </a:extLst>
              </a:tr>
              <a:tr h="370840">
                <a:tc>
                  <a:txBody>
                    <a:bodyPr/>
                    <a:lstStyle/>
                    <a:p>
                      <a:r>
                        <a:rPr lang="en-US" dirty="0"/>
                        <a:t>Lay out eligible recipient’s vision/theory of action for CTE </a:t>
                      </a:r>
                    </a:p>
                  </a:txBody>
                  <a:tcPr/>
                </a:tc>
                <a:extLst>
                  <a:ext uri="{0D108BD9-81ED-4DB2-BD59-A6C34878D82A}">
                    <a16:rowId xmlns:a16="http://schemas.microsoft.com/office/drawing/2014/main" val="3299372074"/>
                  </a:ext>
                </a:extLst>
              </a:tr>
              <a:tr h="370840">
                <a:tc>
                  <a:txBody>
                    <a:bodyPr/>
                    <a:lstStyle/>
                    <a:p>
                      <a:r>
                        <a:rPr lang="en-US" dirty="0"/>
                        <a:t>Identify strategies, solutions and investments to sustain and scale strengths in CTE system/programs</a:t>
                      </a:r>
                    </a:p>
                  </a:txBody>
                  <a:tcPr/>
                </a:tc>
                <a:extLst>
                  <a:ext uri="{0D108BD9-81ED-4DB2-BD59-A6C34878D82A}">
                    <a16:rowId xmlns:a16="http://schemas.microsoft.com/office/drawing/2014/main" val="3376905049"/>
                  </a:ext>
                </a:extLst>
              </a:tr>
              <a:tr h="370840">
                <a:tc>
                  <a:txBody>
                    <a:bodyPr/>
                    <a:lstStyle/>
                    <a:p>
                      <a:r>
                        <a:rPr lang="en-US" dirty="0"/>
                        <a:t>Identify strategies, solutions and investments to address weaknesses and gaps in CTE system/programs.  </a:t>
                      </a:r>
                    </a:p>
                  </a:txBody>
                  <a:tcPr/>
                </a:tc>
                <a:extLst>
                  <a:ext uri="{0D108BD9-81ED-4DB2-BD59-A6C34878D82A}">
                    <a16:rowId xmlns:a16="http://schemas.microsoft.com/office/drawing/2014/main" val="1145750089"/>
                  </a:ext>
                </a:extLst>
              </a:tr>
              <a:tr h="370840">
                <a:tc>
                  <a:txBody>
                    <a:bodyPr/>
                    <a:lstStyle/>
                    <a:p>
                      <a:r>
                        <a:rPr lang="en-US" dirty="0"/>
                        <a:t>Supports innovation  </a:t>
                      </a:r>
                    </a:p>
                  </a:txBody>
                  <a:tcPr/>
                </a:tc>
                <a:extLst>
                  <a:ext uri="{0D108BD9-81ED-4DB2-BD59-A6C34878D82A}">
                    <a16:rowId xmlns:a16="http://schemas.microsoft.com/office/drawing/2014/main" val="578053937"/>
                  </a:ext>
                </a:extLst>
              </a:tr>
            </a:tbl>
          </a:graphicData>
        </a:graphic>
      </p:graphicFrame>
      <p:grpSp>
        <p:nvGrpSpPr>
          <p:cNvPr id="8" name="Group 7"/>
          <p:cNvGrpSpPr/>
          <p:nvPr/>
        </p:nvGrpSpPr>
        <p:grpSpPr>
          <a:xfrm>
            <a:off x="6530801" y="227776"/>
            <a:ext cx="3358342" cy="1220581"/>
            <a:chOff x="4366029" y="515710"/>
            <a:chExt cx="3358342" cy="1220581"/>
          </a:xfrm>
        </p:grpSpPr>
        <p:sp>
          <p:nvSpPr>
            <p:cNvPr id="9" name="U-Turn Arrow 8"/>
            <p:cNvSpPr/>
            <p:nvPr/>
          </p:nvSpPr>
          <p:spPr>
            <a:xfrm>
              <a:off x="4366029" y="547572"/>
              <a:ext cx="3358342" cy="1188719"/>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5428211" y="515710"/>
              <a:ext cx="1795549" cy="369332"/>
            </a:xfrm>
            <a:prstGeom prst="rect">
              <a:avLst/>
            </a:prstGeom>
            <a:noFill/>
          </p:spPr>
          <p:txBody>
            <a:bodyPr wrap="square" rtlCol="0">
              <a:spAutoFit/>
            </a:bodyPr>
            <a:lstStyle/>
            <a:p>
              <a:r>
                <a:rPr lang="en-US" dirty="0"/>
                <a:t>Informs  </a:t>
              </a:r>
            </a:p>
          </p:txBody>
        </p:sp>
      </p:grpSp>
      <p:grpSp>
        <p:nvGrpSpPr>
          <p:cNvPr id="11" name="Group 10"/>
          <p:cNvGrpSpPr/>
          <p:nvPr/>
        </p:nvGrpSpPr>
        <p:grpSpPr>
          <a:xfrm>
            <a:off x="6530801" y="4777027"/>
            <a:ext cx="3358342" cy="1134654"/>
            <a:chOff x="4510116" y="5214852"/>
            <a:chExt cx="3358342" cy="1134654"/>
          </a:xfrm>
        </p:grpSpPr>
        <p:sp>
          <p:nvSpPr>
            <p:cNvPr id="12" name="U-Turn Arrow 11"/>
            <p:cNvSpPr/>
            <p:nvPr/>
          </p:nvSpPr>
          <p:spPr>
            <a:xfrm rot="10800000">
              <a:off x="4510116" y="5214852"/>
              <a:ext cx="3358342" cy="111113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Informs</a:t>
              </a:r>
              <a:endParaRPr lang="en-US" dirty="0">
                <a:solidFill>
                  <a:schemeClr val="tx1"/>
                </a:solidFill>
              </a:endParaRPr>
            </a:p>
          </p:txBody>
        </p:sp>
        <p:sp>
          <p:nvSpPr>
            <p:cNvPr id="13" name="TextBox 12"/>
            <p:cNvSpPr txBox="1"/>
            <p:nvPr/>
          </p:nvSpPr>
          <p:spPr>
            <a:xfrm>
              <a:off x="5741323" y="5980174"/>
              <a:ext cx="1305098" cy="369332"/>
            </a:xfrm>
            <a:prstGeom prst="rect">
              <a:avLst/>
            </a:prstGeom>
            <a:noFill/>
          </p:spPr>
          <p:txBody>
            <a:bodyPr wrap="square" rtlCol="0">
              <a:spAutoFit/>
            </a:bodyPr>
            <a:lstStyle/>
            <a:p>
              <a:r>
                <a:rPr lang="en-US" dirty="0"/>
                <a:t>Informs</a:t>
              </a:r>
            </a:p>
          </p:txBody>
        </p:sp>
      </p:grpSp>
    </p:spTree>
    <p:extLst>
      <p:ext uri="{BB962C8B-B14F-4D97-AF65-F5344CB8AC3E}">
        <p14:creationId xmlns:p14="http://schemas.microsoft.com/office/powerpoint/2010/main" val="290984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28" y="795251"/>
            <a:ext cx="2821584" cy="1828800"/>
          </a:xfrm>
        </p:spPr>
        <p:txBody>
          <a:bodyPr/>
          <a:lstStyle/>
          <a:p>
            <a:r>
              <a:rPr lang="en-US" sz="3200" dirty="0"/>
              <a:t>Dependencies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4063346"/>
              </p:ext>
            </p:extLst>
          </p:nvPr>
        </p:nvGraphicFramePr>
        <p:xfrm>
          <a:off x="3341687" y="636588"/>
          <a:ext cx="8653577" cy="550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25A15C9-26C3-4F26-BF16-EA931E8CA54C}" type="slidenum">
              <a:rPr lang="en-US" smtClean="0"/>
              <a:pPr/>
              <a:t>17</a:t>
            </a:fld>
            <a:endParaRPr lang="en-US" dirty="0"/>
          </a:p>
        </p:txBody>
      </p:sp>
    </p:spTree>
    <p:extLst>
      <p:ext uri="{BB962C8B-B14F-4D97-AF65-F5344CB8AC3E}">
        <p14:creationId xmlns:p14="http://schemas.microsoft.com/office/powerpoint/2010/main" val="7097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C9E51D8-51A0-4095-88F8-37086BA8BCB8}"/>
                                            </p:graphicEl>
                                          </p:spTgt>
                                        </p:tgtEl>
                                        <p:attrNameLst>
                                          <p:attrName>style.visibility</p:attrName>
                                        </p:attrNameLst>
                                      </p:cBhvr>
                                      <p:to>
                                        <p:strVal val="visible"/>
                                      </p:to>
                                    </p:set>
                                    <p:anim calcmode="lin" valueType="num">
                                      <p:cBhvr additive="base">
                                        <p:cTn id="7" dur="2000" fill="hold"/>
                                        <p:tgtEl>
                                          <p:spTgt spid="5">
                                            <p:graphicEl>
                                              <a:dgm id="{BC9E51D8-51A0-4095-88F8-37086BA8BCB8}"/>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graphicEl>
                                              <a:dgm id="{BC9E51D8-51A0-4095-88F8-37086BA8BCB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86AA5A05-C730-4866-9186-E0F28CA62750}"/>
                                            </p:graphicEl>
                                          </p:spTgt>
                                        </p:tgtEl>
                                        <p:attrNameLst>
                                          <p:attrName>style.visibility</p:attrName>
                                        </p:attrNameLst>
                                      </p:cBhvr>
                                      <p:to>
                                        <p:strVal val="visible"/>
                                      </p:to>
                                    </p:set>
                                    <p:anim calcmode="lin" valueType="num">
                                      <p:cBhvr additive="base">
                                        <p:cTn id="13" dur="2000" fill="hold"/>
                                        <p:tgtEl>
                                          <p:spTgt spid="5">
                                            <p:graphicEl>
                                              <a:dgm id="{86AA5A05-C730-4866-9186-E0F28CA62750}"/>
                                            </p:graphic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graphicEl>
                                              <a:dgm id="{86AA5A05-C730-4866-9186-E0F28CA6275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47FF257E-A28F-4917-A075-17DE09D88C8D}"/>
                                            </p:graphicEl>
                                          </p:spTgt>
                                        </p:tgtEl>
                                        <p:attrNameLst>
                                          <p:attrName>style.visibility</p:attrName>
                                        </p:attrNameLst>
                                      </p:cBhvr>
                                      <p:to>
                                        <p:strVal val="visible"/>
                                      </p:to>
                                    </p:set>
                                    <p:anim calcmode="lin" valueType="num">
                                      <p:cBhvr additive="base">
                                        <p:cTn id="19" dur="2000" fill="hold"/>
                                        <p:tgtEl>
                                          <p:spTgt spid="5">
                                            <p:graphicEl>
                                              <a:dgm id="{47FF257E-A28F-4917-A075-17DE09D88C8D}"/>
                                            </p:graphic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graphicEl>
                                              <a:dgm id="{47FF257E-A28F-4917-A075-17DE09D88C8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  </a:t>
            </a:r>
          </a:p>
        </p:txBody>
      </p:sp>
      <p:sp>
        <p:nvSpPr>
          <p:cNvPr id="4" name="Slide Number Placeholder 3"/>
          <p:cNvSpPr>
            <a:spLocks noGrp="1"/>
          </p:cNvSpPr>
          <p:nvPr>
            <p:ph type="sldNum" sz="quarter" idx="12"/>
          </p:nvPr>
        </p:nvSpPr>
        <p:spPr/>
        <p:txBody>
          <a:bodyPr/>
          <a:lstStyle/>
          <a:p>
            <a:fld id="{C25A15C9-26C3-4F26-BF16-EA931E8CA54C}" type="slidenum">
              <a:rPr lang="en-US" smtClean="0"/>
              <a:pPr/>
              <a:t>18</a:t>
            </a:fld>
            <a:endParaRPr lang="en-US" dirty="0"/>
          </a:p>
        </p:txBody>
      </p:sp>
      <p:pic>
        <p:nvPicPr>
          <p:cNvPr id="5" name="Content Placeholder 4" descr="break the habit | Flickr - Photo Shar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60269" y="386029"/>
            <a:ext cx="5974892" cy="4160159"/>
          </a:xfrm>
          <a:prstGeom prst="rect">
            <a:avLst/>
          </a:prstGeom>
        </p:spPr>
      </p:pic>
      <p:sp>
        <p:nvSpPr>
          <p:cNvPr id="6" name="TextBox 5"/>
          <p:cNvSpPr txBox="1"/>
          <p:nvPr/>
        </p:nvSpPr>
        <p:spPr>
          <a:xfrm>
            <a:off x="3782291" y="5345084"/>
            <a:ext cx="5087389" cy="369332"/>
          </a:xfrm>
          <a:prstGeom prst="rect">
            <a:avLst/>
          </a:prstGeom>
          <a:noFill/>
        </p:spPr>
        <p:txBody>
          <a:bodyPr wrap="square" rtlCol="0">
            <a:spAutoFit/>
          </a:bodyPr>
          <a:lstStyle/>
          <a:p>
            <a:r>
              <a:rPr lang="en-US" dirty="0"/>
              <a:t>With Perkins IV, we always………..</a:t>
            </a:r>
          </a:p>
        </p:txBody>
      </p:sp>
    </p:spTree>
    <p:extLst>
      <p:ext uri="{BB962C8B-B14F-4D97-AF65-F5344CB8AC3E}">
        <p14:creationId xmlns:p14="http://schemas.microsoft.com/office/powerpoint/2010/main" val="20303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Bold   </a:t>
            </a:r>
          </a:p>
        </p:txBody>
      </p:sp>
      <p:sp>
        <p:nvSpPr>
          <p:cNvPr id="3" name="Content Placeholder 2"/>
          <p:cNvSpPr>
            <a:spLocks noGrp="1"/>
          </p:cNvSpPr>
          <p:nvPr>
            <p:ph idx="1"/>
          </p:nvPr>
        </p:nvSpPr>
        <p:spPr/>
        <p:txBody>
          <a:bodyPr/>
          <a:lstStyle/>
          <a:p>
            <a:pPr marL="0" indent="0">
              <a:buNone/>
            </a:pPr>
            <a:endParaRPr lang="en-US" dirty="0"/>
          </a:p>
          <a:p>
            <a:r>
              <a:rPr lang="en-US" dirty="0"/>
              <a:t>Fresh Eyes</a:t>
            </a:r>
          </a:p>
          <a:p>
            <a:r>
              <a:rPr lang="en-US" dirty="0"/>
              <a:t>Common Sense</a:t>
            </a:r>
          </a:p>
          <a:p>
            <a:r>
              <a:rPr lang="en-US" dirty="0"/>
              <a:t>Adaptations </a:t>
            </a:r>
          </a:p>
          <a:p>
            <a:r>
              <a:rPr lang="en-US" dirty="0"/>
              <a:t>Change in “habit” </a:t>
            </a:r>
          </a:p>
          <a:p>
            <a:r>
              <a:rPr lang="en-US" dirty="0"/>
              <a:t>Not everything is an apple watch</a:t>
            </a:r>
          </a:p>
          <a:p>
            <a:r>
              <a:rPr lang="en-US" dirty="0"/>
              <a:t>Must be implemented </a:t>
            </a:r>
          </a:p>
          <a:p>
            <a:r>
              <a:rPr lang="en-US" dirty="0"/>
              <a:t>CLNA information and analysis </a:t>
            </a:r>
          </a:p>
          <a:p>
            <a:endParaRPr lang="en-US" dirty="0"/>
          </a:p>
          <a:p>
            <a:endParaRPr lang="en-US" dirty="0"/>
          </a:p>
        </p:txBody>
      </p:sp>
      <p:sp>
        <p:nvSpPr>
          <p:cNvPr id="4" name="Slide Number Placeholder 3"/>
          <p:cNvSpPr>
            <a:spLocks noGrp="1"/>
          </p:cNvSpPr>
          <p:nvPr>
            <p:ph type="sldNum" sz="quarter" idx="12"/>
          </p:nvPr>
        </p:nvSpPr>
        <p:spPr/>
        <p:txBody>
          <a:bodyPr/>
          <a:lstStyle/>
          <a:p>
            <a:fld id="{C25A15C9-26C3-4F26-BF16-EA931E8CA54C}" type="slidenum">
              <a:rPr lang="en-US" smtClean="0"/>
              <a:pPr/>
              <a:t>19</a:t>
            </a:fld>
            <a:endParaRPr lang="en-US" dirty="0"/>
          </a:p>
        </p:txBody>
      </p:sp>
    </p:spTree>
    <p:extLst>
      <p:ext uri="{BB962C8B-B14F-4D97-AF65-F5344CB8AC3E}">
        <p14:creationId xmlns:p14="http://schemas.microsoft.com/office/powerpoint/2010/main" val="98064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3" name="Content Placeholder 2"/>
          <p:cNvSpPr>
            <a:spLocks noGrp="1"/>
          </p:cNvSpPr>
          <p:nvPr>
            <p:ph idx="1"/>
          </p:nvPr>
        </p:nvSpPr>
        <p:spPr>
          <a:xfrm>
            <a:off x="3291633" y="188421"/>
            <a:ext cx="9676221" cy="5938059"/>
          </a:xfrm>
        </p:spPr>
        <p:txBody>
          <a:bodyPr>
            <a:normAutofit/>
          </a:bodyPr>
          <a:lstStyle/>
          <a:p>
            <a:pPr marL="0" indent="0">
              <a:buNone/>
            </a:pPr>
            <a:r>
              <a:rPr lang="en-US" sz="4000" dirty="0"/>
              <a:t>Perkins Leaders Annual Fall Meeting</a:t>
            </a:r>
          </a:p>
          <a:p>
            <a:pPr marL="0" indent="0">
              <a:buNone/>
            </a:pPr>
            <a:r>
              <a:rPr lang="en-US" sz="2400" dirty="0"/>
              <a:t>8:00-8:30 a.m.		Welcome and Introductions</a:t>
            </a:r>
          </a:p>
          <a:p>
            <a:pPr marL="0" indent="0">
              <a:buNone/>
            </a:pPr>
            <a:r>
              <a:rPr lang="en-US" sz="2400" dirty="0"/>
              <a:t>8:30-9:15 a.m.		All Things Data</a:t>
            </a:r>
          </a:p>
          <a:p>
            <a:pPr marL="0" indent="0">
              <a:buNone/>
            </a:pPr>
            <a:r>
              <a:rPr lang="en-US" sz="2400" dirty="0"/>
              <a:t>9:15-10:00 a.m.	Perkin V:  4-year Plan, Feedback, Timeline</a:t>
            </a:r>
          </a:p>
          <a:p>
            <a:pPr marL="0" indent="0">
              <a:buNone/>
            </a:pPr>
            <a:r>
              <a:rPr lang="en-US" sz="2400" dirty="0"/>
              <a:t>10:00-10:30 a.m.	Activity and Short Break</a:t>
            </a:r>
          </a:p>
          <a:p>
            <a:pPr marL="0" indent="0">
              <a:buNone/>
            </a:pPr>
            <a:r>
              <a:rPr lang="en-US" sz="2400" dirty="0"/>
              <a:t>10:30-11:30 a.m.	Completion of Morning Work</a:t>
            </a:r>
          </a:p>
          <a:p>
            <a:pPr marL="0" indent="0">
              <a:buNone/>
            </a:pPr>
            <a:r>
              <a:rPr lang="en-US" sz="2400" dirty="0"/>
              <a:t>11:30-12:30 p.m.	Lunch and Peer Packets</a:t>
            </a:r>
          </a:p>
          <a:p>
            <a:pPr marL="0" indent="0">
              <a:buNone/>
            </a:pPr>
            <a:r>
              <a:rPr lang="en-US" sz="2400" dirty="0"/>
              <a:t>12:30-2:30 p.m.	Cross-Consortium Work  </a:t>
            </a:r>
          </a:p>
          <a:p>
            <a:pPr marL="0" indent="0">
              <a:buNone/>
            </a:pPr>
            <a:r>
              <a:rPr lang="en-US" sz="2400" dirty="0"/>
              <a:t>2:30-2:45 p.m.		Break</a:t>
            </a:r>
          </a:p>
          <a:p>
            <a:pPr marL="0" indent="0">
              <a:buNone/>
            </a:pPr>
            <a:r>
              <a:rPr lang="en-US" sz="2400" dirty="0"/>
              <a:t>2:45-3:45 p.m.		Panel: Comprehensive Local Needs Assessment</a:t>
            </a:r>
          </a:p>
          <a:p>
            <a:pPr marL="0" indent="0">
              <a:buNone/>
            </a:pPr>
            <a:r>
              <a:rPr lang="en-US" sz="2400" dirty="0"/>
              <a:t>3:45-4:00 p.m.		Conclusion of Day &amp; Material Distribution  </a:t>
            </a:r>
          </a:p>
          <a:p>
            <a:pPr marL="0" indent="0">
              <a:buNone/>
            </a:pPr>
            <a:endParaRPr lang="en-US" sz="4000" dirty="0"/>
          </a:p>
        </p:txBody>
      </p:sp>
      <p:sp>
        <p:nvSpPr>
          <p:cNvPr id="4" name="Slide Number Placeholder 3"/>
          <p:cNvSpPr>
            <a:spLocks noGrp="1"/>
          </p:cNvSpPr>
          <p:nvPr>
            <p:ph type="sldNum" sz="quarter" idx="12"/>
          </p:nvPr>
        </p:nvSpPr>
        <p:spPr/>
        <p:txBody>
          <a:bodyPr/>
          <a:lstStyle/>
          <a:p>
            <a:fld id="{C25A15C9-26C3-4F26-BF16-EA931E8CA54C}" type="slidenum">
              <a:rPr lang="en-US" smtClean="0"/>
              <a:pPr/>
              <a:t>2</a:t>
            </a:fld>
            <a:endParaRPr lang="en-US" dirty="0"/>
          </a:p>
        </p:txBody>
      </p:sp>
    </p:spTree>
    <p:extLst>
      <p:ext uri="{BB962C8B-B14F-4D97-AF65-F5344CB8AC3E}">
        <p14:creationId xmlns:p14="http://schemas.microsoft.com/office/powerpoint/2010/main" val="141833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Falling leaves from the tree,</a:t>
            </a:r>
            <a:br>
              <a:rPr lang="en-US" dirty="0"/>
            </a:br>
            <a:r>
              <a:rPr lang="en-US" dirty="0"/>
              <a:t>Falling star from the sky,</a:t>
            </a:r>
            <a:br>
              <a:rPr lang="en-US" dirty="0"/>
            </a:br>
            <a:r>
              <a:rPr lang="en-US" dirty="0"/>
              <a:t>Flowers leaving its fragrance, </a:t>
            </a:r>
            <a:br>
              <a:rPr lang="en-US" dirty="0"/>
            </a:br>
            <a:r>
              <a:rPr lang="en-US" dirty="0"/>
              <a:t>souls getting apart,</a:t>
            </a:r>
            <a:br>
              <a:rPr lang="en-US" dirty="0"/>
            </a:br>
            <a:r>
              <a:rPr lang="en-US" dirty="0"/>
              <a:t>I found out, </a:t>
            </a:r>
            <a:br>
              <a:rPr lang="en-US" dirty="0"/>
            </a:br>
            <a:r>
              <a:rPr lang="en-US" dirty="0"/>
              <a:t>NOTHING IS PERMANENT! </a:t>
            </a:r>
            <a:br>
              <a:rPr lang="en-US" dirty="0"/>
            </a:br>
            <a:r>
              <a:rPr lang="en-US" dirty="0"/>
              <a:t>~Piyushkuhad  </a:t>
            </a:r>
          </a:p>
        </p:txBody>
      </p:sp>
      <p:pic>
        <p:nvPicPr>
          <p:cNvPr id="5" name="Content Placeholder 4"/>
          <p:cNvPicPr>
            <a:picLocks noGrp="1" noChangeAspect="1"/>
          </p:cNvPicPr>
          <p:nvPr>
            <p:ph idx="1"/>
          </p:nvPr>
        </p:nvPicPr>
        <p:blipFill>
          <a:blip r:embed="rId3"/>
          <a:stretch>
            <a:fillRect/>
          </a:stretch>
        </p:blipFill>
        <p:spPr>
          <a:xfrm>
            <a:off x="4568901" y="0"/>
            <a:ext cx="6254111" cy="6143944"/>
          </a:xfrm>
          <a:prstGeom prst="rect">
            <a:avLst/>
          </a:prstGeom>
        </p:spPr>
      </p:pic>
      <p:sp>
        <p:nvSpPr>
          <p:cNvPr id="4" name="Slide Number Placeholder 3"/>
          <p:cNvSpPr>
            <a:spLocks noGrp="1"/>
          </p:cNvSpPr>
          <p:nvPr>
            <p:ph type="sldNum" sz="quarter" idx="12"/>
          </p:nvPr>
        </p:nvSpPr>
        <p:spPr/>
        <p:txBody>
          <a:bodyPr/>
          <a:lstStyle/>
          <a:p>
            <a:fld id="{C25A15C9-26C3-4F26-BF16-EA931E8CA54C}" type="slidenum">
              <a:rPr lang="en-US" smtClean="0"/>
              <a:pPr/>
              <a:t>20</a:t>
            </a:fld>
            <a:endParaRPr lang="en-US" dirty="0"/>
          </a:p>
        </p:txBody>
      </p:sp>
    </p:spTree>
    <p:extLst>
      <p:ext uri="{BB962C8B-B14F-4D97-AF65-F5344CB8AC3E}">
        <p14:creationId xmlns:p14="http://schemas.microsoft.com/office/powerpoint/2010/main" val="1265906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Perkins V Award</a:t>
            </a:r>
            <a:br>
              <a:rPr lang="en-US" dirty="0"/>
            </a:br>
            <a:r>
              <a:rPr lang="en-US" dirty="0"/>
              <a:t>2019-2020</a:t>
            </a:r>
          </a:p>
        </p:txBody>
      </p:sp>
      <p:sp>
        <p:nvSpPr>
          <p:cNvPr id="4" name="Slide Number Placeholder 3"/>
          <p:cNvSpPr>
            <a:spLocks noGrp="1"/>
          </p:cNvSpPr>
          <p:nvPr>
            <p:ph type="sldNum" sz="quarter" idx="12"/>
          </p:nvPr>
        </p:nvSpPr>
        <p:spPr/>
        <p:txBody>
          <a:bodyPr/>
          <a:lstStyle/>
          <a:p>
            <a:fld id="{C25A15C9-26C3-4F26-BF16-EA931E8CA54C}" type="slidenum">
              <a:rPr lang="en-US" smtClean="0"/>
              <a:pPr/>
              <a:t>21</a:t>
            </a:fld>
            <a:endParaRPr lang="en-US" dirty="0"/>
          </a:p>
        </p:txBody>
      </p:sp>
      <p:pic>
        <p:nvPicPr>
          <p:cNvPr id="7" name="Picture 6"/>
          <p:cNvPicPr>
            <a:picLocks noChangeAspect="1"/>
          </p:cNvPicPr>
          <p:nvPr/>
        </p:nvPicPr>
        <p:blipFill>
          <a:blip r:embed="rId3"/>
          <a:stretch>
            <a:fillRect/>
          </a:stretch>
        </p:blipFill>
        <p:spPr>
          <a:xfrm>
            <a:off x="3386028" y="34438"/>
            <a:ext cx="8323372" cy="6823562"/>
          </a:xfrm>
          <a:prstGeom prst="rect">
            <a:avLst/>
          </a:prstGeom>
        </p:spPr>
      </p:pic>
    </p:spTree>
    <p:extLst>
      <p:ext uri="{BB962C8B-B14F-4D97-AF65-F5344CB8AC3E}">
        <p14:creationId xmlns:p14="http://schemas.microsoft.com/office/powerpoint/2010/main" val="2582858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FY2019 Allocation:  $18,714.060.00</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24522985"/>
              </p:ext>
            </p:extLst>
          </p:nvPr>
        </p:nvGraphicFramePr>
        <p:xfrm>
          <a:off x="749300" y="885825"/>
          <a:ext cx="10515600" cy="4777056"/>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p:cNvSpPr>
            <a:spLocks noGrp="1"/>
          </p:cNvSpPr>
          <p:nvPr>
            <p:ph type="sldNum" sz="quarter" idx="12"/>
          </p:nvPr>
        </p:nvSpPr>
        <p:spPr/>
        <p:txBody>
          <a:bodyPr/>
          <a:lstStyle/>
          <a:p>
            <a:fld id="{C25A15C9-26C3-4F26-BF16-EA931E8CA54C}" type="slidenum">
              <a:rPr lang="en-US" smtClean="0"/>
              <a:t>22</a:t>
            </a:fld>
            <a:endParaRPr lang="en-US" dirty="0"/>
          </a:p>
        </p:txBody>
      </p:sp>
    </p:spTree>
    <p:extLst>
      <p:ext uri="{BB962C8B-B14F-4D97-AF65-F5344CB8AC3E}">
        <p14:creationId xmlns:p14="http://schemas.microsoft.com/office/powerpoint/2010/main" val="80826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230591"/>
            <a:ext cx="2762956" cy="3427009"/>
          </a:xfrm>
        </p:spPr>
        <p:txBody>
          <a:bodyPr>
            <a:normAutofit/>
          </a:bodyPr>
          <a:lstStyle/>
          <a:p>
            <a:r>
              <a:rPr lang="en-US" sz="3200" b="1" dirty="0"/>
              <a:t>Fiscal Considerations:  Local Use of </a:t>
            </a:r>
            <a:r>
              <a:rPr lang="en-US" sz="3200" dirty="0"/>
              <a:t>Reserve  </a:t>
            </a:r>
            <a:r>
              <a:rPr lang="en-US" sz="3200" b="1" dirty="0"/>
              <a:t>Funds  </a:t>
            </a:r>
          </a:p>
        </p:txBody>
      </p:sp>
      <p:sp>
        <p:nvSpPr>
          <p:cNvPr id="3" name="Content Placeholder 2"/>
          <p:cNvSpPr>
            <a:spLocks noGrp="1"/>
          </p:cNvSpPr>
          <p:nvPr>
            <p:ph idx="1"/>
          </p:nvPr>
        </p:nvSpPr>
        <p:spPr>
          <a:xfrm>
            <a:off x="3375198" y="341326"/>
            <a:ext cx="8448502" cy="5856274"/>
          </a:xfrm>
        </p:spPr>
        <p:txBody>
          <a:bodyPr>
            <a:normAutofit fontScale="92500" lnSpcReduction="10000"/>
          </a:bodyPr>
          <a:lstStyle/>
          <a:p>
            <a:pPr marL="457200" lvl="1" indent="0">
              <a:buNone/>
            </a:pPr>
            <a:r>
              <a:rPr lang="en-US" dirty="0"/>
              <a:t>Section 135</a:t>
            </a:r>
          </a:p>
          <a:p>
            <a:pPr marL="457200" lvl="1" indent="0">
              <a:buNone/>
            </a:pPr>
            <a:r>
              <a:rPr lang="en-US" dirty="0"/>
              <a:t>1) in--</a:t>
            </a:r>
          </a:p>
          <a:p>
            <a:pPr marL="914400" lvl="1" indent="-457200">
              <a:buFont typeface="+mj-lt"/>
              <a:buAutoNum type="alphaUcPeriod"/>
            </a:pPr>
            <a:r>
              <a:rPr lang="en-US" dirty="0"/>
              <a:t>Rural areas;</a:t>
            </a:r>
          </a:p>
          <a:p>
            <a:pPr marL="914400" lvl="1" indent="-457200">
              <a:buFont typeface="+mj-lt"/>
              <a:buAutoNum type="alphaUcPeriod"/>
            </a:pPr>
            <a:r>
              <a:rPr lang="en-US" dirty="0"/>
              <a:t>Areas with high percentages of CTE concentrators or CTE participants</a:t>
            </a:r>
          </a:p>
          <a:p>
            <a:pPr marL="914400" lvl="1" indent="-457200">
              <a:buFont typeface="+mj-lt"/>
              <a:buAutoNum type="alphaUcPeriod"/>
            </a:pPr>
            <a:r>
              <a:rPr lang="en-US" dirty="0"/>
              <a:t>Areas with high numbers of CTE concentrators or CTE participants</a:t>
            </a:r>
          </a:p>
          <a:p>
            <a:pPr marL="914400" lvl="1" indent="-457200">
              <a:buFont typeface="+mj-lt"/>
              <a:buAutoNum type="alphaUcPeriod"/>
            </a:pPr>
            <a:r>
              <a:rPr lang="en-US" dirty="0"/>
              <a:t>Areas with disparities or gaps in performance </a:t>
            </a:r>
          </a:p>
          <a:p>
            <a:pPr marL="914400" lvl="1" indent="-457200">
              <a:buFont typeface="+mj-lt"/>
              <a:buAutoNum type="alphaUcPeriod"/>
            </a:pPr>
            <a:endParaRPr lang="en-US" dirty="0"/>
          </a:p>
          <a:p>
            <a:pPr marL="457200" lvl="1" indent="0">
              <a:buNone/>
            </a:pPr>
            <a:r>
              <a:rPr lang="en-US" dirty="0"/>
              <a:t>2) In order to—</a:t>
            </a:r>
          </a:p>
          <a:p>
            <a:pPr marL="914400" lvl="1" indent="-457200">
              <a:buFont typeface="+mj-lt"/>
              <a:buAutoNum type="alphaUcPeriod"/>
            </a:pPr>
            <a:r>
              <a:rPr lang="en-US" b="1" dirty="0">
                <a:solidFill>
                  <a:srgbClr val="FF0000"/>
                </a:solidFill>
              </a:rPr>
              <a:t>foster innovation </a:t>
            </a:r>
            <a:r>
              <a:rPr lang="en-US" dirty="0"/>
              <a:t>through the identification and promotion of promising and proven career and technical education programs, practices, and strategies, which </a:t>
            </a:r>
            <a:r>
              <a:rPr lang="en-US" b="1" dirty="0"/>
              <a:t>may</a:t>
            </a:r>
            <a:r>
              <a:rPr lang="en-US" dirty="0"/>
              <a:t> include programs, practices, and strategies that prepare individuals for nontraditional fields; or</a:t>
            </a:r>
          </a:p>
          <a:p>
            <a:pPr marL="457200" lvl="1" indent="0">
              <a:buNone/>
            </a:pPr>
            <a:endParaRPr lang="en-US" dirty="0"/>
          </a:p>
          <a:p>
            <a:pPr marL="457200" lvl="1" indent="0">
              <a:buNone/>
            </a:pPr>
            <a:r>
              <a:rPr lang="en-US" dirty="0"/>
              <a:t>B.   Promote the development, implementation, and adoptions of 	</a:t>
            </a:r>
            <a:r>
              <a:rPr lang="en-US" dirty="0">
                <a:solidFill>
                  <a:srgbClr val="FF0000"/>
                </a:solidFill>
              </a:rPr>
              <a:t>POS or career pathways </a:t>
            </a:r>
            <a:r>
              <a:rPr lang="en-US" dirty="0"/>
              <a:t>aligned with State-identified high-skill, 	high-wage, or in-demand occupations or industries</a:t>
            </a:r>
          </a:p>
          <a:p>
            <a:pPr marL="457200" lvl="1" indent="0">
              <a:buNone/>
            </a:pPr>
            <a:endParaRPr lang="en-US" dirty="0"/>
          </a:p>
          <a:p>
            <a:pPr marL="914400" lvl="1" indent="-457200">
              <a:buAutoNum type="alphaUcPeriod"/>
            </a:pPr>
            <a:endParaRPr lang="en-US" dirty="0"/>
          </a:p>
        </p:txBody>
      </p:sp>
      <p:sp>
        <p:nvSpPr>
          <p:cNvPr id="5" name="Slide Number Placeholder 4"/>
          <p:cNvSpPr>
            <a:spLocks noGrp="1"/>
          </p:cNvSpPr>
          <p:nvPr>
            <p:ph type="sldNum" sz="quarter" idx="12"/>
          </p:nvPr>
        </p:nvSpPr>
        <p:spPr/>
        <p:txBody>
          <a:bodyPr/>
          <a:lstStyle/>
          <a:p>
            <a:fld id="{C25A15C9-26C3-4F26-BF16-EA931E8CA54C}" type="slidenum">
              <a:rPr lang="en-US" smtClean="0"/>
              <a:t>23</a:t>
            </a:fld>
            <a:endParaRPr lang="en-US" dirty="0"/>
          </a:p>
        </p:txBody>
      </p:sp>
    </p:spTree>
    <p:extLst>
      <p:ext uri="{BB962C8B-B14F-4D97-AF65-F5344CB8AC3E}">
        <p14:creationId xmlns:p14="http://schemas.microsoft.com/office/powerpoint/2010/main" val="410790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Whys</a:t>
            </a:r>
          </a:p>
        </p:txBody>
      </p:sp>
      <p:sp>
        <p:nvSpPr>
          <p:cNvPr id="3" name="Content Placeholder 2"/>
          <p:cNvSpPr>
            <a:spLocks noGrp="1"/>
          </p:cNvSpPr>
          <p:nvPr>
            <p:ph idx="1"/>
          </p:nvPr>
        </p:nvSpPr>
        <p:spPr>
          <a:xfrm>
            <a:off x="3374762" y="917171"/>
            <a:ext cx="8324015" cy="4427913"/>
          </a:xfrm>
        </p:spPr>
        <p:txBody>
          <a:bodyPr/>
          <a:lstStyle/>
          <a:p>
            <a:r>
              <a:rPr lang="en-US" dirty="0"/>
              <a:t>Better service to our learners </a:t>
            </a:r>
          </a:p>
          <a:p>
            <a:r>
              <a:rPr lang="en-US" dirty="0"/>
              <a:t>Creative access to larger dollar amounts to be innovative or impact change</a:t>
            </a:r>
          </a:p>
          <a:p>
            <a:r>
              <a:rPr lang="en-US" dirty="0"/>
              <a:t>Concern that the small dollar amounts just hold off any effort to Be Bold</a:t>
            </a:r>
          </a:p>
          <a:p>
            <a:r>
              <a:rPr lang="en-US" dirty="0"/>
              <a:t>Fiscal changes may promote changes of habit in management of projects/services/personnel</a:t>
            </a:r>
          </a:p>
          <a:p>
            <a:r>
              <a:rPr lang="en-US" dirty="0"/>
              <a:t>Allow larger collaborations to serve students</a:t>
            </a:r>
          </a:p>
        </p:txBody>
      </p:sp>
      <p:sp>
        <p:nvSpPr>
          <p:cNvPr id="4" name="Slide Number Placeholder 3"/>
          <p:cNvSpPr>
            <a:spLocks noGrp="1"/>
          </p:cNvSpPr>
          <p:nvPr>
            <p:ph type="sldNum" sz="quarter" idx="12"/>
          </p:nvPr>
        </p:nvSpPr>
        <p:spPr/>
        <p:txBody>
          <a:bodyPr/>
          <a:lstStyle/>
          <a:p>
            <a:fld id="{C25A15C9-26C3-4F26-BF16-EA931E8CA54C}" type="slidenum">
              <a:rPr lang="en-US" smtClean="0"/>
              <a:pPr/>
              <a:t>24</a:t>
            </a:fld>
            <a:endParaRPr lang="en-US" dirty="0"/>
          </a:p>
        </p:txBody>
      </p:sp>
    </p:spTree>
    <p:extLst>
      <p:ext uri="{BB962C8B-B14F-4D97-AF65-F5344CB8AC3E}">
        <p14:creationId xmlns:p14="http://schemas.microsoft.com/office/powerpoint/2010/main" val="1052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Whys</a:t>
            </a:r>
          </a:p>
        </p:txBody>
      </p:sp>
      <p:sp>
        <p:nvSpPr>
          <p:cNvPr id="3" name="Content Placeholder 2"/>
          <p:cNvSpPr>
            <a:spLocks noGrp="1"/>
          </p:cNvSpPr>
          <p:nvPr>
            <p:ph idx="1"/>
          </p:nvPr>
        </p:nvSpPr>
        <p:spPr>
          <a:xfrm>
            <a:off x="3457889" y="1294014"/>
            <a:ext cx="8324015" cy="5323475"/>
          </a:xfrm>
        </p:spPr>
        <p:txBody>
          <a:bodyPr/>
          <a:lstStyle/>
          <a:p>
            <a:r>
              <a:rPr lang="en-US" dirty="0"/>
              <a:t>Anything that’s not per allocation formula and “draws” creates business process challenges</a:t>
            </a:r>
          </a:p>
          <a:p>
            <a:r>
              <a:rPr lang="en-US" dirty="0"/>
              <a:t>Perception that metro always gets the better deal if RFP process is in place</a:t>
            </a:r>
          </a:p>
          <a:p>
            <a:r>
              <a:rPr lang="en-US" dirty="0"/>
              <a:t>Capacity to focus on other projects not there</a:t>
            </a:r>
          </a:p>
          <a:p>
            <a:r>
              <a:rPr lang="en-US" dirty="0"/>
              <a:t>Larger consortia may just have the resources to apply for and implement an RFP that smaller consortia would not have </a:t>
            </a:r>
          </a:p>
          <a:p>
            <a:r>
              <a:rPr lang="en-US" dirty="0"/>
              <a:t>“We use our money very efficiently; don’t muck it up.”  </a:t>
            </a:r>
          </a:p>
          <a:p>
            <a:endParaRPr lang="en-US" dirty="0"/>
          </a:p>
          <a:p>
            <a:endParaRPr lang="en-US" dirty="0"/>
          </a:p>
        </p:txBody>
      </p:sp>
      <p:sp>
        <p:nvSpPr>
          <p:cNvPr id="4" name="Slide Number Placeholder 3"/>
          <p:cNvSpPr>
            <a:spLocks noGrp="1"/>
          </p:cNvSpPr>
          <p:nvPr>
            <p:ph type="sldNum" sz="quarter" idx="12"/>
          </p:nvPr>
        </p:nvSpPr>
        <p:spPr/>
        <p:txBody>
          <a:bodyPr/>
          <a:lstStyle/>
          <a:p>
            <a:fld id="{C25A15C9-26C3-4F26-BF16-EA931E8CA54C}" type="slidenum">
              <a:rPr lang="en-US" smtClean="0"/>
              <a:pPr/>
              <a:t>25</a:t>
            </a:fld>
            <a:endParaRPr lang="en-US" dirty="0"/>
          </a:p>
        </p:txBody>
      </p:sp>
    </p:spTree>
    <p:extLst>
      <p:ext uri="{BB962C8B-B14F-4D97-AF65-F5344CB8AC3E}">
        <p14:creationId xmlns:p14="http://schemas.microsoft.com/office/powerpoint/2010/main" val="174173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on Change  </a:t>
            </a:r>
          </a:p>
        </p:txBody>
      </p:sp>
      <p:sp>
        <p:nvSpPr>
          <p:cNvPr id="3" name="Content Placeholder 2"/>
          <p:cNvSpPr>
            <a:spLocks noGrp="1"/>
          </p:cNvSpPr>
          <p:nvPr>
            <p:ph idx="1"/>
          </p:nvPr>
        </p:nvSpPr>
        <p:spPr/>
        <p:txBody>
          <a:bodyPr>
            <a:normAutofit lnSpcReduction="10000"/>
          </a:bodyPr>
          <a:lstStyle/>
          <a:p>
            <a:pPr marL="0" indent="0">
              <a:buNone/>
            </a:pPr>
            <a:r>
              <a:rPr lang="en-US" dirty="0"/>
              <a:t>Fiscal Changes to Reserve Funding  </a:t>
            </a:r>
          </a:p>
          <a:p>
            <a:pPr marL="0" indent="0">
              <a:buNone/>
            </a:pPr>
            <a:r>
              <a:rPr lang="en-US" dirty="0"/>
              <a:t>	% of reserve</a:t>
            </a:r>
          </a:p>
          <a:p>
            <a:pPr marL="0" indent="0">
              <a:buNone/>
            </a:pPr>
            <a:r>
              <a:rPr lang="en-US" dirty="0"/>
              <a:t>		Options range from 0% to 15%</a:t>
            </a:r>
          </a:p>
          <a:p>
            <a:pPr marL="0" indent="0">
              <a:buNone/>
            </a:pPr>
            <a:r>
              <a:rPr lang="en-US" dirty="0"/>
              <a:t>		Remember parameters on usage</a:t>
            </a:r>
          </a:p>
          <a:p>
            <a:pPr marL="0" indent="0">
              <a:buNone/>
            </a:pPr>
            <a:r>
              <a:rPr lang="en-US" dirty="0"/>
              <a:t>	Distribution of reserve</a:t>
            </a:r>
          </a:p>
          <a:p>
            <a:pPr marL="0" indent="0">
              <a:buNone/>
            </a:pPr>
            <a:r>
              <a:rPr lang="en-US" dirty="0"/>
              <a:t>		Formula distribution</a:t>
            </a:r>
          </a:p>
          <a:p>
            <a:pPr marL="0" indent="0">
              <a:buNone/>
            </a:pPr>
            <a:r>
              <a:rPr lang="en-US" dirty="0"/>
              <a:t>		RFP </a:t>
            </a:r>
          </a:p>
          <a:p>
            <a:pPr marL="0" indent="0">
              <a:buNone/>
            </a:pPr>
            <a:r>
              <a:rPr lang="en-US" dirty="0"/>
              <a:t>Note:  Changes to Reserve Cause Change to Basic</a:t>
            </a:r>
          </a:p>
          <a:p>
            <a:pPr marL="0" indent="0">
              <a:buNone/>
            </a:pPr>
            <a:r>
              <a:rPr lang="en-US" dirty="0"/>
              <a:t>The total still must be 85%.  </a:t>
            </a:r>
          </a:p>
          <a:p>
            <a:pPr marL="0" indent="0">
              <a:buNone/>
            </a:pPr>
            <a:endParaRPr lang="en-US" dirty="0"/>
          </a:p>
          <a:p>
            <a:pPr marL="0" indent="0" algn="ctr">
              <a:spcBef>
                <a:spcPts val="0"/>
              </a:spcBef>
              <a:buNone/>
            </a:pPr>
            <a:r>
              <a:rPr lang="en-US" b="1" dirty="0"/>
              <a:t>Discussion: Recommendation: Rationale  </a:t>
            </a:r>
            <a:endParaRPr lang="en-US" sz="1600" dirty="0"/>
          </a:p>
          <a:p>
            <a:pPr marL="0" indent="0">
              <a:buNone/>
            </a:pPr>
            <a:endParaRPr lang="en-US" dirty="0"/>
          </a:p>
        </p:txBody>
      </p:sp>
      <p:sp>
        <p:nvSpPr>
          <p:cNvPr id="4" name="Slide Number Placeholder 3"/>
          <p:cNvSpPr>
            <a:spLocks noGrp="1"/>
          </p:cNvSpPr>
          <p:nvPr>
            <p:ph type="sldNum" sz="quarter" idx="12"/>
          </p:nvPr>
        </p:nvSpPr>
        <p:spPr/>
        <p:txBody>
          <a:bodyPr/>
          <a:lstStyle/>
          <a:p>
            <a:fld id="{C25A15C9-26C3-4F26-BF16-EA931E8CA54C}" type="slidenum">
              <a:rPr lang="en-US" smtClean="0"/>
              <a:pPr/>
              <a:t>26</a:t>
            </a:fld>
            <a:endParaRPr lang="en-US" dirty="0"/>
          </a:p>
        </p:txBody>
      </p:sp>
    </p:spTree>
    <p:extLst>
      <p:ext uri="{BB962C8B-B14F-4D97-AF65-F5344CB8AC3E}">
        <p14:creationId xmlns:p14="http://schemas.microsoft.com/office/powerpoint/2010/main" val="183544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on Change  </a:t>
            </a:r>
          </a:p>
        </p:txBody>
      </p:sp>
      <p:sp>
        <p:nvSpPr>
          <p:cNvPr id="3" name="Content Placeholder 2"/>
          <p:cNvSpPr>
            <a:spLocks noGrp="1"/>
          </p:cNvSpPr>
          <p:nvPr>
            <p:ph idx="1"/>
          </p:nvPr>
        </p:nvSpPr>
        <p:spPr/>
        <p:txBody>
          <a:bodyPr/>
          <a:lstStyle/>
          <a:p>
            <a:pPr marL="0" indent="0">
              <a:buNone/>
            </a:pPr>
            <a:r>
              <a:rPr lang="en-US" dirty="0"/>
              <a:t>States have the ability, with public input, to alter the basic and reserve split </a:t>
            </a:r>
          </a:p>
          <a:p>
            <a:pPr lvl="1"/>
            <a:r>
              <a:rPr lang="en-US" dirty="0"/>
              <a:t>42% secondary: 58% postsecondary </a:t>
            </a:r>
          </a:p>
          <a:p>
            <a:pPr lvl="1"/>
            <a:endParaRPr lang="en-US" dirty="0"/>
          </a:p>
          <a:p>
            <a:pPr lvl="1"/>
            <a:endParaRPr lang="en-US" dirty="0"/>
          </a:p>
          <a:p>
            <a:pPr lvl="1"/>
            <a:endParaRPr lang="en-US" dirty="0"/>
          </a:p>
          <a:p>
            <a:pPr lvl="1"/>
            <a:endParaRPr lang="en-US" dirty="0"/>
          </a:p>
          <a:p>
            <a:pPr lvl="1"/>
            <a:endParaRPr lang="en-US" dirty="0"/>
          </a:p>
          <a:p>
            <a:pPr marL="0" indent="0" algn="ctr">
              <a:spcBef>
                <a:spcPts val="0"/>
              </a:spcBef>
              <a:buNone/>
            </a:pPr>
            <a:r>
              <a:rPr lang="en-US" b="1" dirty="0"/>
              <a:t>Discussion: Recommendation: Rationale  </a:t>
            </a:r>
            <a:endParaRPr lang="en-US" sz="1600" dirty="0"/>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25A15C9-26C3-4F26-BF16-EA931E8CA54C}" type="slidenum">
              <a:rPr lang="en-US" smtClean="0"/>
              <a:pPr/>
              <a:t>27</a:t>
            </a:fld>
            <a:endParaRPr lang="en-US" dirty="0"/>
          </a:p>
        </p:txBody>
      </p:sp>
    </p:spTree>
    <p:extLst>
      <p:ext uri="{BB962C8B-B14F-4D97-AF65-F5344CB8AC3E}">
        <p14:creationId xmlns:p14="http://schemas.microsoft.com/office/powerpoint/2010/main" val="338472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3" name="Content Placeholder 2"/>
          <p:cNvSpPr>
            <a:spLocks noGrp="1"/>
          </p:cNvSpPr>
          <p:nvPr>
            <p:ph idx="1"/>
          </p:nvPr>
        </p:nvSpPr>
        <p:spPr>
          <a:xfrm>
            <a:off x="3291633" y="188421"/>
            <a:ext cx="9676221" cy="5938059"/>
          </a:xfrm>
        </p:spPr>
        <p:txBody>
          <a:bodyPr>
            <a:normAutofit/>
          </a:bodyPr>
          <a:lstStyle/>
          <a:p>
            <a:pPr marL="0" indent="0">
              <a:buNone/>
            </a:pPr>
            <a:r>
              <a:rPr lang="en-US" sz="4000" dirty="0"/>
              <a:t>Perkins Leaders Annual Fall Meeting</a:t>
            </a:r>
          </a:p>
          <a:p>
            <a:pPr marL="0" indent="0">
              <a:buNone/>
            </a:pPr>
            <a:r>
              <a:rPr lang="en-US" sz="2400" dirty="0"/>
              <a:t>11:30-12:30 p.m.	Lunch and Peer Packets</a:t>
            </a:r>
          </a:p>
          <a:p>
            <a:pPr marL="0" indent="0">
              <a:buNone/>
            </a:pPr>
            <a:r>
              <a:rPr lang="en-US" sz="2400" dirty="0"/>
              <a:t>12:30-2:30 p.m.	Cross-Consortium Work  </a:t>
            </a:r>
          </a:p>
          <a:p>
            <a:pPr marL="0" indent="0">
              <a:buNone/>
            </a:pPr>
            <a:r>
              <a:rPr lang="en-US" sz="2400" dirty="0"/>
              <a:t>2:30-2:45 p.m.		Break</a:t>
            </a:r>
          </a:p>
          <a:p>
            <a:pPr marL="0" indent="0">
              <a:buNone/>
            </a:pPr>
            <a:r>
              <a:rPr lang="en-US" sz="2400" dirty="0"/>
              <a:t>2:45-3:45 p.m.		Panel: Comprehensive Local Needs Assessment</a:t>
            </a:r>
          </a:p>
          <a:p>
            <a:pPr marL="0" indent="0">
              <a:buNone/>
            </a:pPr>
            <a:r>
              <a:rPr lang="en-US" sz="2400" dirty="0"/>
              <a:t>3:45-4:00 p.m.		Conclusion of Day &amp; Material Distribution  </a:t>
            </a:r>
          </a:p>
          <a:p>
            <a:pPr marL="0" indent="0">
              <a:buNone/>
            </a:pPr>
            <a:endParaRPr lang="en-US" sz="4000" dirty="0"/>
          </a:p>
        </p:txBody>
      </p:sp>
      <p:sp>
        <p:nvSpPr>
          <p:cNvPr id="4" name="Slide Number Placeholder 3"/>
          <p:cNvSpPr>
            <a:spLocks noGrp="1"/>
          </p:cNvSpPr>
          <p:nvPr>
            <p:ph type="sldNum" sz="quarter" idx="12"/>
          </p:nvPr>
        </p:nvSpPr>
        <p:spPr/>
        <p:txBody>
          <a:bodyPr/>
          <a:lstStyle/>
          <a:p>
            <a:fld id="{C25A15C9-26C3-4F26-BF16-EA931E8CA54C}" type="slidenum">
              <a:rPr lang="en-US" smtClean="0"/>
              <a:pPr/>
              <a:t>28</a:t>
            </a:fld>
            <a:endParaRPr lang="en-US" dirty="0"/>
          </a:p>
        </p:txBody>
      </p:sp>
    </p:spTree>
    <p:extLst>
      <p:ext uri="{BB962C8B-B14F-4D97-AF65-F5344CB8AC3E}">
        <p14:creationId xmlns:p14="http://schemas.microsoft.com/office/powerpoint/2010/main" val="4262503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Lunch Activities</a:t>
            </a:r>
            <a:br>
              <a:rPr lang="en-US" dirty="0"/>
            </a:br>
            <a:endParaRPr lang="en-US" dirty="0"/>
          </a:p>
        </p:txBody>
      </p:sp>
      <p:sp>
        <p:nvSpPr>
          <p:cNvPr id="3" name="Content Placeholder 2"/>
          <p:cNvSpPr>
            <a:spLocks noGrp="1"/>
          </p:cNvSpPr>
          <p:nvPr>
            <p:ph idx="1"/>
          </p:nvPr>
        </p:nvSpPr>
        <p:spPr>
          <a:xfrm>
            <a:off x="3410762" y="343592"/>
            <a:ext cx="8324015" cy="5323475"/>
          </a:xfrm>
        </p:spPr>
        <p:txBody>
          <a:bodyPr>
            <a:normAutofit/>
          </a:bodyPr>
          <a:lstStyle/>
          <a:p>
            <a:r>
              <a:rPr lang="en-US" dirty="0"/>
              <a:t>Consortia have been grouped for the afternoon activity.  The color on your name tag indicates your group.  </a:t>
            </a:r>
          </a:p>
          <a:p>
            <a:r>
              <a:rPr lang="en-US" dirty="0"/>
              <a:t>Enjoy lunch with your group AND…</a:t>
            </a:r>
          </a:p>
          <a:p>
            <a:r>
              <a:rPr lang="en-US" dirty="0"/>
              <a:t>You will need to share/review materials at lunch.  </a:t>
            </a:r>
          </a:p>
        </p:txBody>
      </p:sp>
      <p:sp>
        <p:nvSpPr>
          <p:cNvPr id="4" name="Slide Number Placeholder 3"/>
          <p:cNvSpPr>
            <a:spLocks noGrp="1"/>
          </p:cNvSpPr>
          <p:nvPr>
            <p:ph type="sldNum" sz="quarter" idx="12"/>
          </p:nvPr>
        </p:nvSpPr>
        <p:spPr/>
        <p:txBody>
          <a:bodyPr/>
          <a:lstStyle/>
          <a:p>
            <a:fld id="{C25A15C9-26C3-4F26-BF16-EA931E8CA54C}" type="slidenum">
              <a:rPr lang="en-US" smtClean="0"/>
              <a:pPr/>
              <a:t>29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60699432"/>
              </p:ext>
            </p:extLst>
          </p:nvPr>
        </p:nvGraphicFramePr>
        <p:xfrm>
          <a:off x="3606777" y="2809702"/>
          <a:ext cx="8128000" cy="3078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12565223"/>
                    </a:ext>
                  </a:extLst>
                </a:gridCol>
                <a:gridCol w="4064000">
                  <a:extLst>
                    <a:ext uri="{9D8B030D-6E8A-4147-A177-3AD203B41FA5}">
                      <a16:colId xmlns:a16="http://schemas.microsoft.com/office/drawing/2014/main" val="1708819317"/>
                    </a:ext>
                  </a:extLst>
                </a:gridCol>
              </a:tblGrid>
              <a:tr h="681643">
                <a:tc>
                  <a:txBody>
                    <a:bodyPr/>
                    <a:lstStyle/>
                    <a:p>
                      <a:r>
                        <a:rPr lang="en-US" sz="2800" dirty="0">
                          <a:solidFill>
                            <a:schemeClr val="tx1"/>
                          </a:solidFill>
                        </a:rPr>
                        <a:t>Color	</a:t>
                      </a:r>
                      <a:r>
                        <a:rPr lang="en-US" dirty="0"/>
                        <a:t>		</a:t>
                      </a:r>
                    </a:p>
                    <a:p>
                      <a:endParaRPr lang="en-US" dirty="0"/>
                    </a:p>
                  </a:txBody>
                  <a:tcPr/>
                </a:tc>
                <a:tc>
                  <a:txBody>
                    <a:bodyPr/>
                    <a:lstStyle/>
                    <a:p>
                      <a:r>
                        <a:rPr lang="en-US" sz="2800" dirty="0">
                          <a:solidFill>
                            <a:schemeClr val="tx1"/>
                          </a:solidFill>
                        </a:rPr>
                        <a:t>Room Assignment  </a:t>
                      </a:r>
                    </a:p>
                  </a:txBody>
                  <a:tcPr/>
                </a:tc>
                <a:extLst>
                  <a:ext uri="{0D108BD9-81ED-4DB2-BD59-A6C34878D82A}">
                    <a16:rowId xmlns:a16="http://schemas.microsoft.com/office/drawing/2014/main" val="1210305453"/>
                  </a:ext>
                </a:extLst>
              </a:tr>
              <a:tr h="417087">
                <a:tc>
                  <a:txBody>
                    <a:bodyPr/>
                    <a:lstStyle/>
                    <a:p>
                      <a:r>
                        <a:rPr lang="en-US" sz="2400" dirty="0"/>
                        <a:t>Blue</a:t>
                      </a:r>
                    </a:p>
                  </a:txBody>
                  <a:tcPr/>
                </a:tc>
                <a:tc>
                  <a:txBody>
                    <a:bodyPr/>
                    <a:lstStyle/>
                    <a:p>
                      <a:r>
                        <a:rPr lang="en-US" sz="2400" dirty="0"/>
                        <a:t>Minnesota Ballroom</a:t>
                      </a:r>
                    </a:p>
                  </a:txBody>
                  <a:tcPr/>
                </a:tc>
                <a:extLst>
                  <a:ext uri="{0D108BD9-81ED-4DB2-BD59-A6C34878D82A}">
                    <a16:rowId xmlns:a16="http://schemas.microsoft.com/office/drawing/2014/main" val="3714608914"/>
                  </a:ext>
                </a:extLst>
              </a:tr>
              <a:tr h="417087">
                <a:tc>
                  <a:txBody>
                    <a:bodyPr/>
                    <a:lstStyle/>
                    <a:p>
                      <a:r>
                        <a:rPr lang="en-US" sz="2400" b="1" dirty="0">
                          <a:solidFill>
                            <a:schemeClr val="tx2">
                              <a:lumMod val="75000"/>
                            </a:schemeClr>
                          </a:solidFill>
                        </a:rPr>
                        <a:t>Green</a:t>
                      </a:r>
                    </a:p>
                  </a:txBody>
                  <a:tcPr/>
                </a:tc>
                <a:tc>
                  <a:txBody>
                    <a:bodyPr/>
                    <a:lstStyle/>
                    <a:p>
                      <a:r>
                        <a:rPr lang="en-US" sz="2400" dirty="0"/>
                        <a:t>Arbor Lakes</a:t>
                      </a:r>
                      <a:r>
                        <a:rPr lang="en-US" sz="2400" baseline="0" dirty="0"/>
                        <a:t> Room</a:t>
                      </a:r>
                      <a:endParaRPr lang="en-US" sz="2400" dirty="0"/>
                    </a:p>
                  </a:txBody>
                  <a:tcPr/>
                </a:tc>
                <a:extLst>
                  <a:ext uri="{0D108BD9-81ED-4DB2-BD59-A6C34878D82A}">
                    <a16:rowId xmlns:a16="http://schemas.microsoft.com/office/drawing/2014/main" val="77416597"/>
                  </a:ext>
                </a:extLst>
              </a:tr>
              <a:tr h="417087">
                <a:tc>
                  <a:txBody>
                    <a:bodyPr/>
                    <a:lstStyle/>
                    <a:p>
                      <a:r>
                        <a:rPr lang="en-US" sz="2400" b="1" dirty="0">
                          <a:solidFill>
                            <a:srgbClr val="FFFF00"/>
                          </a:solidFill>
                        </a:rPr>
                        <a:t>Yellow</a:t>
                      </a:r>
                    </a:p>
                  </a:txBody>
                  <a:tcPr/>
                </a:tc>
                <a:tc>
                  <a:txBody>
                    <a:bodyPr/>
                    <a:lstStyle/>
                    <a:p>
                      <a:r>
                        <a:rPr lang="en-US" sz="2400" dirty="0"/>
                        <a:t>Lake Erie</a:t>
                      </a:r>
                    </a:p>
                  </a:txBody>
                  <a:tcPr/>
                </a:tc>
                <a:extLst>
                  <a:ext uri="{0D108BD9-81ED-4DB2-BD59-A6C34878D82A}">
                    <a16:rowId xmlns:a16="http://schemas.microsoft.com/office/drawing/2014/main" val="3889303906"/>
                  </a:ext>
                </a:extLst>
              </a:tr>
              <a:tr h="417087">
                <a:tc>
                  <a:txBody>
                    <a:bodyPr/>
                    <a:lstStyle/>
                    <a:p>
                      <a:r>
                        <a:rPr lang="en-US" sz="2400" b="1" dirty="0">
                          <a:solidFill>
                            <a:srgbClr val="C00000"/>
                          </a:solidFill>
                        </a:rPr>
                        <a:t>Red</a:t>
                      </a:r>
                    </a:p>
                  </a:txBody>
                  <a:tcPr/>
                </a:tc>
                <a:tc>
                  <a:txBody>
                    <a:bodyPr/>
                    <a:lstStyle/>
                    <a:p>
                      <a:r>
                        <a:rPr lang="en-US" sz="2400" dirty="0"/>
                        <a:t>Lake Huron</a:t>
                      </a:r>
                    </a:p>
                  </a:txBody>
                  <a:tcPr/>
                </a:tc>
                <a:extLst>
                  <a:ext uri="{0D108BD9-81ED-4DB2-BD59-A6C34878D82A}">
                    <a16:rowId xmlns:a16="http://schemas.microsoft.com/office/drawing/2014/main" val="2412603367"/>
                  </a:ext>
                </a:extLst>
              </a:tr>
              <a:tr h="417087">
                <a:tc>
                  <a:txBody>
                    <a:bodyPr/>
                    <a:lstStyle/>
                    <a:p>
                      <a:r>
                        <a:rPr lang="en-US" sz="2400" b="1" dirty="0">
                          <a:solidFill>
                            <a:schemeClr val="tx1"/>
                          </a:solidFill>
                        </a:rPr>
                        <a:t>Black</a:t>
                      </a:r>
                    </a:p>
                  </a:txBody>
                  <a:tcPr/>
                </a:tc>
                <a:tc>
                  <a:txBody>
                    <a:bodyPr/>
                    <a:lstStyle/>
                    <a:p>
                      <a:r>
                        <a:rPr lang="en-US" sz="2400" dirty="0"/>
                        <a:t>Lake Michigan</a:t>
                      </a:r>
                    </a:p>
                  </a:txBody>
                  <a:tcPr/>
                </a:tc>
                <a:extLst>
                  <a:ext uri="{0D108BD9-81ED-4DB2-BD59-A6C34878D82A}">
                    <a16:rowId xmlns:a16="http://schemas.microsoft.com/office/drawing/2014/main" val="3894113944"/>
                  </a:ext>
                </a:extLst>
              </a:tr>
            </a:tbl>
          </a:graphicData>
        </a:graphic>
      </p:graphicFrame>
    </p:spTree>
    <p:extLst>
      <p:ext uri="{BB962C8B-B14F-4D97-AF65-F5344CB8AC3E}">
        <p14:creationId xmlns:p14="http://schemas.microsoft.com/office/powerpoint/2010/main" val="88817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every change, </a:t>
            </a:r>
            <a:br>
              <a:rPr lang="en-US" dirty="0"/>
            </a:br>
            <a:r>
              <a:rPr lang="en-US" dirty="0"/>
              <a:t>in every falling leaf there is some pain, some beauty.  And that’s the way new leaves grow.”</a:t>
            </a:r>
            <a:br>
              <a:rPr lang="en-US" dirty="0"/>
            </a:br>
            <a:r>
              <a:rPr lang="en-US" dirty="0"/>
              <a:t>~ Amit Ray  </a:t>
            </a:r>
          </a:p>
        </p:txBody>
      </p:sp>
      <p:pic>
        <p:nvPicPr>
          <p:cNvPr id="5" name="Content Placeholder 4"/>
          <p:cNvPicPr>
            <a:picLocks noGrp="1" noChangeAspect="1"/>
          </p:cNvPicPr>
          <p:nvPr>
            <p:ph idx="1"/>
          </p:nvPr>
        </p:nvPicPr>
        <p:blipFill>
          <a:blip r:embed="rId3"/>
          <a:stretch>
            <a:fillRect/>
          </a:stretch>
        </p:blipFill>
        <p:spPr>
          <a:xfrm>
            <a:off x="3516291" y="636588"/>
            <a:ext cx="7974055" cy="5324475"/>
          </a:xfrm>
          <a:prstGeom prst="rect">
            <a:avLst/>
          </a:prstGeom>
        </p:spPr>
      </p:pic>
      <p:sp>
        <p:nvSpPr>
          <p:cNvPr id="4" name="Slide Number Placeholder 3"/>
          <p:cNvSpPr>
            <a:spLocks noGrp="1"/>
          </p:cNvSpPr>
          <p:nvPr>
            <p:ph type="sldNum" sz="quarter" idx="12"/>
          </p:nvPr>
        </p:nvSpPr>
        <p:spPr/>
        <p:txBody>
          <a:bodyPr/>
          <a:lstStyle/>
          <a:p>
            <a:fld id="{C25A15C9-26C3-4F26-BF16-EA931E8CA54C}" type="slidenum">
              <a:rPr lang="en-US" smtClean="0"/>
              <a:pPr/>
              <a:t>3</a:t>
            </a:fld>
            <a:endParaRPr lang="en-US" dirty="0"/>
          </a:p>
        </p:txBody>
      </p:sp>
    </p:spTree>
    <p:extLst>
      <p:ext uri="{BB962C8B-B14F-4D97-AF65-F5344CB8AC3E}">
        <p14:creationId xmlns:p14="http://schemas.microsoft.com/office/powerpoint/2010/main" val="315883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49782" y="931025"/>
            <a:ext cx="7988531" cy="972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CLNA Panel</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t> Where are you in the CLNA process? </a:t>
            </a:r>
          </a:p>
          <a:p>
            <a:pPr marL="0" indent="0">
              <a:buNone/>
            </a:pPr>
            <a:r>
              <a:rPr lang="en-US" dirty="0"/>
              <a:t> </a:t>
            </a:r>
          </a:p>
          <a:p>
            <a:r>
              <a:rPr lang="en-US" dirty="0"/>
              <a:t>Brian Cashman, Southeast</a:t>
            </a:r>
          </a:p>
          <a:p>
            <a:r>
              <a:rPr lang="en-US" dirty="0"/>
              <a:t>Jeannie Meidlinger, South Central</a:t>
            </a:r>
          </a:p>
          <a:p>
            <a:r>
              <a:rPr lang="en-US" dirty="0"/>
              <a:t>Eric VanBrocklin, Dakota County</a:t>
            </a:r>
          </a:p>
          <a:p>
            <a:r>
              <a:rPr lang="en-US" dirty="0"/>
              <a:t>Mary Ward , Central Lakes </a:t>
            </a:r>
          </a:p>
          <a:p>
            <a:pPr marL="0" indent="0">
              <a:buNone/>
            </a:pPr>
            <a:endParaRPr lang="en-US" dirty="0"/>
          </a:p>
        </p:txBody>
      </p:sp>
      <p:sp>
        <p:nvSpPr>
          <p:cNvPr id="4" name="Slide Number Placeholder 3"/>
          <p:cNvSpPr>
            <a:spLocks noGrp="1"/>
          </p:cNvSpPr>
          <p:nvPr>
            <p:ph type="sldNum" sz="quarter" idx="12"/>
          </p:nvPr>
        </p:nvSpPr>
        <p:spPr/>
        <p:txBody>
          <a:bodyPr/>
          <a:lstStyle/>
          <a:p>
            <a:fld id="{C25A15C9-26C3-4F26-BF16-EA931E8CA54C}" type="slidenum">
              <a:rPr lang="en-US" smtClean="0"/>
              <a:pPr/>
              <a:t>30</a:t>
            </a:fld>
            <a:endParaRPr lang="en-US" dirty="0"/>
          </a:p>
        </p:txBody>
      </p:sp>
      <p:pic>
        <p:nvPicPr>
          <p:cNvPr id="5" name="Picture 4" descr="Saying Thank You – Clergy Edition | achurchforstarvingartis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9203" y="3765666"/>
            <a:ext cx="3146323" cy="2007645"/>
          </a:xfrm>
          <a:prstGeom prst="rect">
            <a:avLst/>
          </a:prstGeom>
        </p:spPr>
      </p:pic>
    </p:spTree>
    <p:extLst>
      <p:ext uri="{BB962C8B-B14F-4D97-AF65-F5344CB8AC3E}">
        <p14:creationId xmlns:p14="http://schemas.microsoft.com/office/powerpoint/2010/main" val="2134346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85F1E50D-D5C8-402D-97CC-76E727DA5AF2}"/>
              </a:ext>
            </a:extLst>
          </p:cNvPr>
          <p:cNvGraphicFramePr/>
          <p:nvPr>
            <p:extLst>
              <p:ext uri="{D42A27DB-BD31-4B8C-83A1-F6EECF244321}">
                <p14:modId xmlns:p14="http://schemas.microsoft.com/office/powerpoint/2010/main" val="1554412021"/>
              </p:ext>
            </p:extLst>
          </p:nvPr>
        </p:nvGraphicFramePr>
        <p:xfrm>
          <a:off x="2538153" y="-1168180"/>
          <a:ext cx="8900160" cy="716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859B037A-AC7B-4029-819F-51DC8520B3C3}"/>
              </a:ext>
            </a:extLst>
          </p:cNvPr>
          <p:cNvSpPr>
            <a:spLocks noGrp="1"/>
          </p:cNvSpPr>
          <p:nvPr>
            <p:ph type="body" sz="quarter" idx="15"/>
          </p:nvPr>
        </p:nvSpPr>
        <p:spPr>
          <a:xfrm>
            <a:off x="201225" y="458364"/>
            <a:ext cx="2625102" cy="1852574"/>
          </a:xfrm>
        </p:spPr>
        <p:txBody>
          <a:bodyPr vert="horz" lIns="91440" tIns="45720" rIns="91440" bIns="45720" rtlCol="0" anchor="t">
            <a:normAutofit/>
          </a:bodyPr>
          <a:lstStyle/>
          <a:p>
            <a:r>
              <a:rPr lang="en-US" dirty="0">
                <a:solidFill>
                  <a:srgbClr val="00B050"/>
                </a:solidFill>
                <a:cs typeface="Calibri"/>
              </a:rPr>
              <a:t>Perkins V Timeline State</a:t>
            </a:r>
            <a:endParaRPr lang="en-US" dirty="0">
              <a:solidFill>
                <a:srgbClr val="00B050"/>
              </a:solidFill>
            </a:endParaRPr>
          </a:p>
        </p:txBody>
      </p:sp>
      <p:sp>
        <p:nvSpPr>
          <p:cNvPr id="6" name="TextBox 5"/>
          <p:cNvSpPr txBox="1"/>
          <p:nvPr/>
        </p:nvSpPr>
        <p:spPr>
          <a:xfrm>
            <a:off x="4548063" y="5281633"/>
            <a:ext cx="6506818" cy="369332"/>
          </a:xfrm>
          <a:prstGeom prst="rect">
            <a:avLst/>
          </a:prstGeom>
          <a:noFill/>
        </p:spPr>
        <p:txBody>
          <a:bodyPr wrap="square" rtlCol="0">
            <a:spAutoFit/>
          </a:bodyPr>
          <a:lstStyle/>
          <a:p>
            <a:endParaRPr lang="en-US" dirty="0"/>
          </a:p>
        </p:txBody>
      </p:sp>
      <p:sp>
        <p:nvSpPr>
          <p:cNvPr id="8" name="Oval 7"/>
          <p:cNvSpPr/>
          <p:nvPr/>
        </p:nvSpPr>
        <p:spPr>
          <a:xfrm>
            <a:off x="7952396" y="1083516"/>
            <a:ext cx="455061" cy="455742"/>
          </a:xfrm>
          <a:prstGeom prst="ellipse">
            <a:avLst/>
          </a:prstGeom>
          <a:solidFill>
            <a:srgbClr val="7030A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 name="TextBox 4"/>
          <p:cNvSpPr txBox="1"/>
          <p:nvPr/>
        </p:nvSpPr>
        <p:spPr>
          <a:xfrm>
            <a:off x="7867126" y="1997398"/>
            <a:ext cx="1080663" cy="830997"/>
          </a:xfrm>
          <a:prstGeom prst="rect">
            <a:avLst/>
          </a:prstGeom>
          <a:noFill/>
        </p:spPr>
        <p:txBody>
          <a:bodyPr wrap="square" rtlCol="0">
            <a:spAutoFit/>
          </a:bodyPr>
          <a:lstStyle/>
          <a:p>
            <a:pPr lvl="0"/>
            <a:r>
              <a:rPr lang="en-US" sz="1200" dirty="0">
                <a:solidFill>
                  <a:srgbClr val="C00000"/>
                </a:solidFill>
                <a:cs typeface="Calibri"/>
              </a:rPr>
              <a:t>March 2, 2020</a:t>
            </a:r>
          </a:p>
          <a:p>
            <a:pPr lvl="0"/>
            <a:r>
              <a:rPr lang="en-US" sz="1200" dirty="0">
                <a:solidFill>
                  <a:srgbClr val="C00000"/>
                </a:solidFill>
                <a:cs typeface="Calibri"/>
              </a:rPr>
              <a:t>Submission of 4-year  Plan to Federal DOE</a:t>
            </a:r>
          </a:p>
        </p:txBody>
      </p:sp>
      <p:sp>
        <p:nvSpPr>
          <p:cNvPr id="9" name="TextBox 8"/>
          <p:cNvSpPr txBox="1"/>
          <p:nvPr/>
        </p:nvSpPr>
        <p:spPr>
          <a:xfrm>
            <a:off x="5553903" y="5281633"/>
            <a:ext cx="5081712" cy="369332"/>
          </a:xfrm>
          <a:prstGeom prst="rect">
            <a:avLst/>
          </a:prstGeom>
          <a:noFill/>
        </p:spPr>
        <p:txBody>
          <a:bodyPr wrap="square" rtlCol="0">
            <a:spAutoFit/>
          </a:bodyPr>
          <a:lstStyle/>
          <a:p>
            <a:r>
              <a:rPr lang="en-US" dirty="0"/>
              <a:t>Community Consultations October - November </a:t>
            </a:r>
          </a:p>
        </p:txBody>
      </p:sp>
      <p:sp>
        <p:nvSpPr>
          <p:cNvPr id="12" name="TextBox 11"/>
          <p:cNvSpPr txBox="1"/>
          <p:nvPr/>
        </p:nvSpPr>
        <p:spPr>
          <a:xfrm>
            <a:off x="3817660" y="3608126"/>
            <a:ext cx="1162282" cy="1015663"/>
          </a:xfrm>
          <a:prstGeom prst="rect">
            <a:avLst/>
          </a:prstGeom>
          <a:noFill/>
        </p:spPr>
        <p:txBody>
          <a:bodyPr wrap="square" rtlCol="0">
            <a:spAutoFit/>
          </a:bodyPr>
          <a:lstStyle/>
          <a:p>
            <a:r>
              <a:rPr lang="en-US" sz="1200" dirty="0"/>
              <a:t>Consultations</a:t>
            </a:r>
          </a:p>
          <a:p>
            <a:r>
              <a:rPr lang="en-US" sz="1200" dirty="0"/>
              <a:t>Aug, Sept, Oct Performance Indicator (60 day)  </a:t>
            </a:r>
          </a:p>
        </p:txBody>
      </p:sp>
      <p:sp>
        <p:nvSpPr>
          <p:cNvPr id="13" name="Oval 12"/>
          <p:cNvSpPr/>
          <p:nvPr/>
        </p:nvSpPr>
        <p:spPr>
          <a:xfrm>
            <a:off x="4801816" y="2510977"/>
            <a:ext cx="356251" cy="321379"/>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746903" y="3168821"/>
            <a:ext cx="881150" cy="1200329"/>
          </a:xfrm>
          <a:prstGeom prst="rect">
            <a:avLst/>
          </a:prstGeom>
          <a:noFill/>
        </p:spPr>
        <p:txBody>
          <a:bodyPr wrap="square" rtlCol="0">
            <a:spAutoFit/>
          </a:bodyPr>
          <a:lstStyle/>
          <a:p>
            <a:r>
              <a:rPr lang="en-US" sz="1200" dirty="0"/>
              <a:t>Nov. Final Draft to Leadership</a:t>
            </a:r>
          </a:p>
          <a:p>
            <a:r>
              <a:rPr lang="en-US" sz="1200" dirty="0"/>
              <a:t>(30 day Public Comment)   </a:t>
            </a:r>
          </a:p>
        </p:txBody>
      </p:sp>
      <p:sp>
        <p:nvSpPr>
          <p:cNvPr id="16" name="Oval 15"/>
          <p:cNvSpPr/>
          <p:nvPr/>
        </p:nvSpPr>
        <p:spPr>
          <a:xfrm>
            <a:off x="5702868" y="2018715"/>
            <a:ext cx="408425" cy="37432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211626" y="5314407"/>
            <a:ext cx="1416427" cy="523220"/>
          </a:xfrm>
          <a:prstGeom prst="rect">
            <a:avLst/>
          </a:prstGeom>
          <a:noFill/>
        </p:spPr>
        <p:txBody>
          <a:bodyPr wrap="square" rtlCol="0">
            <a:spAutoFit/>
          </a:bodyPr>
          <a:lstStyle/>
          <a:p>
            <a:r>
              <a:rPr lang="en-US" sz="1400" dirty="0"/>
              <a:t>Sept. 11</a:t>
            </a:r>
          </a:p>
          <a:p>
            <a:r>
              <a:rPr lang="en-US" sz="1400" dirty="0"/>
              <a:t>GWDB</a:t>
            </a:r>
          </a:p>
        </p:txBody>
      </p:sp>
      <p:sp>
        <p:nvSpPr>
          <p:cNvPr id="7" name="Down Arrow 6"/>
          <p:cNvSpPr/>
          <p:nvPr/>
        </p:nvSpPr>
        <p:spPr>
          <a:xfrm>
            <a:off x="4544817" y="4994091"/>
            <a:ext cx="187408" cy="170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14"/>
          <p:cNvSpPr>
            <a:spLocks noGrp="1"/>
          </p:cNvSpPr>
          <p:nvPr>
            <p:ph type="sldNum" sz="quarter" idx="12"/>
          </p:nvPr>
        </p:nvSpPr>
        <p:spPr/>
        <p:txBody>
          <a:bodyPr/>
          <a:lstStyle/>
          <a:p>
            <a:fld id="{EC04C2AB-E78C-41F9-B5E8-5347DAE60506}" type="slidenum">
              <a:rPr lang="en-US" smtClean="0"/>
              <a:t>31</a:t>
            </a:fld>
            <a:endParaRPr lang="en-US" dirty="0"/>
          </a:p>
        </p:txBody>
      </p:sp>
      <p:sp>
        <p:nvSpPr>
          <p:cNvPr id="10" name="Rectangle 9"/>
          <p:cNvSpPr/>
          <p:nvPr/>
        </p:nvSpPr>
        <p:spPr>
          <a:xfrm>
            <a:off x="3291840" y="6259484"/>
            <a:ext cx="8703425" cy="4671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826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85F1E50D-D5C8-402D-97CC-76E727DA5AF2}"/>
              </a:ext>
            </a:extLst>
          </p:cNvPr>
          <p:cNvGraphicFramePr/>
          <p:nvPr>
            <p:extLst>
              <p:ext uri="{D42A27DB-BD31-4B8C-83A1-F6EECF244321}">
                <p14:modId xmlns:p14="http://schemas.microsoft.com/office/powerpoint/2010/main" val="2989639902"/>
              </p:ext>
            </p:extLst>
          </p:nvPr>
        </p:nvGraphicFramePr>
        <p:xfrm>
          <a:off x="1898073" y="-770435"/>
          <a:ext cx="8900160" cy="716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859B037A-AC7B-4029-819F-51DC8520B3C3}"/>
              </a:ext>
            </a:extLst>
          </p:cNvPr>
          <p:cNvSpPr>
            <a:spLocks noGrp="1"/>
          </p:cNvSpPr>
          <p:nvPr>
            <p:ph type="body" sz="quarter" idx="15"/>
          </p:nvPr>
        </p:nvSpPr>
        <p:spPr>
          <a:xfrm>
            <a:off x="201225" y="458364"/>
            <a:ext cx="2749793" cy="2201709"/>
          </a:xfrm>
        </p:spPr>
        <p:txBody>
          <a:bodyPr vert="horz" lIns="91440" tIns="45720" rIns="91440" bIns="45720" rtlCol="0" anchor="t">
            <a:normAutofit/>
          </a:bodyPr>
          <a:lstStyle/>
          <a:p>
            <a:r>
              <a:rPr lang="en-US" dirty="0">
                <a:solidFill>
                  <a:srgbClr val="00B050"/>
                </a:solidFill>
                <a:cs typeface="Calibri"/>
              </a:rPr>
              <a:t>Perkins V Timeline Local</a:t>
            </a:r>
            <a:endParaRPr lang="en-US" dirty="0">
              <a:solidFill>
                <a:srgbClr val="00B050"/>
              </a:solidFill>
            </a:endParaRPr>
          </a:p>
        </p:txBody>
      </p:sp>
      <p:sp>
        <p:nvSpPr>
          <p:cNvPr id="8" name="Oval 7"/>
          <p:cNvSpPr/>
          <p:nvPr/>
        </p:nvSpPr>
        <p:spPr>
          <a:xfrm>
            <a:off x="7109836" y="1454179"/>
            <a:ext cx="455061" cy="455742"/>
          </a:xfrm>
          <a:prstGeom prst="ellipse">
            <a:avLst/>
          </a:prstGeom>
          <a:solidFill>
            <a:srgbClr val="7030A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TextBox 11"/>
          <p:cNvSpPr txBox="1"/>
          <p:nvPr/>
        </p:nvSpPr>
        <p:spPr>
          <a:xfrm>
            <a:off x="3784489" y="3525210"/>
            <a:ext cx="1162282" cy="1015663"/>
          </a:xfrm>
          <a:prstGeom prst="rect">
            <a:avLst/>
          </a:prstGeom>
          <a:noFill/>
        </p:spPr>
        <p:txBody>
          <a:bodyPr wrap="square" rtlCol="0">
            <a:spAutoFit/>
          </a:bodyPr>
          <a:lstStyle/>
          <a:p>
            <a:r>
              <a:rPr lang="en-US" sz="1200" dirty="0"/>
              <a:t>Consultations</a:t>
            </a:r>
          </a:p>
          <a:p>
            <a:r>
              <a:rPr lang="en-US" sz="1200" dirty="0"/>
              <a:t>Aug, Sept, Oct Performance Indicator (60 day)  </a:t>
            </a:r>
          </a:p>
        </p:txBody>
      </p:sp>
      <p:sp>
        <p:nvSpPr>
          <p:cNvPr id="13" name="Oval 12"/>
          <p:cNvSpPr/>
          <p:nvPr/>
        </p:nvSpPr>
        <p:spPr>
          <a:xfrm>
            <a:off x="4946771" y="2338216"/>
            <a:ext cx="356251" cy="407045"/>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946771" y="3121306"/>
            <a:ext cx="902471" cy="646331"/>
          </a:xfrm>
          <a:prstGeom prst="rect">
            <a:avLst/>
          </a:prstGeom>
          <a:noFill/>
        </p:spPr>
        <p:txBody>
          <a:bodyPr wrap="square" rtlCol="0">
            <a:spAutoFit/>
          </a:bodyPr>
          <a:lstStyle/>
          <a:p>
            <a:r>
              <a:rPr lang="en-US" sz="1200" dirty="0"/>
              <a:t>Oct 15 APR Due (Perkins IV)  </a:t>
            </a:r>
          </a:p>
        </p:txBody>
      </p:sp>
      <p:sp>
        <p:nvSpPr>
          <p:cNvPr id="10" name="Content Placeholder 3"/>
          <p:cNvSpPr>
            <a:spLocks noGrp="1"/>
          </p:cNvSpPr>
          <p:nvPr>
            <p:ph idx="1"/>
          </p:nvPr>
        </p:nvSpPr>
        <p:spPr>
          <a:xfrm>
            <a:off x="6000576" y="3871968"/>
            <a:ext cx="2673580" cy="1931967"/>
          </a:xfrm>
          <a:prstGeom prst="swooshArrow">
            <a:avLst>
              <a:gd name="adj1" fmla="val 24507"/>
              <a:gd name="adj2" fmla="val 25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ormAutofit/>
          </a:bodyPr>
          <a:lstStyle/>
          <a:p>
            <a:pPr marL="0" indent="0">
              <a:buNone/>
            </a:pPr>
            <a:endParaRPr lang="en-US" sz="1800" dirty="0"/>
          </a:p>
          <a:p>
            <a:pPr marL="0" indent="0">
              <a:buNone/>
            </a:pPr>
            <a:endParaRPr lang="en-US" sz="1800" dirty="0"/>
          </a:p>
          <a:p>
            <a:pPr marL="0" indent="0">
              <a:buNone/>
            </a:pPr>
            <a:r>
              <a:rPr lang="en-US" sz="1800" dirty="0"/>
              <a:t>            Aug-Feb CLNA  </a:t>
            </a:r>
          </a:p>
        </p:txBody>
      </p:sp>
      <p:sp>
        <p:nvSpPr>
          <p:cNvPr id="11" name="Rectangle 10"/>
          <p:cNvSpPr/>
          <p:nvPr/>
        </p:nvSpPr>
        <p:spPr>
          <a:xfrm>
            <a:off x="3233652" y="6227650"/>
            <a:ext cx="8803178" cy="4671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89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1" y="523702"/>
            <a:ext cx="2966697" cy="1942407"/>
          </a:xfrm>
        </p:spPr>
        <p:txBody>
          <a:bodyPr>
            <a:normAutofit fontScale="90000"/>
          </a:bodyPr>
          <a:lstStyle/>
          <a:p>
            <a:r>
              <a:rPr lang="en-US" dirty="0"/>
              <a:t>Accountability:</a:t>
            </a:r>
            <a:br>
              <a:rPr lang="en-US" dirty="0"/>
            </a:br>
            <a:r>
              <a:rPr lang="en-US" dirty="0"/>
              <a:t>If Perkins V funds are successfully invested throughout Minnesota,</a:t>
            </a:r>
          </a:p>
        </p:txBody>
      </p:sp>
      <p:sp>
        <p:nvSpPr>
          <p:cNvPr id="3" name="Content Placeholder 2"/>
          <p:cNvSpPr>
            <a:spLocks noGrp="1"/>
          </p:cNvSpPr>
          <p:nvPr>
            <p:ph idx="1"/>
          </p:nvPr>
        </p:nvSpPr>
        <p:spPr/>
        <p:txBody>
          <a:bodyPr/>
          <a:lstStyle/>
          <a:p>
            <a:r>
              <a:rPr lang="en-US" dirty="0"/>
              <a:t> What will we see in our workplaces as a result?</a:t>
            </a:r>
          </a:p>
          <a:p>
            <a:endParaRPr lang="en-US" dirty="0"/>
          </a:p>
          <a:p>
            <a:r>
              <a:rPr lang="en-US" dirty="0"/>
              <a:t>What will we hear from employers?</a:t>
            </a:r>
          </a:p>
          <a:p>
            <a:endParaRPr lang="en-US" dirty="0"/>
          </a:p>
          <a:p>
            <a:r>
              <a:rPr lang="en-US" dirty="0"/>
              <a:t>What will secondary and postsecondary educators notice?</a:t>
            </a:r>
          </a:p>
          <a:p>
            <a:endParaRPr lang="en-US" dirty="0"/>
          </a:p>
          <a:p>
            <a:r>
              <a:rPr lang="en-US" dirty="0"/>
              <a:t>What challenges will be resolved or lessened?</a:t>
            </a:r>
          </a:p>
        </p:txBody>
      </p:sp>
      <p:sp>
        <p:nvSpPr>
          <p:cNvPr id="4" name="Slide Number Placeholder 3"/>
          <p:cNvSpPr>
            <a:spLocks noGrp="1"/>
          </p:cNvSpPr>
          <p:nvPr>
            <p:ph type="sldNum" sz="quarter" idx="12"/>
          </p:nvPr>
        </p:nvSpPr>
        <p:spPr/>
        <p:txBody>
          <a:bodyPr/>
          <a:lstStyle/>
          <a:p>
            <a:fld id="{C25A15C9-26C3-4F26-BF16-EA931E8CA54C}" type="slidenum">
              <a:rPr lang="en-US" smtClean="0"/>
              <a:pPr/>
              <a:t>33</a:t>
            </a:fld>
            <a:endParaRPr lang="en-US" dirty="0"/>
          </a:p>
        </p:txBody>
      </p:sp>
    </p:spTree>
    <p:extLst>
      <p:ext uri="{BB962C8B-B14F-4D97-AF65-F5344CB8AC3E}">
        <p14:creationId xmlns:p14="http://schemas.microsoft.com/office/powerpoint/2010/main" val="2923159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57D72C0-2B8C-5648-996A-8F860FA8D216}"/>
              </a:ext>
            </a:extLst>
          </p:cNvPr>
          <p:cNvSpPr>
            <a:spLocks noGrp="1"/>
          </p:cNvSpPr>
          <p:nvPr>
            <p:ph type="body" sz="quarter" idx="4294967295"/>
          </p:nvPr>
        </p:nvSpPr>
        <p:spPr>
          <a:xfrm>
            <a:off x="3444752" y="261833"/>
            <a:ext cx="3930650" cy="2022475"/>
          </a:xfrm>
        </p:spPr>
        <p:txBody>
          <a:bodyPr>
            <a:normAutofit fontScale="92500" lnSpcReduction="20000"/>
          </a:bodyPr>
          <a:lstStyle/>
          <a:p>
            <a:pPr marL="0" indent="0">
              <a:buNone/>
            </a:pPr>
            <a:r>
              <a:rPr lang="en-US" sz="2000" b="1" dirty="0">
                <a:solidFill>
                  <a:schemeClr val="tx1"/>
                </a:solidFill>
              </a:rPr>
              <a:t>Jeralyn Jargo</a:t>
            </a:r>
          </a:p>
          <a:p>
            <a:pPr marL="0" indent="0">
              <a:buNone/>
            </a:pPr>
            <a:r>
              <a:rPr lang="en-US" sz="2000" b="0" dirty="0">
                <a:solidFill>
                  <a:schemeClr val="tx1"/>
                </a:solidFill>
              </a:rPr>
              <a:t>State Director </a:t>
            </a:r>
          </a:p>
          <a:p>
            <a:pPr marL="0" indent="0">
              <a:buNone/>
            </a:pPr>
            <a:r>
              <a:rPr lang="en-US" sz="2000" b="0" dirty="0">
                <a:solidFill>
                  <a:schemeClr val="tx1"/>
                </a:solidFill>
              </a:rPr>
              <a:t>Career and Technical Education</a:t>
            </a:r>
          </a:p>
          <a:p>
            <a:pPr marL="0" indent="0">
              <a:buNone/>
            </a:pPr>
            <a:r>
              <a:rPr lang="en-US" sz="2000" b="0" dirty="0">
                <a:solidFill>
                  <a:schemeClr val="tx1"/>
                </a:solidFill>
              </a:rPr>
              <a:t>Minnesota State</a:t>
            </a:r>
          </a:p>
          <a:p>
            <a:pPr marL="0" indent="0">
              <a:buNone/>
            </a:pPr>
            <a:r>
              <a:rPr lang="en-US" sz="2000" b="0" dirty="0">
                <a:solidFill>
                  <a:schemeClr val="tx1"/>
                </a:solidFill>
              </a:rPr>
              <a:t>Jeralyn.Jargo@minnstate.edu</a:t>
            </a:r>
          </a:p>
          <a:p>
            <a:pPr marL="0" indent="0">
              <a:buNone/>
            </a:pPr>
            <a:r>
              <a:rPr lang="en-US" sz="2000" b="0" dirty="0">
                <a:solidFill>
                  <a:schemeClr val="tx1"/>
                </a:solidFill>
              </a:rPr>
              <a:t>(651) 201-1650</a:t>
            </a:r>
          </a:p>
        </p:txBody>
      </p:sp>
      <p:sp>
        <p:nvSpPr>
          <p:cNvPr id="7" name="Text Placeholder 4">
            <a:extLst>
              <a:ext uri="{FF2B5EF4-FFF2-40B4-BE49-F238E27FC236}">
                <a16:creationId xmlns:a16="http://schemas.microsoft.com/office/drawing/2014/main" id="{786BFF77-D369-0246-8DA7-00E115DC7DC4}"/>
              </a:ext>
            </a:extLst>
          </p:cNvPr>
          <p:cNvSpPr txBox="1">
            <a:spLocks/>
          </p:cNvSpPr>
          <p:nvPr/>
        </p:nvSpPr>
        <p:spPr>
          <a:xfrm>
            <a:off x="8091085" y="261833"/>
            <a:ext cx="3930968" cy="202168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09F4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3C66"/>
                </a:solidFill>
                <a:effectLst/>
                <a:uLnTx/>
                <a:uFillTx/>
                <a:latin typeface="Calibri" panose="020F0502020204030204"/>
                <a:ea typeface="+mn-ea"/>
                <a:cs typeface="+mn-cs"/>
              </a:rPr>
              <a:t>Michelle Kamenov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C66"/>
                </a:solidFill>
                <a:effectLst/>
                <a:uLnTx/>
                <a:uFillTx/>
                <a:latin typeface="Calibri" panose="020F0502020204030204"/>
                <a:ea typeface="+mn-ea"/>
                <a:cs typeface="+mn-cs"/>
              </a:rPr>
              <a:t>Career and College Success Division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C66"/>
                </a:solidFill>
                <a:effectLst/>
                <a:uLnTx/>
                <a:uFillTx/>
                <a:latin typeface="Calibri" panose="020F0502020204030204"/>
                <a:ea typeface="+mn-ea"/>
                <a:cs typeface="+mn-cs"/>
              </a:rPr>
              <a:t>Minnesota Department of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dirty="0">
                <a:solidFill>
                  <a:srgbClr val="003C66"/>
                </a:solidFill>
                <a:latin typeface="Calibri" panose="020F0502020204030204"/>
              </a:rPr>
              <a:t>Michelle.kamenov</a:t>
            </a:r>
            <a:r>
              <a:rPr kumimoji="0" lang="en-US" sz="2000" b="0" i="0" u="none" strike="noStrike" kern="1200" cap="none" spc="0" normalizeH="0" baseline="0" noProof="0" dirty="0">
                <a:ln>
                  <a:noFill/>
                </a:ln>
                <a:solidFill>
                  <a:srgbClr val="003C66"/>
                </a:solidFill>
                <a:effectLst/>
                <a:uLnTx/>
                <a:uFillTx/>
                <a:latin typeface="Calibri" panose="020F0502020204030204"/>
                <a:ea typeface="+mn-ea"/>
                <a:cs typeface="+mn-cs"/>
              </a:rPr>
              <a:t>@state.mn.us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C66"/>
                </a:solidFill>
                <a:effectLst/>
                <a:uLnTx/>
                <a:uFillTx/>
                <a:latin typeface="Calibri" panose="020F0502020204030204"/>
                <a:ea typeface="+mn-ea"/>
                <a:cs typeface="+mn-cs"/>
              </a:rPr>
              <a:t>(651) 582-8434</a:t>
            </a:r>
          </a:p>
        </p:txBody>
      </p:sp>
      <p:sp>
        <p:nvSpPr>
          <p:cNvPr id="3" name="Title 2" hidden="1">
            <a:extLst>
              <a:ext uri="{FF2B5EF4-FFF2-40B4-BE49-F238E27FC236}">
                <a16:creationId xmlns:a16="http://schemas.microsoft.com/office/drawing/2014/main" id="{AEC30CBD-E021-4244-8D84-E5C0E359746C}"/>
              </a:ext>
            </a:extLst>
          </p:cNvPr>
          <p:cNvSpPr>
            <a:spLocks noGrp="1"/>
          </p:cNvSpPr>
          <p:nvPr>
            <p:ph type="title"/>
          </p:nvPr>
        </p:nvSpPr>
        <p:spPr/>
        <p:txBody>
          <a:bodyPr/>
          <a:lstStyle/>
          <a:p>
            <a:r>
              <a:rPr lang="en-US" dirty="0"/>
              <a:t>Thank you</a:t>
            </a:r>
          </a:p>
        </p:txBody>
      </p:sp>
      <p:sp>
        <p:nvSpPr>
          <p:cNvPr id="2" name="TextBox 1"/>
          <p:cNvSpPr txBox="1"/>
          <p:nvPr/>
        </p:nvSpPr>
        <p:spPr>
          <a:xfrm>
            <a:off x="216132" y="1677163"/>
            <a:ext cx="2951017" cy="3693319"/>
          </a:xfrm>
          <a:prstGeom prst="rect">
            <a:avLst/>
          </a:prstGeom>
          <a:noFill/>
        </p:spPr>
        <p:txBody>
          <a:bodyPr wrap="square" rtlCol="0">
            <a:spAutoFit/>
          </a:bodyPr>
          <a:lstStyle/>
          <a:p>
            <a:r>
              <a:rPr lang="en-US" sz="3600" b="1" dirty="0">
                <a:solidFill>
                  <a:schemeClr val="bg1"/>
                </a:solidFill>
              </a:rPr>
              <a:t>Comments can also be submitted online at </a:t>
            </a:r>
            <a:r>
              <a:rPr lang="en-US" sz="3600" b="1" u="sng" dirty="0">
                <a:solidFill>
                  <a:schemeClr val="bg1"/>
                </a:solidFill>
                <a:hlinkClick r:id="rId3"/>
              </a:rPr>
              <a:t>minnstate.edu/CTEHearing</a:t>
            </a:r>
            <a:endParaRPr lang="en-US" sz="3600" b="1" dirty="0">
              <a:solidFill>
                <a:schemeClr val="bg1"/>
              </a:solidFill>
            </a:endParaRPr>
          </a:p>
          <a:p>
            <a:endParaRPr lang="en-US" dirty="0"/>
          </a:p>
        </p:txBody>
      </p:sp>
      <p:pic>
        <p:nvPicPr>
          <p:cNvPr id="6" name="Picture 5"/>
          <p:cNvPicPr>
            <a:picLocks noChangeAspect="1"/>
          </p:cNvPicPr>
          <p:nvPr/>
        </p:nvPicPr>
        <p:blipFill>
          <a:blip r:embed="rId4"/>
          <a:stretch>
            <a:fillRect/>
          </a:stretch>
        </p:blipFill>
        <p:spPr>
          <a:xfrm>
            <a:off x="7375402" y="2283518"/>
            <a:ext cx="4857370" cy="4558101"/>
          </a:xfrm>
          <a:prstGeom prst="rect">
            <a:avLst/>
          </a:prstGeom>
        </p:spPr>
      </p:pic>
      <p:sp>
        <p:nvSpPr>
          <p:cNvPr id="8" name="Rectangle 7"/>
          <p:cNvSpPr/>
          <p:nvPr/>
        </p:nvSpPr>
        <p:spPr>
          <a:xfrm>
            <a:off x="609613" y="511215"/>
            <a:ext cx="2164054" cy="646331"/>
          </a:xfrm>
          <a:prstGeom prst="rect">
            <a:avLst/>
          </a:prstGeom>
        </p:spPr>
        <p:txBody>
          <a:bodyPr wrap="none">
            <a:spAutoFit/>
          </a:bodyPr>
          <a:lstStyle/>
          <a:p>
            <a:r>
              <a:rPr lang="en-US" sz="3600" b="1" dirty="0">
                <a:solidFill>
                  <a:schemeClr val="bg1"/>
                </a:solidFill>
              </a:rPr>
              <a:t>Thank You</a:t>
            </a:r>
          </a:p>
        </p:txBody>
      </p:sp>
    </p:spTree>
    <p:extLst>
      <p:ext uri="{BB962C8B-B14F-4D97-AF65-F5344CB8AC3E}">
        <p14:creationId xmlns:p14="http://schemas.microsoft.com/office/powerpoint/2010/main" val="373435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3D42-D4A8-47FE-9C4D-D9C4CB136A1B}"/>
              </a:ext>
            </a:extLst>
          </p:cNvPr>
          <p:cNvSpPr>
            <a:spLocks noGrp="1"/>
          </p:cNvSpPr>
          <p:nvPr>
            <p:ph type="title"/>
          </p:nvPr>
        </p:nvSpPr>
        <p:spPr>
          <a:xfrm>
            <a:off x="361244" y="637309"/>
            <a:ext cx="2821584" cy="1828800"/>
          </a:xfrm>
        </p:spPr>
        <p:txBody>
          <a:bodyPr/>
          <a:lstStyle/>
          <a:p>
            <a:r>
              <a:rPr lang="en-US" dirty="0"/>
              <a:t>NOTE</a:t>
            </a:r>
          </a:p>
        </p:txBody>
      </p:sp>
      <p:sp>
        <p:nvSpPr>
          <p:cNvPr id="3" name="Content Placeholder 2">
            <a:extLst>
              <a:ext uri="{FF2B5EF4-FFF2-40B4-BE49-F238E27FC236}">
                <a16:creationId xmlns:a16="http://schemas.microsoft.com/office/drawing/2014/main" id="{2ED4C28E-2294-4331-A267-12029B9F9CE9}"/>
              </a:ext>
            </a:extLst>
          </p:cNvPr>
          <p:cNvSpPr>
            <a:spLocks noGrp="1"/>
          </p:cNvSpPr>
          <p:nvPr>
            <p:ph idx="1"/>
          </p:nvPr>
        </p:nvSpPr>
        <p:spPr/>
        <p:txBody>
          <a:bodyPr/>
          <a:lstStyle/>
          <a:p>
            <a:pPr marL="0" indent="0">
              <a:buNone/>
            </a:pPr>
            <a:r>
              <a:rPr lang="en-US" dirty="0"/>
              <a:t>You can find this slide posted on the Minnesota State Career and Technical Education website under Consortium Resources.</a:t>
            </a:r>
          </a:p>
          <a:p>
            <a:pPr marL="0" indent="0">
              <a:buNone/>
            </a:pPr>
            <a:endParaRPr lang="en-US" dirty="0"/>
          </a:p>
          <a:p>
            <a:pPr marL="0" indent="0">
              <a:buNone/>
            </a:pPr>
            <a:r>
              <a:rPr lang="en-US" dirty="0">
                <a:hlinkClick r:id="rId2"/>
              </a:rPr>
              <a:t>www.minnstate.edu/system/cte/consortium_resources</a:t>
            </a:r>
            <a:r>
              <a:rPr lang="en-US" dirty="0"/>
              <a:t> </a:t>
            </a:r>
          </a:p>
        </p:txBody>
      </p:sp>
      <p:sp>
        <p:nvSpPr>
          <p:cNvPr id="4" name="Slide Number Placeholder 3">
            <a:extLst>
              <a:ext uri="{FF2B5EF4-FFF2-40B4-BE49-F238E27FC236}">
                <a16:creationId xmlns:a16="http://schemas.microsoft.com/office/drawing/2014/main" id="{2E37A61B-1F34-46CD-9A60-876567B0FA20}"/>
              </a:ext>
            </a:extLst>
          </p:cNvPr>
          <p:cNvSpPr>
            <a:spLocks noGrp="1"/>
          </p:cNvSpPr>
          <p:nvPr>
            <p:ph type="sldNum" sz="quarter" idx="12"/>
          </p:nvPr>
        </p:nvSpPr>
        <p:spPr/>
        <p:txBody>
          <a:bodyPr/>
          <a:lstStyle/>
          <a:p>
            <a:fld id="{C25A15C9-26C3-4F26-BF16-EA931E8CA54C}" type="slidenum">
              <a:rPr lang="en-US" smtClean="0"/>
              <a:pPr/>
              <a:t>35</a:t>
            </a:fld>
            <a:endParaRPr lang="en-US" dirty="0"/>
          </a:p>
        </p:txBody>
      </p:sp>
    </p:spTree>
    <p:extLst>
      <p:ext uri="{BB962C8B-B14F-4D97-AF65-F5344CB8AC3E}">
        <p14:creationId xmlns:p14="http://schemas.microsoft.com/office/powerpoint/2010/main" val="301117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637308"/>
            <a:ext cx="2508956" cy="3286991"/>
          </a:xfrm>
        </p:spPr>
        <p:txBody>
          <a:bodyPr>
            <a:normAutofit/>
          </a:bodyPr>
          <a:lstStyle/>
          <a:p>
            <a:r>
              <a:rPr lang="en-US" dirty="0"/>
              <a:t>Career Technical Education (CTE) </a:t>
            </a:r>
            <a:br>
              <a:rPr lang="en-US" dirty="0"/>
            </a:br>
            <a:endParaRPr lang="en-US" dirty="0"/>
          </a:p>
        </p:txBody>
      </p:sp>
      <p:sp>
        <p:nvSpPr>
          <p:cNvPr id="3" name="Content Placeholder 2"/>
          <p:cNvSpPr>
            <a:spLocks noGrp="1"/>
          </p:cNvSpPr>
          <p:nvPr>
            <p:ph idx="1"/>
          </p:nvPr>
        </p:nvSpPr>
        <p:spPr/>
        <p:txBody>
          <a:bodyPr/>
          <a:lstStyle/>
          <a:p>
            <a:pPr marL="0" indent="0" algn="ctr">
              <a:buNone/>
            </a:pPr>
            <a:r>
              <a:rPr lang="en-US" sz="3600" b="1" dirty="0"/>
              <a:t>Career Technical Education</a:t>
            </a:r>
            <a:r>
              <a:rPr lang="en-US" sz="3600" dirty="0"/>
              <a:t> (CTE) </a:t>
            </a:r>
          </a:p>
          <a:p>
            <a:pPr marL="0" indent="0" algn="ctr">
              <a:buNone/>
            </a:pPr>
            <a:r>
              <a:rPr lang="en-US" sz="3600" dirty="0"/>
              <a:t>provides learners of all ages with the </a:t>
            </a:r>
            <a:r>
              <a:rPr lang="en-US" sz="3600" b="1" dirty="0"/>
              <a:t>academic and technical</a:t>
            </a:r>
            <a:r>
              <a:rPr lang="en-US" sz="3600" dirty="0"/>
              <a:t> skills, knowledge and training necessary to succeed in future careers and to become lifelong learners.</a:t>
            </a:r>
          </a:p>
          <a:p>
            <a:pPr marL="0" indent="0" algn="ctr">
              <a:buNone/>
            </a:pPr>
            <a:r>
              <a:rPr lang="en-US" sz="3600" dirty="0"/>
              <a:t>In Minnesota </a:t>
            </a:r>
            <a:r>
              <a:rPr lang="en-US" sz="3600" b="1" dirty="0"/>
              <a:t>C</a:t>
            </a:r>
            <a:r>
              <a:rPr lang="en-US" sz="3600" dirty="0"/>
              <a:t>areer </a:t>
            </a:r>
            <a:r>
              <a:rPr lang="en-US" sz="3600" b="1" dirty="0"/>
              <a:t>T</a:t>
            </a:r>
            <a:r>
              <a:rPr lang="en-US" sz="3600" dirty="0"/>
              <a:t>echnical </a:t>
            </a:r>
            <a:r>
              <a:rPr lang="en-US" sz="3600" b="1" dirty="0"/>
              <a:t>E</a:t>
            </a:r>
            <a:r>
              <a:rPr lang="en-US" sz="3600" dirty="0"/>
              <a:t>ducation programs are a sequence of courses that provide students a pathway to postsecondary education and careers. </a:t>
            </a:r>
          </a:p>
          <a:p>
            <a:pPr marL="0" indent="0">
              <a:buNone/>
            </a:pPr>
            <a:endParaRPr lang="en-US" dirty="0"/>
          </a:p>
        </p:txBody>
      </p:sp>
      <p:sp>
        <p:nvSpPr>
          <p:cNvPr id="4" name="Slide Number Placeholder 3"/>
          <p:cNvSpPr>
            <a:spLocks noGrp="1"/>
          </p:cNvSpPr>
          <p:nvPr>
            <p:ph type="sldNum" sz="quarter" idx="12"/>
          </p:nvPr>
        </p:nvSpPr>
        <p:spPr/>
        <p:txBody>
          <a:bodyPr/>
          <a:lstStyle/>
          <a:p>
            <a:fld id="{C25A15C9-26C3-4F26-BF16-EA931E8CA54C}" type="slidenum">
              <a:rPr lang="en-US" smtClean="0"/>
              <a:pPr/>
              <a:t>4</a:t>
            </a:fld>
            <a:endParaRPr lang="en-US" dirty="0"/>
          </a:p>
        </p:txBody>
      </p:sp>
    </p:spTree>
    <p:extLst>
      <p:ext uri="{BB962C8B-B14F-4D97-AF65-F5344CB8AC3E}">
        <p14:creationId xmlns:p14="http://schemas.microsoft.com/office/powerpoint/2010/main" val="63786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01355-376D-0440-B37D-1D531F3799D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5A15C9-26C3-4F26-BF16-EA931E8CA54C}" type="slidenum">
              <a:rPr kumimoji="0" lang="en-US" sz="1800" b="0" i="0" u="none" strike="noStrike" kern="1200" cap="none" spc="0" normalizeH="0" baseline="0" noProof="0" smtClean="0">
                <a:ln>
                  <a:noFill/>
                </a:ln>
                <a:solidFill>
                  <a:srgbClr val="00B05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3" name="Pentagon 2">
            <a:extLst>
              <a:ext uri="{FF2B5EF4-FFF2-40B4-BE49-F238E27FC236}">
                <a16:creationId xmlns:a16="http://schemas.microsoft.com/office/drawing/2014/main" id="{403A5C73-C900-424B-8B49-CA91C3B23BD1}"/>
              </a:ext>
              <a:ext uri="{C183D7F6-B498-43B3-948B-1728B52AA6E4}">
                <adec:decorative xmlns:adec="http://schemas.microsoft.com/office/drawing/2017/decorative" val="1"/>
              </a:ext>
            </a:extLst>
          </p:cNvPr>
          <p:cNvSpPr/>
          <p:nvPr/>
        </p:nvSpPr>
        <p:spPr>
          <a:xfrm>
            <a:off x="3399693" y="829141"/>
            <a:ext cx="3036277" cy="1226660"/>
          </a:xfrm>
          <a:prstGeom prst="homePlate">
            <a:avLst/>
          </a:prstGeom>
          <a:solidFill>
            <a:srgbClr val="DB7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Pentagon 8">
            <a:extLst>
              <a:ext uri="{FF2B5EF4-FFF2-40B4-BE49-F238E27FC236}">
                <a16:creationId xmlns:a16="http://schemas.microsoft.com/office/drawing/2014/main" id="{7E4771F0-2BC2-DB49-A1BD-70C9A5F4BAAB}"/>
              </a:ext>
              <a:ext uri="{C183D7F6-B498-43B3-948B-1728B52AA6E4}">
                <adec:decorative xmlns:adec="http://schemas.microsoft.com/office/drawing/2017/decorative" val="1"/>
              </a:ext>
            </a:extLst>
          </p:cNvPr>
          <p:cNvSpPr/>
          <p:nvPr/>
        </p:nvSpPr>
        <p:spPr>
          <a:xfrm>
            <a:off x="3399693" y="2493818"/>
            <a:ext cx="3036277" cy="1226660"/>
          </a:xfrm>
          <a:prstGeom prst="homePlate">
            <a:avLst/>
          </a:prstGeom>
          <a:solidFill>
            <a:srgbClr val="DB7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Pentagon 11">
            <a:extLst>
              <a:ext uri="{FF2B5EF4-FFF2-40B4-BE49-F238E27FC236}">
                <a16:creationId xmlns:a16="http://schemas.microsoft.com/office/drawing/2014/main" id="{48E710FA-1ED0-1A49-A2DB-045BC829C2B7}"/>
              </a:ext>
              <a:ext uri="{C183D7F6-B498-43B3-948B-1728B52AA6E4}">
                <adec:decorative xmlns:adec="http://schemas.microsoft.com/office/drawing/2017/decorative" val="1"/>
              </a:ext>
            </a:extLst>
          </p:cNvPr>
          <p:cNvSpPr/>
          <p:nvPr/>
        </p:nvSpPr>
        <p:spPr>
          <a:xfrm>
            <a:off x="3399693" y="4176069"/>
            <a:ext cx="3036277" cy="1226660"/>
          </a:xfrm>
          <a:prstGeom prst="homePlate">
            <a:avLst/>
          </a:prstGeom>
          <a:solidFill>
            <a:srgbClr val="DB7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EE9B032-6B6C-FE41-AF56-AD26B9BEFE8C}"/>
              </a:ext>
            </a:extLst>
          </p:cNvPr>
          <p:cNvSpPr txBox="1"/>
          <p:nvPr/>
        </p:nvSpPr>
        <p:spPr>
          <a:xfrm>
            <a:off x="6435969" y="4071651"/>
            <a:ext cx="5369169"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srgbClr val="003C66"/>
                </a:solidFill>
                <a:effectLst/>
                <a:uLnTx/>
                <a:uFillTx/>
                <a:latin typeface="Calibri" panose="020F0502020204030204"/>
                <a:ea typeface="+mn-ea"/>
                <a:cs typeface="+mn-cs"/>
              </a:rPr>
              <a:t>An equity lens for decision-making</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srgbClr val="003C66"/>
                </a:solidFill>
                <a:effectLst/>
                <a:uLnTx/>
                <a:uFillTx/>
                <a:latin typeface="Calibri" panose="020F0502020204030204"/>
                <a:ea typeface="+mn-ea"/>
                <a:cs typeface="+mn-cs"/>
              </a:rPr>
              <a:t>Inclusion of all stakeholders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srgbClr val="003C66"/>
                </a:solidFill>
                <a:effectLst/>
                <a:uLnTx/>
                <a:uFillTx/>
                <a:latin typeface="Calibri" panose="020F0502020204030204"/>
                <a:ea typeface="+mn-ea"/>
                <a:cs typeface="+mn-cs"/>
              </a:rPr>
              <a:t>Being bold, innovative and focused on continuous improvement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srgbClr val="003C66"/>
                </a:solidFill>
                <a:effectLst/>
                <a:uLnTx/>
                <a:uFillTx/>
                <a:latin typeface="Calibri" panose="020F0502020204030204"/>
                <a:ea typeface="+mn-ea"/>
                <a:cs typeface="+mn-cs"/>
              </a:rPr>
              <a:t>Responsiveness to the evolving labor market</a:t>
            </a:r>
          </a:p>
        </p:txBody>
      </p:sp>
      <p:sp>
        <p:nvSpPr>
          <p:cNvPr id="13" name="TextBox 12">
            <a:extLst>
              <a:ext uri="{FF2B5EF4-FFF2-40B4-BE49-F238E27FC236}">
                <a16:creationId xmlns:a16="http://schemas.microsoft.com/office/drawing/2014/main" id="{8D5D9353-907D-8145-B2D5-77DC7A7205B6}"/>
              </a:ext>
            </a:extLst>
          </p:cNvPr>
          <p:cNvSpPr txBox="1"/>
          <p:nvPr/>
        </p:nvSpPr>
        <p:spPr>
          <a:xfrm>
            <a:off x="3669324" y="4404678"/>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panose="020F0502020204030204"/>
                <a:ea typeface="+mn-ea"/>
                <a:cs typeface="+mn-cs"/>
              </a:rPr>
              <a:t>Principles</a:t>
            </a:r>
          </a:p>
        </p:txBody>
      </p:sp>
      <p:sp>
        <p:nvSpPr>
          <p:cNvPr id="16" name="TextBox 15">
            <a:extLst>
              <a:ext uri="{FF2B5EF4-FFF2-40B4-BE49-F238E27FC236}">
                <a16:creationId xmlns:a16="http://schemas.microsoft.com/office/drawing/2014/main" id="{F4CFC9A4-274B-BF49-8A3F-9EE4F8DC82E3}"/>
              </a:ext>
            </a:extLst>
          </p:cNvPr>
          <p:cNvSpPr txBox="1"/>
          <p:nvPr/>
        </p:nvSpPr>
        <p:spPr>
          <a:xfrm>
            <a:off x="6435970" y="2645482"/>
            <a:ext cx="53691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66"/>
                </a:solidFill>
                <a:effectLst/>
                <a:uLnTx/>
                <a:uFillTx/>
                <a:latin typeface="Calibri" panose="020F0502020204030204"/>
                <a:ea typeface="+mn-ea"/>
                <a:cs typeface="+mn-cs"/>
              </a:rPr>
              <a:t>Quality career and technical education ensures every learner has equitable access to career-connected learning through a network of knowledgeable partners.</a:t>
            </a:r>
          </a:p>
        </p:txBody>
      </p:sp>
      <p:sp>
        <p:nvSpPr>
          <p:cNvPr id="10" name="TextBox 9">
            <a:extLst>
              <a:ext uri="{FF2B5EF4-FFF2-40B4-BE49-F238E27FC236}">
                <a16:creationId xmlns:a16="http://schemas.microsoft.com/office/drawing/2014/main" id="{FFAAC245-48A6-7B48-92AE-D8E5B607B40F}"/>
              </a:ext>
            </a:extLst>
          </p:cNvPr>
          <p:cNvSpPr txBox="1"/>
          <p:nvPr/>
        </p:nvSpPr>
        <p:spPr>
          <a:xfrm>
            <a:off x="3669324" y="2722427"/>
            <a:ext cx="194603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panose="020F0502020204030204"/>
                <a:ea typeface="+mn-ea"/>
                <a:cs typeface="+mn-cs"/>
              </a:rPr>
              <a:t>Mission</a:t>
            </a:r>
          </a:p>
        </p:txBody>
      </p:sp>
      <p:sp>
        <p:nvSpPr>
          <p:cNvPr id="15" name="TextBox 14">
            <a:extLst>
              <a:ext uri="{FF2B5EF4-FFF2-40B4-BE49-F238E27FC236}">
                <a16:creationId xmlns:a16="http://schemas.microsoft.com/office/drawing/2014/main" id="{6E4D5315-19A2-7B4A-968D-83663F50A731}"/>
              </a:ext>
            </a:extLst>
          </p:cNvPr>
          <p:cNvSpPr txBox="1"/>
          <p:nvPr/>
        </p:nvSpPr>
        <p:spPr>
          <a:xfrm>
            <a:off x="6435970" y="1122184"/>
            <a:ext cx="52284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66"/>
                </a:solidFill>
                <a:effectLst/>
                <a:uLnTx/>
                <a:uFillTx/>
                <a:latin typeface="Calibri" panose="020F0502020204030204"/>
                <a:ea typeface="+mn-ea"/>
                <a:cs typeface="+mn-cs"/>
              </a:rPr>
              <a:t>Advancing career and technical education empowers every learner to  realize a rewarding career.</a:t>
            </a:r>
          </a:p>
        </p:txBody>
      </p:sp>
      <p:sp>
        <p:nvSpPr>
          <p:cNvPr id="6" name="TextBox 5">
            <a:extLst>
              <a:ext uri="{FF2B5EF4-FFF2-40B4-BE49-F238E27FC236}">
                <a16:creationId xmlns:a16="http://schemas.microsoft.com/office/drawing/2014/main" id="{B33AF3FF-1186-7A4C-9696-DCAE23AC1D3C}"/>
              </a:ext>
            </a:extLst>
          </p:cNvPr>
          <p:cNvSpPr txBox="1"/>
          <p:nvPr/>
        </p:nvSpPr>
        <p:spPr>
          <a:xfrm>
            <a:off x="3669324" y="1057750"/>
            <a:ext cx="194603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Calibri" panose="020F0502020204030204"/>
                <a:ea typeface="+mn-ea"/>
                <a:cs typeface="+mn-cs"/>
              </a:rPr>
              <a:t>Vision</a:t>
            </a:r>
          </a:p>
        </p:txBody>
      </p:sp>
      <p:sp>
        <p:nvSpPr>
          <p:cNvPr id="4" name="Title 3">
            <a:extLst>
              <a:ext uri="{FF2B5EF4-FFF2-40B4-BE49-F238E27FC236}">
                <a16:creationId xmlns:a16="http://schemas.microsoft.com/office/drawing/2014/main" id="{6CA8306F-8778-CF49-A4E8-5E9D7040D248}"/>
              </a:ext>
            </a:extLst>
          </p:cNvPr>
          <p:cNvSpPr>
            <a:spLocks noGrp="1"/>
          </p:cNvSpPr>
          <p:nvPr>
            <p:ph type="title"/>
          </p:nvPr>
        </p:nvSpPr>
        <p:spPr/>
        <p:txBody>
          <a:bodyPr/>
          <a:lstStyle/>
          <a:p>
            <a:r>
              <a:rPr lang="en-US" dirty="0"/>
              <a:t>Minnesota Overview</a:t>
            </a:r>
          </a:p>
        </p:txBody>
      </p:sp>
    </p:spTree>
    <p:extLst>
      <p:ext uri="{BB962C8B-B14F-4D97-AF65-F5344CB8AC3E}">
        <p14:creationId xmlns:p14="http://schemas.microsoft.com/office/powerpoint/2010/main" val="128731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66E6D435-7AEA-4747-A9AA-57B4379C893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5A15C9-26C3-4F26-BF16-EA931E8CA54C}" type="slidenum">
              <a:rPr kumimoji="0" lang="en-US" sz="1800" b="0" i="0" u="none" strike="noStrike" kern="1200" cap="none" spc="0" normalizeH="0" baseline="0" noProof="0" smtClean="0">
                <a:ln>
                  <a:noFill/>
                </a:ln>
                <a:solidFill>
                  <a:srgbClr val="00B05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4" name="Freeform 3">
            <a:extLst>
              <a:ext uri="{FF2B5EF4-FFF2-40B4-BE49-F238E27FC236}">
                <a16:creationId xmlns:a16="http://schemas.microsoft.com/office/drawing/2014/main" id="{01A6ABAF-E86A-1E41-A1FE-7E24EC40D8E7}"/>
              </a:ext>
            </a:extLst>
          </p:cNvPr>
          <p:cNvSpPr/>
          <p:nvPr/>
        </p:nvSpPr>
        <p:spPr>
          <a:xfrm>
            <a:off x="5744291" y="2356730"/>
            <a:ext cx="3224599" cy="3228004"/>
          </a:xfrm>
          <a:custGeom>
            <a:avLst/>
            <a:gdLst>
              <a:gd name="connsiteX0" fmla="*/ 0 w 3224599"/>
              <a:gd name="connsiteY0" fmla="*/ 1614002 h 3228004"/>
              <a:gd name="connsiteX1" fmla="*/ 1612300 w 3224599"/>
              <a:gd name="connsiteY1" fmla="*/ 0 h 3228004"/>
              <a:gd name="connsiteX2" fmla="*/ 3224600 w 3224599"/>
              <a:gd name="connsiteY2" fmla="*/ 1614002 h 3228004"/>
              <a:gd name="connsiteX3" fmla="*/ 1612300 w 3224599"/>
              <a:gd name="connsiteY3" fmla="*/ 3228004 h 3228004"/>
              <a:gd name="connsiteX4" fmla="*/ 0 w 3224599"/>
              <a:gd name="connsiteY4" fmla="*/ 1614002 h 32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599" h="3228004">
                <a:moveTo>
                  <a:pt x="0" y="1614002"/>
                </a:moveTo>
                <a:cubicBezTo>
                  <a:pt x="0" y="722613"/>
                  <a:pt x="721851" y="0"/>
                  <a:pt x="1612300" y="0"/>
                </a:cubicBezTo>
                <a:cubicBezTo>
                  <a:pt x="2502749" y="0"/>
                  <a:pt x="3224600" y="722613"/>
                  <a:pt x="3224600" y="1614002"/>
                </a:cubicBezTo>
                <a:cubicBezTo>
                  <a:pt x="3224600" y="2505391"/>
                  <a:pt x="2502749" y="3228004"/>
                  <a:pt x="1612300" y="3228004"/>
                </a:cubicBezTo>
                <a:cubicBezTo>
                  <a:pt x="721851" y="3228004"/>
                  <a:pt x="0" y="2505391"/>
                  <a:pt x="0" y="1614002"/>
                </a:cubicBezTo>
                <a:close/>
              </a:path>
            </a:pathLst>
          </a:custGeom>
          <a:effectLst/>
        </p:spPr>
        <p:style>
          <a:lnRef idx="0">
            <a:schemeClr val="lt1">
              <a:hueOff val="0"/>
              <a:satOff val="0"/>
              <a:lumOff val="0"/>
              <a:alphaOff val="0"/>
            </a:schemeClr>
          </a:lnRef>
          <a:fillRef idx="3">
            <a:schemeClr val="accent4">
              <a:alpha val="50000"/>
              <a:hueOff val="-1461412"/>
              <a:satOff val="0"/>
              <a:lumOff val="-5392"/>
              <a:alphaOff val="0"/>
            </a:schemeClr>
          </a:fillRef>
          <a:effectRef idx="3">
            <a:scrgbClr r="0" g="0" b="0"/>
          </a:effectRef>
          <a:fontRef idx="minor">
            <a:schemeClr val="tx1"/>
          </a:fontRef>
        </p:style>
        <p:txBody>
          <a:bodyPr spcFirstLastPara="0" vert="horz" wrap="square" lIns="556052" tIns="556550" rIns="556052" bIns="55655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endParaRPr kumimoji="0" lang="en-US" sz="2200" b="1" i="0" u="none" strike="noStrike" kern="1200" cap="none" spc="0" normalizeH="0" baseline="0" noProof="0" dirty="0">
              <a:ln>
                <a:noFill/>
              </a:ln>
              <a:solidFill>
                <a:srgbClr val="003C66"/>
              </a:solidFill>
              <a:effectLst/>
              <a:uLnTx/>
              <a:uFillTx/>
              <a:latin typeface="Adobe Gothic Std B" panose="020B0800000000000000" pitchFamily="34" charset="-128"/>
              <a:ea typeface="Adobe Gothic Std B" panose="020B0800000000000000" pitchFamily="34" charset="-128"/>
              <a:cs typeface="+mn-cs"/>
            </a:endParaRPr>
          </a:p>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003C66"/>
                </a:solidFill>
                <a:effectLst/>
                <a:uLnTx/>
                <a:uFillTx/>
                <a:latin typeface="Adobe Gothic Std B" panose="020B0800000000000000" pitchFamily="34" charset="-128"/>
                <a:ea typeface="Adobe Gothic Std B" panose="020B0800000000000000" pitchFamily="34" charset="-128"/>
                <a:cs typeface="+mn-cs"/>
              </a:rPr>
              <a:t>Local Perkins Consortia</a:t>
            </a:r>
          </a:p>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003C66"/>
                </a:solidFill>
                <a:effectLst/>
                <a:uLnTx/>
                <a:uFillTx/>
                <a:latin typeface="Adobe Gothic Std B" panose="020B0800000000000000" pitchFamily="34" charset="-128"/>
                <a:ea typeface="Adobe Gothic Std B" panose="020B0800000000000000" pitchFamily="34" charset="-128"/>
                <a:cs typeface="+mn-cs"/>
              </a:rPr>
              <a:t>Secondary + Postsecondary</a:t>
            </a:r>
          </a:p>
        </p:txBody>
      </p:sp>
      <p:sp>
        <p:nvSpPr>
          <p:cNvPr id="5" name="Freeform 4">
            <a:extLst>
              <a:ext uri="{FF2B5EF4-FFF2-40B4-BE49-F238E27FC236}">
                <a16:creationId xmlns:a16="http://schemas.microsoft.com/office/drawing/2014/main" id="{7C69FFE0-0B2C-3245-81F0-C1ED8FCE0892}"/>
              </a:ext>
            </a:extLst>
          </p:cNvPr>
          <p:cNvSpPr/>
          <p:nvPr/>
        </p:nvSpPr>
        <p:spPr>
          <a:xfrm>
            <a:off x="7066747" y="253645"/>
            <a:ext cx="3227999" cy="3228004"/>
          </a:xfrm>
          <a:custGeom>
            <a:avLst/>
            <a:gdLst>
              <a:gd name="connsiteX0" fmla="*/ 0 w 3227999"/>
              <a:gd name="connsiteY0" fmla="*/ 1614002 h 3228004"/>
              <a:gd name="connsiteX1" fmla="*/ 1614000 w 3227999"/>
              <a:gd name="connsiteY1" fmla="*/ 0 h 3228004"/>
              <a:gd name="connsiteX2" fmla="*/ 3228000 w 3227999"/>
              <a:gd name="connsiteY2" fmla="*/ 1614002 h 3228004"/>
              <a:gd name="connsiteX3" fmla="*/ 1614000 w 3227999"/>
              <a:gd name="connsiteY3" fmla="*/ 3228004 h 3228004"/>
              <a:gd name="connsiteX4" fmla="*/ 0 w 3227999"/>
              <a:gd name="connsiteY4" fmla="*/ 1614002 h 32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99" h="3228004">
                <a:moveTo>
                  <a:pt x="0" y="1614002"/>
                </a:moveTo>
                <a:cubicBezTo>
                  <a:pt x="0" y="722613"/>
                  <a:pt x="722612" y="0"/>
                  <a:pt x="1614000" y="0"/>
                </a:cubicBezTo>
                <a:cubicBezTo>
                  <a:pt x="2505388" y="0"/>
                  <a:pt x="3228000" y="722613"/>
                  <a:pt x="3228000" y="1614002"/>
                </a:cubicBezTo>
                <a:cubicBezTo>
                  <a:pt x="3228000" y="2505391"/>
                  <a:pt x="2505388" y="3228004"/>
                  <a:pt x="1614000" y="3228004"/>
                </a:cubicBezTo>
                <a:cubicBezTo>
                  <a:pt x="722612" y="3228004"/>
                  <a:pt x="0" y="2505391"/>
                  <a:pt x="0" y="1614002"/>
                </a:cubicBezTo>
                <a:close/>
              </a:path>
            </a:pathLst>
          </a:custGeom>
          <a:effectLst/>
        </p:spPr>
        <p:style>
          <a:lnRef idx="0">
            <a:schemeClr val="lt1">
              <a:hueOff val="0"/>
              <a:satOff val="0"/>
              <a:lumOff val="0"/>
              <a:alphaOff val="0"/>
            </a:schemeClr>
          </a:lnRef>
          <a:fillRef idx="3">
            <a:schemeClr val="accent4">
              <a:alpha val="50000"/>
              <a:hueOff val="-2922824"/>
              <a:satOff val="0"/>
              <a:lumOff val="-10784"/>
              <a:alphaOff val="0"/>
            </a:schemeClr>
          </a:fillRef>
          <a:effectRef idx="3">
            <a:scrgbClr r="0" g="0" b="0"/>
          </a:effectRef>
          <a:fontRef idx="minor">
            <a:schemeClr val="tx1"/>
          </a:fontRef>
        </p:style>
        <p:txBody>
          <a:bodyPr spcFirstLastPara="0" vert="horz" wrap="square" lIns="552740" tIns="552740" rIns="552740" bIns="55274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srgbClr val="003C66"/>
                </a:solidFill>
                <a:effectLst/>
                <a:uLnTx/>
                <a:uFillTx/>
                <a:latin typeface="Adobe Gothic Std B" panose="020B0800000000000000" pitchFamily="34" charset="-128"/>
                <a:ea typeface="Adobe Gothic Std B" panose="020B0800000000000000" pitchFamily="34" charset="-128"/>
                <a:cs typeface="+mn-cs"/>
              </a:rPr>
              <a:t>MN Department of Education</a:t>
            </a:r>
          </a:p>
        </p:txBody>
      </p:sp>
      <p:sp>
        <p:nvSpPr>
          <p:cNvPr id="3" name="Freeform 2">
            <a:extLst>
              <a:ext uri="{FF2B5EF4-FFF2-40B4-BE49-F238E27FC236}">
                <a16:creationId xmlns:a16="http://schemas.microsoft.com/office/drawing/2014/main" id="{43C55DF3-3054-6444-AB8D-91501765BD9C}"/>
              </a:ext>
            </a:extLst>
          </p:cNvPr>
          <p:cNvSpPr/>
          <p:nvPr/>
        </p:nvSpPr>
        <p:spPr>
          <a:xfrm>
            <a:off x="4418436" y="253645"/>
            <a:ext cx="3224599" cy="3228004"/>
          </a:xfrm>
          <a:custGeom>
            <a:avLst/>
            <a:gdLst>
              <a:gd name="connsiteX0" fmla="*/ 0 w 3224599"/>
              <a:gd name="connsiteY0" fmla="*/ 1614002 h 3228004"/>
              <a:gd name="connsiteX1" fmla="*/ 1612300 w 3224599"/>
              <a:gd name="connsiteY1" fmla="*/ 0 h 3228004"/>
              <a:gd name="connsiteX2" fmla="*/ 3224600 w 3224599"/>
              <a:gd name="connsiteY2" fmla="*/ 1614002 h 3228004"/>
              <a:gd name="connsiteX3" fmla="*/ 1612300 w 3224599"/>
              <a:gd name="connsiteY3" fmla="*/ 3228004 h 3228004"/>
              <a:gd name="connsiteX4" fmla="*/ 0 w 3224599"/>
              <a:gd name="connsiteY4" fmla="*/ 1614002 h 322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599" h="3228004">
                <a:moveTo>
                  <a:pt x="0" y="1614002"/>
                </a:moveTo>
                <a:cubicBezTo>
                  <a:pt x="0" y="722613"/>
                  <a:pt x="721851" y="0"/>
                  <a:pt x="1612300" y="0"/>
                </a:cubicBezTo>
                <a:cubicBezTo>
                  <a:pt x="2502749" y="0"/>
                  <a:pt x="3224600" y="722613"/>
                  <a:pt x="3224600" y="1614002"/>
                </a:cubicBezTo>
                <a:cubicBezTo>
                  <a:pt x="3224600" y="2505391"/>
                  <a:pt x="2502749" y="3228004"/>
                  <a:pt x="1612300" y="3228004"/>
                </a:cubicBezTo>
                <a:cubicBezTo>
                  <a:pt x="721851" y="3228004"/>
                  <a:pt x="0" y="2505391"/>
                  <a:pt x="0" y="1614002"/>
                </a:cubicBezTo>
                <a:close/>
              </a:path>
            </a:pathLst>
          </a:custGeom>
          <a:effectLst/>
        </p:spPr>
        <p:style>
          <a:lnRef idx="0">
            <a:schemeClr val="lt1">
              <a:hueOff val="0"/>
              <a:satOff val="0"/>
              <a:lumOff val="0"/>
              <a:alphaOff val="0"/>
            </a:schemeClr>
          </a:lnRef>
          <a:fillRef idx="3">
            <a:schemeClr val="accent4">
              <a:alpha val="50000"/>
              <a:hueOff val="0"/>
              <a:satOff val="0"/>
              <a:lumOff val="0"/>
              <a:alphaOff val="0"/>
            </a:schemeClr>
          </a:fillRef>
          <a:effectRef idx="3">
            <a:scrgbClr r="0" g="0" b="0"/>
          </a:effectRef>
          <a:fontRef idx="minor">
            <a:schemeClr val="tx1"/>
          </a:fontRef>
        </p:style>
        <p:txBody>
          <a:bodyPr spcFirstLastPara="0" vert="horz" wrap="square" lIns="556052" tIns="556550" rIns="556052" bIns="55655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003C66"/>
                </a:solidFill>
                <a:effectLst/>
                <a:uLnTx/>
                <a:uFillTx/>
                <a:latin typeface="Adobe Gothic Std B" panose="020B0800000000000000" pitchFamily="34" charset="-128"/>
                <a:ea typeface="Adobe Gothic Std B" panose="020B0800000000000000" pitchFamily="34" charset="-128"/>
                <a:cs typeface="+mn-cs"/>
              </a:rPr>
              <a:t>Minnesota State </a:t>
            </a:r>
          </a:p>
        </p:txBody>
      </p:sp>
      <p:sp>
        <p:nvSpPr>
          <p:cNvPr id="7" name="Title 6">
            <a:extLst>
              <a:ext uri="{FF2B5EF4-FFF2-40B4-BE49-F238E27FC236}">
                <a16:creationId xmlns:a16="http://schemas.microsoft.com/office/drawing/2014/main" id="{B0C944E5-8E87-8647-97F8-D09DB08093BB}"/>
              </a:ext>
            </a:extLst>
          </p:cNvPr>
          <p:cNvSpPr>
            <a:spLocks noGrp="1"/>
          </p:cNvSpPr>
          <p:nvPr>
            <p:ph type="title"/>
          </p:nvPr>
        </p:nvSpPr>
        <p:spPr>
          <a:xfrm>
            <a:off x="361244" y="637308"/>
            <a:ext cx="2821584" cy="4349029"/>
          </a:xfrm>
        </p:spPr>
        <p:txBody>
          <a:bodyPr/>
          <a:lstStyle/>
          <a:p>
            <a:r>
              <a:rPr lang="en-US" dirty="0"/>
              <a:t>Minnesota Leadership Model:</a:t>
            </a:r>
            <a:br>
              <a:rPr lang="en-US" dirty="0"/>
            </a:br>
            <a:r>
              <a:rPr lang="en-US" b="0" dirty="0"/>
              <a:t>State to Local Consortia</a:t>
            </a:r>
          </a:p>
        </p:txBody>
      </p:sp>
    </p:spTree>
    <p:extLst>
      <p:ext uri="{BB962C8B-B14F-4D97-AF65-F5344CB8AC3E}">
        <p14:creationId xmlns:p14="http://schemas.microsoft.com/office/powerpoint/2010/main" val="131308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637308"/>
            <a:ext cx="2674056" cy="3706091"/>
          </a:xfrm>
        </p:spPr>
        <p:txBody>
          <a:bodyPr>
            <a:normAutofit/>
          </a:bodyPr>
          <a:lstStyle/>
          <a:p>
            <a:r>
              <a:rPr lang="en-US" dirty="0"/>
              <a:t>Minnesota Leadership Model:</a:t>
            </a:r>
            <a:br>
              <a:rPr lang="en-US" dirty="0"/>
            </a:br>
            <a:r>
              <a:rPr lang="en-US" b="0" dirty="0"/>
              <a:t>State to Local Consortia</a:t>
            </a:r>
            <a:endParaRPr lang="en-US" dirty="0"/>
          </a:p>
        </p:txBody>
      </p:sp>
      <p:sp>
        <p:nvSpPr>
          <p:cNvPr id="4" name="Slide Number Placeholder 3"/>
          <p:cNvSpPr>
            <a:spLocks noGrp="1"/>
          </p:cNvSpPr>
          <p:nvPr>
            <p:ph type="sldNum" sz="quarter" idx="12"/>
          </p:nvPr>
        </p:nvSpPr>
        <p:spPr/>
        <p:txBody>
          <a:bodyPr/>
          <a:lstStyle/>
          <a:p>
            <a:fld id="{C25A15C9-26C3-4F26-BF16-EA931E8CA54C}" type="slidenum">
              <a:rPr lang="en-US" smtClean="0"/>
              <a:pPr/>
              <a:t>7</a:t>
            </a:fld>
            <a:endParaRPr lang="en-US" dirty="0"/>
          </a:p>
        </p:txBody>
      </p:sp>
      <p:pic>
        <p:nvPicPr>
          <p:cNvPr id="7" name="Picture 6"/>
          <p:cNvPicPr>
            <a:picLocks noChangeAspect="1"/>
          </p:cNvPicPr>
          <p:nvPr/>
        </p:nvPicPr>
        <p:blipFill>
          <a:blip r:embed="rId3"/>
          <a:stretch>
            <a:fillRect/>
          </a:stretch>
        </p:blipFill>
        <p:spPr>
          <a:xfrm>
            <a:off x="4137025" y="122237"/>
            <a:ext cx="6534150" cy="6029325"/>
          </a:xfrm>
          <a:prstGeom prst="rect">
            <a:avLst/>
          </a:prstGeom>
        </p:spPr>
      </p:pic>
    </p:spTree>
    <p:extLst>
      <p:ext uri="{BB962C8B-B14F-4D97-AF65-F5344CB8AC3E}">
        <p14:creationId xmlns:p14="http://schemas.microsoft.com/office/powerpoint/2010/main" val="153124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097234-2890-6F44-9C01-60728E2D9C1A}"/>
              </a:ext>
            </a:extLst>
          </p:cNvPr>
          <p:cNvSpPr>
            <a:spLocks noGrp="1"/>
          </p:cNvSpPr>
          <p:nvPr>
            <p:ph type="title"/>
          </p:nvPr>
        </p:nvSpPr>
        <p:spPr>
          <a:xfrm>
            <a:off x="361244" y="637308"/>
            <a:ext cx="2821584" cy="3392825"/>
          </a:xfrm>
        </p:spPr>
        <p:txBody>
          <a:bodyPr>
            <a:normAutofit/>
          </a:bodyPr>
          <a:lstStyle/>
          <a:p>
            <a:r>
              <a:rPr lang="en-US" dirty="0"/>
              <a:t>Minnesota Career Fields and Clusters</a:t>
            </a:r>
          </a:p>
        </p:txBody>
      </p:sp>
      <p:sp>
        <p:nvSpPr>
          <p:cNvPr id="4" name="Slide Number Placeholder 3">
            <a:extLst>
              <a:ext uri="{FF2B5EF4-FFF2-40B4-BE49-F238E27FC236}">
                <a16:creationId xmlns:a16="http://schemas.microsoft.com/office/drawing/2014/main" id="{479902F9-47DA-E844-956A-8153DE39611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5A15C9-26C3-4F26-BF16-EA931E8CA54C}" type="slidenum">
              <a:rPr kumimoji="0" lang="en-US" sz="1800" b="0" i="0" u="none" strike="noStrike" kern="1200" cap="none" spc="0" normalizeH="0" baseline="0" noProof="0" smtClean="0">
                <a:ln>
                  <a:noFill/>
                </a:ln>
                <a:solidFill>
                  <a:srgbClr val="00B05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7" name="Content Placeholder 6" descr="https://careerwise.minnstate.edu/careers/aboutclusters.html" title="MN Career Fields and Clusters">
            <a:extLst>
              <a:ext uri="{FF2B5EF4-FFF2-40B4-BE49-F238E27FC236}">
                <a16:creationId xmlns:a16="http://schemas.microsoft.com/office/drawing/2014/main" id="{F62141B9-6C25-5E48-8ED8-ABAE72EDC95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171" t="19221" r="14136" b="17157"/>
          <a:stretch/>
        </p:blipFill>
        <p:spPr>
          <a:xfrm>
            <a:off x="3182828" y="-59960"/>
            <a:ext cx="9052560" cy="6217920"/>
          </a:xfrm>
        </p:spPr>
      </p:pic>
    </p:spTree>
    <p:extLst>
      <p:ext uri="{BB962C8B-B14F-4D97-AF65-F5344CB8AC3E}">
        <p14:creationId xmlns:p14="http://schemas.microsoft.com/office/powerpoint/2010/main" val="71185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b="1" dirty="0">
                <a:solidFill>
                  <a:schemeClr val="bg1"/>
                </a:solidFill>
              </a:rPr>
              <a:t>State Recognized Programs of Study</a:t>
            </a:r>
          </a:p>
        </p:txBody>
      </p:sp>
      <p:sp>
        <p:nvSpPr>
          <p:cNvPr id="10" name="Content Placeholder 9"/>
          <p:cNvSpPr>
            <a:spLocks noGrp="1"/>
          </p:cNvSpPr>
          <p:nvPr>
            <p:ph sz="half" idx="1"/>
          </p:nvPr>
        </p:nvSpPr>
        <p:spPr/>
        <p:txBody>
          <a:bodyPr>
            <a:normAutofit/>
          </a:bodyPr>
          <a:lstStyle/>
          <a:p>
            <a:r>
              <a:rPr lang="en-US" sz="2400" dirty="0"/>
              <a:t>Course standards accurately align to the academic, technical, and employability skills</a:t>
            </a:r>
          </a:p>
          <a:p>
            <a:r>
              <a:rPr lang="en-US" sz="2400" dirty="0"/>
              <a:t>Active involvement from an integrated network of partners </a:t>
            </a:r>
          </a:p>
          <a:p>
            <a:r>
              <a:rPr lang="en-US" sz="2400" dirty="0"/>
              <a:t>Secondary program(s) meets MDE program approval requirements</a:t>
            </a:r>
          </a:p>
          <a:p>
            <a:r>
              <a:rPr lang="en-US" sz="2400" dirty="0"/>
              <a:t>Postsecondary academic program meets Minnesota State board policy </a:t>
            </a:r>
          </a:p>
          <a:p>
            <a:endParaRPr lang="en-US" dirty="0"/>
          </a:p>
        </p:txBody>
      </p:sp>
      <p:sp>
        <p:nvSpPr>
          <p:cNvPr id="11" name="Content Placeholder 10"/>
          <p:cNvSpPr>
            <a:spLocks noGrp="1"/>
          </p:cNvSpPr>
          <p:nvPr>
            <p:ph sz="half" idx="2"/>
          </p:nvPr>
        </p:nvSpPr>
        <p:spPr/>
        <p:txBody>
          <a:bodyPr>
            <a:normAutofit/>
          </a:bodyPr>
          <a:lstStyle/>
          <a:p>
            <a:r>
              <a:rPr lang="en-US" sz="2400" dirty="0"/>
              <a:t>Materials, Equipment and Resources </a:t>
            </a:r>
          </a:p>
          <a:p>
            <a:r>
              <a:rPr lang="en-US" sz="2400" dirty="0"/>
              <a:t>Authentic work experiences at the secondary and/or postsecondary level</a:t>
            </a:r>
          </a:p>
          <a:p>
            <a:r>
              <a:rPr lang="en-US" sz="2400" dirty="0"/>
              <a:t>Development, improvement, and advocacy are supported by findings from a comprehensive local needs assessment </a:t>
            </a:r>
          </a:p>
        </p:txBody>
      </p:sp>
      <p:sp>
        <p:nvSpPr>
          <p:cNvPr id="7" name="Footer Placeholder 6"/>
          <p:cNvSpPr>
            <a:spLocks noGrp="1"/>
          </p:cNvSpPr>
          <p:nvPr>
            <p:ph type="ftr" sz="quarter" idx="4294967295"/>
          </p:nvPr>
        </p:nvSpPr>
        <p:spPr/>
        <p:txBody>
          <a:bodyPr/>
          <a:lstStyle/>
          <a:p>
            <a:endParaRPr lang="en-US" dirty="0"/>
          </a:p>
        </p:txBody>
      </p:sp>
      <p:sp>
        <p:nvSpPr>
          <p:cNvPr id="8" name="Slide Number Placeholder 7"/>
          <p:cNvSpPr>
            <a:spLocks noGrp="1"/>
          </p:cNvSpPr>
          <p:nvPr>
            <p:ph type="sldNum" sz="quarter" idx="12"/>
          </p:nvPr>
        </p:nvSpPr>
        <p:spPr/>
        <p:txBody>
          <a:bodyPr/>
          <a:lstStyle/>
          <a:p>
            <a:fld id="{C25A15C9-26C3-4F26-BF16-EA931E8CA54C}" type="slidenum">
              <a:rPr lang="en-US" smtClean="0"/>
              <a:t>9</a:t>
            </a:fld>
            <a:endParaRPr lang="en-US" dirty="0"/>
          </a:p>
        </p:txBody>
      </p:sp>
      <p:sp>
        <p:nvSpPr>
          <p:cNvPr id="12" name="Rectangle 11"/>
          <p:cNvSpPr/>
          <p:nvPr/>
        </p:nvSpPr>
        <p:spPr>
          <a:xfrm>
            <a:off x="5446278" y="119705"/>
            <a:ext cx="3799373" cy="369332"/>
          </a:xfrm>
          <a:prstGeom prst="rect">
            <a:avLst/>
          </a:prstGeom>
        </p:spPr>
        <p:txBody>
          <a:bodyPr wrap="none">
            <a:spAutoFit/>
          </a:bodyPr>
          <a:lstStyle/>
          <a:p>
            <a:pPr algn="ctr"/>
            <a:r>
              <a:rPr lang="en-US" dirty="0"/>
              <a:t>7 Elements of Minimum Requirements</a:t>
            </a:r>
          </a:p>
        </p:txBody>
      </p:sp>
    </p:spTree>
    <p:extLst>
      <p:ext uri="{BB962C8B-B14F-4D97-AF65-F5344CB8AC3E}">
        <p14:creationId xmlns:p14="http://schemas.microsoft.com/office/powerpoint/2010/main" val="530810465"/>
      </p:ext>
    </p:extLst>
  </p:cSld>
  <p:clrMapOvr>
    <a:masterClrMapping/>
  </p:clrMapOvr>
</p:sld>
</file>

<file path=ppt/theme/theme1.xml><?xml version="1.0" encoding="utf-8"?>
<a:theme xmlns:a="http://schemas.openxmlformats.org/drawingml/2006/main" name="1_Office Theme">
  <a:themeElements>
    <a:clrScheme name="CTEppt 1">
      <a:dk1>
        <a:srgbClr val="003C66"/>
      </a:dk1>
      <a:lt1>
        <a:srgbClr val="FFFFFF"/>
      </a:lt1>
      <a:dk2>
        <a:srgbClr val="00AB52"/>
      </a:dk2>
      <a:lt2>
        <a:srgbClr val="E8EDDA"/>
      </a:lt2>
      <a:accent1>
        <a:srgbClr val="D3E17D"/>
      </a:accent1>
      <a:accent2>
        <a:srgbClr val="73CDE3"/>
      </a:accent2>
      <a:accent3>
        <a:srgbClr val="62BA45"/>
      </a:accent3>
      <a:accent4>
        <a:srgbClr val="0094DA"/>
      </a:accent4>
      <a:accent5>
        <a:srgbClr val="00A353"/>
      </a:accent5>
      <a:accent6>
        <a:srgbClr val="003C65"/>
      </a:accent6>
      <a:hlink>
        <a:srgbClr val="006BB6"/>
      </a:hlink>
      <a:folHlink>
        <a:srgbClr val="DA7C1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21788</TotalTime>
  <Words>2879</Words>
  <Application>Microsoft Office PowerPoint</Application>
  <PresentationFormat>Widescreen</PresentationFormat>
  <Paragraphs>509</Paragraphs>
  <Slides>35</Slides>
  <Notes>30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Adobe Gothic Std B</vt:lpstr>
      <vt:lpstr>Arial</vt:lpstr>
      <vt:lpstr>Calibri</vt:lpstr>
      <vt:lpstr>Calibri Light</vt:lpstr>
      <vt:lpstr>Courier New</vt:lpstr>
      <vt:lpstr>Wingdings</vt:lpstr>
      <vt:lpstr>1_Office Theme</vt:lpstr>
      <vt:lpstr>Strengthening Career and Technical Education for the 21st Cent</vt:lpstr>
      <vt:lpstr>Agenda </vt:lpstr>
      <vt:lpstr>“In every change,  in every falling leaf there is some pain, some beauty.  And that’s the way new leaves grow.” ~ Amit Ray  </vt:lpstr>
      <vt:lpstr>Career Technical Education (CTE)  </vt:lpstr>
      <vt:lpstr>Minnesota Overview</vt:lpstr>
      <vt:lpstr>Minnesota Leadership Model: State to Local Consortia</vt:lpstr>
      <vt:lpstr>Minnesota Leadership Model: State to Local Consortia</vt:lpstr>
      <vt:lpstr>Minnesota Career Fields and Clusters</vt:lpstr>
      <vt:lpstr>State Recognized Programs of Study</vt:lpstr>
      <vt:lpstr>Equity of Access</vt:lpstr>
      <vt:lpstr>Equity and Inclusion Requires Partnerships      </vt:lpstr>
      <vt:lpstr>Federal to State to Local Relationships</vt:lpstr>
      <vt:lpstr>Fiscal Considerations:  Consortium funding  </vt:lpstr>
      <vt:lpstr>Fiscal Considerations:  Local Use of Funds  </vt:lpstr>
      <vt:lpstr>CLNA Must Address…..</vt:lpstr>
      <vt:lpstr>Implementation  Relationships </vt:lpstr>
      <vt:lpstr>Dependencies</vt:lpstr>
      <vt:lpstr>Engage  </vt:lpstr>
      <vt:lpstr>Be Bold   </vt:lpstr>
      <vt:lpstr>Falling leaves from the tree, Falling star from the sky, Flowers leaving its fragrance,  souls getting apart, I found out,  NOTHING IS PERMANENT!  ~Piyushkuhad  </vt:lpstr>
      <vt:lpstr>Current Perkins V Award 2019-2020</vt:lpstr>
      <vt:lpstr>Federal FY2019 Allocation:  $18,714.060.00</vt:lpstr>
      <vt:lpstr>Fiscal Considerations:  Local Use of Reserve  Funds  </vt:lpstr>
      <vt:lpstr>5 Whys</vt:lpstr>
      <vt:lpstr>5 Whys</vt:lpstr>
      <vt:lpstr>Input on Change  </vt:lpstr>
      <vt:lpstr>Input on Change  </vt:lpstr>
      <vt:lpstr>Agenda </vt:lpstr>
      <vt:lpstr>Lunch Activities </vt:lpstr>
      <vt:lpstr>CLNA Panel </vt:lpstr>
      <vt:lpstr>PowerPoint Presentation</vt:lpstr>
      <vt:lpstr>PowerPoint Presentation</vt:lpstr>
      <vt:lpstr>Accountability: If Perkins V funds are successfully invested throughout Minnesota,</vt:lpstr>
      <vt:lpstr>Thank you</vt:lpstr>
      <vt:lpstr>NOTE</vt:lpstr>
    </vt:vector>
  </TitlesOfParts>
  <Company>MnSCU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Career and Technical Education for the 21st Cent</dc:title>
  <dc:creator>Jeralyn Jargo</dc:creator>
  <cp:lastModifiedBy>Thao, Yingfah</cp:lastModifiedBy>
  <cp:revision>90</cp:revision>
  <cp:lastPrinted>2019-11-01T18:36:41Z</cp:lastPrinted>
  <dcterms:created xsi:type="dcterms:W3CDTF">2019-09-10T18:03:22Z</dcterms:created>
  <dcterms:modified xsi:type="dcterms:W3CDTF">2019-11-08T16:43:02Z</dcterms:modified>
</cp:coreProperties>
</file>