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158" r:id="rId2"/>
    <p:sldId id="2147" r:id="rId3"/>
    <p:sldId id="2165" r:id="rId4"/>
    <p:sldId id="2161" r:id="rId5"/>
    <p:sldId id="2167" r:id="rId6"/>
    <p:sldId id="2166" r:id="rId7"/>
    <p:sldId id="2168" r:id="rId8"/>
    <p:sldId id="2169" r:id="rId9"/>
    <p:sldId id="2173" r:id="rId10"/>
    <p:sldId id="2172" r:id="rId11"/>
    <p:sldId id="2171" r:id="rId12"/>
    <p:sldId id="2156" r:id="rId13"/>
    <p:sldId id="2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90F226-9D50-6E73-013C-5FF6C6258C00}" name="Ohrn, Karl R" initials="KO" userId="S::ql5302jg@minnstate.edu::543cffe7-c791-4dbe-a031-7727896ec060" providerId="AD"/>
  <p188:author id="{645869BE-8084-BB9C-E70F-E33724C3627E}" name="Kamenov, Michelle (MDE)" initials="KM" userId="S::michelle.kamenov_state.mn.us#ext#@mnscu.onmicrosoft.com::3c206356-e1bc-4b59-8336-0852d2b9e93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6667" autoAdjust="0"/>
    <p:restoredTop sz="94660" autoAdjust="0"/>
  </p:normalViewPr>
  <p:slideViewPr>
    <p:cSldViewPr snapToGrid="0">
      <p:cViewPr varScale="1">
        <p:scale>
          <a:sx n="101" d="100"/>
          <a:sy n="101" d="100"/>
        </p:scale>
        <p:origin x="816" y="108"/>
      </p:cViewPr>
      <p:guideLst/>
    </p:cSldViewPr>
  </p:slideViewPr>
  <p:outlineViewPr>
    <p:cViewPr>
      <p:scale>
        <a:sx n="33" d="100"/>
        <a:sy n="33" d="100"/>
      </p:scale>
      <p:origin x="0" y="-3021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hrn, Karl R" userId="543cffe7-c791-4dbe-a031-7727896ec060" providerId="ADAL" clId="{CB1AE47F-9954-4589-906C-6758AD5B9464}"/>
    <pc:docChg chg="modSld">
      <pc:chgData name="Ohrn, Karl R" userId="543cffe7-c791-4dbe-a031-7727896ec060" providerId="ADAL" clId="{CB1AE47F-9954-4589-906C-6758AD5B9464}" dt="2026-02-26T19:30:10.484" v="8" actId="6549"/>
      <pc:docMkLst>
        <pc:docMk/>
      </pc:docMkLst>
      <pc:sldChg chg="modNotes">
        <pc:chgData name="Ohrn, Karl R" userId="543cffe7-c791-4dbe-a031-7727896ec060" providerId="ADAL" clId="{CB1AE47F-9954-4589-906C-6758AD5B9464}" dt="2026-02-26T19:29:26.531" v="1" actId="6549"/>
        <pc:sldMkLst>
          <pc:docMk/>
          <pc:sldMk cId="3233131902" sldId="2147"/>
        </pc:sldMkLst>
      </pc:sldChg>
      <pc:sldChg chg="modNotes">
        <pc:chgData name="Ohrn, Karl R" userId="543cffe7-c791-4dbe-a031-7727896ec060" providerId="ADAL" clId="{CB1AE47F-9954-4589-906C-6758AD5B9464}" dt="2026-02-26T19:29:10.148" v="0" actId="6549"/>
        <pc:sldMkLst>
          <pc:docMk/>
          <pc:sldMk cId="2705648844" sldId="2158"/>
        </pc:sldMkLst>
      </pc:sldChg>
      <pc:sldChg chg="modNotes">
        <pc:chgData name="Ohrn, Karl R" userId="543cffe7-c791-4dbe-a031-7727896ec060" providerId="ADAL" clId="{CB1AE47F-9954-4589-906C-6758AD5B9464}" dt="2026-02-26T19:29:36.386" v="3" actId="6549"/>
        <pc:sldMkLst>
          <pc:docMk/>
          <pc:sldMk cId="2072219587" sldId="2161"/>
        </pc:sldMkLst>
      </pc:sldChg>
      <pc:sldChg chg="modNotes">
        <pc:chgData name="Ohrn, Karl R" userId="543cffe7-c791-4dbe-a031-7727896ec060" providerId="ADAL" clId="{CB1AE47F-9954-4589-906C-6758AD5B9464}" dt="2026-02-26T19:29:32.248" v="2" actId="6549"/>
        <pc:sldMkLst>
          <pc:docMk/>
          <pc:sldMk cId="2994597373" sldId="2165"/>
        </pc:sldMkLst>
      </pc:sldChg>
      <pc:sldChg chg="modNotes">
        <pc:chgData name="Ohrn, Karl R" userId="543cffe7-c791-4dbe-a031-7727896ec060" providerId="ADAL" clId="{CB1AE47F-9954-4589-906C-6758AD5B9464}" dt="2026-02-26T19:29:49.075" v="5" actId="6549"/>
        <pc:sldMkLst>
          <pc:docMk/>
          <pc:sldMk cId="3811132634" sldId="2166"/>
        </pc:sldMkLst>
      </pc:sldChg>
      <pc:sldChg chg="modNotes">
        <pc:chgData name="Ohrn, Karl R" userId="543cffe7-c791-4dbe-a031-7727896ec060" providerId="ADAL" clId="{CB1AE47F-9954-4589-906C-6758AD5B9464}" dt="2026-02-26T19:29:43.685" v="4" actId="6549"/>
        <pc:sldMkLst>
          <pc:docMk/>
          <pc:sldMk cId="2435056135" sldId="2167"/>
        </pc:sldMkLst>
      </pc:sldChg>
      <pc:sldChg chg="modNotes">
        <pc:chgData name="Ohrn, Karl R" userId="543cffe7-c791-4dbe-a031-7727896ec060" providerId="ADAL" clId="{CB1AE47F-9954-4589-906C-6758AD5B9464}" dt="2026-02-26T19:29:53.315" v="6" actId="6549"/>
        <pc:sldMkLst>
          <pc:docMk/>
          <pc:sldMk cId="4148512070" sldId="2168"/>
        </pc:sldMkLst>
      </pc:sldChg>
      <pc:sldChg chg="modNotes">
        <pc:chgData name="Ohrn, Karl R" userId="543cffe7-c791-4dbe-a031-7727896ec060" providerId="ADAL" clId="{CB1AE47F-9954-4589-906C-6758AD5B9464}" dt="2026-02-26T19:29:58.071" v="7" actId="6549"/>
        <pc:sldMkLst>
          <pc:docMk/>
          <pc:sldMk cId="972091864" sldId="2169"/>
        </pc:sldMkLst>
      </pc:sldChg>
      <pc:sldChg chg="modNotes">
        <pc:chgData name="Ohrn, Karl R" userId="543cffe7-c791-4dbe-a031-7727896ec060" providerId="ADAL" clId="{CB1AE47F-9954-4589-906C-6758AD5B9464}" dt="2026-02-26T19:30:10.484" v="8" actId="6549"/>
        <pc:sldMkLst>
          <pc:docMk/>
          <pc:sldMk cId="1568962016" sldId="21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70168-0030-407B-8516-1B526404381B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34314-8F65-4E52-8410-466DE229D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1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>
              <a:solidFill>
                <a:srgbClr val="003C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0F48C-A933-4E73-B6D1-44597EE286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516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34314-8F65-4E52-8410-466DE229DD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55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34314-8F65-4E52-8410-466DE229DD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19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34314-8F65-4E52-8410-466DE229DD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21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0F48C-A933-4E73-B6D1-44597EE286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34314-8F65-4E52-8410-466DE229DD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07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34314-8F65-4E52-8410-466DE229DD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49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C87D8-0B6C-72DF-1F65-2D6881167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70F7F6-58AC-1F9F-CB32-044815291E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2CFCC4-2074-02E5-1317-2F9CE8D6BC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7DE47-99F8-19BF-C51B-F0CDE9A8D1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41DB6-8650-4E12-A430-5ACA871920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91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34314-8F65-4E52-8410-466DE229DD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04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34314-8F65-4E52-8410-466DE229DD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76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34314-8F65-4E52-8410-466DE229DD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7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34314-8F65-4E52-8410-466DE229DD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91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34314-8F65-4E52-8410-466DE229DD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73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1C6DB31-0A8F-3189-E999-AB2A745EA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7552" y="1998522"/>
            <a:ext cx="7796690" cy="172429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cap="none" baseline="0">
                <a:solidFill>
                  <a:schemeClr val="tx2"/>
                </a:solidFill>
                <a:latin typeface="+mn-lt"/>
                <a:ea typeface="Cambria" charset="0"/>
                <a:cs typeface="DokChampa" panose="020B0502040204020203" pitchFamily="34" charset="-34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D003AB2-0822-0240-0618-78300846F8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27551" y="4074269"/>
            <a:ext cx="7796692" cy="294203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  <a:latin typeface="+mj-lt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7CB72D2-4A6F-E184-EBAA-692DE1E994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28612" y="4860530"/>
            <a:ext cx="7795715" cy="2812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DEPARMENT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E76748A-07B3-42A4-A1A1-A983F80AD5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27475" y="5177086"/>
            <a:ext cx="7795715" cy="294202"/>
          </a:xfrm>
        </p:spPr>
        <p:txBody>
          <a:bodyPr>
            <a:noAutofit/>
          </a:bodyPr>
          <a:lstStyle>
            <a:lvl1pPr marL="0" indent="0">
              <a:buNone/>
              <a:defRPr lang="en-US" sz="1800" i="1" dirty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US" dirty="0"/>
              <a:t>Click to edit Date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CD86D16-4920-A31D-E8B6-511E2BFBEB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1195" y="-13632"/>
            <a:ext cx="3152776" cy="59747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11A8111-EF09-D40E-3A23-157EF7392C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488" y="6154738"/>
            <a:ext cx="3152775" cy="430212"/>
          </a:xfrm>
        </p:spPr>
        <p:txBody>
          <a:bodyPr>
            <a:normAutofit/>
          </a:bodyPr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A7BCE87-0ACC-8560-B134-2524AFD23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60852" y="3851184"/>
            <a:ext cx="8264423" cy="0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30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3C07A582-CD87-A189-D6AD-EAAC5B7FF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91440"/>
            <a:ext cx="12192000" cy="594447"/>
            <a:chOff x="0" y="-15903"/>
            <a:chExt cx="12192000" cy="59444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B4A0F5F-4D38-BB3A-74C0-03CCE408CB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365125"/>
              <a:ext cx="12192000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A86DD342-6504-D3DC-D577-E0DE1D299CE3}"/>
                </a:ext>
              </a:extLst>
            </p:cNvPr>
            <p:cNvSpPr/>
            <p:nvPr userDrawn="1"/>
          </p:nvSpPr>
          <p:spPr>
            <a:xfrm rot="10800000">
              <a:off x="356586" y="213420"/>
              <a:ext cx="963228" cy="365124"/>
            </a:xfrm>
            <a:prstGeom prst="triangle">
              <a:avLst/>
            </a:prstGeom>
            <a:solidFill>
              <a:schemeClr val="tx2"/>
            </a:solidFill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42093FC-D776-EBE4-5D5F-632B50086F5F}"/>
                </a:ext>
              </a:extLst>
            </p:cNvPr>
            <p:cNvSpPr/>
            <p:nvPr userDrawn="1"/>
          </p:nvSpPr>
          <p:spPr>
            <a:xfrm>
              <a:off x="0" y="-15903"/>
              <a:ext cx="12192000" cy="3651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921798E-2B93-3458-8E93-29F46FAB2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0666C2C4-CB95-9095-9AEA-37E9A80E33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1828518"/>
            <a:ext cx="10515600" cy="8384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46F5C12-53A6-41D8-11E8-370925C95034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560428" y="2748662"/>
            <a:ext cx="2415009" cy="1828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F6894-5848-6A61-A7AB-A188F4DFDB8C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560428" y="4739613"/>
            <a:ext cx="2415009" cy="182879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DB0FB18-E838-29EF-E1AE-BDDA875C4399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3398319" y="2748662"/>
            <a:ext cx="2415009" cy="1828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E52331F-9869-8C27-8BDD-9270EF6DA147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3395006" y="4739613"/>
            <a:ext cx="2415009" cy="182879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CBE96124-C53F-3D77-4D2E-723CBFCCB16F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6226272" y="2748662"/>
            <a:ext cx="2415009" cy="1828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B7770DE-D134-8D53-DDEA-43A586D653E6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6229584" y="4739613"/>
            <a:ext cx="2415009" cy="182879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1EE8AD13-B3F1-FAE6-179A-369E14C91F55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9064163" y="2748662"/>
            <a:ext cx="2415009" cy="1828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16AF1872-596D-D0F0-0578-601B8A00D301}"/>
              </a:ext>
            </a:extLst>
          </p:cNvPr>
          <p:cNvSpPr>
            <a:spLocks noGrp="1"/>
          </p:cNvSpPr>
          <p:nvPr>
            <p:ph sz="quarter" idx="43" hasCustomPrompt="1"/>
          </p:nvPr>
        </p:nvSpPr>
        <p:spPr>
          <a:xfrm>
            <a:off x="9064163" y="4739613"/>
            <a:ext cx="2415009" cy="182879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pic>
        <p:nvPicPr>
          <p:cNvPr id="8" name="Picture 7" descr="Minnesota State logo.">
            <a:extLst>
              <a:ext uri="{FF2B5EF4-FFF2-40B4-BE49-F238E27FC236}">
                <a16:creationId xmlns:a16="http://schemas.microsoft.com/office/drawing/2014/main" id="{24F6401E-E9D4-01F4-FA60-52E40AC7EB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580" y="6272213"/>
            <a:ext cx="1188720" cy="4023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4ED0D2-716A-E12B-035E-26A8BD9AAF35}"/>
              </a:ext>
            </a:extLst>
          </p:cNvPr>
          <p:cNvSpPr txBox="1"/>
          <p:nvPr userDrawn="1"/>
        </p:nvSpPr>
        <p:spPr>
          <a:xfrm>
            <a:off x="11498580" y="6620947"/>
            <a:ext cx="457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83FE643-7C41-44D2-A7F3-B4EB1EC4DD70}" type="slidenum">
              <a:rPr lang="en-US" sz="700" b="1" smtClean="0">
                <a:solidFill>
                  <a:srgbClr val="003C66"/>
                </a:solidFill>
              </a:rPr>
              <a:t>‹#›</a:t>
            </a:fld>
            <a:endParaRPr lang="en-US" sz="700" b="1">
              <a:solidFill>
                <a:srgbClr val="003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76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3C07A582-CD87-A189-D6AD-EAAC5B7FF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91440"/>
            <a:ext cx="12192000" cy="594447"/>
            <a:chOff x="0" y="-15903"/>
            <a:chExt cx="12192000" cy="59444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B4A0F5F-4D38-BB3A-74C0-03CCE408CB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365125"/>
              <a:ext cx="12192000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A86DD342-6504-D3DC-D577-E0DE1D299CE3}"/>
                </a:ext>
              </a:extLst>
            </p:cNvPr>
            <p:cNvSpPr/>
            <p:nvPr userDrawn="1"/>
          </p:nvSpPr>
          <p:spPr>
            <a:xfrm rot="10800000">
              <a:off x="356586" y="213420"/>
              <a:ext cx="963228" cy="365124"/>
            </a:xfrm>
            <a:prstGeom prst="triangle">
              <a:avLst/>
            </a:prstGeom>
            <a:solidFill>
              <a:schemeClr val="tx2"/>
            </a:solidFill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42093FC-D776-EBE4-5D5F-632B50086F5F}"/>
                </a:ext>
              </a:extLst>
            </p:cNvPr>
            <p:cNvSpPr/>
            <p:nvPr userDrawn="1"/>
          </p:nvSpPr>
          <p:spPr>
            <a:xfrm>
              <a:off x="0" y="-15903"/>
              <a:ext cx="12192000" cy="3651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921798E-2B93-3458-8E93-29F46FAB2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FEA851C1-9ABD-F266-28F4-B65A6705E2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1828518"/>
            <a:ext cx="10515600" cy="8384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Minnesota State logo.">
            <a:extLst>
              <a:ext uri="{FF2B5EF4-FFF2-40B4-BE49-F238E27FC236}">
                <a16:creationId xmlns:a16="http://schemas.microsoft.com/office/drawing/2014/main" id="{24F6401E-E9D4-01F4-FA60-52E40AC7EB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580" y="6272213"/>
            <a:ext cx="1188720" cy="4023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4ED0D2-716A-E12B-035E-26A8BD9AAF35}"/>
              </a:ext>
            </a:extLst>
          </p:cNvPr>
          <p:cNvSpPr txBox="1"/>
          <p:nvPr userDrawn="1"/>
        </p:nvSpPr>
        <p:spPr>
          <a:xfrm>
            <a:off x="11498580" y="6620947"/>
            <a:ext cx="457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83FE643-7C41-44D2-A7F3-B4EB1EC4DD70}" type="slidenum">
              <a:rPr lang="en-US" sz="700" b="1" smtClean="0">
                <a:solidFill>
                  <a:srgbClr val="003C66"/>
                </a:solidFill>
              </a:rPr>
              <a:t>‹#›</a:t>
            </a:fld>
            <a:endParaRPr lang="en-US" sz="700" b="1">
              <a:solidFill>
                <a:srgbClr val="003C66"/>
              </a:solidFill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9E40824-578A-54AA-3604-D7D64317DAB0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638355" y="2859417"/>
            <a:ext cx="3064813" cy="1828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B9BAC-F706-0EA1-A07C-C57820EFFBFB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01951" y="4850368"/>
            <a:ext cx="3001217" cy="1828799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F55F76-8043-2322-DD82-F0E139339371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4519192" y="2859417"/>
            <a:ext cx="3001217" cy="1828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434AA95-5602-7F5C-727E-43F80750866A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4519192" y="4850368"/>
            <a:ext cx="3001217" cy="1828799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658D3E3-CD3E-1EA7-73B3-1A0472CD02C6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8336432" y="2854798"/>
            <a:ext cx="3001217" cy="1828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BB6C387-2914-810E-B278-3C5D184709FD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8336434" y="4845749"/>
            <a:ext cx="3001217" cy="1828799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text or image</a:t>
            </a:r>
          </a:p>
        </p:txBody>
      </p:sp>
    </p:spTree>
    <p:extLst>
      <p:ext uri="{BB962C8B-B14F-4D97-AF65-F5344CB8AC3E}">
        <p14:creationId xmlns:p14="http://schemas.microsoft.com/office/powerpoint/2010/main" val="3096102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3C07A582-CD87-A189-D6AD-EAAC5B7FF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91440"/>
            <a:ext cx="12192000" cy="594447"/>
            <a:chOff x="0" y="-15903"/>
            <a:chExt cx="12192000" cy="59444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B4A0F5F-4D38-BB3A-74C0-03CCE408CB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365125"/>
              <a:ext cx="12192000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A86DD342-6504-D3DC-D577-E0DE1D299CE3}"/>
                </a:ext>
              </a:extLst>
            </p:cNvPr>
            <p:cNvSpPr/>
            <p:nvPr userDrawn="1"/>
          </p:nvSpPr>
          <p:spPr>
            <a:xfrm rot="10800000">
              <a:off x="356586" y="213420"/>
              <a:ext cx="963228" cy="365124"/>
            </a:xfrm>
            <a:prstGeom prst="triangle">
              <a:avLst/>
            </a:prstGeom>
            <a:solidFill>
              <a:schemeClr val="tx2"/>
            </a:solidFill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42093FC-D776-EBE4-5D5F-632B50086F5F}"/>
                </a:ext>
              </a:extLst>
            </p:cNvPr>
            <p:cNvSpPr/>
            <p:nvPr userDrawn="1"/>
          </p:nvSpPr>
          <p:spPr>
            <a:xfrm>
              <a:off x="0" y="-15903"/>
              <a:ext cx="12192000" cy="3651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921798E-2B93-3458-8E93-29F46FAB2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C7337CC2-3E43-CC44-6E4B-98BD9100A5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1828518"/>
            <a:ext cx="10515600" cy="8384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5EB4781-85D5-D3F0-125C-D6B563F04AEE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838200" y="2754206"/>
            <a:ext cx="1225387" cy="12253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F1042B2-7E58-525D-A5AD-015F9D7BD5E8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2342290" y="2754205"/>
            <a:ext cx="9011510" cy="122538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08422D85-4D05-A9D2-8F9C-BFC93445398C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838200" y="4119618"/>
            <a:ext cx="1225387" cy="12253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1F72858-AF2D-1823-9C71-1E20E4FE4866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2342290" y="4119617"/>
            <a:ext cx="9011510" cy="122538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9059C6A3-71B2-1329-3449-79A913151A6C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838200" y="5454704"/>
            <a:ext cx="1225387" cy="12253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26E7E5E-546A-B37A-4F24-671B02F4A3B7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2342290" y="5454703"/>
            <a:ext cx="9011510" cy="122538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pic>
        <p:nvPicPr>
          <p:cNvPr id="8" name="Picture 7" descr="Minnesota State logo.">
            <a:extLst>
              <a:ext uri="{FF2B5EF4-FFF2-40B4-BE49-F238E27FC236}">
                <a16:creationId xmlns:a16="http://schemas.microsoft.com/office/drawing/2014/main" id="{24F6401E-E9D4-01F4-FA60-52E40AC7EB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580" y="6272213"/>
            <a:ext cx="1188720" cy="4023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4ED0D2-716A-E12B-035E-26A8BD9AAF35}"/>
              </a:ext>
            </a:extLst>
          </p:cNvPr>
          <p:cNvSpPr txBox="1"/>
          <p:nvPr userDrawn="1"/>
        </p:nvSpPr>
        <p:spPr>
          <a:xfrm>
            <a:off x="11498580" y="6620947"/>
            <a:ext cx="457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83FE643-7C41-44D2-A7F3-B4EB1EC4DD70}" type="slidenum">
              <a:rPr lang="en-US" sz="700" b="1" smtClean="0">
                <a:solidFill>
                  <a:srgbClr val="003C66"/>
                </a:solidFill>
              </a:rPr>
              <a:t>‹#›</a:t>
            </a:fld>
            <a:endParaRPr lang="en-US" sz="700" b="1">
              <a:solidFill>
                <a:srgbClr val="003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23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3C07A582-CD87-A189-D6AD-EAAC5B7FF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91440"/>
            <a:ext cx="12192000" cy="594447"/>
            <a:chOff x="0" y="-15903"/>
            <a:chExt cx="12192000" cy="59444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B4A0F5F-4D38-BB3A-74C0-03CCE408CB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365125"/>
              <a:ext cx="12192000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A86DD342-6504-D3DC-D577-E0DE1D299CE3}"/>
                </a:ext>
              </a:extLst>
            </p:cNvPr>
            <p:cNvSpPr/>
            <p:nvPr userDrawn="1"/>
          </p:nvSpPr>
          <p:spPr>
            <a:xfrm rot="10800000">
              <a:off x="356586" y="213420"/>
              <a:ext cx="963228" cy="365124"/>
            </a:xfrm>
            <a:prstGeom prst="triangle">
              <a:avLst/>
            </a:prstGeom>
            <a:solidFill>
              <a:schemeClr val="tx2"/>
            </a:solidFill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42093FC-D776-EBE4-5D5F-632B50086F5F}"/>
                </a:ext>
              </a:extLst>
            </p:cNvPr>
            <p:cNvSpPr/>
            <p:nvPr userDrawn="1"/>
          </p:nvSpPr>
          <p:spPr>
            <a:xfrm>
              <a:off x="0" y="-15903"/>
              <a:ext cx="12192000" cy="3651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921798E-2B93-3458-8E93-29F46FAB2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3AE1F852-0BC6-B2BD-34E0-9D06A63203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1782763"/>
            <a:ext cx="10515600" cy="9519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6BB9FD05-51DA-B84E-022B-E9CACF102EDA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838200" y="2734663"/>
            <a:ext cx="1828800" cy="1828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466E146-5B59-2EF3-65B9-C074A70544B4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2895729" y="2734664"/>
            <a:ext cx="3001217" cy="18287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2691D4DB-D96D-C379-BA90-DECB38D58E67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6277946" y="2734663"/>
            <a:ext cx="1828800" cy="1828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D63F715-814C-7676-5F14-0F6B5B71CF4E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8335475" y="2734664"/>
            <a:ext cx="3001217" cy="18287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5086274-F606-31F2-C81F-6A4638816B4E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38200" y="4829845"/>
            <a:ext cx="1828800" cy="1828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C4EBA00-4B92-CDD2-E014-D94A62B47E86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2895729" y="4829846"/>
            <a:ext cx="3001217" cy="18287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0F68440F-0428-8658-71B0-C5618B665AEC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6277946" y="4829845"/>
            <a:ext cx="1828800" cy="1828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702023EB-D60B-2042-408D-24B9F9A32192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8335475" y="4829846"/>
            <a:ext cx="3001217" cy="18287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pic>
        <p:nvPicPr>
          <p:cNvPr id="8" name="Picture 7" descr="Minnesota State logo.">
            <a:extLst>
              <a:ext uri="{FF2B5EF4-FFF2-40B4-BE49-F238E27FC236}">
                <a16:creationId xmlns:a16="http://schemas.microsoft.com/office/drawing/2014/main" id="{24F6401E-E9D4-01F4-FA60-52E40AC7EB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580" y="6272213"/>
            <a:ext cx="1188720" cy="4023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4ED0D2-716A-E12B-035E-26A8BD9AAF35}"/>
              </a:ext>
            </a:extLst>
          </p:cNvPr>
          <p:cNvSpPr txBox="1"/>
          <p:nvPr userDrawn="1"/>
        </p:nvSpPr>
        <p:spPr>
          <a:xfrm>
            <a:off x="11498580" y="6620947"/>
            <a:ext cx="457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83FE643-7C41-44D2-A7F3-B4EB1EC4DD70}" type="slidenum">
              <a:rPr lang="en-US" sz="700" b="1" smtClean="0">
                <a:solidFill>
                  <a:srgbClr val="003C66"/>
                </a:solidFill>
              </a:rPr>
              <a:t>‹#›</a:t>
            </a:fld>
            <a:endParaRPr lang="en-US" sz="700" b="1">
              <a:solidFill>
                <a:srgbClr val="003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97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3C07A582-CD87-A189-D6AD-EAAC5B7FF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91440"/>
            <a:ext cx="12192000" cy="594447"/>
            <a:chOff x="0" y="-15903"/>
            <a:chExt cx="12192000" cy="59444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B4A0F5F-4D38-BB3A-74C0-03CCE408CB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365125"/>
              <a:ext cx="12192000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A86DD342-6504-D3DC-D577-E0DE1D299CE3}"/>
                </a:ext>
              </a:extLst>
            </p:cNvPr>
            <p:cNvSpPr/>
            <p:nvPr userDrawn="1"/>
          </p:nvSpPr>
          <p:spPr>
            <a:xfrm rot="10800000">
              <a:off x="356586" y="213420"/>
              <a:ext cx="963228" cy="365124"/>
            </a:xfrm>
            <a:prstGeom prst="triangle">
              <a:avLst/>
            </a:prstGeom>
            <a:solidFill>
              <a:schemeClr val="tx2"/>
            </a:solidFill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42093FC-D776-EBE4-5D5F-632B50086F5F}"/>
                </a:ext>
              </a:extLst>
            </p:cNvPr>
            <p:cNvSpPr/>
            <p:nvPr userDrawn="1"/>
          </p:nvSpPr>
          <p:spPr>
            <a:xfrm>
              <a:off x="0" y="-15903"/>
              <a:ext cx="12192000" cy="3651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921798E-2B93-3458-8E93-29F46FAB2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64B0F3-0A9C-B646-EC6C-7D0D431F5E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64865"/>
            <a:ext cx="10731500" cy="114156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822960" indent="0">
              <a:buNone/>
              <a:defRPr/>
            </a:lvl3pPr>
            <a:lvl4pPr marL="1188720" indent="0">
              <a:buNone/>
              <a:defRPr/>
            </a:lvl4pPr>
            <a:lvl5pPr marL="155448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C5DF33F-8E74-45AE-9BFA-E0956DE6D254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838200" y="3029008"/>
            <a:ext cx="2743200" cy="1544638"/>
          </a:xfr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EF1EB41-68B6-A856-901E-6C4616997DB5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4700789" y="3029008"/>
            <a:ext cx="2743200" cy="1544638"/>
          </a:xfr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36EA961-1662-73ED-3559-4BF63A72C3E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614452" y="3022119"/>
            <a:ext cx="2743200" cy="1544638"/>
          </a:xfr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F7A9F1E-8D39-9C57-37F9-8C73E96C45FE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38200" y="4727575"/>
            <a:ext cx="2743200" cy="1544638"/>
          </a:xfr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B429B10-EF4E-9109-5450-99D9F8C2D0DB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724400" y="4711885"/>
            <a:ext cx="2743200" cy="1544638"/>
          </a:xfr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9C20221-E3BA-1507-13FA-7FE1A034073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616696" y="4711885"/>
            <a:ext cx="2743200" cy="1544638"/>
          </a:xfr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pic>
        <p:nvPicPr>
          <p:cNvPr id="8" name="Picture 7" descr="Minnesota State logo.">
            <a:extLst>
              <a:ext uri="{FF2B5EF4-FFF2-40B4-BE49-F238E27FC236}">
                <a16:creationId xmlns:a16="http://schemas.microsoft.com/office/drawing/2014/main" id="{24F6401E-E9D4-01F4-FA60-52E40AC7EB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580" y="6272213"/>
            <a:ext cx="1188720" cy="4023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4ED0D2-716A-E12B-035E-26A8BD9AAF35}"/>
              </a:ext>
            </a:extLst>
          </p:cNvPr>
          <p:cNvSpPr txBox="1"/>
          <p:nvPr userDrawn="1"/>
        </p:nvSpPr>
        <p:spPr>
          <a:xfrm>
            <a:off x="11498580" y="6620947"/>
            <a:ext cx="457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83FE643-7C41-44D2-A7F3-B4EB1EC4DD70}" type="slidenum">
              <a:rPr lang="en-US" sz="700" b="1" smtClean="0">
                <a:solidFill>
                  <a:srgbClr val="003C66"/>
                </a:solidFill>
              </a:rPr>
              <a:t>‹#›</a:t>
            </a:fld>
            <a:endParaRPr lang="en-US" sz="700" b="1">
              <a:solidFill>
                <a:srgbClr val="003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92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3C07A582-CD87-A189-D6AD-EAAC5B7FF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91440"/>
            <a:ext cx="12192000" cy="594447"/>
            <a:chOff x="0" y="-15903"/>
            <a:chExt cx="12192000" cy="59444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B4A0F5F-4D38-BB3A-74C0-03CCE408CB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365125"/>
              <a:ext cx="12192000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A86DD342-6504-D3DC-D577-E0DE1D299CE3}"/>
                </a:ext>
              </a:extLst>
            </p:cNvPr>
            <p:cNvSpPr/>
            <p:nvPr userDrawn="1"/>
          </p:nvSpPr>
          <p:spPr>
            <a:xfrm rot="10800000">
              <a:off x="356586" y="213420"/>
              <a:ext cx="963228" cy="365124"/>
            </a:xfrm>
            <a:prstGeom prst="triangle">
              <a:avLst/>
            </a:prstGeom>
            <a:solidFill>
              <a:schemeClr val="tx2"/>
            </a:solidFill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42093FC-D776-EBE4-5D5F-632B50086F5F}"/>
                </a:ext>
              </a:extLst>
            </p:cNvPr>
            <p:cNvSpPr/>
            <p:nvPr userDrawn="1"/>
          </p:nvSpPr>
          <p:spPr>
            <a:xfrm>
              <a:off x="0" y="-15903"/>
              <a:ext cx="12192000" cy="3651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921798E-2B93-3458-8E93-29F46FAB2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64B0F3-0A9C-B646-EC6C-7D0D431F5E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64865"/>
            <a:ext cx="10731500" cy="114156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822960" indent="0">
              <a:buNone/>
              <a:defRPr/>
            </a:lvl3pPr>
            <a:lvl4pPr marL="1188720" indent="0">
              <a:buNone/>
              <a:defRPr/>
            </a:lvl4pPr>
            <a:lvl5pPr marL="155448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C5DF33F-8E74-45AE-9BFA-E0956DE6D254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380198" y="3029008"/>
            <a:ext cx="2743200" cy="15446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EF1EB41-68B6-A856-901E-6C4616997DB5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3268462" y="3029008"/>
            <a:ext cx="2743200" cy="15446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36EA961-1662-73ED-3559-4BF63A72C3E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6203950" y="3022119"/>
            <a:ext cx="2743200" cy="15446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F7A9F1E-8D39-9C57-37F9-8C73E96C45FE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092214" y="3022119"/>
            <a:ext cx="2743200" cy="15446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B429B10-EF4E-9109-5450-99D9F8C2D0DB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80198" y="4711885"/>
            <a:ext cx="2743200" cy="15446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9C20221-E3BA-1507-13FA-7FE1A034073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268462" y="4711885"/>
            <a:ext cx="2743200" cy="15446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525F061-3672-AB29-9CBB-C35FA309F83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03950" y="4704996"/>
            <a:ext cx="2743200" cy="15446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B4191-256C-FC1B-A545-51C314FFD6CA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092214" y="4704996"/>
            <a:ext cx="2743200" cy="15446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pic>
        <p:nvPicPr>
          <p:cNvPr id="8" name="Picture 7" descr="Minnesota State logo.">
            <a:extLst>
              <a:ext uri="{FF2B5EF4-FFF2-40B4-BE49-F238E27FC236}">
                <a16:creationId xmlns:a16="http://schemas.microsoft.com/office/drawing/2014/main" id="{24F6401E-E9D4-01F4-FA60-52E40AC7EB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580" y="6272213"/>
            <a:ext cx="1188720" cy="4023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4ED0D2-716A-E12B-035E-26A8BD9AAF35}"/>
              </a:ext>
            </a:extLst>
          </p:cNvPr>
          <p:cNvSpPr txBox="1"/>
          <p:nvPr userDrawn="1"/>
        </p:nvSpPr>
        <p:spPr>
          <a:xfrm>
            <a:off x="11498580" y="6620947"/>
            <a:ext cx="457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83FE643-7C41-44D2-A7F3-B4EB1EC4DD70}" type="slidenum">
              <a:rPr lang="en-US" sz="700" b="1" smtClean="0">
                <a:solidFill>
                  <a:srgbClr val="003C66"/>
                </a:solidFill>
              </a:rPr>
              <a:t>‹#›</a:t>
            </a:fld>
            <a:endParaRPr lang="en-US" sz="700" b="1">
              <a:solidFill>
                <a:srgbClr val="003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277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navy on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FCCE622-B043-E06D-6E10-F5DE46595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62339" y="346539"/>
            <a:ext cx="11467322" cy="5303520"/>
          </a:xfrm>
          <a:prstGeom prst="wedgeRoundRectCallout">
            <a:avLst>
              <a:gd name="adj1" fmla="val -20356"/>
              <a:gd name="adj2" fmla="val 65922"/>
              <a:gd name="adj3" fmla="val 16667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E2577D-5589-16E1-24DD-5F2DB78F9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0" y="789408"/>
            <a:ext cx="10607040" cy="438912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“This is a quote layout feature with a navy bubble and a white background.”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8B3FD9C-C3F6-B981-9E85-5BAA70E26C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92023" y="5621397"/>
            <a:ext cx="6699877" cy="1236603"/>
          </a:xfrm>
        </p:spPr>
        <p:txBody>
          <a:bodyPr anchor="ctr">
            <a:norm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2000" i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822960" indent="0">
              <a:buNone/>
              <a:defRPr/>
            </a:lvl3pPr>
            <a:lvl4pPr marL="1188720" indent="0">
              <a:buNone/>
              <a:defRPr/>
            </a:lvl4pPr>
            <a:lvl5pPr marL="1554480" indent="0">
              <a:buNone/>
              <a:defRPr/>
            </a:lvl5pPr>
          </a:lstStyle>
          <a:p>
            <a:pPr lvl="0"/>
            <a:r>
              <a:rPr lang="en-US" dirty="0"/>
              <a:t> Add your quote attribution here</a:t>
            </a:r>
          </a:p>
        </p:txBody>
      </p:sp>
    </p:spTree>
    <p:extLst>
      <p:ext uri="{BB962C8B-B14F-4D97-AF65-F5344CB8AC3E}">
        <p14:creationId xmlns:p14="http://schemas.microsoft.com/office/powerpoint/2010/main" val="2995657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green on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FCCE622-B043-E06D-6E10-F5DE46595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62339" y="346539"/>
            <a:ext cx="11467322" cy="5236181"/>
          </a:xfrm>
          <a:prstGeom prst="wedgeRoundRectCallout">
            <a:avLst>
              <a:gd name="adj1" fmla="val -20356"/>
              <a:gd name="adj2" fmla="val 65922"/>
              <a:gd name="adj3" fmla="val 16667"/>
            </a:avLst>
          </a:prstGeom>
          <a:solidFill>
            <a:srgbClr val="0080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E2577D-5589-16E1-24DD-5F2DB78F9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360" y="770069"/>
            <a:ext cx="10241280" cy="438912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“This is a quote layout feature with a green bubble and a white background.”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8B3FD9C-C3F6-B981-9E85-5BAA70E26C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92023" y="5621398"/>
            <a:ext cx="6699877" cy="1236602"/>
          </a:xfrm>
        </p:spPr>
        <p:txBody>
          <a:bodyPr anchor="ctr">
            <a:norm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2000" i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822960" indent="0">
              <a:buNone/>
              <a:defRPr/>
            </a:lvl3pPr>
            <a:lvl4pPr marL="1188720" indent="0">
              <a:buNone/>
              <a:defRPr/>
            </a:lvl4pPr>
            <a:lvl5pPr marL="1554480" indent="0">
              <a:buNone/>
              <a:defRPr/>
            </a:lvl5pPr>
          </a:lstStyle>
          <a:p>
            <a:pPr lvl="0"/>
            <a:r>
              <a:rPr lang="en-US" dirty="0"/>
              <a:t> Add your quote attribution here</a:t>
            </a:r>
          </a:p>
        </p:txBody>
      </p:sp>
    </p:spTree>
    <p:extLst>
      <p:ext uri="{BB962C8B-B14F-4D97-AF65-F5344CB8AC3E}">
        <p14:creationId xmlns:p14="http://schemas.microsoft.com/office/powerpoint/2010/main" val="2842596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hite on navy"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FCCE622-B043-E06D-6E10-F5DE46595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62339" y="346539"/>
            <a:ext cx="11467322" cy="5236181"/>
          </a:xfrm>
          <a:prstGeom prst="wedgeRoundRectCallout">
            <a:avLst>
              <a:gd name="adj1" fmla="val -20356"/>
              <a:gd name="adj2" fmla="val 65922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E2577D-5589-16E1-24DD-5F2DB78F9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360" y="770069"/>
            <a:ext cx="10241280" cy="438912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“This is a quote layout feature with a white bubble and a navy background.”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8B3FD9C-C3F6-B981-9E85-5BAA70E26C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5361" y="4930589"/>
            <a:ext cx="10241280" cy="457200"/>
          </a:xfrm>
        </p:spPr>
        <p:txBody>
          <a:bodyPr anchor="ctr">
            <a:norm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2000" i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822960" indent="0">
              <a:buNone/>
              <a:defRPr/>
            </a:lvl3pPr>
            <a:lvl4pPr marL="1188720" indent="0">
              <a:buNone/>
              <a:defRPr/>
            </a:lvl4pPr>
            <a:lvl5pPr marL="1554480" indent="0">
              <a:buNone/>
              <a:defRPr/>
            </a:lvl5pPr>
          </a:lstStyle>
          <a:p>
            <a:pPr lvl="0"/>
            <a:r>
              <a:rPr lang="en-US" dirty="0"/>
              <a:t> Add your quote attribution here</a:t>
            </a:r>
          </a:p>
        </p:txBody>
      </p:sp>
    </p:spTree>
    <p:extLst>
      <p:ext uri="{BB962C8B-B14F-4D97-AF65-F5344CB8AC3E}">
        <p14:creationId xmlns:p14="http://schemas.microsoft.com/office/powerpoint/2010/main" val="783399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hite on green">
    <p:bg>
      <p:bgPr>
        <a:pattFill prst="pct5">
          <a:fgClr>
            <a:schemeClr val="bg2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FCCE622-B043-E06D-6E10-F5DE46595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62339" y="346539"/>
            <a:ext cx="11467322" cy="5236181"/>
          </a:xfrm>
          <a:prstGeom prst="wedgeRoundRectCallout">
            <a:avLst>
              <a:gd name="adj1" fmla="val -20356"/>
              <a:gd name="adj2" fmla="val 65922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E2577D-5589-16E1-24DD-5F2DB78F9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360" y="770069"/>
            <a:ext cx="10241280" cy="438912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“This is a quote layout feature with a white bubble and a green background.”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8B3FD9C-C3F6-B981-9E85-5BAA70E26C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5361" y="4930589"/>
            <a:ext cx="10241280" cy="457200"/>
          </a:xfrm>
        </p:spPr>
        <p:txBody>
          <a:bodyPr anchor="ctr">
            <a:norm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2000" i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822960" indent="0">
              <a:buNone/>
              <a:defRPr/>
            </a:lvl3pPr>
            <a:lvl4pPr marL="1188720" indent="0">
              <a:buNone/>
              <a:defRPr/>
            </a:lvl4pPr>
            <a:lvl5pPr marL="1554480" indent="0">
              <a:buNone/>
              <a:defRPr/>
            </a:lvl5pPr>
          </a:lstStyle>
          <a:p>
            <a:pPr lvl="0"/>
            <a:r>
              <a:rPr lang="en-US" dirty="0"/>
              <a:t> Add your quote attribution here</a:t>
            </a:r>
          </a:p>
        </p:txBody>
      </p:sp>
    </p:spTree>
    <p:extLst>
      <p:ext uri="{BB962C8B-B14F-4D97-AF65-F5344CB8AC3E}">
        <p14:creationId xmlns:p14="http://schemas.microsoft.com/office/powerpoint/2010/main" val="3533726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AA9C5A9-0532-2BD8-2455-ED3C2514C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91440"/>
            <a:ext cx="12192000" cy="594447"/>
            <a:chOff x="0" y="-15903"/>
            <a:chExt cx="12192000" cy="59444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7B1C61-0CC6-49DA-E6C5-C5B3DCD0FC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365125"/>
              <a:ext cx="12192000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E4A401-CF80-A0A9-B1FE-E9A6A43DD6A0}"/>
                </a:ext>
              </a:extLst>
            </p:cNvPr>
            <p:cNvSpPr/>
            <p:nvPr userDrawn="1"/>
          </p:nvSpPr>
          <p:spPr>
            <a:xfrm rot="10800000">
              <a:off x="356586" y="213420"/>
              <a:ext cx="963228" cy="365124"/>
            </a:xfrm>
            <a:prstGeom prst="triangle">
              <a:avLst/>
            </a:prstGeom>
            <a:solidFill>
              <a:schemeClr val="tx2"/>
            </a:solidFill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F2103DA-661E-B11D-5DB7-C2E311CD9B7E}"/>
                </a:ext>
              </a:extLst>
            </p:cNvPr>
            <p:cNvSpPr/>
            <p:nvPr userDrawn="1"/>
          </p:nvSpPr>
          <p:spPr>
            <a:xfrm>
              <a:off x="0" y="-15903"/>
              <a:ext cx="12192000" cy="3651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B5CC2FE6-28BF-C922-4565-4FBCE4137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986E0-3737-64D0-72D3-C45D4AB962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4"/>
            <a:ext cx="10515599" cy="48061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6614E7-DF3A-B926-BCB9-76AF58489ADE}"/>
              </a:ext>
            </a:extLst>
          </p:cNvPr>
          <p:cNvSpPr txBox="1"/>
          <p:nvPr userDrawn="1"/>
        </p:nvSpPr>
        <p:spPr>
          <a:xfrm>
            <a:off x="11498580" y="6620947"/>
            <a:ext cx="457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83FE643-7C41-44D2-A7F3-B4EB1EC4DD70}" type="slidenum">
              <a:rPr lang="en-US" sz="700" b="1" smtClean="0">
                <a:solidFill>
                  <a:srgbClr val="003C66"/>
                </a:solidFill>
              </a:rPr>
              <a:t>‹#›</a:t>
            </a:fld>
            <a:endParaRPr lang="en-US" sz="700" b="1">
              <a:solidFill>
                <a:srgbClr val="003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59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529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ti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DBA5EA6-4AA3-C5DF-E1E1-D57652CC3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91440"/>
            <a:ext cx="12192000" cy="594447"/>
            <a:chOff x="0" y="-15903"/>
            <a:chExt cx="12192000" cy="59444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1D887A6-464F-EB96-A2EB-9A534C0E93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365125"/>
              <a:ext cx="12192000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5FAF9DB5-9F16-94D4-A73C-4B1C63C379EC}"/>
                </a:ext>
              </a:extLst>
            </p:cNvPr>
            <p:cNvSpPr/>
            <p:nvPr userDrawn="1"/>
          </p:nvSpPr>
          <p:spPr>
            <a:xfrm rot="10800000">
              <a:off x="356586" y="213420"/>
              <a:ext cx="963228" cy="365124"/>
            </a:xfrm>
            <a:prstGeom prst="triangle">
              <a:avLst/>
            </a:prstGeom>
            <a:solidFill>
              <a:schemeClr val="tx2"/>
            </a:solidFill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02C3037-D530-E4C7-2AEE-DAA7B8F79FD8}"/>
                </a:ext>
              </a:extLst>
            </p:cNvPr>
            <p:cNvSpPr/>
            <p:nvPr userDrawn="1"/>
          </p:nvSpPr>
          <p:spPr>
            <a:xfrm>
              <a:off x="0" y="-15903"/>
              <a:ext cx="12192000" cy="3651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01A054B-E5F9-2DEA-30AB-31A5004455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with times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3BE456-CD04-D0F0-FBEA-FCB6E99B072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 rIns="0"/>
          <a:lstStyle>
            <a:lvl1pPr marL="0" indent="0" algn="l">
              <a:buNone/>
              <a:defRPr/>
            </a:lvl1pPr>
            <a:lvl2pPr marL="457200" indent="0" algn="r">
              <a:buNone/>
              <a:defRPr/>
            </a:lvl2pPr>
            <a:lvl3pPr marL="822960" indent="0" algn="r">
              <a:buNone/>
              <a:defRPr/>
            </a:lvl3pPr>
            <a:lvl4pPr marL="1188720" indent="0" algn="r">
              <a:buNone/>
              <a:defRPr/>
            </a:lvl4pPr>
            <a:lvl5pPr marL="1554480" indent="0" algn="r">
              <a:buNone/>
              <a:defRPr/>
            </a:lvl5pPr>
          </a:lstStyle>
          <a:p>
            <a:pPr lvl="0"/>
            <a:r>
              <a:rPr lang="en-US" dirty="0"/>
              <a:t>9-9:15 a.m. – First item</a:t>
            </a:r>
          </a:p>
        </p:txBody>
      </p:sp>
      <p:pic>
        <p:nvPicPr>
          <p:cNvPr id="11" name="Picture 10" descr="Minnesota State logo.">
            <a:extLst>
              <a:ext uri="{FF2B5EF4-FFF2-40B4-BE49-F238E27FC236}">
                <a16:creationId xmlns:a16="http://schemas.microsoft.com/office/drawing/2014/main" id="{30F5C470-C0F2-E5D7-E1E4-290900FF0C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580" y="6272213"/>
            <a:ext cx="1188720" cy="4023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2CAB31-D831-7945-33C4-67731F97EA71}"/>
              </a:ext>
            </a:extLst>
          </p:cNvPr>
          <p:cNvSpPr txBox="1"/>
          <p:nvPr userDrawn="1"/>
        </p:nvSpPr>
        <p:spPr>
          <a:xfrm>
            <a:off x="11498580" y="6620947"/>
            <a:ext cx="457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83FE643-7C41-44D2-A7F3-B4EB1EC4DD70}" type="slidenum">
              <a:rPr lang="en-US" sz="700" b="1" smtClean="0">
                <a:solidFill>
                  <a:srgbClr val="003C66"/>
                </a:solidFill>
              </a:rPr>
              <a:t>‹#›</a:t>
            </a:fld>
            <a:endParaRPr lang="en-US" sz="700" b="1">
              <a:solidFill>
                <a:srgbClr val="003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45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DBA5EA6-4AA3-C5DF-E1E1-D57652CC3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91440"/>
            <a:ext cx="12192000" cy="594447"/>
            <a:chOff x="0" y="-15903"/>
            <a:chExt cx="12192000" cy="59444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1D887A6-464F-EB96-A2EB-9A534C0E93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365125"/>
              <a:ext cx="12192000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5FAF9DB5-9F16-94D4-A73C-4B1C63C379EC}"/>
                </a:ext>
              </a:extLst>
            </p:cNvPr>
            <p:cNvSpPr/>
            <p:nvPr userDrawn="1"/>
          </p:nvSpPr>
          <p:spPr>
            <a:xfrm rot="10800000">
              <a:off x="356586" y="213420"/>
              <a:ext cx="963228" cy="365124"/>
            </a:xfrm>
            <a:prstGeom prst="triangle">
              <a:avLst/>
            </a:prstGeom>
            <a:solidFill>
              <a:schemeClr val="tx2"/>
            </a:solidFill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02C3037-D530-E4C7-2AEE-DAA7B8F79FD8}"/>
                </a:ext>
              </a:extLst>
            </p:cNvPr>
            <p:cNvSpPr/>
            <p:nvPr userDrawn="1"/>
          </p:nvSpPr>
          <p:spPr>
            <a:xfrm>
              <a:off x="0" y="-15903"/>
              <a:ext cx="12192000" cy="3651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01A054B-E5F9-2DEA-30AB-31A5004455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with bullets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3BE456-CD04-D0F0-FBEA-FCB6E99B072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 rIns="0"/>
          <a:lstStyle>
            <a:lvl1pPr marL="457200" indent="-457200" algn="l">
              <a:buFont typeface="Calibri" panose="020F0502020204030204" pitchFamily="34" charset="0"/>
              <a:buChar char="»"/>
              <a:defRPr lang="en-US" dirty="0"/>
            </a:lvl1pPr>
            <a:lvl2pPr marL="457200" indent="0" algn="r">
              <a:buNone/>
              <a:defRPr/>
            </a:lvl2pPr>
            <a:lvl3pPr marL="822960" indent="0" algn="r">
              <a:buNone/>
              <a:defRPr/>
            </a:lvl3pPr>
            <a:lvl4pPr marL="1188720" indent="0" algn="r">
              <a:buNone/>
              <a:defRPr/>
            </a:lvl4pPr>
            <a:lvl5pPr marL="1554480" indent="0" algn="r">
              <a:buNone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0"/>
            <a:r>
              <a:rPr lang="en-US" dirty="0"/>
              <a:t>Second item</a:t>
            </a:r>
          </a:p>
          <a:p>
            <a:pPr lvl="0"/>
            <a:r>
              <a:rPr lang="en-US" dirty="0"/>
              <a:t>Third item</a:t>
            </a:r>
          </a:p>
        </p:txBody>
      </p:sp>
      <p:pic>
        <p:nvPicPr>
          <p:cNvPr id="11" name="Picture 10" descr="Minnesota State logo.">
            <a:extLst>
              <a:ext uri="{FF2B5EF4-FFF2-40B4-BE49-F238E27FC236}">
                <a16:creationId xmlns:a16="http://schemas.microsoft.com/office/drawing/2014/main" id="{30F5C470-C0F2-E5D7-E1E4-290900FF0C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580" y="6272213"/>
            <a:ext cx="1188720" cy="4023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2CAB31-D831-7945-33C4-67731F97EA71}"/>
              </a:ext>
            </a:extLst>
          </p:cNvPr>
          <p:cNvSpPr txBox="1"/>
          <p:nvPr userDrawn="1"/>
        </p:nvSpPr>
        <p:spPr>
          <a:xfrm>
            <a:off x="11498580" y="6620947"/>
            <a:ext cx="457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83FE643-7C41-44D2-A7F3-B4EB1EC4DD70}" type="slidenum">
              <a:rPr lang="en-US" sz="700" b="1" smtClean="0">
                <a:solidFill>
                  <a:srgbClr val="003C66"/>
                </a:solidFill>
              </a:rPr>
              <a:t>‹#›</a:t>
            </a:fld>
            <a:endParaRPr lang="en-US" sz="700" b="1">
              <a:solidFill>
                <a:srgbClr val="003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552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DBA5EA6-4AA3-C5DF-E1E1-D57652CC3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91440"/>
            <a:ext cx="12192000" cy="594447"/>
            <a:chOff x="0" y="-15903"/>
            <a:chExt cx="12192000" cy="59444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1D887A6-464F-EB96-A2EB-9A534C0E93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365125"/>
              <a:ext cx="12192000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5FAF9DB5-9F16-94D4-A73C-4B1C63C379EC}"/>
                </a:ext>
              </a:extLst>
            </p:cNvPr>
            <p:cNvSpPr/>
            <p:nvPr userDrawn="1"/>
          </p:nvSpPr>
          <p:spPr>
            <a:xfrm rot="10800000">
              <a:off x="356586" y="213420"/>
              <a:ext cx="963228" cy="365124"/>
            </a:xfrm>
            <a:prstGeom prst="triangle">
              <a:avLst/>
            </a:prstGeom>
            <a:solidFill>
              <a:schemeClr val="tx2"/>
            </a:solidFill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02C3037-D530-E4C7-2AEE-DAA7B8F79FD8}"/>
                </a:ext>
              </a:extLst>
            </p:cNvPr>
            <p:cNvSpPr/>
            <p:nvPr userDrawn="1"/>
          </p:nvSpPr>
          <p:spPr>
            <a:xfrm>
              <a:off x="0" y="-15903"/>
              <a:ext cx="12192000" cy="3651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01A054B-E5F9-2DEA-30AB-31A5004455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Agenda with </a:t>
            </a:r>
            <a:r>
              <a:rPr lang="en-US" dirty="0"/>
              <a:t>numbers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3BE456-CD04-D0F0-FBEA-FCB6E99B072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 rIns="0"/>
          <a:lstStyle>
            <a:lvl1pPr marL="514350" indent="-514350" algn="l">
              <a:buFont typeface="+mj-lt"/>
              <a:buAutoNum type="arabicPeriod"/>
              <a:defRPr lang="en-US" dirty="0"/>
            </a:lvl1pPr>
            <a:lvl2pPr marL="457200" indent="0" algn="r">
              <a:buNone/>
              <a:defRPr/>
            </a:lvl2pPr>
            <a:lvl3pPr marL="822960" indent="0" algn="r">
              <a:buNone/>
              <a:defRPr/>
            </a:lvl3pPr>
            <a:lvl4pPr marL="1188720" indent="0" algn="r">
              <a:buNone/>
              <a:defRPr/>
            </a:lvl4pPr>
            <a:lvl5pPr marL="1554480" indent="0" algn="r">
              <a:buNone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0"/>
            <a:r>
              <a:rPr lang="en-US" dirty="0"/>
              <a:t>Second item</a:t>
            </a:r>
          </a:p>
          <a:p>
            <a:pPr lvl="0"/>
            <a:r>
              <a:rPr lang="en-US" dirty="0"/>
              <a:t>Third item</a:t>
            </a:r>
          </a:p>
        </p:txBody>
      </p:sp>
      <p:pic>
        <p:nvPicPr>
          <p:cNvPr id="11" name="Picture 10" descr="Minnesota State logo.">
            <a:extLst>
              <a:ext uri="{FF2B5EF4-FFF2-40B4-BE49-F238E27FC236}">
                <a16:creationId xmlns:a16="http://schemas.microsoft.com/office/drawing/2014/main" id="{30F5C470-C0F2-E5D7-E1E4-290900FF0C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580" y="6272213"/>
            <a:ext cx="1188720" cy="4023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2CAB31-D831-7945-33C4-67731F97EA71}"/>
              </a:ext>
            </a:extLst>
          </p:cNvPr>
          <p:cNvSpPr txBox="1"/>
          <p:nvPr userDrawn="1"/>
        </p:nvSpPr>
        <p:spPr>
          <a:xfrm>
            <a:off x="11498580" y="6620947"/>
            <a:ext cx="457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83FE643-7C41-44D2-A7F3-B4EB1EC4DD70}" type="slidenum">
              <a:rPr lang="en-US" sz="700" b="1" smtClean="0">
                <a:solidFill>
                  <a:srgbClr val="003C66"/>
                </a:solidFill>
              </a:rPr>
              <a:t>‹#›</a:t>
            </a:fld>
            <a:endParaRPr lang="en-US" sz="700" b="1">
              <a:solidFill>
                <a:srgbClr val="003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8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re Minnesota St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DBA5EA6-4AA3-C5DF-E1E1-D57652CC3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-91440"/>
            <a:ext cx="12192000" cy="594447"/>
            <a:chOff x="0" y="-15903"/>
            <a:chExt cx="12192000" cy="59444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1D887A6-464F-EB96-A2EB-9A534C0E935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0" y="365125"/>
              <a:ext cx="12192000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5FAF9DB5-9F16-94D4-A73C-4B1C63C379E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0800000">
              <a:off x="356586" y="213420"/>
              <a:ext cx="963228" cy="365124"/>
            </a:xfrm>
            <a:prstGeom prst="triangle">
              <a:avLst/>
            </a:prstGeom>
            <a:solidFill>
              <a:schemeClr val="tx2"/>
            </a:solidFill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02C3037-D530-E4C7-2AEE-DAA7B8F79FD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0" y="-15903"/>
              <a:ext cx="12192000" cy="3651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3" name="Lake Superior" descr="Minnesota State">
            <a:extLst>
              <a:ext uri="{FF2B5EF4-FFF2-40B4-BE49-F238E27FC236}">
                <a16:creationId xmlns:a16="http://schemas.microsoft.com/office/drawing/2014/main" id="{0239304D-1226-6145-00B5-550A7F3612B7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66265" y="-91440"/>
            <a:ext cx="2121408" cy="3675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A054B-E5F9-2DEA-30AB-31A5004455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6933" y="365125"/>
            <a:ext cx="5805196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We are Minnesota State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3BE456-CD04-D0F0-FBEA-FCB6E99B072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36933" y="1447880"/>
            <a:ext cx="5806440" cy="2564688"/>
          </a:xfrm>
        </p:spPr>
        <p:txBody>
          <a:bodyPr rIns="0">
            <a:normAutofit/>
          </a:bodyPr>
          <a:lstStyle>
            <a:lvl1pPr marL="457200" indent="-45720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dirty="0"/>
            </a:lvl1pPr>
            <a:lvl2pPr marL="457200" indent="0" algn="r">
              <a:buNone/>
              <a:defRPr/>
            </a:lvl2pPr>
            <a:lvl3pPr marL="822960" indent="0" algn="r">
              <a:buNone/>
              <a:defRPr/>
            </a:lvl3pPr>
            <a:lvl4pPr marL="1188720" indent="0" algn="r">
              <a:buNone/>
              <a:defRPr/>
            </a:lvl4pPr>
            <a:lvl5pPr marL="1554480" indent="0" algn="r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text</a:t>
            </a:r>
          </a:p>
        </p:txBody>
      </p:sp>
      <p:sp>
        <p:nvSpPr>
          <p:cNvPr id="46" name="Alexandria">
            <a:extLst>
              <a:ext uri="{FF2B5EF4-FFF2-40B4-BE49-F238E27FC236}">
                <a16:creationId xmlns:a16="http://schemas.microsoft.com/office/drawing/2014/main" id="{4FB23F78-D188-2DFB-1FBD-7E17D6765BF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9298648" y="1288855"/>
            <a:ext cx="914400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Anoka Tech">
            <a:extLst>
              <a:ext uri="{FF2B5EF4-FFF2-40B4-BE49-F238E27FC236}">
                <a16:creationId xmlns:a16="http://schemas.microsoft.com/office/drawing/2014/main" id="{E745E7E8-7542-EBC1-4A70-219802A95A4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0088647" y="442949"/>
            <a:ext cx="914400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Anoka-Ramsey">
            <a:extLst>
              <a:ext uri="{FF2B5EF4-FFF2-40B4-BE49-F238E27FC236}">
                <a16:creationId xmlns:a16="http://schemas.microsoft.com/office/drawing/2014/main" id="{7D4DEA53-1E38-A4E5-5B6F-570C8FECBC2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8523670" y="442949"/>
            <a:ext cx="914400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Bemidji State">
            <a:extLst>
              <a:ext uri="{FF2B5EF4-FFF2-40B4-BE49-F238E27FC236}">
                <a16:creationId xmlns:a16="http://schemas.microsoft.com/office/drawing/2014/main" id="{F1EC81EE-FA9A-AD41-3095-A1CBC4E2AF5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862616" y="1279524"/>
            <a:ext cx="914400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Century College">
            <a:extLst>
              <a:ext uri="{FF2B5EF4-FFF2-40B4-BE49-F238E27FC236}">
                <a16:creationId xmlns:a16="http://schemas.microsoft.com/office/drawing/2014/main" id="{39202918-6A1B-2DE6-2F3C-1CAF43BFCE6F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8462971" y="2193924"/>
            <a:ext cx="914400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Central Lakes">
            <a:extLst>
              <a:ext uri="{FF2B5EF4-FFF2-40B4-BE49-F238E27FC236}">
                <a16:creationId xmlns:a16="http://schemas.microsoft.com/office/drawing/2014/main" id="{2B74B782-7D8F-965F-8AEA-05B82EB18F7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0050631" y="2198692"/>
            <a:ext cx="914400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Fond du Lac">
            <a:extLst>
              <a:ext uri="{FF2B5EF4-FFF2-40B4-BE49-F238E27FC236}">
                <a16:creationId xmlns:a16="http://schemas.microsoft.com/office/drawing/2014/main" id="{06B2B6B0-914D-3062-4EC7-8D3DFE1DF1E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069637" y="3117860"/>
            <a:ext cx="914400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Hennepin Tech">
            <a:extLst>
              <a:ext uri="{FF2B5EF4-FFF2-40B4-BE49-F238E27FC236}">
                <a16:creationId xmlns:a16="http://schemas.microsoft.com/office/drawing/2014/main" id="{57F39B7B-0607-517D-4F34-02C6DB00CEDD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622140" y="3126205"/>
            <a:ext cx="914400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DCTC">
            <a:extLst>
              <a:ext uri="{FF2B5EF4-FFF2-40B4-BE49-F238E27FC236}">
                <a16:creationId xmlns:a16="http://schemas.microsoft.com/office/drawing/2014/main" id="{4D1DACED-5FC2-1506-CA55-7D1C227C71CD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162170" y="3117860"/>
            <a:ext cx="914400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Lake Superior">
            <a:extLst>
              <a:ext uri="{FF2B5EF4-FFF2-40B4-BE49-F238E27FC236}">
                <a16:creationId xmlns:a16="http://schemas.microsoft.com/office/drawing/2014/main" id="{A7FFE368-AAA0-CA0C-09FA-99D3DF95279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727147" y="3118067"/>
            <a:ext cx="914400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Minneapolis College">
            <a:extLst>
              <a:ext uri="{FF2B5EF4-FFF2-40B4-BE49-F238E27FC236}">
                <a16:creationId xmlns:a16="http://schemas.microsoft.com/office/drawing/2014/main" id="{B268ECDD-8F91-55BB-6EE0-C4A3F347302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292124" y="3118067"/>
            <a:ext cx="914400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Inver Hills">
            <a:extLst>
              <a:ext uri="{FF2B5EF4-FFF2-40B4-BE49-F238E27FC236}">
                <a16:creationId xmlns:a16="http://schemas.microsoft.com/office/drawing/2014/main" id="{076FCC85-903A-13A0-E7F3-3A79D97B914D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0857101" y="3122629"/>
            <a:ext cx="914400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Metro State">
            <a:extLst>
              <a:ext uri="{FF2B5EF4-FFF2-40B4-BE49-F238E27FC236}">
                <a16:creationId xmlns:a16="http://schemas.microsoft.com/office/drawing/2014/main" id="{1043A479-86B6-676E-EBE7-D83BE17128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9018" y="4041797"/>
            <a:ext cx="914400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Minnesota North">
            <a:extLst>
              <a:ext uri="{FF2B5EF4-FFF2-40B4-BE49-F238E27FC236}">
                <a16:creationId xmlns:a16="http://schemas.microsoft.com/office/drawing/2014/main" id="{A4DB2489-B05F-4404-0F8F-682A5CA633A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263762" y="4041797"/>
            <a:ext cx="914400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MSCS">
            <a:extLst>
              <a:ext uri="{FF2B5EF4-FFF2-40B4-BE49-F238E27FC236}">
                <a16:creationId xmlns:a16="http://schemas.microsoft.com/office/drawing/2014/main" id="{4251DD74-D40A-FEE9-4871-B99B5D86D47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28739" y="4041797"/>
            <a:ext cx="914400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M State">
            <a:extLst>
              <a:ext uri="{FF2B5EF4-FFF2-40B4-BE49-F238E27FC236}">
                <a16:creationId xmlns:a16="http://schemas.microsoft.com/office/drawing/2014/main" id="{C1A19FDE-8D89-2903-2F60-37003C3DFDD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93716" y="4041797"/>
            <a:ext cx="914400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Mankato">
            <a:extLst>
              <a:ext uri="{FF2B5EF4-FFF2-40B4-BE49-F238E27FC236}">
                <a16:creationId xmlns:a16="http://schemas.microsoft.com/office/drawing/2014/main" id="{A2223B94-7364-9A14-7C41-6FE5D50D8BE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958693" y="4041797"/>
            <a:ext cx="914400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Moorhead">
            <a:extLst>
              <a:ext uri="{FF2B5EF4-FFF2-40B4-BE49-F238E27FC236}">
                <a16:creationId xmlns:a16="http://schemas.microsoft.com/office/drawing/2014/main" id="{48B9B9F2-E914-2E0F-7294-C8D57EC9069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23670" y="4041797"/>
            <a:ext cx="914400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MinnWest">
            <a:extLst>
              <a:ext uri="{FF2B5EF4-FFF2-40B4-BE49-F238E27FC236}">
                <a16:creationId xmlns:a16="http://schemas.microsoft.com/office/drawing/2014/main" id="{807D3951-6A18-D444-1C8F-6A632771240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088647" y="4041797"/>
            <a:ext cx="914400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Normandale">
            <a:extLst>
              <a:ext uri="{FF2B5EF4-FFF2-40B4-BE49-F238E27FC236}">
                <a16:creationId xmlns:a16="http://schemas.microsoft.com/office/drawing/2014/main" id="{60AB0DB6-49F0-0062-60F6-9D12AEE3F4F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467239" y="4963350"/>
            <a:ext cx="914400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Northland">
            <a:extLst>
              <a:ext uri="{FF2B5EF4-FFF2-40B4-BE49-F238E27FC236}">
                <a16:creationId xmlns:a16="http://schemas.microsoft.com/office/drawing/2014/main" id="{E73CF2E2-1B98-83DD-15FD-7F29A773AB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032216" y="4963350"/>
            <a:ext cx="914400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North Hennepin">
            <a:extLst>
              <a:ext uri="{FF2B5EF4-FFF2-40B4-BE49-F238E27FC236}">
                <a16:creationId xmlns:a16="http://schemas.microsoft.com/office/drawing/2014/main" id="{61FFDB3C-49B0-4E56-9553-055C32C7752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597193" y="4963350"/>
            <a:ext cx="914400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NTC">
            <a:extLst>
              <a:ext uri="{FF2B5EF4-FFF2-40B4-BE49-F238E27FC236}">
                <a16:creationId xmlns:a16="http://schemas.microsoft.com/office/drawing/2014/main" id="{08BD88C4-804D-56F5-2F01-DE0D7C9E316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162170" y="4963350"/>
            <a:ext cx="914400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ne Tech">
            <a:extLst>
              <a:ext uri="{FF2B5EF4-FFF2-40B4-BE49-F238E27FC236}">
                <a16:creationId xmlns:a16="http://schemas.microsoft.com/office/drawing/2014/main" id="{ABF63167-4044-3360-D603-716F12164D0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727147" y="4963350"/>
            <a:ext cx="914400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idgewater">
            <a:extLst>
              <a:ext uri="{FF2B5EF4-FFF2-40B4-BE49-F238E27FC236}">
                <a16:creationId xmlns:a16="http://schemas.microsoft.com/office/drawing/2014/main" id="{34B268C2-9035-49E9-CED5-9D3EACC0B0C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292124" y="4963350"/>
            <a:ext cx="914400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Riverland">
            <a:extLst>
              <a:ext uri="{FF2B5EF4-FFF2-40B4-BE49-F238E27FC236}">
                <a16:creationId xmlns:a16="http://schemas.microsoft.com/office/drawing/2014/main" id="{98A3C0FC-9491-C663-0B53-EACCE79F132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857101" y="4960965"/>
            <a:ext cx="914400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Rochester">
            <a:extLst>
              <a:ext uri="{FF2B5EF4-FFF2-40B4-BE49-F238E27FC236}">
                <a16:creationId xmlns:a16="http://schemas.microsoft.com/office/drawing/2014/main" id="{239924F3-37B7-D202-1A06-CD0C981DF6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9018" y="5880134"/>
            <a:ext cx="914400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outh Central">
            <a:extLst>
              <a:ext uri="{FF2B5EF4-FFF2-40B4-BE49-F238E27FC236}">
                <a16:creationId xmlns:a16="http://schemas.microsoft.com/office/drawing/2014/main" id="{E7D234D3-1EA9-B269-1127-C277CA2526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63995" y="5880134"/>
            <a:ext cx="914400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SCSU">
            <a:extLst>
              <a:ext uri="{FF2B5EF4-FFF2-40B4-BE49-F238E27FC236}">
                <a16:creationId xmlns:a16="http://schemas.microsoft.com/office/drawing/2014/main" id="{F3DD4E8D-CCE6-2746-13E9-9061524F040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28972" y="5880134"/>
            <a:ext cx="914400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SCTCC">
            <a:extLst>
              <a:ext uri="{FF2B5EF4-FFF2-40B4-BE49-F238E27FC236}">
                <a16:creationId xmlns:a16="http://schemas.microsoft.com/office/drawing/2014/main" id="{DDDDDE92-3BC5-8A5B-9C1F-F4BF2FE72E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3949" y="5880134"/>
            <a:ext cx="914400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outhwest">
            <a:extLst>
              <a:ext uri="{FF2B5EF4-FFF2-40B4-BE49-F238E27FC236}">
                <a16:creationId xmlns:a16="http://schemas.microsoft.com/office/drawing/2014/main" id="{BD40AA57-926B-2625-EDA1-385A3E4444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58926" y="5880134"/>
            <a:ext cx="914400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Saint Paul College">
            <a:extLst>
              <a:ext uri="{FF2B5EF4-FFF2-40B4-BE49-F238E27FC236}">
                <a16:creationId xmlns:a16="http://schemas.microsoft.com/office/drawing/2014/main" id="{E04CA0D8-A3F4-E2DF-09BE-49DE645F75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23903" y="5880134"/>
            <a:ext cx="914400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Winona">
            <a:extLst>
              <a:ext uri="{FF2B5EF4-FFF2-40B4-BE49-F238E27FC236}">
                <a16:creationId xmlns:a16="http://schemas.microsoft.com/office/drawing/2014/main" id="{FA2F223A-6800-2311-3202-02C46F6A61A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088880" y="5880134"/>
            <a:ext cx="914400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78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348181-4919-E56C-85B4-9FD7580A6C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0"/>
          </p:nvPr>
        </p:nvSpPr>
        <p:spPr>
          <a:xfrm>
            <a:off x="0" y="-1"/>
            <a:ext cx="12192000" cy="685800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3">
            <a:extLst>
              <a:ext uri="{FF2B5EF4-FFF2-40B4-BE49-F238E27FC236}">
                <a16:creationId xmlns:a16="http://schemas.microsoft.com/office/drawing/2014/main" id="{40328A40-B066-3033-F44D-B75F9E45F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5921"/>
            <a:ext cx="6477000" cy="1676400"/>
          </a:xfrm>
        </p:spPr>
        <p:txBody>
          <a:bodyPr>
            <a:normAutofit lnSpcReduction="10000"/>
          </a:bodyPr>
          <a:lstStyle>
            <a:lvl1pPr marL="457200" indent="-457200">
              <a:defRPr sz="2400"/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27FD6F-D39D-9396-B892-90944249A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91440"/>
            <a:ext cx="12192000" cy="594447"/>
            <a:chOff x="0" y="-15903"/>
            <a:chExt cx="12192000" cy="59444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C595EF1-15B1-6912-1B50-58E1DCC97F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365125"/>
              <a:ext cx="12192000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67F44F13-199C-5F52-795E-128B4CCD4661}"/>
                </a:ext>
              </a:extLst>
            </p:cNvPr>
            <p:cNvSpPr/>
            <p:nvPr userDrawn="1"/>
          </p:nvSpPr>
          <p:spPr>
            <a:xfrm rot="10800000">
              <a:off x="356586" y="213420"/>
              <a:ext cx="963228" cy="365124"/>
            </a:xfrm>
            <a:prstGeom prst="triangle">
              <a:avLst/>
            </a:prstGeom>
            <a:solidFill>
              <a:schemeClr val="tx2"/>
            </a:solidFill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C460C1C-C8D7-3CAC-6DD2-52E6E668D980}"/>
                </a:ext>
              </a:extLst>
            </p:cNvPr>
            <p:cNvSpPr/>
            <p:nvPr userDrawn="1"/>
          </p:nvSpPr>
          <p:spPr>
            <a:xfrm>
              <a:off x="0" y="-15903"/>
              <a:ext cx="12192000" cy="3651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3C1F3D2E-66EB-247C-8326-7573E18A9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4648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16095B8-5F8B-AF63-8CE2-BDFD711054A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06540" y="457200"/>
            <a:ext cx="4533900" cy="27432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7" name="Content Placeholder 17">
            <a:extLst>
              <a:ext uri="{FF2B5EF4-FFF2-40B4-BE49-F238E27FC236}">
                <a16:creationId xmlns:a16="http://schemas.microsoft.com/office/drawing/2014/main" id="{52DDFEF9-0341-E538-479D-6A632BA8850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6540" y="739345"/>
            <a:ext cx="4533900" cy="27432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9" name="Content Placeholder 17">
            <a:extLst>
              <a:ext uri="{FF2B5EF4-FFF2-40B4-BE49-F238E27FC236}">
                <a16:creationId xmlns:a16="http://schemas.microsoft.com/office/drawing/2014/main" id="{081E4DA0-4189-8AD8-221E-3DBF1129956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06540" y="1013665"/>
            <a:ext cx="4533900" cy="27432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31" name="Content Placeholder 17">
            <a:extLst>
              <a:ext uri="{FF2B5EF4-FFF2-40B4-BE49-F238E27FC236}">
                <a16:creationId xmlns:a16="http://schemas.microsoft.com/office/drawing/2014/main" id="{617F665E-4951-2D1D-E972-D3CDA6D83E3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606540" y="1287985"/>
            <a:ext cx="4533900" cy="27432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33" name="Content Placeholder 34">
            <a:extLst>
              <a:ext uri="{FF2B5EF4-FFF2-40B4-BE49-F238E27FC236}">
                <a16:creationId xmlns:a16="http://schemas.microsoft.com/office/drawing/2014/main" id="{8F429DC9-CEBC-08D5-D822-5111BC3A2ECF}"/>
              </a:ext>
            </a:extLst>
          </p:cNvPr>
          <p:cNvSpPr>
            <a:spLocks noGrp="1"/>
          </p:cNvSpPr>
          <p:nvPr>
            <p:ph sz="quarter" idx="69" hasCustomPrompt="1"/>
          </p:nvPr>
        </p:nvSpPr>
        <p:spPr>
          <a:xfrm>
            <a:off x="1" y="6400801"/>
            <a:ext cx="12192000" cy="452438"/>
          </a:xfrm>
        </p:spPr>
        <p:txBody>
          <a:bodyPr anchor="ctr">
            <a:noAutofit/>
          </a:bodyPr>
          <a:lstStyle>
            <a:lvl1pPr marL="0" indent="0" algn="r">
              <a:buNone/>
              <a:defRPr sz="800" i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r">
              <a:buNone/>
              <a:defRPr sz="800"/>
            </a:lvl2pPr>
            <a:lvl3pPr marL="822960" indent="0" algn="r">
              <a:buNone/>
              <a:defRPr sz="700"/>
            </a:lvl3pPr>
            <a:lvl4pPr marL="1188720" indent="0" algn="r">
              <a:buNone/>
              <a:defRPr sz="600"/>
            </a:lvl4pPr>
            <a:lvl5pPr marL="1554480" indent="0" algn="r">
              <a:buNone/>
              <a:defRPr sz="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8044055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511" y="637309"/>
            <a:ext cx="8324015" cy="5323475"/>
          </a:xfrm>
        </p:spPr>
        <p:txBody>
          <a:bodyPr/>
          <a:lstStyle>
            <a:lvl1pPr>
              <a:buClr>
                <a:srgbClr val="00B050"/>
              </a:buClr>
              <a:defRPr/>
            </a:lvl1pPr>
            <a:lvl2pPr>
              <a:buClr>
                <a:srgbClr val="00B050"/>
              </a:buClr>
              <a:defRPr/>
            </a:lvl2pPr>
            <a:lvl3pPr>
              <a:buClr>
                <a:srgbClr val="00B050"/>
              </a:buClr>
              <a:defRPr/>
            </a:lvl3pPr>
            <a:lvl4pPr>
              <a:buClr>
                <a:srgbClr val="00B050"/>
              </a:buClr>
              <a:defRPr/>
            </a:lvl4pPr>
            <a:lvl5pPr>
              <a:buClr>
                <a:srgbClr val="00B05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296FFF-BD5F-BC49-8F59-4D875EB4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1244" y="6361533"/>
            <a:ext cx="1980175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B050"/>
                </a:solidFill>
              </a:defRPr>
            </a:lvl1pPr>
          </a:lstStyle>
          <a:p>
            <a:fld id="{C25A15C9-26C3-4F26-BF16-EA931E8CA5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191500" y="6611938"/>
            <a:ext cx="914400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27189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511" y="637309"/>
            <a:ext cx="8324015" cy="5323475"/>
          </a:xfrm>
        </p:spPr>
        <p:txBody>
          <a:bodyPr/>
          <a:lstStyle>
            <a:lvl1pPr>
              <a:buClr>
                <a:srgbClr val="00B050"/>
              </a:buClr>
              <a:defRPr/>
            </a:lvl1pPr>
            <a:lvl2pPr>
              <a:buClr>
                <a:srgbClr val="00B050"/>
              </a:buClr>
              <a:defRPr/>
            </a:lvl2pPr>
            <a:lvl3pPr>
              <a:buClr>
                <a:srgbClr val="00B050"/>
              </a:buClr>
              <a:defRPr/>
            </a:lvl3pPr>
            <a:lvl4pPr>
              <a:buClr>
                <a:srgbClr val="00B050"/>
              </a:buClr>
              <a:defRPr/>
            </a:lvl4pPr>
            <a:lvl5pPr>
              <a:buClr>
                <a:srgbClr val="00B05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296FFF-BD5F-BC49-8F59-4D875EB4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1244" y="6361533"/>
            <a:ext cx="1980175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B050"/>
                </a:solidFill>
              </a:defRPr>
            </a:lvl1pPr>
          </a:lstStyle>
          <a:p>
            <a:fld id="{C25A15C9-26C3-4F26-BF16-EA931E8CA5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191500" y="6611938"/>
            <a:ext cx="914400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6712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511" y="637309"/>
            <a:ext cx="8324015" cy="5323475"/>
          </a:xfrm>
        </p:spPr>
        <p:txBody>
          <a:bodyPr/>
          <a:lstStyle>
            <a:lvl1pPr>
              <a:buClr>
                <a:srgbClr val="00B050"/>
              </a:buClr>
              <a:defRPr/>
            </a:lvl1pPr>
            <a:lvl2pPr>
              <a:buClr>
                <a:srgbClr val="00B050"/>
              </a:buClr>
              <a:defRPr/>
            </a:lvl2pPr>
            <a:lvl3pPr>
              <a:buClr>
                <a:srgbClr val="00B050"/>
              </a:buClr>
              <a:defRPr/>
            </a:lvl3pPr>
            <a:lvl4pPr>
              <a:buClr>
                <a:srgbClr val="00B050"/>
              </a:buClr>
              <a:defRPr/>
            </a:lvl4pPr>
            <a:lvl5pPr>
              <a:buClr>
                <a:srgbClr val="00B05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296FFF-BD5F-BC49-8F59-4D875EB4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1244" y="6361533"/>
            <a:ext cx="1980175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B050"/>
                </a:solidFill>
              </a:defRPr>
            </a:lvl1pPr>
          </a:lstStyle>
          <a:p>
            <a:fld id="{C25A15C9-26C3-4F26-BF16-EA931E8CA5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191500" y="6611938"/>
            <a:ext cx="914400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7530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Partn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59C5CDD-2259-C557-4B17-2C64FF7BA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3136106"/>
            <a:chOff x="0" y="0"/>
            <a:chExt cx="12192000" cy="313610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384B815-1E3A-B04F-9876-7423C5D349E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2922687"/>
              <a:ext cx="12192000" cy="0"/>
            </a:xfrm>
            <a:prstGeom prst="line">
              <a:avLst/>
            </a:prstGeom>
            <a:ln w="38100">
              <a:solidFill>
                <a:srgbClr val="62BA4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66569B7E-2079-EB0C-3A13-ECAAB948FA9A}"/>
                </a:ext>
              </a:extLst>
            </p:cNvPr>
            <p:cNvSpPr/>
            <p:nvPr userDrawn="1"/>
          </p:nvSpPr>
          <p:spPr>
            <a:xfrm rot="10800000">
              <a:off x="356586" y="2770982"/>
              <a:ext cx="963228" cy="365124"/>
            </a:xfrm>
            <a:prstGeom prst="triangle">
              <a:avLst/>
            </a:prstGeom>
            <a:solidFill>
              <a:schemeClr val="tx2"/>
            </a:solidFill>
            <a:ln w="38100">
              <a:solidFill>
                <a:srgbClr val="62BA4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DE65AEE-032A-AE61-F86E-136CCA433B98}"/>
                </a:ext>
              </a:extLst>
            </p:cNvPr>
            <p:cNvSpPr/>
            <p:nvPr userDrawn="1"/>
          </p:nvSpPr>
          <p:spPr>
            <a:xfrm>
              <a:off x="0" y="0"/>
              <a:ext cx="12192000" cy="290678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pic>
        <p:nvPicPr>
          <p:cNvPr id="16" name="Picture Placeholder 17">
            <a:extLst>
              <a:ext uri="{FF2B5EF4-FFF2-40B4-BE49-F238E27FC236}">
                <a16:creationId xmlns:a16="http://schemas.microsoft.com/office/drawing/2014/main" id="{DDAB4518-E2AA-4CD5-8440-9B6D74B83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3" r="-3244" b="-48"/>
          <a:stretch/>
        </p:blipFill>
        <p:spPr>
          <a:xfrm>
            <a:off x="555624" y="812940"/>
            <a:ext cx="2962559" cy="133342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9D6412-5ACA-61AD-DB5E-7511EE387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815152" y="609554"/>
            <a:ext cx="0" cy="174019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Placeholder 9">
            <a:extLst>
              <a:ext uri="{FF2B5EF4-FFF2-40B4-BE49-F238E27FC236}">
                <a16:creationId xmlns:a16="http://schemas.microsoft.com/office/drawing/2014/main" id="{9ECD17DF-71F5-1D37-004A-C1C7C8CA5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40" r="-9540"/>
          <a:stretch/>
        </p:blipFill>
        <p:spPr>
          <a:xfrm>
            <a:off x="4112121" y="909741"/>
            <a:ext cx="2286000" cy="11398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1C6DB31-0A8F-3189-E999-AB2A745EAC0D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55702" y="2880388"/>
            <a:ext cx="9978948" cy="172429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cap="none" baseline="0">
                <a:solidFill>
                  <a:schemeClr val="tx2"/>
                </a:solidFill>
                <a:latin typeface="+mn-lt"/>
                <a:ea typeface="Cambria" charset="0"/>
                <a:cs typeface="DokChampa" panose="020B0502040204020203" pitchFamily="34" charset="-34"/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A7BCE87-0ACC-8560-B134-2524AFD23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4733050"/>
            <a:ext cx="10534650" cy="0"/>
          </a:xfrm>
          <a:prstGeom prst="line">
            <a:avLst/>
          </a:prstGeom>
          <a:ln w="38100">
            <a:solidFill>
              <a:srgbClr val="62BA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7D003AB2-0822-0240-0618-78300846F82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555701" y="4956135"/>
            <a:ext cx="9978951" cy="294203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tx2"/>
                </a:solidFill>
                <a:latin typeface="+mj-lt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7CB72D2-4A6F-E184-EBAA-692DE1E9947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56761" y="5742396"/>
            <a:ext cx="9977701" cy="2812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DEPARMENT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E76748A-07B3-42A4-A1A1-A983F80AD51F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55624" y="6058952"/>
            <a:ext cx="9977701" cy="294202"/>
          </a:xfrm>
        </p:spPr>
        <p:txBody>
          <a:bodyPr>
            <a:noAutofit/>
          </a:bodyPr>
          <a:lstStyle>
            <a:lvl1pPr marL="0" indent="0">
              <a:buNone/>
              <a:defRPr lang="en-US" sz="1800" i="1" dirty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US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165929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AA9C5A9-0532-2BD8-2455-ED3C2514C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91440"/>
            <a:ext cx="12192000" cy="594447"/>
            <a:chOff x="0" y="-15903"/>
            <a:chExt cx="12192000" cy="59444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7B1C61-0CC6-49DA-E6C5-C5B3DCD0FC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365125"/>
              <a:ext cx="12192000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E4A401-CF80-A0A9-B1FE-E9A6A43DD6A0}"/>
                </a:ext>
              </a:extLst>
            </p:cNvPr>
            <p:cNvSpPr/>
            <p:nvPr userDrawn="1"/>
          </p:nvSpPr>
          <p:spPr>
            <a:xfrm rot="10800000">
              <a:off x="356586" y="213420"/>
              <a:ext cx="963228" cy="365124"/>
            </a:xfrm>
            <a:prstGeom prst="triangle">
              <a:avLst/>
            </a:prstGeom>
            <a:solidFill>
              <a:schemeClr val="tx2"/>
            </a:solidFill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F2103DA-661E-B11D-5DB7-C2E311CD9B7E}"/>
                </a:ext>
              </a:extLst>
            </p:cNvPr>
            <p:cNvSpPr/>
            <p:nvPr userDrawn="1"/>
          </p:nvSpPr>
          <p:spPr>
            <a:xfrm>
              <a:off x="0" y="-15903"/>
              <a:ext cx="12192000" cy="3651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B5CC2FE6-28BF-C922-4565-4FBCE4137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7738534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986E0-3737-64D0-72D3-C45D4AB962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4"/>
            <a:ext cx="7738533" cy="48061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29081CC-8041-1C40-2BD2-5DAA8E6ED366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333059" y="118923"/>
            <a:ext cx="2415009" cy="1828799"/>
          </a:xfrm>
          <a:effectLst/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B43F8F-4DA7-9D07-1B0B-168CCFC607E8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9137334" y="1753009"/>
            <a:ext cx="2415009" cy="1828799"/>
          </a:xfrm>
          <a:effectLst/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FC9350E-624F-75D8-B5C8-DB13054E8888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9730141" y="3387095"/>
            <a:ext cx="2415009" cy="1828799"/>
          </a:xfrm>
          <a:effectLst/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D69E843-95E1-3844-F4E1-A1ACBDECDECB}"/>
              </a:ext>
            </a:extLst>
          </p:cNvPr>
          <p:cNvSpPr>
            <a:spLocks noGrp="1"/>
          </p:cNvSpPr>
          <p:nvPr>
            <p:ph sz="quarter" idx="43" hasCustomPrompt="1"/>
          </p:nvPr>
        </p:nvSpPr>
        <p:spPr>
          <a:xfrm>
            <a:off x="8686355" y="5021181"/>
            <a:ext cx="2415009" cy="1828799"/>
          </a:xfrm>
          <a:effectLst/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pic>
        <p:nvPicPr>
          <p:cNvPr id="8" name="Picture 7" descr="Minnesota State logo.">
            <a:extLst>
              <a:ext uri="{FF2B5EF4-FFF2-40B4-BE49-F238E27FC236}">
                <a16:creationId xmlns:a16="http://schemas.microsoft.com/office/drawing/2014/main" id="{8C630977-DF08-B0C4-C064-474AC598B7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580" y="6272213"/>
            <a:ext cx="1188720" cy="402335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6614E7-DF3A-B926-BCB9-76AF58489ADE}"/>
              </a:ext>
            </a:extLst>
          </p:cNvPr>
          <p:cNvSpPr txBox="1"/>
          <p:nvPr userDrawn="1"/>
        </p:nvSpPr>
        <p:spPr>
          <a:xfrm>
            <a:off x="11498580" y="6620947"/>
            <a:ext cx="457200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fld id="{D83FE643-7C41-44D2-A7F3-B4EB1EC4DD70}" type="slidenum">
              <a:rPr lang="en-US" sz="700" b="1" smtClean="0">
                <a:solidFill>
                  <a:srgbClr val="003C66"/>
                </a:solidFill>
              </a:rPr>
              <a:t>‹#›</a:t>
            </a:fld>
            <a:endParaRPr lang="en-US" sz="700" b="1">
              <a:solidFill>
                <a:srgbClr val="003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157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511" y="637309"/>
            <a:ext cx="8324015" cy="5323475"/>
          </a:xfrm>
        </p:spPr>
        <p:txBody>
          <a:bodyPr/>
          <a:lstStyle>
            <a:lvl1pPr>
              <a:buClr>
                <a:srgbClr val="00B050"/>
              </a:buClr>
              <a:defRPr/>
            </a:lvl1pPr>
            <a:lvl2pPr>
              <a:buClr>
                <a:srgbClr val="00B050"/>
              </a:buClr>
              <a:defRPr/>
            </a:lvl2pPr>
            <a:lvl3pPr>
              <a:buClr>
                <a:srgbClr val="00B050"/>
              </a:buClr>
              <a:defRPr/>
            </a:lvl3pPr>
            <a:lvl4pPr>
              <a:buClr>
                <a:srgbClr val="00B050"/>
              </a:buClr>
              <a:defRPr/>
            </a:lvl4pPr>
            <a:lvl5pPr>
              <a:buClr>
                <a:srgbClr val="00B05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296FFF-BD5F-BC49-8F59-4D875EB4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1244" y="6361533"/>
            <a:ext cx="1980175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B050"/>
                </a:solidFill>
              </a:defRPr>
            </a:lvl1pPr>
          </a:lstStyle>
          <a:p>
            <a:fld id="{C25A15C9-26C3-4F26-BF16-EA931E8CA5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191500" y="6611938"/>
            <a:ext cx="914400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1039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511" y="637309"/>
            <a:ext cx="8324015" cy="5323475"/>
          </a:xfrm>
        </p:spPr>
        <p:txBody>
          <a:bodyPr/>
          <a:lstStyle>
            <a:lvl1pPr>
              <a:buClr>
                <a:srgbClr val="00B050"/>
              </a:buClr>
              <a:defRPr/>
            </a:lvl1pPr>
            <a:lvl2pPr>
              <a:buClr>
                <a:srgbClr val="00B050"/>
              </a:buClr>
              <a:defRPr/>
            </a:lvl2pPr>
            <a:lvl3pPr>
              <a:buClr>
                <a:srgbClr val="00B050"/>
              </a:buClr>
              <a:defRPr/>
            </a:lvl3pPr>
            <a:lvl4pPr>
              <a:buClr>
                <a:srgbClr val="00B050"/>
              </a:buClr>
              <a:defRPr/>
            </a:lvl4pPr>
            <a:lvl5pPr>
              <a:buClr>
                <a:srgbClr val="00B05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296FFF-BD5F-BC49-8F59-4D875EB4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1244" y="6361533"/>
            <a:ext cx="1980175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B050"/>
                </a:solidFill>
              </a:defRPr>
            </a:lvl1pPr>
          </a:lstStyle>
          <a:p>
            <a:fld id="{C25A15C9-26C3-4F26-BF16-EA931E8CA5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191500" y="6611938"/>
            <a:ext cx="914400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54027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511" y="637309"/>
            <a:ext cx="8324015" cy="5323475"/>
          </a:xfrm>
        </p:spPr>
        <p:txBody>
          <a:bodyPr/>
          <a:lstStyle>
            <a:lvl1pPr>
              <a:buClr>
                <a:srgbClr val="00B050"/>
              </a:buClr>
              <a:defRPr/>
            </a:lvl1pPr>
            <a:lvl2pPr>
              <a:buClr>
                <a:srgbClr val="00B050"/>
              </a:buClr>
              <a:defRPr/>
            </a:lvl2pPr>
            <a:lvl3pPr>
              <a:buClr>
                <a:srgbClr val="00B050"/>
              </a:buClr>
              <a:defRPr/>
            </a:lvl3pPr>
            <a:lvl4pPr>
              <a:buClr>
                <a:srgbClr val="00B050"/>
              </a:buClr>
              <a:defRPr/>
            </a:lvl4pPr>
            <a:lvl5pPr>
              <a:buClr>
                <a:srgbClr val="00B05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296FFF-BD5F-BC49-8F59-4D875EB4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1244" y="6361533"/>
            <a:ext cx="1980175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B050"/>
                </a:solidFill>
              </a:defRPr>
            </a:lvl1pPr>
          </a:lstStyle>
          <a:p>
            <a:fld id="{C25A15C9-26C3-4F26-BF16-EA931E8CA5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191500" y="6611938"/>
            <a:ext cx="914400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3995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511" y="637309"/>
            <a:ext cx="8324015" cy="5323475"/>
          </a:xfrm>
        </p:spPr>
        <p:txBody>
          <a:bodyPr/>
          <a:lstStyle>
            <a:lvl1pPr>
              <a:buClr>
                <a:srgbClr val="00B050"/>
              </a:buClr>
              <a:defRPr/>
            </a:lvl1pPr>
            <a:lvl2pPr>
              <a:buClr>
                <a:srgbClr val="00B050"/>
              </a:buClr>
              <a:defRPr/>
            </a:lvl2pPr>
            <a:lvl3pPr>
              <a:buClr>
                <a:srgbClr val="00B050"/>
              </a:buClr>
              <a:defRPr/>
            </a:lvl3pPr>
            <a:lvl4pPr>
              <a:buClr>
                <a:srgbClr val="00B050"/>
              </a:buClr>
              <a:defRPr/>
            </a:lvl4pPr>
            <a:lvl5pPr>
              <a:buClr>
                <a:srgbClr val="00B05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296FFF-BD5F-BC49-8F59-4D875EB4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1244" y="6361533"/>
            <a:ext cx="1980175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B050"/>
                </a:solidFill>
              </a:defRPr>
            </a:lvl1pPr>
          </a:lstStyle>
          <a:p>
            <a:fld id="{C25A15C9-26C3-4F26-BF16-EA931E8CA5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191500" y="6611938"/>
            <a:ext cx="914400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60678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511" y="637309"/>
            <a:ext cx="8324015" cy="5323475"/>
          </a:xfrm>
        </p:spPr>
        <p:txBody>
          <a:bodyPr/>
          <a:lstStyle>
            <a:lvl1pPr>
              <a:buClr>
                <a:srgbClr val="00B050"/>
              </a:buClr>
              <a:defRPr/>
            </a:lvl1pPr>
            <a:lvl2pPr>
              <a:buClr>
                <a:srgbClr val="00B050"/>
              </a:buClr>
              <a:defRPr/>
            </a:lvl2pPr>
            <a:lvl3pPr>
              <a:buClr>
                <a:srgbClr val="00B050"/>
              </a:buClr>
              <a:defRPr/>
            </a:lvl3pPr>
            <a:lvl4pPr>
              <a:buClr>
                <a:srgbClr val="00B050"/>
              </a:buClr>
              <a:defRPr/>
            </a:lvl4pPr>
            <a:lvl5pPr>
              <a:buClr>
                <a:srgbClr val="00B05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296FFF-BD5F-BC49-8F59-4D875EB4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1244" y="6361533"/>
            <a:ext cx="1980175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B050"/>
                </a:solidFill>
              </a:defRPr>
            </a:lvl1pPr>
          </a:lstStyle>
          <a:p>
            <a:fld id="{C25A15C9-26C3-4F26-BF16-EA931E8CA5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191500" y="6611938"/>
            <a:ext cx="914400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08687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511" y="637309"/>
            <a:ext cx="8324015" cy="5323475"/>
          </a:xfrm>
        </p:spPr>
        <p:txBody>
          <a:bodyPr/>
          <a:lstStyle>
            <a:lvl1pPr>
              <a:buClr>
                <a:srgbClr val="00B050"/>
              </a:buClr>
              <a:defRPr/>
            </a:lvl1pPr>
            <a:lvl2pPr>
              <a:buClr>
                <a:srgbClr val="00B050"/>
              </a:buClr>
              <a:defRPr/>
            </a:lvl2pPr>
            <a:lvl3pPr>
              <a:buClr>
                <a:srgbClr val="00B050"/>
              </a:buClr>
              <a:defRPr/>
            </a:lvl3pPr>
            <a:lvl4pPr>
              <a:buClr>
                <a:srgbClr val="00B050"/>
              </a:buClr>
              <a:defRPr/>
            </a:lvl4pPr>
            <a:lvl5pPr>
              <a:buClr>
                <a:srgbClr val="00B05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296FFF-BD5F-BC49-8F59-4D875EB4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1244" y="6361533"/>
            <a:ext cx="1980175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B050"/>
                </a:solidFill>
              </a:defRPr>
            </a:lvl1pPr>
          </a:lstStyle>
          <a:p>
            <a:fld id="{C25A15C9-26C3-4F26-BF16-EA931E8CA5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191500" y="6611938"/>
            <a:ext cx="914400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0624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511" y="637309"/>
            <a:ext cx="8324015" cy="5323475"/>
          </a:xfrm>
        </p:spPr>
        <p:txBody>
          <a:bodyPr/>
          <a:lstStyle>
            <a:lvl1pPr>
              <a:buClr>
                <a:srgbClr val="00B050"/>
              </a:buClr>
              <a:defRPr/>
            </a:lvl1pPr>
            <a:lvl2pPr>
              <a:buClr>
                <a:srgbClr val="00B050"/>
              </a:buClr>
              <a:defRPr/>
            </a:lvl2pPr>
            <a:lvl3pPr>
              <a:buClr>
                <a:srgbClr val="00B050"/>
              </a:buClr>
              <a:defRPr/>
            </a:lvl3pPr>
            <a:lvl4pPr>
              <a:buClr>
                <a:srgbClr val="00B050"/>
              </a:buClr>
              <a:defRPr/>
            </a:lvl4pPr>
            <a:lvl5pPr>
              <a:buClr>
                <a:srgbClr val="00B05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296FFF-BD5F-BC49-8F59-4D875EB4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1244" y="6361533"/>
            <a:ext cx="1980175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B050"/>
                </a:solidFill>
              </a:defRPr>
            </a:lvl1pPr>
          </a:lstStyle>
          <a:p>
            <a:fld id="{C25A15C9-26C3-4F26-BF16-EA931E8CA5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191500" y="6611938"/>
            <a:ext cx="914400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53164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511" y="637309"/>
            <a:ext cx="8324015" cy="5323475"/>
          </a:xfrm>
        </p:spPr>
        <p:txBody>
          <a:bodyPr/>
          <a:lstStyle>
            <a:lvl1pPr>
              <a:buClr>
                <a:srgbClr val="00B050"/>
              </a:buClr>
              <a:defRPr/>
            </a:lvl1pPr>
            <a:lvl2pPr>
              <a:buClr>
                <a:srgbClr val="00B050"/>
              </a:buClr>
              <a:defRPr/>
            </a:lvl2pPr>
            <a:lvl3pPr>
              <a:buClr>
                <a:srgbClr val="00B050"/>
              </a:buClr>
              <a:defRPr/>
            </a:lvl3pPr>
            <a:lvl4pPr>
              <a:buClr>
                <a:srgbClr val="00B050"/>
              </a:buClr>
              <a:defRPr/>
            </a:lvl4pPr>
            <a:lvl5pPr>
              <a:buClr>
                <a:srgbClr val="00B05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296FFF-BD5F-BC49-8F59-4D875EB4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1244" y="6361533"/>
            <a:ext cx="1980175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B050"/>
                </a:solidFill>
              </a:defRPr>
            </a:lvl1pPr>
          </a:lstStyle>
          <a:p>
            <a:fld id="{C25A15C9-26C3-4F26-BF16-EA931E8CA5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191500" y="6611938"/>
            <a:ext cx="914400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3569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511" y="637309"/>
            <a:ext cx="8324015" cy="5323475"/>
          </a:xfrm>
        </p:spPr>
        <p:txBody>
          <a:bodyPr/>
          <a:lstStyle>
            <a:lvl1pPr>
              <a:buClr>
                <a:srgbClr val="00B050"/>
              </a:buClr>
              <a:defRPr/>
            </a:lvl1pPr>
            <a:lvl2pPr>
              <a:buClr>
                <a:srgbClr val="00B050"/>
              </a:buClr>
              <a:defRPr/>
            </a:lvl2pPr>
            <a:lvl3pPr>
              <a:buClr>
                <a:srgbClr val="00B050"/>
              </a:buClr>
              <a:defRPr/>
            </a:lvl3pPr>
            <a:lvl4pPr>
              <a:buClr>
                <a:srgbClr val="00B050"/>
              </a:buClr>
              <a:defRPr/>
            </a:lvl4pPr>
            <a:lvl5pPr>
              <a:buClr>
                <a:srgbClr val="00B05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296FFF-BD5F-BC49-8F59-4D875EB4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1244" y="6361533"/>
            <a:ext cx="1980175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B050"/>
                </a:solidFill>
              </a:defRPr>
            </a:lvl1pPr>
          </a:lstStyle>
          <a:p>
            <a:fld id="{C25A15C9-26C3-4F26-BF16-EA931E8CA5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191500" y="6611938"/>
            <a:ext cx="914400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58148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511" y="637309"/>
            <a:ext cx="8324015" cy="5323475"/>
          </a:xfrm>
        </p:spPr>
        <p:txBody>
          <a:bodyPr/>
          <a:lstStyle>
            <a:lvl1pPr>
              <a:buClr>
                <a:srgbClr val="00B050"/>
              </a:buClr>
              <a:defRPr/>
            </a:lvl1pPr>
            <a:lvl2pPr>
              <a:buClr>
                <a:srgbClr val="00B050"/>
              </a:buClr>
              <a:defRPr/>
            </a:lvl2pPr>
            <a:lvl3pPr>
              <a:buClr>
                <a:srgbClr val="00B050"/>
              </a:buClr>
              <a:defRPr/>
            </a:lvl3pPr>
            <a:lvl4pPr>
              <a:buClr>
                <a:srgbClr val="00B050"/>
              </a:buClr>
              <a:defRPr/>
            </a:lvl4pPr>
            <a:lvl5pPr>
              <a:buClr>
                <a:srgbClr val="00B05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296FFF-BD5F-BC49-8F59-4D875EB4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1244" y="6361533"/>
            <a:ext cx="1980175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B050"/>
                </a:solidFill>
              </a:defRPr>
            </a:lvl1pPr>
          </a:lstStyle>
          <a:p>
            <a:fld id="{C25A15C9-26C3-4F26-BF16-EA931E8CA5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191500" y="6611938"/>
            <a:ext cx="914400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60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AA9C5A9-0532-2BD8-2455-ED3C2514C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91440"/>
            <a:ext cx="12192000" cy="594447"/>
            <a:chOff x="0" y="-15903"/>
            <a:chExt cx="12192000" cy="59444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7B1C61-0CC6-49DA-E6C5-C5B3DCD0FC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365125"/>
              <a:ext cx="12192000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E4A401-CF80-A0A9-B1FE-E9A6A43DD6A0}"/>
                </a:ext>
              </a:extLst>
            </p:cNvPr>
            <p:cNvSpPr/>
            <p:nvPr userDrawn="1"/>
          </p:nvSpPr>
          <p:spPr>
            <a:xfrm rot="10800000">
              <a:off x="356586" y="213420"/>
              <a:ext cx="963228" cy="365124"/>
            </a:xfrm>
            <a:prstGeom prst="triangle">
              <a:avLst/>
            </a:prstGeom>
            <a:solidFill>
              <a:schemeClr val="tx2"/>
            </a:solidFill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F2103DA-661E-B11D-5DB7-C2E311CD9B7E}"/>
                </a:ext>
              </a:extLst>
            </p:cNvPr>
            <p:cNvSpPr/>
            <p:nvPr userDrawn="1"/>
          </p:nvSpPr>
          <p:spPr>
            <a:xfrm>
              <a:off x="0" y="-15903"/>
              <a:ext cx="12192000" cy="3651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B5CC2FE6-28BF-C922-4565-4FBCE4137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7738534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986E0-3737-64D0-72D3-C45D4AB962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4"/>
            <a:ext cx="7738533" cy="48061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29081CC-8041-1C40-2BD2-5DAA8E6ED366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380595" y="-91440"/>
            <a:ext cx="2415009" cy="2610263"/>
          </a:xfrm>
          <a:effectLst/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B43F8F-4DA7-9D07-1B0B-168CCFC607E8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9774051" y="2182452"/>
            <a:ext cx="2415009" cy="2610263"/>
          </a:xfrm>
          <a:effectLst/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FC9350E-624F-75D8-B5C8-DB13054E8888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733051" y="4247737"/>
            <a:ext cx="2415009" cy="2610263"/>
          </a:xfrm>
          <a:effectLst/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pic>
        <p:nvPicPr>
          <p:cNvPr id="8" name="Picture 7" descr="Minnesota State logo.">
            <a:extLst>
              <a:ext uri="{FF2B5EF4-FFF2-40B4-BE49-F238E27FC236}">
                <a16:creationId xmlns:a16="http://schemas.microsoft.com/office/drawing/2014/main" id="{8C630977-DF08-B0C4-C064-474AC598B7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580" y="6272213"/>
            <a:ext cx="1188720" cy="402335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6614E7-DF3A-B926-BCB9-76AF58489ADE}"/>
              </a:ext>
            </a:extLst>
          </p:cNvPr>
          <p:cNvSpPr txBox="1"/>
          <p:nvPr userDrawn="1"/>
        </p:nvSpPr>
        <p:spPr>
          <a:xfrm>
            <a:off x="11498580" y="6620947"/>
            <a:ext cx="457200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fld id="{D83FE643-7C41-44D2-A7F3-B4EB1EC4DD70}" type="slidenum">
              <a:rPr lang="en-US" sz="700" b="1" smtClean="0">
                <a:solidFill>
                  <a:srgbClr val="003C66"/>
                </a:solidFill>
              </a:rPr>
              <a:t>‹#›</a:t>
            </a:fld>
            <a:endParaRPr lang="en-US" sz="700" b="1">
              <a:solidFill>
                <a:srgbClr val="003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628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511" y="637309"/>
            <a:ext cx="8324015" cy="5323475"/>
          </a:xfrm>
        </p:spPr>
        <p:txBody>
          <a:bodyPr/>
          <a:lstStyle>
            <a:lvl1pPr>
              <a:buClr>
                <a:srgbClr val="00B050"/>
              </a:buClr>
              <a:defRPr/>
            </a:lvl1pPr>
            <a:lvl2pPr>
              <a:buClr>
                <a:srgbClr val="00B050"/>
              </a:buClr>
              <a:defRPr/>
            </a:lvl2pPr>
            <a:lvl3pPr>
              <a:buClr>
                <a:srgbClr val="00B050"/>
              </a:buClr>
              <a:defRPr/>
            </a:lvl3pPr>
            <a:lvl4pPr>
              <a:buClr>
                <a:srgbClr val="00B050"/>
              </a:buClr>
              <a:defRPr/>
            </a:lvl4pPr>
            <a:lvl5pPr>
              <a:buClr>
                <a:srgbClr val="00B05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296FFF-BD5F-BC49-8F59-4D875EB4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1244" y="6361533"/>
            <a:ext cx="1980175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B050"/>
                </a:solidFill>
              </a:defRPr>
            </a:lvl1pPr>
          </a:lstStyle>
          <a:p>
            <a:fld id="{C25A15C9-26C3-4F26-BF16-EA931E8CA5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191500" y="6611938"/>
            <a:ext cx="914400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519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511" y="637309"/>
            <a:ext cx="8324015" cy="5323475"/>
          </a:xfrm>
        </p:spPr>
        <p:txBody>
          <a:bodyPr/>
          <a:lstStyle>
            <a:lvl1pPr>
              <a:buClr>
                <a:srgbClr val="00B050"/>
              </a:buClr>
              <a:defRPr/>
            </a:lvl1pPr>
            <a:lvl2pPr>
              <a:buClr>
                <a:srgbClr val="00B050"/>
              </a:buClr>
              <a:defRPr/>
            </a:lvl2pPr>
            <a:lvl3pPr>
              <a:buClr>
                <a:srgbClr val="00B050"/>
              </a:buClr>
              <a:defRPr/>
            </a:lvl3pPr>
            <a:lvl4pPr>
              <a:buClr>
                <a:srgbClr val="00B050"/>
              </a:buClr>
              <a:defRPr/>
            </a:lvl4pPr>
            <a:lvl5pPr>
              <a:buClr>
                <a:srgbClr val="00B050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296FFF-BD5F-BC49-8F59-4D875EB4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1244" y="6361533"/>
            <a:ext cx="1980175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B050"/>
                </a:solidFill>
              </a:defRPr>
            </a:lvl1pPr>
          </a:lstStyle>
          <a:p>
            <a:fld id="{C25A15C9-26C3-4F26-BF16-EA931E8CA5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191500" y="6611938"/>
            <a:ext cx="914400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81268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511" y="637309"/>
            <a:ext cx="8324015" cy="5323475"/>
          </a:xfrm>
        </p:spPr>
        <p:txBody>
          <a:bodyPr/>
          <a:lstStyle>
            <a:lvl1pPr>
              <a:buClr>
                <a:srgbClr val="00B050"/>
              </a:buClr>
              <a:defRPr/>
            </a:lvl1pPr>
            <a:lvl2pPr>
              <a:buClr>
                <a:srgbClr val="00B050"/>
              </a:buClr>
              <a:defRPr/>
            </a:lvl2pPr>
            <a:lvl3pPr>
              <a:buClr>
                <a:srgbClr val="00B050"/>
              </a:buClr>
              <a:defRPr/>
            </a:lvl3pPr>
            <a:lvl4pPr>
              <a:buClr>
                <a:srgbClr val="00B050"/>
              </a:buClr>
              <a:defRPr/>
            </a:lvl4pPr>
            <a:lvl5pPr>
              <a:buClr>
                <a:srgbClr val="00B050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296FFF-BD5F-BC49-8F59-4D875EB4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1244" y="6361533"/>
            <a:ext cx="1980175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B050"/>
                </a:solidFill>
              </a:defRPr>
            </a:lvl1pPr>
          </a:lstStyle>
          <a:p>
            <a:fld id="{C25A15C9-26C3-4F26-BF16-EA931E8CA5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191500" y="6611938"/>
            <a:ext cx="914400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20823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511" y="637309"/>
            <a:ext cx="8324015" cy="5323475"/>
          </a:xfrm>
        </p:spPr>
        <p:txBody>
          <a:bodyPr/>
          <a:lstStyle>
            <a:lvl1pPr>
              <a:buClr>
                <a:srgbClr val="00B050"/>
              </a:buClr>
              <a:defRPr/>
            </a:lvl1pPr>
            <a:lvl2pPr>
              <a:buClr>
                <a:srgbClr val="00B050"/>
              </a:buClr>
              <a:defRPr/>
            </a:lvl2pPr>
            <a:lvl3pPr>
              <a:buClr>
                <a:srgbClr val="00B050"/>
              </a:buClr>
              <a:defRPr/>
            </a:lvl3pPr>
            <a:lvl4pPr>
              <a:buClr>
                <a:srgbClr val="00B050"/>
              </a:buClr>
              <a:defRPr/>
            </a:lvl4pPr>
            <a:lvl5pPr>
              <a:buClr>
                <a:srgbClr val="00B050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296FFF-BD5F-BC49-8F59-4D875EB4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1244" y="6361533"/>
            <a:ext cx="1980175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B050"/>
                </a:solidFill>
              </a:defRPr>
            </a:lvl1pPr>
          </a:lstStyle>
          <a:p>
            <a:fld id="{C25A15C9-26C3-4F26-BF16-EA931E8CA5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191500" y="6611938"/>
            <a:ext cx="914400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1893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AA9C5A9-0532-2BD8-2455-ED3C2514C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91440"/>
            <a:ext cx="12192000" cy="594447"/>
            <a:chOff x="0" y="-15903"/>
            <a:chExt cx="12192000" cy="59444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7B1C61-0CC6-49DA-E6C5-C5B3DCD0FC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365125"/>
              <a:ext cx="12192000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E4A401-CF80-A0A9-B1FE-E9A6A43DD6A0}"/>
                </a:ext>
              </a:extLst>
            </p:cNvPr>
            <p:cNvSpPr/>
            <p:nvPr userDrawn="1"/>
          </p:nvSpPr>
          <p:spPr>
            <a:xfrm rot="10800000">
              <a:off x="356586" y="213420"/>
              <a:ext cx="963228" cy="365124"/>
            </a:xfrm>
            <a:prstGeom prst="triangle">
              <a:avLst/>
            </a:prstGeom>
            <a:solidFill>
              <a:schemeClr val="tx2"/>
            </a:solidFill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F2103DA-661E-B11D-5DB7-C2E311CD9B7E}"/>
                </a:ext>
              </a:extLst>
            </p:cNvPr>
            <p:cNvSpPr/>
            <p:nvPr userDrawn="1"/>
          </p:nvSpPr>
          <p:spPr>
            <a:xfrm>
              <a:off x="0" y="-15903"/>
              <a:ext cx="12192000" cy="3651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B5CC2FE6-28BF-C922-4565-4FBCE4137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1066038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986E0-3737-64D0-72D3-C45D4AB962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4"/>
            <a:ext cx="5257800" cy="48061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A5884CD-8A41-0884-222A-744D96352C4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40780" y="1825624"/>
            <a:ext cx="5257800" cy="48061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Minnesota State logo.">
            <a:extLst>
              <a:ext uri="{FF2B5EF4-FFF2-40B4-BE49-F238E27FC236}">
                <a16:creationId xmlns:a16="http://schemas.microsoft.com/office/drawing/2014/main" id="{8C630977-DF08-B0C4-C064-474AC598B7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580" y="6272213"/>
            <a:ext cx="1188720" cy="4023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6614E7-DF3A-B926-BCB9-76AF58489ADE}"/>
              </a:ext>
            </a:extLst>
          </p:cNvPr>
          <p:cNvSpPr txBox="1"/>
          <p:nvPr userDrawn="1"/>
        </p:nvSpPr>
        <p:spPr>
          <a:xfrm>
            <a:off x="11498580" y="6620947"/>
            <a:ext cx="457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83FE643-7C41-44D2-A7F3-B4EB1EC4DD70}" type="slidenum">
              <a:rPr lang="en-US" sz="700" b="1" smtClean="0">
                <a:solidFill>
                  <a:srgbClr val="003C66"/>
                </a:solidFill>
              </a:rPr>
              <a:t>‹#›</a:t>
            </a:fld>
            <a:endParaRPr lang="en-US" sz="700" b="1">
              <a:solidFill>
                <a:srgbClr val="003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73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3C07A582-CD87-A189-D6AD-EAAC5B7FF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91440"/>
            <a:ext cx="12192000" cy="594447"/>
            <a:chOff x="0" y="-15903"/>
            <a:chExt cx="12192000" cy="59444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B4A0F5F-4D38-BB3A-74C0-03CCE408CB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365125"/>
              <a:ext cx="12192000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A86DD342-6504-D3DC-D577-E0DE1D299CE3}"/>
                </a:ext>
              </a:extLst>
            </p:cNvPr>
            <p:cNvSpPr/>
            <p:nvPr userDrawn="1"/>
          </p:nvSpPr>
          <p:spPr>
            <a:xfrm rot="10800000">
              <a:off x="356586" y="213420"/>
              <a:ext cx="963228" cy="365124"/>
            </a:xfrm>
            <a:prstGeom prst="triangle">
              <a:avLst/>
            </a:prstGeom>
            <a:solidFill>
              <a:schemeClr val="tx2"/>
            </a:solidFill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42093FC-D776-EBE4-5D5F-632B50086F5F}"/>
                </a:ext>
              </a:extLst>
            </p:cNvPr>
            <p:cNvSpPr/>
            <p:nvPr userDrawn="1"/>
          </p:nvSpPr>
          <p:spPr>
            <a:xfrm>
              <a:off x="0" y="-15903"/>
              <a:ext cx="12192000" cy="3651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921798E-2B93-3458-8E93-29F46FAB2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03F91B86-A73A-E17F-84E8-FA8B744D84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1828517"/>
            <a:ext cx="10515600" cy="12171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B3BBEF8-0765-A86B-080A-6AAC85474BB3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376465" y="3062100"/>
            <a:ext cx="2728722" cy="1500441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D9B8A7-6B1A-F18A-B96E-0DE084BB2B1A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376465" y="4660765"/>
            <a:ext cx="2728722" cy="445110"/>
          </a:xfr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03CA68F-A0AE-517D-BA8C-A2B4B5628413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376465" y="5105875"/>
            <a:ext cx="2728722" cy="15150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88765D8-11A8-DF06-563B-228EF9AF58A4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3279914" y="3062100"/>
            <a:ext cx="2728722" cy="1500441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22EE432-F176-2D22-4989-227AA21B761C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3279914" y="4660765"/>
            <a:ext cx="2728722" cy="445110"/>
          </a:xfr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B702F83-B9A9-EE22-F428-323332C9C386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3279914" y="5105875"/>
            <a:ext cx="2728722" cy="15150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43D73686-E773-751D-EA01-AE5050B4D3DF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6181586" y="3064868"/>
            <a:ext cx="2728722" cy="1500441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B6690EC2-CB9E-D57A-3C10-F88AD96B4CED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6183363" y="4660765"/>
            <a:ext cx="2728722" cy="445110"/>
          </a:xfr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54A88B5-A6D9-D806-B4C6-64F178569666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6183363" y="5105875"/>
            <a:ext cx="2728722" cy="15150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07F4C3FE-2C54-9B7D-E22E-AADE71FAC58B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9084679" y="3064868"/>
            <a:ext cx="2728722" cy="1500441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A7DA9719-5EE4-ED4E-5401-9A5F097D8B77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9086813" y="4660765"/>
            <a:ext cx="2728722" cy="445110"/>
          </a:xfr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180BC9B-830D-B9C3-E9A7-EE636DC1FD59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9086813" y="5105875"/>
            <a:ext cx="2728722" cy="15150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pic>
        <p:nvPicPr>
          <p:cNvPr id="8" name="Picture 7" descr="Minnesota State logo.">
            <a:extLst>
              <a:ext uri="{FF2B5EF4-FFF2-40B4-BE49-F238E27FC236}">
                <a16:creationId xmlns:a16="http://schemas.microsoft.com/office/drawing/2014/main" id="{24F6401E-E9D4-01F4-FA60-52E40AC7EB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580" y="6272213"/>
            <a:ext cx="1188720" cy="4023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4ED0D2-716A-E12B-035E-26A8BD9AAF35}"/>
              </a:ext>
            </a:extLst>
          </p:cNvPr>
          <p:cNvSpPr txBox="1"/>
          <p:nvPr userDrawn="1"/>
        </p:nvSpPr>
        <p:spPr>
          <a:xfrm>
            <a:off x="11498580" y="6620947"/>
            <a:ext cx="457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83FE643-7C41-44D2-A7F3-B4EB1EC4DD70}" type="slidenum">
              <a:rPr lang="en-US" sz="700" b="1" smtClean="0">
                <a:solidFill>
                  <a:srgbClr val="003C66"/>
                </a:solidFill>
              </a:rPr>
              <a:t>‹#›</a:t>
            </a:fld>
            <a:endParaRPr lang="en-US" sz="700" b="1">
              <a:solidFill>
                <a:srgbClr val="003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90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3C07A582-CD87-A189-D6AD-EAAC5B7FF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91440"/>
            <a:ext cx="12192000" cy="594447"/>
            <a:chOff x="0" y="-15903"/>
            <a:chExt cx="12192000" cy="59444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B4A0F5F-4D38-BB3A-74C0-03CCE408CB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365125"/>
              <a:ext cx="12192000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A86DD342-6504-D3DC-D577-E0DE1D299CE3}"/>
                </a:ext>
              </a:extLst>
            </p:cNvPr>
            <p:cNvSpPr/>
            <p:nvPr userDrawn="1"/>
          </p:nvSpPr>
          <p:spPr>
            <a:xfrm rot="10800000">
              <a:off x="356586" y="213420"/>
              <a:ext cx="963228" cy="365124"/>
            </a:xfrm>
            <a:prstGeom prst="triangle">
              <a:avLst/>
            </a:prstGeom>
            <a:solidFill>
              <a:schemeClr val="tx2"/>
            </a:solidFill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42093FC-D776-EBE4-5D5F-632B50086F5F}"/>
                </a:ext>
              </a:extLst>
            </p:cNvPr>
            <p:cNvSpPr/>
            <p:nvPr userDrawn="1"/>
          </p:nvSpPr>
          <p:spPr>
            <a:xfrm>
              <a:off x="0" y="-15903"/>
              <a:ext cx="12192000" cy="3651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921798E-2B93-3458-8E93-29F46FAB2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6A3D1C8A-22FA-FD61-C7EA-38B154BEB8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1828517"/>
            <a:ext cx="10515600" cy="12171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6F2CFF0-C3F1-BF62-B5E5-B7F4280A0F2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319814" y="3226302"/>
            <a:ext cx="2683886" cy="198044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4A73F-A59B-B0A4-6EA3-F46012DDBD27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1274978" y="5361626"/>
            <a:ext cx="2728722" cy="4451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3A77B60-98C1-27A9-96BE-AD266101C609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1274978" y="5806736"/>
            <a:ext cx="2728722" cy="91338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D35CFB6-5062-6955-5AEA-A38CBC8AA488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4731638" y="3226302"/>
            <a:ext cx="2728721" cy="198044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B2034EA-4060-A7CA-98C2-88E084E6D7C4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4731639" y="5361626"/>
            <a:ext cx="2728722" cy="4451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2ED9687-D91A-9C93-5624-266CFB4CA175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4731639" y="5806736"/>
            <a:ext cx="2728722" cy="91338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440D8A25-280D-54E5-045D-00BBA4114058}"/>
              </a:ext>
            </a:extLst>
          </p:cNvPr>
          <p:cNvSpPr>
            <a:spLocks noGrp="1"/>
          </p:cNvSpPr>
          <p:nvPr>
            <p:ph sz="quarter" idx="43" hasCustomPrompt="1"/>
          </p:nvPr>
        </p:nvSpPr>
        <p:spPr>
          <a:xfrm>
            <a:off x="8188297" y="3226302"/>
            <a:ext cx="2728721" cy="198044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A64B1FB-B97E-7BC7-5EA4-757C5015A8BD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8188300" y="5361626"/>
            <a:ext cx="2728722" cy="4451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B224095-F8EA-7AB9-3C71-9C12FACBCC05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8188300" y="5806736"/>
            <a:ext cx="2728722" cy="91338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pic>
        <p:nvPicPr>
          <p:cNvPr id="8" name="Picture 7" descr="Minnesota State logo.">
            <a:extLst>
              <a:ext uri="{FF2B5EF4-FFF2-40B4-BE49-F238E27FC236}">
                <a16:creationId xmlns:a16="http://schemas.microsoft.com/office/drawing/2014/main" id="{24F6401E-E9D4-01F4-FA60-52E40AC7EB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580" y="6272213"/>
            <a:ext cx="1188720" cy="4023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4ED0D2-716A-E12B-035E-26A8BD9AAF35}"/>
              </a:ext>
            </a:extLst>
          </p:cNvPr>
          <p:cNvSpPr txBox="1"/>
          <p:nvPr userDrawn="1"/>
        </p:nvSpPr>
        <p:spPr>
          <a:xfrm>
            <a:off x="11498580" y="6620947"/>
            <a:ext cx="457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83FE643-7C41-44D2-A7F3-B4EB1EC4DD70}" type="slidenum">
              <a:rPr lang="en-US" sz="700" b="1" smtClean="0">
                <a:solidFill>
                  <a:srgbClr val="003C66"/>
                </a:solidFill>
              </a:rPr>
              <a:t>‹#›</a:t>
            </a:fld>
            <a:endParaRPr lang="en-US" sz="700" b="1">
              <a:solidFill>
                <a:srgbClr val="003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673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3C07A582-CD87-A189-D6AD-EAAC5B7FF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91440"/>
            <a:ext cx="12192000" cy="594447"/>
            <a:chOff x="0" y="-15903"/>
            <a:chExt cx="12192000" cy="59444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B4A0F5F-4D38-BB3A-74C0-03CCE408CB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365125"/>
              <a:ext cx="12192000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A86DD342-6504-D3DC-D577-E0DE1D299CE3}"/>
                </a:ext>
              </a:extLst>
            </p:cNvPr>
            <p:cNvSpPr/>
            <p:nvPr userDrawn="1"/>
          </p:nvSpPr>
          <p:spPr>
            <a:xfrm rot="10800000">
              <a:off x="356586" y="213420"/>
              <a:ext cx="963228" cy="365124"/>
            </a:xfrm>
            <a:prstGeom prst="triangle">
              <a:avLst/>
            </a:prstGeom>
            <a:solidFill>
              <a:schemeClr val="tx2"/>
            </a:solidFill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42093FC-D776-EBE4-5D5F-632B50086F5F}"/>
                </a:ext>
              </a:extLst>
            </p:cNvPr>
            <p:cNvSpPr/>
            <p:nvPr userDrawn="1"/>
          </p:nvSpPr>
          <p:spPr>
            <a:xfrm>
              <a:off x="0" y="-15903"/>
              <a:ext cx="12192000" cy="3651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921798E-2B93-3458-8E93-29F46FAB2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4ED0D2-716A-E12B-035E-26A8BD9AAF35}"/>
              </a:ext>
            </a:extLst>
          </p:cNvPr>
          <p:cNvSpPr txBox="1"/>
          <p:nvPr userDrawn="1"/>
        </p:nvSpPr>
        <p:spPr>
          <a:xfrm>
            <a:off x="11498580" y="6620947"/>
            <a:ext cx="457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83FE643-7C41-44D2-A7F3-B4EB1EC4DD70}" type="slidenum">
              <a:rPr lang="en-US" sz="700" b="1" smtClean="0">
                <a:solidFill>
                  <a:srgbClr val="003C66"/>
                </a:solidFill>
              </a:rPr>
              <a:t>‹#›</a:t>
            </a:fld>
            <a:endParaRPr lang="en-US" sz="700" b="1">
              <a:solidFill>
                <a:srgbClr val="003C66"/>
              </a:solidFill>
            </a:endParaRPr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2D2438D1-CD5E-B884-EFC3-D79800F410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1828518"/>
            <a:ext cx="10515600" cy="8384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8AE1B30-FDBF-70CA-C90D-683CF98040FC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838201" y="2813459"/>
            <a:ext cx="1888210" cy="185678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97E54BE-F7FB-0FD1-DFCC-82D93EF7C345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2937210" y="2813459"/>
            <a:ext cx="3001217" cy="60837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568F627-C9C0-C392-5EFB-2193D4305083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2937209" y="3417345"/>
            <a:ext cx="3001217" cy="124841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B375BB83-7A57-DD03-5486-C19FC2B6DC9D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6295054" y="2813459"/>
            <a:ext cx="1888210" cy="185678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74D0581-BC40-9CD2-5E6F-F61BE391A422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394063" y="2813459"/>
            <a:ext cx="3001217" cy="60837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2C0630A-B631-7D95-7A4F-E5B6A1610A19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8394062" y="3427020"/>
            <a:ext cx="3001217" cy="124841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D9EFAD20-28A5-1B78-B8B7-EB1D0B2071D9}"/>
              </a:ext>
            </a:extLst>
          </p:cNvPr>
          <p:cNvSpPr>
            <a:spLocks noGrp="1"/>
          </p:cNvSpPr>
          <p:nvPr>
            <p:ph sz="quarter" idx="43" hasCustomPrompt="1"/>
          </p:nvPr>
        </p:nvSpPr>
        <p:spPr>
          <a:xfrm>
            <a:off x="838200" y="4863329"/>
            <a:ext cx="1888210" cy="185678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E507F341-A03E-B28A-95BA-C2220F5AF911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2937209" y="4863329"/>
            <a:ext cx="3001217" cy="60837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55F0328B-1E58-5373-D5A0-C779B587DAAD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2937208" y="5471707"/>
            <a:ext cx="3001217" cy="124841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1DDC7677-82C9-9181-F76E-05FA9348B739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6295053" y="4863329"/>
            <a:ext cx="1888210" cy="185678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7FF05C69-835A-547F-94B7-C4731685145E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8394062" y="4863329"/>
            <a:ext cx="3001217" cy="60837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68782345-0089-F5AF-F2E2-184CA5F85AD9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8394061" y="5464928"/>
            <a:ext cx="3001217" cy="124841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pic>
        <p:nvPicPr>
          <p:cNvPr id="8" name="Picture 7" descr="Minnesota State logo.">
            <a:extLst>
              <a:ext uri="{FF2B5EF4-FFF2-40B4-BE49-F238E27FC236}">
                <a16:creationId xmlns:a16="http://schemas.microsoft.com/office/drawing/2014/main" id="{24F6401E-E9D4-01F4-FA60-52E40AC7EB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580" y="6272213"/>
            <a:ext cx="1188720" cy="40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3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3C07A582-CD87-A189-D6AD-EAAC5B7FF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91440"/>
            <a:ext cx="12192000" cy="594447"/>
            <a:chOff x="0" y="-15903"/>
            <a:chExt cx="12192000" cy="59444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B4A0F5F-4D38-BB3A-74C0-03CCE408CB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365125"/>
              <a:ext cx="12192000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A86DD342-6504-D3DC-D577-E0DE1D299CE3}"/>
                </a:ext>
              </a:extLst>
            </p:cNvPr>
            <p:cNvSpPr/>
            <p:nvPr userDrawn="1"/>
          </p:nvSpPr>
          <p:spPr>
            <a:xfrm rot="10800000">
              <a:off x="356586" y="213420"/>
              <a:ext cx="963228" cy="365124"/>
            </a:xfrm>
            <a:prstGeom prst="triangle">
              <a:avLst/>
            </a:prstGeom>
            <a:solidFill>
              <a:schemeClr val="tx2"/>
            </a:solidFill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42093FC-D776-EBE4-5D5F-632B50086F5F}"/>
                </a:ext>
              </a:extLst>
            </p:cNvPr>
            <p:cNvSpPr/>
            <p:nvPr userDrawn="1"/>
          </p:nvSpPr>
          <p:spPr>
            <a:xfrm>
              <a:off x="0" y="-15903"/>
              <a:ext cx="12192000" cy="3651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921798E-2B93-3458-8E93-29F46FAB2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1DAF53D0-AA48-073E-513F-773038B3F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1828518"/>
            <a:ext cx="10515600" cy="8384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05E7FE8E-998F-010C-D5BF-0490B4E07E2D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838200" y="2796357"/>
            <a:ext cx="1888210" cy="198044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49C65-213E-DA8B-A104-3D88D8CFCC8C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2877722" y="2796357"/>
            <a:ext cx="3001217" cy="10235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C6BC399-4675-CD39-C5F5-8FBE3601F79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2877722" y="3819874"/>
            <a:ext cx="3001217" cy="285467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C5B17DAA-0F35-67D4-29ED-4E9BF6B62963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6313061" y="2796357"/>
            <a:ext cx="1888210" cy="198044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8F7E755-9E13-1005-1B1E-9B09B7876FA4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352583" y="2796357"/>
            <a:ext cx="3001217" cy="10235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71BD2EC3-A75E-BFED-68E0-00B69CBBF209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8352583" y="3819874"/>
            <a:ext cx="3001217" cy="285467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pic>
        <p:nvPicPr>
          <p:cNvPr id="8" name="Picture 7" descr="Minnesota State logo.">
            <a:extLst>
              <a:ext uri="{FF2B5EF4-FFF2-40B4-BE49-F238E27FC236}">
                <a16:creationId xmlns:a16="http://schemas.microsoft.com/office/drawing/2014/main" id="{24F6401E-E9D4-01F4-FA60-52E40AC7EB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580" y="6272213"/>
            <a:ext cx="1188720" cy="4023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4ED0D2-716A-E12B-035E-26A8BD9AAF35}"/>
              </a:ext>
            </a:extLst>
          </p:cNvPr>
          <p:cNvSpPr txBox="1"/>
          <p:nvPr userDrawn="1"/>
        </p:nvSpPr>
        <p:spPr>
          <a:xfrm>
            <a:off x="11498580" y="6620947"/>
            <a:ext cx="457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83FE643-7C41-44D2-A7F3-B4EB1EC4DD70}" type="slidenum">
              <a:rPr lang="en-US" sz="700" b="1" smtClean="0">
                <a:solidFill>
                  <a:srgbClr val="003C66"/>
                </a:solidFill>
              </a:rPr>
              <a:t>‹#›</a:t>
            </a:fld>
            <a:endParaRPr lang="en-US" sz="700" b="1">
              <a:solidFill>
                <a:srgbClr val="003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0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119BA3-639D-4B83-FA13-50424E4F3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B06FC-0CFC-E80D-08DA-4CACE6DC8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806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769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7" r:id="rId26"/>
    <p:sldLayoutId id="2147483688" r:id="rId27"/>
    <p:sldLayoutId id="2147483689" r:id="rId28"/>
    <p:sldLayoutId id="2147483691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  <p:sldLayoutId id="2147483702" r:id="rId39"/>
    <p:sldLayoutId id="2147483703" r:id="rId40"/>
    <p:sldLayoutId id="2147483704" r:id="rId41"/>
    <p:sldLayoutId id="2147483705" r:id="rId42"/>
    <p:sldLayoutId id="2147483706" r:id="rId4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4572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Calibri" panose="020F050202020403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40" indent="-27432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7432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Calibri" panose="020F0502020204030204" pitchFamily="34" charset="0"/>
        <a:buChar char="-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cation.mn.gov/MDE/index.htm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www.minnstate.edu/system/ct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38">
            <a:extLst>
              <a:ext uri="{FF2B5EF4-FFF2-40B4-BE49-F238E27FC236}">
                <a16:creationId xmlns:a16="http://schemas.microsoft.com/office/drawing/2014/main" id="{AC58E38A-C6E7-27A0-F583-7D8763EFE1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Perkins V Application Academy</a:t>
            </a:r>
          </a:p>
        </p:txBody>
      </p:sp>
      <p:sp>
        <p:nvSpPr>
          <p:cNvPr id="40" name="Subtitle 39">
            <a:extLst>
              <a:ext uri="{FF2B5EF4-FFF2-40B4-BE49-F238E27FC236}">
                <a16:creationId xmlns:a16="http://schemas.microsoft.com/office/drawing/2014/main" id="{301BE081-A662-2764-324F-0485DFC29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701" y="4956135"/>
            <a:ext cx="9978951" cy="530265"/>
          </a:xfrm>
        </p:spPr>
        <p:txBody>
          <a:bodyPr/>
          <a:lstStyle/>
          <a:p>
            <a:r>
              <a:rPr lang="en-US" dirty="0"/>
              <a:t>February 26, 2026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ECEA9856-0BD7-9529-F9BA-D502F048D5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Webinar #1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AD2A30-1791-384A-E2CB-8C4FE3A42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716" y="3042596"/>
            <a:ext cx="4283284" cy="3618178"/>
          </a:xfrm>
          <a:prstGeom prst="rect">
            <a:avLst/>
          </a:prstGeom>
        </p:spPr>
      </p:pic>
      <p:pic>
        <p:nvPicPr>
          <p:cNvPr id="3" name="Picture 2" descr="A collage of women in blue shirts&#10;&#10;AI-generated content may be incorrect.">
            <a:extLst>
              <a:ext uri="{FF2B5EF4-FFF2-40B4-BE49-F238E27FC236}">
                <a16:creationId xmlns:a16="http://schemas.microsoft.com/office/drawing/2014/main" id="{C2577519-B562-22D1-0078-41CE1CD27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011" y="606390"/>
            <a:ext cx="5172894" cy="172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48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D81E9-8E8A-07B5-DAC1-F146BBFB7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C5FF4F1-B58B-CE5C-01A9-0A74A9944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014790"/>
              </p:ext>
            </p:extLst>
          </p:nvPr>
        </p:nvGraphicFramePr>
        <p:xfrm>
          <a:off x="838200" y="2009774"/>
          <a:ext cx="10515600" cy="437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514408736"/>
                    </a:ext>
                  </a:extLst>
                </a:gridCol>
              </a:tblGrid>
              <a:tr h="132080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CONSORTIUM PRIORITY AND RATIONALE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Health Careers Programs—Employment opportunities in the health careers are projected to grow at double-digit rates for the next few years due to the growth of specialty clinics in the region and projected retirements. 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135562"/>
                  </a:ext>
                </a:extLst>
              </a:tr>
              <a:tr h="1320800">
                <a:tc>
                  <a:txBody>
                    <a:bodyPr/>
                    <a:lstStyle/>
                    <a:p>
                      <a:r>
                        <a:rPr lang="en-US" b="1" dirty="0"/>
                        <a:t>STRATEGIES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="0" dirty="0"/>
                        <a:t>Increase student access to industry-recognized credentials by reducing costs for students unable to pay testing fees.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="0" dirty="0"/>
                        <a:t>Upgrade labs with mannequins, monitoring equipment, and simulation software to run more realistic patient scenarios.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="0" dirty="0"/>
                        <a:t>Provide dedicated tutoring support.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953236"/>
                  </a:ext>
                </a:extLst>
              </a:tr>
              <a:tr h="1320800">
                <a:tc>
                  <a:txBody>
                    <a:bodyPr/>
                    <a:lstStyle/>
                    <a:p>
                      <a:r>
                        <a:rPr lang="en-US" b="1" dirty="0"/>
                        <a:t>OUTCOMES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="0" dirty="0"/>
                        <a:t>Achieve 100% accessibility rate for students wanting to complete CNA licensure.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="0" dirty="0"/>
                        <a:t>Reach 95% first-time pass rate for all licensing exams.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784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952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7594-B6CF-FF38-627C-B3CFECDD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Odds &amp; Ends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19286C-E217-7734-30F3-12F3082D2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 Assessment</a:t>
            </a:r>
          </a:p>
          <a:p>
            <a:r>
              <a:rPr lang="en-US" dirty="0"/>
              <a:t>Reallocation</a:t>
            </a:r>
          </a:p>
          <a:p>
            <a:r>
              <a:rPr lang="en-US" dirty="0"/>
              <a:t>Operational Guide</a:t>
            </a:r>
          </a:p>
          <a:p>
            <a:r>
              <a:rPr lang="en-US" dirty="0"/>
              <a:t>MN Career Fields &amp; Clusters</a:t>
            </a:r>
          </a:p>
        </p:txBody>
      </p:sp>
    </p:spTree>
    <p:extLst>
      <p:ext uri="{BB962C8B-B14F-4D97-AF65-F5344CB8AC3E}">
        <p14:creationId xmlns:p14="http://schemas.microsoft.com/office/powerpoint/2010/main" val="2467164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89170-BDAC-1B6E-4649-1BF2CE79C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DE31387-B916-787D-568F-CA8F912E2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5DD51E-FD4B-162B-356B-C23144435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Perkins V Requirements</a:t>
            </a:r>
          </a:p>
          <a:p>
            <a:r>
              <a:rPr lang="en-US" dirty="0"/>
              <a:t>2026 Changes to Perkins local application documents</a:t>
            </a:r>
          </a:p>
          <a:p>
            <a:r>
              <a:rPr lang="en-US" dirty="0"/>
              <a:t>Rationale for change</a:t>
            </a:r>
          </a:p>
          <a:p>
            <a:r>
              <a:rPr lang="en-US" dirty="0"/>
              <a:t>More to come!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88FD19-C169-CFB1-55D4-31C7E1381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791" y="1119981"/>
            <a:ext cx="5249008" cy="2210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99641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DCC6124E-BEEC-3F73-3AD6-561EB83EC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you.</a:t>
            </a:r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7B44449F-43D8-0425-125E-43E679E98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601070" y="1748620"/>
            <a:ext cx="3315880" cy="160418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12879-D40B-BBDF-8379-D3CCCFBEC66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14800" y="3392783"/>
            <a:ext cx="4999591" cy="1176031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dirty="0"/>
              <a:t>30 </a:t>
            </a:r>
            <a:r>
              <a:rPr lang="en-US" noProof="0" dirty="0"/>
              <a:t>East 7th Street, Suite 350</a:t>
            </a:r>
          </a:p>
          <a:p>
            <a:pPr marL="0" lvl="0" indent="0" algn="ctr">
              <a:buNone/>
            </a:pPr>
            <a:r>
              <a:rPr lang="en-US" noProof="0" dirty="0"/>
              <a:t>St. Paul, MN  55101-7804</a:t>
            </a:r>
          </a:p>
          <a:p>
            <a:pPr lvl="0"/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A2542DE-D385-AD98-4A30-A175D74FF28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17866" y="4685007"/>
            <a:ext cx="3482287" cy="555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hlinkClick r:id="rId4"/>
              </a:rPr>
              <a:t>MinnState.edu/system/</a:t>
            </a:r>
            <a:r>
              <a:rPr lang="en-US" sz="2400" dirty="0" err="1">
                <a:hlinkClick r:id="rId4"/>
              </a:rPr>
              <a:t>cte</a:t>
            </a:r>
            <a:endParaRPr lang="en-US" sz="24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BF040D-230E-6A71-C64D-14D8DBFC88A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96000" y="3392783"/>
            <a:ext cx="5071650" cy="11760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400 Stinson Boulevard Northeast</a:t>
            </a:r>
          </a:p>
          <a:p>
            <a:pPr marL="0" indent="0" algn="ctr">
              <a:buNone/>
            </a:pPr>
            <a:r>
              <a:rPr lang="en-US" dirty="0"/>
              <a:t>Minneapolis, MN 55413</a:t>
            </a:r>
          </a:p>
          <a:p>
            <a:endParaRPr lang="en-US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E49D4869-81EB-A21D-12CD-A7A4179D853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95" t="-823" r="-14573"/>
          <a:stretch/>
        </p:blipFill>
        <p:spPr>
          <a:xfrm>
            <a:off x="6739166" y="1750208"/>
            <a:ext cx="3363913" cy="1549401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854B8D-6A37-93CD-7D73-4846D26FB90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081745" y="4685007"/>
            <a:ext cx="3100159" cy="555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hlinkClick r:id="rId6"/>
              </a:rPr>
              <a:t>education.mn.gov/</a:t>
            </a:r>
            <a:r>
              <a:rPr lang="en-US" sz="2400" dirty="0" err="1">
                <a:hlinkClick r:id="rId6"/>
              </a:rPr>
              <a:t>mde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755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8DC39D-97D0-C857-6733-1FAD65F0C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2AD8D9-AD94-5D52-EC4D-04296AB1E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7826"/>
            <a:ext cx="10515599" cy="49911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Perkins V Requirements</a:t>
            </a:r>
          </a:p>
          <a:p>
            <a:r>
              <a:rPr lang="en-US" dirty="0"/>
              <a:t>2026 Changes to Perkins local application documents</a:t>
            </a:r>
          </a:p>
          <a:p>
            <a:r>
              <a:rPr lang="en-US" dirty="0"/>
              <a:t>Rationale for change</a:t>
            </a:r>
          </a:p>
        </p:txBody>
      </p:sp>
      <p:pic>
        <p:nvPicPr>
          <p:cNvPr id="12" name="Picture 11" descr="A collage of pictures representing careers in welding, agriculture, manufacturing, and health care.">
            <a:extLst>
              <a:ext uri="{FF2B5EF4-FFF2-40B4-BE49-F238E27FC236}">
                <a16:creationId xmlns:a16="http://schemas.microsoft.com/office/drawing/2014/main" id="{5C2A836D-B4E9-D8D4-CC0F-528649393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785" y="1119981"/>
            <a:ext cx="5166014" cy="2213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3131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B5671-F24F-4281-FC45-454F03751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&amp; Expected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15BB7-5AD0-43DD-0671-4D6DBE8FB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u="sng" dirty="0"/>
              <a:t>objective</a:t>
            </a:r>
            <a:r>
              <a:rPr lang="en-US" dirty="0"/>
              <a:t> of this webinar is for each participant to:</a:t>
            </a:r>
          </a:p>
          <a:p>
            <a:pPr lvl="1"/>
            <a:r>
              <a:rPr lang="en-US" dirty="0"/>
              <a:t>Comprehend 2026 changes to local application documents</a:t>
            </a:r>
          </a:p>
          <a:p>
            <a:r>
              <a:rPr lang="en-US" dirty="0"/>
              <a:t>Following completion of this webinar, participants will be able to:</a:t>
            </a:r>
          </a:p>
          <a:p>
            <a:pPr lvl="1"/>
            <a:r>
              <a:rPr lang="en-US" dirty="0"/>
              <a:t>Identify changes to application documents</a:t>
            </a:r>
          </a:p>
          <a:p>
            <a:pPr lvl="1"/>
            <a:r>
              <a:rPr lang="en-US" dirty="0"/>
              <a:t>Recall how to complete documents for their consortium</a:t>
            </a:r>
          </a:p>
          <a:p>
            <a:pPr lvl="1"/>
            <a:r>
              <a:rPr lang="en-US" dirty="0"/>
              <a:t>Describe relationship between documents</a:t>
            </a:r>
          </a:p>
          <a:p>
            <a:pPr lvl="1"/>
            <a:r>
              <a:rPr lang="en-US" dirty="0"/>
              <a:t>Explain rationale for change</a:t>
            </a:r>
          </a:p>
        </p:txBody>
      </p:sp>
    </p:spTree>
    <p:extLst>
      <p:ext uri="{BB962C8B-B14F-4D97-AF65-F5344CB8AC3E}">
        <p14:creationId xmlns:p14="http://schemas.microsoft.com/office/powerpoint/2010/main" val="299459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90751-3F71-6E8B-8F29-9C470FEF1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F2CD0-53CA-C40A-537E-7EFF5B14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Application—Section 134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911F8-1453-FE69-97CC-4054DF35C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>
              <a:buFont typeface="Wingdings" panose="05000000000000000000" pitchFamily="2" charset="2"/>
              <a:buChar char="§"/>
            </a:pPr>
            <a:r>
              <a:rPr lang="en-US" dirty="0"/>
              <a:t>Eligible Agency Determines Requirements</a:t>
            </a:r>
          </a:p>
          <a:p>
            <a:pPr marL="457200">
              <a:buFont typeface="Wingdings" panose="05000000000000000000" pitchFamily="2" charset="2"/>
              <a:buChar char="§"/>
            </a:pPr>
            <a:r>
              <a:rPr lang="en-US" dirty="0"/>
              <a:t>Shall Contain:</a:t>
            </a:r>
          </a:p>
          <a:p>
            <a:pPr marL="914400" lvl="1"/>
            <a:r>
              <a:rPr lang="en-US" dirty="0"/>
              <a:t>A description of the results of the comprehensive local needs assessment</a:t>
            </a:r>
          </a:p>
          <a:p>
            <a:pPr marL="1280160" lvl="2"/>
            <a:r>
              <a:rPr lang="en-US" dirty="0"/>
              <a:t>Narrative #1</a:t>
            </a:r>
          </a:p>
          <a:p>
            <a:pPr marL="1280160" lvl="2"/>
            <a:r>
              <a:rPr lang="en-US" dirty="0"/>
              <a:t>CLNA Results &amp; Priorities</a:t>
            </a:r>
          </a:p>
          <a:p>
            <a:pPr marL="914400" lvl="1"/>
            <a:r>
              <a:rPr lang="en-US" dirty="0"/>
              <a:t> Narratives #2-#9</a:t>
            </a:r>
          </a:p>
          <a:p>
            <a:pPr marL="1280160" lvl="2"/>
            <a:r>
              <a:rPr lang="en-US" dirty="0"/>
              <a:t>Section 134(b)(2) – (9)</a:t>
            </a:r>
          </a:p>
        </p:txBody>
      </p:sp>
    </p:spTree>
    <p:extLst>
      <p:ext uri="{BB962C8B-B14F-4D97-AF65-F5344CB8AC3E}">
        <p14:creationId xmlns:p14="http://schemas.microsoft.com/office/powerpoint/2010/main" val="2072219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48569-C5A8-1458-C1DA-90E26F453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Application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CDA5B4-0D46-1AE1-C100-7FD335881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2212559"/>
            <a:ext cx="3419475" cy="33441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0B5329-BC5B-4D54-5956-A86B4CD54C78}"/>
              </a:ext>
            </a:extLst>
          </p:cNvPr>
          <p:cNvSpPr txBox="1"/>
          <p:nvPr/>
        </p:nvSpPr>
        <p:spPr>
          <a:xfrm>
            <a:off x="6569463" y="2212561"/>
            <a:ext cx="41205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Statement of Assurances</a:t>
            </a:r>
          </a:p>
          <a:p>
            <a:r>
              <a:rPr lang="en-US" sz="2400" dirty="0"/>
              <a:t>CLNA Results &amp; Priorities</a:t>
            </a:r>
          </a:p>
          <a:p>
            <a:r>
              <a:rPr lang="en-US" sz="2400" dirty="0"/>
              <a:t>Narrative</a:t>
            </a:r>
          </a:p>
          <a:p>
            <a:r>
              <a:rPr lang="en-US" sz="2400" dirty="0"/>
              <a:t>Budget</a:t>
            </a:r>
          </a:p>
          <a:p>
            <a:r>
              <a:rPr lang="en-US" sz="2400" dirty="0"/>
              <a:t>Programs of Study</a:t>
            </a:r>
          </a:p>
          <a:p>
            <a:r>
              <a:rPr lang="en-US" sz="2400" dirty="0"/>
              <a:t>Perkins-Funded Positions</a:t>
            </a:r>
          </a:p>
          <a:p>
            <a:r>
              <a:rPr lang="en-US" sz="2400" dirty="0"/>
              <a:t>Position Descriptions</a:t>
            </a:r>
          </a:p>
          <a:p>
            <a:r>
              <a:rPr lang="en-US" sz="2400" dirty="0"/>
              <a:t>Consortium Inventory</a:t>
            </a:r>
          </a:p>
          <a:p>
            <a:r>
              <a:rPr lang="en-US" sz="2400" dirty="0"/>
              <a:t>Improvement Plan </a:t>
            </a:r>
            <a:r>
              <a:rPr lang="en-US" sz="1400" dirty="0"/>
              <a:t>(if necessary)</a:t>
            </a:r>
          </a:p>
          <a:p>
            <a:endParaRPr lang="en-US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3C3F3F35-9C0F-55D8-D825-BD4E3B6C569A}"/>
              </a:ext>
            </a:extLst>
          </p:cNvPr>
          <p:cNvSpPr/>
          <p:nvPr/>
        </p:nvSpPr>
        <p:spPr>
          <a:xfrm>
            <a:off x="6219641" y="2212559"/>
            <a:ext cx="349822" cy="3344157"/>
          </a:xfrm>
          <a:prstGeom prst="leftBrace">
            <a:avLst>
              <a:gd name="adj1" fmla="val 100867"/>
              <a:gd name="adj2" fmla="val 50362"/>
            </a:avLst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56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AFC9D-99E9-5F6C-DFEB-CE2E7E7EB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Use of Funds—Section 135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5F9BB-46B4-067D-669E-A60924292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indent="-273050"/>
            <a:r>
              <a:rPr lang="en-US" dirty="0"/>
              <a:t>To develop, coordinate, implement, or improve CTE programs to meet the needs identified in the CLNA</a:t>
            </a:r>
          </a:p>
          <a:p>
            <a:pPr marL="273050" indent="-273050"/>
            <a:r>
              <a:rPr lang="en-US" dirty="0"/>
              <a:t>Support CTE programs that are of sufficient size, scope, and quality to be effective </a:t>
            </a:r>
          </a:p>
          <a:p>
            <a:pPr marL="273050" indent="-273050"/>
            <a:r>
              <a:rPr lang="en-US" u="sng" dirty="0"/>
              <a:t>Not</a:t>
            </a:r>
            <a:r>
              <a:rPr lang="en-US" dirty="0"/>
              <a:t> required to fund all categories </a:t>
            </a:r>
          </a:p>
          <a:p>
            <a:pPr marL="273050" indent="-273050"/>
            <a:endParaRPr lang="en-US" dirty="0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69D4BA6A-0583-5EE4-3163-B9B651DC6168}"/>
              </a:ext>
            </a:extLst>
          </p:cNvPr>
          <p:cNvSpPr/>
          <p:nvPr/>
        </p:nvSpPr>
        <p:spPr>
          <a:xfrm>
            <a:off x="840579" y="4881561"/>
            <a:ext cx="1571625" cy="1019175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3FD0F1A7-3F01-056F-E9D3-D7C224BEFE2E}"/>
              </a:ext>
            </a:extLst>
          </p:cNvPr>
          <p:cNvSpPr/>
          <p:nvPr/>
        </p:nvSpPr>
        <p:spPr>
          <a:xfrm>
            <a:off x="2628898" y="4881564"/>
            <a:ext cx="1571625" cy="1019175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46213D6F-F857-0FE8-5A16-9D42966B1F61}"/>
              </a:ext>
            </a:extLst>
          </p:cNvPr>
          <p:cNvSpPr/>
          <p:nvPr/>
        </p:nvSpPr>
        <p:spPr>
          <a:xfrm>
            <a:off x="4417217" y="4881561"/>
            <a:ext cx="1571625" cy="1019175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C84B7AF0-F51F-9CCE-975E-239DA5CD8660}"/>
              </a:ext>
            </a:extLst>
          </p:cNvPr>
          <p:cNvSpPr/>
          <p:nvPr/>
        </p:nvSpPr>
        <p:spPr>
          <a:xfrm>
            <a:off x="6205536" y="4881560"/>
            <a:ext cx="1571625" cy="1019175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9DBF1488-2281-A189-70FE-8F1D5FAF3325}"/>
              </a:ext>
            </a:extLst>
          </p:cNvPr>
          <p:cNvSpPr/>
          <p:nvPr/>
        </p:nvSpPr>
        <p:spPr>
          <a:xfrm>
            <a:off x="7993855" y="4881559"/>
            <a:ext cx="1571625" cy="1019175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91FC2313-D72D-8CAC-01B9-AB04261A59EC}"/>
              </a:ext>
            </a:extLst>
          </p:cNvPr>
          <p:cNvSpPr/>
          <p:nvPr/>
        </p:nvSpPr>
        <p:spPr>
          <a:xfrm>
            <a:off x="9782174" y="4881558"/>
            <a:ext cx="1571625" cy="1019175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355953-0271-4946-1ED5-49B54BB2B379}"/>
              </a:ext>
            </a:extLst>
          </p:cNvPr>
          <p:cNvSpPr txBox="1"/>
          <p:nvPr/>
        </p:nvSpPr>
        <p:spPr>
          <a:xfrm>
            <a:off x="781049" y="5181595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Career Exploration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F7FCBA-A13B-9E6A-0673-DD9C477302D1}"/>
              </a:ext>
            </a:extLst>
          </p:cNvPr>
          <p:cNvSpPr txBox="1"/>
          <p:nvPr/>
        </p:nvSpPr>
        <p:spPr>
          <a:xfrm>
            <a:off x="2570557" y="5181594"/>
            <a:ext cx="1509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Professional Development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D56FD9-5334-DC36-7FEE-049D5D24A7F4}"/>
              </a:ext>
            </a:extLst>
          </p:cNvPr>
          <p:cNvSpPr txBox="1"/>
          <p:nvPr/>
        </p:nvSpPr>
        <p:spPr>
          <a:xfrm>
            <a:off x="4358876" y="5181595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Necessary Skills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BBA260-FE7C-F413-28EC-34569BB355D4}"/>
              </a:ext>
            </a:extLst>
          </p:cNvPr>
          <p:cNvSpPr txBox="1"/>
          <p:nvPr/>
        </p:nvSpPr>
        <p:spPr>
          <a:xfrm>
            <a:off x="6148385" y="5181594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Academic Integration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115D29-89E7-0903-46ED-68547BAC787C}"/>
              </a:ext>
            </a:extLst>
          </p:cNvPr>
          <p:cNvSpPr txBox="1"/>
          <p:nvPr/>
        </p:nvSpPr>
        <p:spPr>
          <a:xfrm>
            <a:off x="7936704" y="5181594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Support Elements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BC40AB-09BC-65B9-17A4-942DCC4A41C0}"/>
              </a:ext>
            </a:extLst>
          </p:cNvPr>
          <p:cNvSpPr txBox="1"/>
          <p:nvPr/>
        </p:nvSpPr>
        <p:spPr>
          <a:xfrm>
            <a:off x="9725023" y="5181594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Implement Evaluations</a:t>
            </a:r>
          </a:p>
        </p:txBody>
      </p:sp>
    </p:spTree>
    <p:extLst>
      <p:ext uri="{BB962C8B-B14F-4D97-AF65-F5344CB8AC3E}">
        <p14:creationId xmlns:p14="http://schemas.microsoft.com/office/powerpoint/2010/main" val="3811132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17124-5A96-59E1-5079-32209ADA2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E9B1E-896C-8CED-D32F-521A50B2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Application—</a:t>
            </a:r>
            <a:r>
              <a:rPr lang="en-US" dirty="0">
                <a:highlight>
                  <a:srgbClr val="FFFF00"/>
                </a:highlight>
              </a:rPr>
              <a:t>2026 Changes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9A0088-44DD-53EC-1A22-26B69027F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2212559"/>
            <a:ext cx="3419475" cy="33441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B800D8-DABE-1AAB-DEAE-A9F52289E7EE}"/>
              </a:ext>
            </a:extLst>
          </p:cNvPr>
          <p:cNvSpPr txBox="1"/>
          <p:nvPr/>
        </p:nvSpPr>
        <p:spPr>
          <a:xfrm>
            <a:off x="6569463" y="2212561"/>
            <a:ext cx="41205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Statement of Assurances</a:t>
            </a:r>
          </a:p>
          <a:p>
            <a:r>
              <a:rPr lang="en-US" sz="2400" dirty="0">
                <a:highlight>
                  <a:srgbClr val="FFFF00"/>
                </a:highlight>
              </a:rPr>
              <a:t>CLNA Results &amp; Priorities</a:t>
            </a:r>
          </a:p>
          <a:p>
            <a:r>
              <a:rPr lang="en-US" sz="2400" dirty="0">
                <a:highlight>
                  <a:srgbClr val="FFFF00"/>
                </a:highlight>
              </a:rPr>
              <a:t>Narrative</a:t>
            </a:r>
          </a:p>
          <a:p>
            <a:r>
              <a:rPr lang="en-US" sz="2400" dirty="0">
                <a:highlight>
                  <a:srgbClr val="FFFF00"/>
                </a:highlight>
              </a:rPr>
              <a:t>Budget</a:t>
            </a:r>
          </a:p>
          <a:p>
            <a:r>
              <a:rPr lang="en-US" sz="2400" dirty="0">
                <a:highlight>
                  <a:srgbClr val="FFFF00"/>
                </a:highlight>
              </a:rPr>
              <a:t>Programs of Study</a:t>
            </a:r>
          </a:p>
          <a:p>
            <a:r>
              <a:rPr lang="en-US" sz="2400" dirty="0">
                <a:highlight>
                  <a:srgbClr val="FFFF00"/>
                </a:highlight>
              </a:rPr>
              <a:t>Perkins-Funded Positions</a:t>
            </a:r>
          </a:p>
          <a:p>
            <a:r>
              <a:rPr lang="en-US" sz="2400" dirty="0"/>
              <a:t>Position Descriptions</a:t>
            </a:r>
          </a:p>
          <a:p>
            <a:r>
              <a:rPr lang="en-US" sz="2400" dirty="0"/>
              <a:t>Consortium Inventory</a:t>
            </a:r>
          </a:p>
          <a:p>
            <a:r>
              <a:rPr lang="en-US" sz="2400" dirty="0"/>
              <a:t>Improvement Plan </a:t>
            </a:r>
            <a:r>
              <a:rPr lang="en-US" sz="1400" dirty="0"/>
              <a:t>(if necessary)</a:t>
            </a:r>
          </a:p>
          <a:p>
            <a:endParaRPr lang="en-US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F3B986A9-1B33-BF94-DBFC-B1B09773AE90}"/>
              </a:ext>
            </a:extLst>
          </p:cNvPr>
          <p:cNvSpPr/>
          <p:nvPr/>
        </p:nvSpPr>
        <p:spPr>
          <a:xfrm>
            <a:off x="6219641" y="2212558"/>
            <a:ext cx="349822" cy="3344157"/>
          </a:xfrm>
          <a:prstGeom prst="leftBrace">
            <a:avLst>
              <a:gd name="adj1" fmla="val 100867"/>
              <a:gd name="adj2" fmla="val 50362"/>
            </a:avLst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12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C4492-CC9D-1E69-BEC8-3A0C5CCBD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 for Change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1F146-9B16-600A-4BCC-1A4585402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Provide clarity</a:t>
            </a:r>
          </a:p>
          <a:p>
            <a:r>
              <a:rPr lang="en-US" dirty="0"/>
              <a:t>Reduce duplication</a:t>
            </a:r>
          </a:p>
          <a:p>
            <a:r>
              <a:rPr lang="en-US" dirty="0"/>
              <a:t>Consolidate where possible</a:t>
            </a:r>
          </a:p>
          <a:p>
            <a:r>
              <a:rPr lang="en-US" dirty="0"/>
              <a:t>Remove unnecessary information</a:t>
            </a:r>
          </a:p>
          <a:p>
            <a:r>
              <a:rPr lang="en-US" dirty="0"/>
              <a:t>Strengthen connection between CLNA and uses of funds</a:t>
            </a:r>
          </a:p>
          <a:p>
            <a:r>
              <a:rPr lang="en-US" dirty="0"/>
              <a:t>Improve the applicant experience</a:t>
            </a:r>
          </a:p>
          <a:p>
            <a:r>
              <a:rPr lang="en-US" dirty="0"/>
              <a:t>Increase transparency &amp; trust</a:t>
            </a:r>
          </a:p>
          <a:p>
            <a:r>
              <a:rPr lang="en-US" dirty="0"/>
              <a:t>Address applicant feedback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091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8BC98AC-7443-0E2E-E865-0C1A21898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245" y="3939238"/>
            <a:ext cx="6179606" cy="24615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53E984-21DF-A034-ECD8-08D167B2B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6AA352-54B8-6929-C35B-11AD806ED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23864">
            <a:off x="1041462" y="2594410"/>
            <a:ext cx="4091781" cy="268965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63F440-0813-731D-C239-5167D0B9F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66570">
            <a:off x="5678087" y="1823513"/>
            <a:ext cx="5425696" cy="248633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8962016"/>
      </p:ext>
    </p:extLst>
  </p:cSld>
  <p:clrMapOvr>
    <a:masterClrMapping/>
  </p:clrMapOvr>
</p:sld>
</file>

<file path=ppt/theme/theme1.xml><?xml version="1.0" encoding="utf-8"?>
<a:theme xmlns:a="http://schemas.openxmlformats.org/drawingml/2006/main" name="Minnesota State Theme">
  <a:themeElements>
    <a:clrScheme name="Minnesota State">
      <a:dk1>
        <a:srgbClr val="003C66"/>
      </a:dk1>
      <a:lt1>
        <a:srgbClr val="FFFFFF"/>
      </a:lt1>
      <a:dk2>
        <a:srgbClr val="003C66"/>
      </a:dk2>
      <a:lt2>
        <a:srgbClr val="FFFFFF"/>
      </a:lt2>
      <a:accent1>
        <a:srgbClr val="008042"/>
      </a:accent1>
      <a:accent2>
        <a:srgbClr val="DB7C1B"/>
      </a:accent2>
      <a:accent3>
        <a:srgbClr val="0069A4"/>
      </a:accent3>
      <a:accent4>
        <a:srgbClr val="73CEE4"/>
      </a:accent4>
      <a:accent5>
        <a:srgbClr val="62BB46"/>
      </a:accent5>
      <a:accent6>
        <a:srgbClr val="D3E27E"/>
      </a:accent6>
      <a:hlink>
        <a:srgbClr val="008042"/>
      </a:hlink>
      <a:folHlink>
        <a:srgbClr val="74767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 (widescreen) - with How To" id="{304E6832-66E9-4F99-8038-9AFDFBDA4D7E}" vid="{9B7BC79F-6876-4753-8621-A6D3C7C014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24638</TotalTime>
  <Words>466</Words>
  <Application>Microsoft Office PowerPoint</Application>
  <PresentationFormat>Widescreen</PresentationFormat>
  <Paragraphs>109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Arial</vt:lpstr>
      <vt:lpstr>Calibri</vt:lpstr>
      <vt:lpstr>Wingdings</vt:lpstr>
      <vt:lpstr>Minnesota State Theme</vt:lpstr>
      <vt:lpstr>Perkins V Application Academy</vt:lpstr>
      <vt:lpstr>Agenda</vt:lpstr>
      <vt:lpstr>Objective &amp; Expected Outcomes</vt:lpstr>
      <vt:lpstr>Local Application—Section 134</vt:lpstr>
      <vt:lpstr>Local Application</vt:lpstr>
      <vt:lpstr>Local Use of Funds—Section 135</vt:lpstr>
      <vt:lpstr>Local Application—2026 Changes</vt:lpstr>
      <vt:lpstr>Rationale for Change </vt:lpstr>
      <vt:lpstr>Demonstration</vt:lpstr>
      <vt:lpstr>Sample</vt:lpstr>
      <vt:lpstr>Odds &amp; Ends </vt:lpstr>
      <vt:lpstr>Summary</vt:lpstr>
      <vt:lpstr>Thank you.</vt:lpstr>
    </vt:vector>
  </TitlesOfParts>
  <Company>Minnesota State System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Ohrn, Karl R</dc:creator>
  <cp:lastModifiedBy>Ohrn, Karl R</cp:lastModifiedBy>
  <cp:revision>6</cp:revision>
  <dcterms:created xsi:type="dcterms:W3CDTF">2025-04-16T22:04:37Z</dcterms:created>
  <dcterms:modified xsi:type="dcterms:W3CDTF">2026-02-26T19:30:15Z</dcterms:modified>
</cp:coreProperties>
</file>