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8"/>
  </p:notesMasterIdLst>
  <p:sldIdLst>
    <p:sldId id="259" r:id="rId5"/>
    <p:sldId id="399" r:id="rId6"/>
    <p:sldId id="291" r:id="rId7"/>
    <p:sldId id="380" r:id="rId8"/>
    <p:sldId id="326" r:id="rId9"/>
    <p:sldId id="348" r:id="rId10"/>
    <p:sldId id="277" r:id="rId11"/>
    <p:sldId id="327" r:id="rId12"/>
    <p:sldId id="401" r:id="rId13"/>
    <p:sldId id="404" r:id="rId14"/>
    <p:sldId id="403" r:id="rId15"/>
    <p:sldId id="406" r:id="rId16"/>
    <p:sldId id="405" r:id="rId17"/>
    <p:sldId id="410" r:id="rId18"/>
    <p:sldId id="407" r:id="rId19"/>
    <p:sldId id="408" r:id="rId20"/>
    <p:sldId id="409" r:id="rId21"/>
    <p:sldId id="402" r:id="rId22"/>
    <p:sldId id="412" r:id="rId23"/>
    <p:sldId id="411" r:id="rId24"/>
    <p:sldId id="400" r:id="rId25"/>
    <p:sldId id="398" r:id="rId26"/>
    <p:sldId id="377"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CDB"/>
    <a:srgbClr val="EFE6D5"/>
    <a:srgbClr val="ECDDD0"/>
    <a:srgbClr val="EBDBCD"/>
    <a:srgbClr val="EFE4D5"/>
    <a:srgbClr val="F2EADE"/>
    <a:srgbClr val="F4EEE4"/>
    <a:srgbClr val="EEE5D6"/>
    <a:srgbClr val="E8DBC6"/>
    <a:srgbClr val="E0DD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43" autoAdjust="0"/>
    <p:restoredTop sz="94118" autoAdjust="0"/>
  </p:normalViewPr>
  <p:slideViewPr>
    <p:cSldViewPr snapToGrid="0">
      <p:cViewPr varScale="1">
        <p:scale>
          <a:sx n="116" d="100"/>
          <a:sy n="116" d="100"/>
        </p:scale>
        <p:origin x="312" y="84"/>
      </p:cViewPr>
      <p:guideLst/>
    </p:cSldViewPr>
  </p:slideViewPr>
  <p:notesTextViewPr>
    <p:cViewPr>
      <p:scale>
        <a:sx n="3" d="2"/>
        <a:sy n="3" d="2"/>
      </p:scale>
      <p:origin x="0" y="0"/>
    </p:cViewPr>
  </p:notesTextViewPr>
  <p:sorterViewPr>
    <p:cViewPr varScale="1">
      <p:scale>
        <a:sx n="100" d="100"/>
        <a:sy n="100" d="100"/>
      </p:scale>
      <p:origin x="0" y="-5004"/>
    </p:cViewPr>
  </p:sorterViewPr>
  <p:notesViewPr>
    <p:cSldViewPr snapToGrid="0">
      <p:cViewPr>
        <p:scale>
          <a:sx n="110" d="100"/>
          <a:sy n="110" d="100"/>
        </p:scale>
        <p:origin x="3216" y="-7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759168813386115"/>
          <c:y val="9.045100545828684E-2"/>
          <c:w val="0.85754127517077583"/>
          <c:h val="0.84347415764223699"/>
        </c:manualLayout>
      </c:layout>
      <c:barChart>
        <c:barDir val="col"/>
        <c:grouping val="clustered"/>
        <c:varyColors val="0"/>
        <c:ser>
          <c:idx val="0"/>
          <c:order val="0"/>
          <c:tx>
            <c:strRef>
              <c:f>Sheet1!$B$1</c:f>
              <c:strCache>
                <c:ptCount val="1"/>
                <c:pt idx="0">
                  <c:v>STATE/TERRITORY</c:v>
                </c:pt>
              </c:strCache>
            </c:strRef>
          </c:tx>
          <c:spPr>
            <a:solidFill>
              <a:schemeClr val="accent2"/>
            </a:solidFill>
            <a:ln>
              <a:noFill/>
            </a:ln>
            <a:effectLst/>
          </c:spPr>
          <c:invertIfNegative val="0"/>
          <c:dPt>
            <c:idx val="28"/>
            <c:invertIfNegative val="0"/>
            <c:bubble3D val="0"/>
            <c:spPr>
              <a:solidFill>
                <a:srgbClr val="FF0000"/>
              </a:solidFill>
              <a:ln>
                <a:noFill/>
              </a:ln>
              <a:effectLst/>
            </c:spPr>
            <c:extLst>
              <c:ext xmlns:c16="http://schemas.microsoft.com/office/drawing/2014/chart" uri="{C3380CC4-5D6E-409C-BE32-E72D297353CC}">
                <c16:uniqueId val="{00000004-8A09-4821-A47E-AC1C75B2BC1F}"/>
              </c:ext>
            </c:extLst>
          </c:dPt>
          <c:cat>
            <c:strRef>
              <c:f>Sheet1!$A$2:$A$54</c:f>
              <c:strCache>
                <c:ptCount val="53"/>
                <c:pt idx="0">
                  <c:v>VI</c:v>
                </c:pt>
                <c:pt idx="1">
                  <c:v>AK</c:v>
                </c:pt>
                <c:pt idx="2">
                  <c:v>ND</c:v>
                </c:pt>
                <c:pt idx="3">
                  <c:v>VT</c:v>
                </c:pt>
                <c:pt idx="4">
                  <c:v>WY</c:v>
                </c:pt>
                <c:pt idx="5">
                  <c:v>DC</c:v>
                </c:pt>
                <c:pt idx="6">
                  <c:v>SD</c:v>
                </c:pt>
                <c:pt idx="7">
                  <c:v>DE</c:v>
                </c:pt>
                <c:pt idx="8">
                  <c:v>MT</c:v>
                </c:pt>
                <c:pt idx="9">
                  <c:v>HI</c:v>
                </c:pt>
                <c:pt idx="10">
                  <c:v>ME</c:v>
                </c:pt>
                <c:pt idx="11">
                  <c:v>NH</c:v>
                </c:pt>
                <c:pt idx="12">
                  <c:v>RI</c:v>
                </c:pt>
                <c:pt idx="13">
                  <c:v>NE</c:v>
                </c:pt>
                <c:pt idx="14">
                  <c:v>ID</c:v>
                </c:pt>
                <c:pt idx="15">
                  <c:v>WV</c:v>
                </c:pt>
                <c:pt idx="16">
                  <c:v>NM</c:v>
                </c:pt>
                <c:pt idx="17">
                  <c:v>CT</c:v>
                </c:pt>
                <c:pt idx="18">
                  <c:v>NV</c:v>
                </c:pt>
                <c:pt idx="19">
                  <c:v>KS</c:v>
                </c:pt>
                <c:pt idx="20">
                  <c:v>IA</c:v>
                </c:pt>
                <c:pt idx="21">
                  <c:v>AR</c:v>
                </c:pt>
                <c:pt idx="22">
                  <c:v>MS</c:v>
                </c:pt>
                <c:pt idx="23">
                  <c:v>UT</c:v>
                </c:pt>
                <c:pt idx="24">
                  <c:v>OR</c:v>
                </c:pt>
                <c:pt idx="25">
                  <c:v>OK</c:v>
                </c:pt>
                <c:pt idx="26">
                  <c:v>MD</c:v>
                </c:pt>
                <c:pt idx="27">
                  <c:v>PR</c:v>
                </c:pt>
                <c:pt idx="28">
                  <c:v>MN</c:v>
                </c:pt>
                <c:pt idx="29">
                  <c:v>CO</c:v>
                </c:pt>
                <c:pt idx="30">
                  <c:v>KY</c:v>
                </c:pt>
                <c:pt idx="31">
                  <c:v>MA</c:v>
                </c:pt>
                <c:pt idx="32">
                  <c:v>AL </c:v>
                </c:pt>
                <c:pt idx="33">
                  <c:v>SC</c:v>
                </c:pt>
                <c:pt idx="34">
                  <c:v>LA</c:v>
                </c:pt>
                <c:pt idx="35">
                  <c:v>WI</c:v>
                </c:pt>
                <c:pt idx="36">
                  <c:v>WA</c:v>
                </c:pt>
                <c:pt idx="37">
                  <c:v>MO</c:v>
                </c:pt>
                <c:pt idx="38">
                  <c:v>NJ</c:v>
                </c:pt>
                <c:pt idx="39">
                  <c:v>TN</c:v>
                </c:pt>
                <c:pt idx="40">
                  <c:v>VA</c:v>
                </c:pt>
                <c:pt idx="41">
                  <c:v>IN</c:v>
                </c:pt>
                <c:pt idx="42">
                  <c:v>AZ</c:v>
                </c:pt>
                <c:pt idx="43">
                  <c:v>MI</c:v>
                </c:pt>
                <c:pt idx="44">
                  <c:v>NC</c:v>
                </c:pt>
                <c:pt idx="45">
                  <c:v>PA</c:v>
                </c:pt>
                <c:pt idx="46">
                  <c:v>IL</c:v>
                </c:pt>
                <c:pt idx="47">
                  <c:v>GA</c:v>
                </c:pt>
                <c:pt idx="48">
                  <c:v>OH</c:v>
                </c:pt>
                <c:pt idx="49">
                  <c:v>NY</c:v>
                </c:pt>
                <c:pt idx="50">
                  <c:v>FL</c:v>
                </c:pt>
                <c:pt idx="51">
                  <c:v>TX</c:v>
                </c:pt>
                <c:pt idx="52">
                  <c:v>CA</c:v>
                </c:pt>
              </c:strCache>
            </c:strRef>
          </c:cat>
          <c:val>
            <c:numRef>
              <c:f>Sheet1!$B$2:$B$54</c:f>
              <c:numCache>
                <c:formatCode>"$"#,##0_);[Red]\("$"#,##0\)</c:formatCode>
                <c:ptCount val="53"/>
                <c:pt idx="0">
                  <c:v>1488523</c:v>
                </c:pt>
                <c:pt idx="1">
                  <c:v>5614066</c:v>
                </c:pt>
                <c:pt idx="2">
                  <c:v>5614066</c:v>
                </c:pt>
                <c:pt idx="3">
                  <c:v>5614066</c:v>
                </c:pt>
                <c:pt idx="4">
                  <c:v>5614066</c:v>
                </c:pt>
                <c:pt idx="5">
                  <c:v>5614066</c:v>
                </c:pt>
                <c:pt idx="6">
                  <c:v>5725811</c:v>
                </c:pt>
                <c:pt idx="7">
                  <c:v>6035653</c:v>
                </c:pt>
                <c:pt idx="8">
                  <c:v>6496482</c:v>
                </c:pt>
                <c:pt idx="9">
                  <c:v>6725491</c:v>
                </c:pt>
                <c:pt idx="10">
                  <c:v>6725491</c:v>
                </c:pt>
                <c:pt idx="11">
                  <c:v>6725491</c:v>
                </c:pt>
                <c:pt idx="12">
                  <c:v>6725491</c:v>
                </c:pt>
                <c:pt idx="13">
                  <c:v>7930892</c:v>
                </c:pt>
                <c:pt idx="14">
                  <c:v>8371565</c:v>
                </c:pt>
                <c:pt idx="15">
                  <c:v>9494868</c:v>
                </c:pt>
                <c:pt idx="16">
                  <c:v>10061714</c:v>
                </c:pt>
                <c:pt idx="17">
                  <c:v>11797221</c:v>
                </c:pt>
                <c:pt idx="18">
                  <c:v>12351751</c:v>
                </c:pt>
                <c:pt idx="19">
                  <c:v>12458848</c:v>
                </c:pt>
                <c:pt idx="20">
                  <c:v>13853092</c:v>
                </c:pt>
                <c:pt idx="21">
                  <c:v>14260647</c:v>
                </c:pt>
                <c:pt idx="22">
                  <c:v>15313919</c:v>
                </c:pt>
                <c:pt idx="23">
                  <c:v>16574719</c:v>
                </c:pt>
                <c:pt idx="24">
                  <c:v>16730850</c:v>
                </c:pt>
                <c:pt idx="25">
                  <c:v>17639867</c:v>
                </c:pt>
                <c:pt idx="26">
                  <c:v>19645329</c:v>
                </c:pt>
                <c:pt idx="27">
                  <c:v>20431158</c:v>
                </c:pt>
                <c:pt idx="28">
                  <c:v>20524984</c:v>
                </c:pt>
                <c:pt idx="29">
                  <c:v>20677590</c:v>
                </c:pt>
                <c:pt idx="30">
                  <c:v>21143647</c:v>
                </c:pt>
                <c:pt idx="31">
                  <c:v>22451559</c:v>
                </c:pt>
                <c:pt idx="32">
                  <c:v>23291195</c:v>
                </c:pt>
                <c:pt idx="33">
                  <c:v>23503762</c:v>
                </c:pt>
                <c:pt idx="34">
                  <c:v>23864858</c:v>
                </c:pt>
                <c:pt idx="35">
                  <c:v>24446105</c:v>
                </c:pt>
                <c:pt idx="36">
                  <c:v>24994750</c:v>
                </c:pt>
                <c:pt idx="37">
                  <c:v>27205718</c:v>
                </c:pt>
                <c:pt idx="38">
                  <c:v>27654595</c:v>
                </c:pt>
                <c:pt idx="39">
                  <c:v>29506984</c:v>
                </c:pt>
                <c:pt idx="40">
                  <c:v>31070269</c:v>
                </c:pt>
                <c:pt idx="41">
                  <c:v>31159246</c:v>
                </c:pt>
                <c:pt idx="42">
                  <c:v>33327643</c:v>
                </c:pt>
                <c:pt idx="43">
                  <c:v>44937488</c:v>
                </c:pt>
                <c:pt idx="44">
                  <c:v>46919752</c:v>
                </c:pt>
                <c:pt idx="45">
                  <c:v>48355451</c:v>
                </c:pt>
                <c:pt idx="46">
                  <c:v>48668688</c:v>
                </c:pt>
                <c:pt idx="47">
                  <c:v>49545096</c:v>
                </c:pt>
                <c:pt idx="48">
                  <c:v>50576097</c:v>
                </c:pt>
                <c:pt idx="49">
                  <c:v>61643407</c:v>
                </c:pt>
                <c:pt idx="50">
                  <c:v>79734127</c:v>
                </c:pt>
                <c:pt idx="51">
                  <c:v>123144902</c:v>
                </c:pt>
                <c:pt idx="52">
                  <c:v>137373362</c:v>
                </c:pt>
              </c:numCache>
            </c:numRef>
          </c:val>
          <c:extLst>
            <c:ext xmlns:c16="http://schemas.microsoft.com/office/drawing/2014/chart" uri="{C3380CC4-5D6E-409C-BE32-E72D297353CC}">
              <c16:uniqueId val="{00000000-8A09-4821-A47E-AC1C75B2BC1F}"/>
            </c:ext>
          </c:extLst>
        </c:ser>
        <c:dLbls>
          <c:showLegendKey val="0"/>
          <c:showVal val="0"/>
          <c:showCatName val="0"/>
          <c:showSerName val="0"/>
          <c:showPercent val="0"/>
          <c:showBubbleSize val="0"/>
        </c:dLbls>
        <c:gapWidth val="219"/>
        <c:overlap val="-27"/>
        <c:axId val="634588368"/>
        <c:axId val="367105336"/>
      </c:barChart>
      <c:catAx>
        <c:axId val="63458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7105336"/>
        <c:crosses val="autoZero"/>
        <c:auto val="1"/>
        <c:lblAlgn val="ctr"/>
        <c:lblOffset val="100"/>
        <c:noMultiLvlLbl val="0"/>
      </c:catAx>
      <c:valAx>
        <c:axId val="3671053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3458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73807552856087"/>
          <c:y val="0.17109123434704829"/>
          <c:w val="0.47920058265617493"/>
          <c:h val="0.74909019199075966"/>
        </c:manualLayout>
      </c:layout>
      <c:pieChart>
        <c:varyColors val="1"/>
        <c:ser>
          <c:idx val="0"/>
          <c:order val="0"/>
          <c:tx>
            <c:strRef>
              <c:f>Sheet1!$B$1</c:f>
              <c:strCache>
                <c:ptCount val="1"/>
                <c:pt idx="0">
                  <c:v>Minnesota Allocation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B7-4B26-B599-D0E6441EB4B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4B7-4B26-B599-D0E6441EB4B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4B7-4B26-B599-D0E6441EB4B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4B7-4B26-B599-D0E6441EB4B1}"/>
              </c:ext>
            </c:extLst>
          </c:dPt>
          <c:dLbls>
            <c:delete val="1"/>
          </c:dLbls>
          <c:cat>
            <c:strRef>
              <c:f>Sheet1!$A$2:$A$5</c:f>
              <c:strCache>
                <c:ptCount val="3"/>
                <c:pt idx="0">
                  <c:v>Consortia</c:v>
                </c:pt>
                <c:pt idx="1">
                  <c:v>Administration</c:v>
                </c:pt>
                <c:pt idx="2">
                  <c:v>Leadership</c:v>
                </c:pt>
              </c:strCache>
            </c:strRef>
          </c:cat>
          <c:val>
            <c:numRef>
              <c:f>Sheet1!$B$2:$B$5</c:f>
              <c:numCache>
                <c:formatCode>0%</c:formatCode>
                <c:ptCount val="4"/>
                <c:pt idx="0">
                  <c:v>0.85</c:v>
                </c:pt>
                <c:pt idx="1">
                  <c:v>0.05</c:v>
                </c:pt>
                <c:pt idx="2">
                  <c:v>0.1</c:v>
                </c:pt>
              </c:numCache>
            </c:numRef>
          </c:val>
          <c:extLst>
            <c:ext xmlns:c16="http://schemas.microsoft.com/office/drawing/2014/chart" uri="{C3380CC4-5D6E-409C-BE32-E72D297353CC}">
              <c16:uniqueId val="{00000008-74B7-4B26-B599-D0E6441EB4B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4C-462A-AD74-57F6BA23BE3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A4C-462A-AD74-57F6BA23BE3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A4C-462A-AD74-57F6BA23BE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A4C-462A-AD74-57F6BA23BE3A}"/>
              </c:ext>
            </c:extLst>
          </c:dPt>
          <c:cat>
            <c:strRef>
              <c:f>Sheet1!$A$2:$A$5</c:f>
              <c:strCache>
                <c:ptCount val="2"/>
                <c:pt idx="0">
                  <c:v>1st Qtr</c:v>
                </c:pt>
                <c:pt idx="1">
                  <c:v>2nd Qtr</c:v>
                </c:pt>
              </c:strCache>
            </c:strRef>
          </c:cat>
          <c:val>
            <c:numRef>
              <c:f>Sheet1!$B$2:$B$5</c:f>
              <c:numCache>
                <c:formatCode>0.00%</c:formatCode>
                <c:ptCount val="4"/>
                <c:pt idx="0">
                  <c:v>0.85</c:v>
                </c:pt>
                <c:pt idx="1">
                  <c:v>0.15</c:v>
                </c:pt>
              </c:numCache>
            </c:numRef>
          </c:val>
          <c:extLst>
            <c:ext xmlns:c16="http://schemas.microsoft.com/office/drawing/2014/chart" uri="{C3380CC4-5D6E-409C-BE32-E72D297353CC}">
              <c16:uniqueId val="{00000000-429F-4EDD-AB8F-C1B5B47C36B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0.56988</cdr:x>
      <cdr:y>0.94165</cdr:y>
    </cdr:from>
    <cdr:to>
      <cdr:x>0.60419</cdr:x>
      <cdr:y>0.98592</cdr:y>
    </cdr:to>
    <cdr:sp macro="" textlink="">
      <cdr:nvSpPr>
        <cdr:cNvPr id="3" name="Oval 2">
          <a:extLst xmlns:a="http://schemas.openxmlformats.org/drawingml/2006/main">
            <a:ext uri="{FF2B5EF4-FFF2-40B4-BE49-F238E27FC236}">
              <a16:creationId xmlns:a16="http://schemas.microsoft.com/office/drawing/2014/main" id="{C0B2F9EC-B1DD-993D-0CC9-7A8C363BB4DE}"/>
            </a:ext>
          </a:extLst>
        </cdr:cNvPr>
        <cdr:cNvSpPr/>
      </cdr:nvSpPr>
      <cdr:spPr>
        <a:xfrm xmlns:a="http://schemas.openxmlformats.org/drawingml/2006/main">
          <a:off x="4987636" y="5557651"/>
          <a:ext cx="300347" cy="261257"/>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ln>
              <a:solidFill>
                <a:srgbClr val="FF0000"/>
              </a:solidFill>
            </a:ln>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0.06821</cdr:x>
      <cdr:y>0.33837</cdr:y>
    </cdr:from>
    <cdr:to>
      <cdr:x>0.43179</cdr:x>
      <cdr:y>0.44612</cdr:y>
    </cdr:to>
    <cdr:sp macro="" textlink="">
      <cdr:nvSpPr>
        <cdr:cNvPr id="2" name="TextBox 1"/>
        <cdr:cNvSpPr txBox="1"/>
      </cdr:nvSpPr>
      <cdr:spPr>
        <a:xfrm xmlns:a="http://schemas.openxmlformats.org/drawingml/2006/main">
          <a:off x="567733" y="1801626"/>
          <a:ext cx="3026165" cy="5737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t>Consortia:  85%</a:t>
          </a:r>
        </a:p>
      </cdr:txBody>
    </cdr:sp>
  </cdr:relSizeAnchor>
  <cdr:relSizeAnchor xmlns:cdr="http://schemas.openxmlformats.org/drawingml/2006/chartDrawing">
    <cdr:from>
      <cdr:x>0</cdr:x>
      <cdr:y>0.11489</cdr:y>
    </cdr:from>
    <cdr:to>
      <cdr:x>0.60747</cdr:x>
      <cdr:y>0.22755</cdr:y>
    </cdr:to>
    <cdr:sp macro="" textlink="">
      <cdr:nvSpPr>
        <cdr:cNvPr id="3" name="TextBox 2"/>
        <cdr:cNvSpPr txBox="1"/>
      </cdr:nvSpPr>
      <cdr:spPr>
        <a:xfrm xmlns:a="http://schemas.openxmlformats.org/drawingml/2006/main">
          <a:off x="-3954378" y="611738"/>
          <a:ext cx="5056094" cy="5998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t>Administration: 5%</a:t>
          </a:r>
        </a:p>
      </cdr:txBody>
    </cdr:sp>
  </cdr:relSizeAnchor>
  <cdr:relSizeAnchor xmlns:cdr="http://schemas.openxmlformats.org/drawingml/2006/chartDrawing">
    <cdr:from>
      <cdr:x>0.04636</cdr:x>
      <cdr:y>0.22557</cdr:y>
    </cdr:from>
    <cdr:to>
      <cdr:x>0.4854</cdr:x>
      <cdr:y>0.33837</cdr:y>
    </cdr:to>
    <cdr:sp macro="" textlink="">
      <cdr:nvSpPr>
        <cdr:cNvPr id="4" name="TextBox 3"/>
        <cdr:cNvSpPr txBox="1"/>
      </cdr:nvSpPr>
      <cdr:spPr>
        <a:xfrm xmlns:a="http://schemas.openxmlformats.org/drawingml/2006/main">
          <a:off x="385864" y="1201053"/>
          <a:ext cx="3654272" cy="6005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t>Leadership:  10%</a:t>
          </a:r>
        </a:p>
      </cdr:txBody>
    </cdr:sp>
  </cdr:relSizeAnchor>
  <cdr:relSizeAnchor xmlns:cdr="http://schemas.openxmlformats.org/drawingml/2006/chartDrawing">
    <cdr:from>
      <cdr:x>0.65606</cdr:x>
      <cdr:y>0.67496</cdr:y>
    </cdr:from>
    <cdr:to>
      <cdr:x>0.83479</cdr:x>
      <cdr:y>0.82668</cdr:y>
    </cdr:to>
    <cdr:sp macro="" textlink="">
      <cdr:nvSpPr>
        <cdr:cNvPr id="5" name="TextBox 4"/>
        <cdr:cNvSpPr txBox="1"/>
      </cdr:nvSpPr>
      <cdr:spPr>
        <a:xfrm xmlns:a="http://schemas.openxmlformats.org/drawingml/2006/main">
          <a:off x="5404398" y="3593805"/>
          <a:ext cx="1472280" cy="8078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t>85% (basic</a:t>
          </a:r>
          <a:r>
            <a:rPr lang="en-US" sz="2400" dirty="0">
              <a:solidFill>
                <a:schemeClr val="tx1"/>
              </a:solidFill>
            </a:rPr>
            <a:t>)</a:t>
          </a:r>
        </a:p>
      </cdr:txBody>
    </cdr:sp>
  </cdr:relSizeAnchor>
  <cdr:relSizeAnchor xmlns:cdr="http://schemas.openxmlformats.org/drawingml/2006/chartDrawing">
    <cdr:from>
      <cdr:x>0.57726</cdr:x>
      <cdr:y>0.20803</cdr:y>
    </cdr:from>
    <cdr:to>
      <cdr:x>0.70005</cdr:x>
      <cdr:y>0.27875</cdr:y>
    </cdr:to>
    <cdr:sp macro="" textlink="">
      <cdr:nvSpPr>
        <cdr:cNvPr id="6" name="TextBox 1"/>
        <cdr:cNvSpPr txBox="1"/>
      </cdr:nvSpPr>
      <cdr:spPr>
        <a:xfrm xmlns:a="http://schemas.openxmlformats.org/drawingml/2006/main">
          <a:off x="4804686" y="1107651"/>
          <a:ext cx="1022014" cy="3765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t>10%</a:t>
          </a:r>
        </a:p>
      </cdr:txBody>
    </cdr:sp>
  </cdr:relSizeAnchor>
  <cdr:relSizeAnchor xmlns:cdr="http://schemas.openxmlformats.org/drawingml/2006/chartDrawing">
    <cdr:from>
      <cdr:x>0.68127</cdr:x>
      <cdr:y>0.30686</cdr:y>
    </cdr:from>
    <cdr:to>
      <cdr:x>0.86362</cdr:x>
      <cdr:y>0.54543</cdr:y>
    </cdr:to>
    <cdr:cxnSp macro="">
      <cdr:nvCxnSpPr>
        <cdr:cNvPr id="8" name="Straight Connector 7">
          <a:extLst xmlns:a="http://schemas.openxmlformats.org/drawingml/2006/main">
            <a:ext uri="{FF2B5EF4-FFF2-40B4-BE49-F238E27FC236}">
              <a16:creationId xmlns:a16="http://schemas.microsoft.com/office/drawing/2014/main" id="{E21F620A-98D6-BEE2-D5F5-D947AFBB110C}"/>
            </a:ext>
          </a:extLst>
        </cdr:cNvPr>
        <cdr:cNvCxnSpPr/>
      </cdr:nvCxnSpPr>
      <cdr:spPr>
        <a:xfrm xmlns:a="http://schemas.openxmlformats.org/drawingml/2006/main" flipV="1">
          <a:off x="5670389" y="1633860"/>
          <a:ext cx="1517715" cy="1270262"/>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0.7244</cdr:x>
      <cdr:y>0.47184</cdr:y>
    </cdr:from>
    <cdr:to>
      <cdr:x>0.73913</cdr:x>
      <cdr:y>0.4953</cdr:y>
    </cdr:to>
    <cdr:sp macro="" textlink="">
      <cdr:nvSpPr>
        <cdr:cNvPr id="9" name="TextBox 8">
          <a:extLst xmlns:a="http://schemas.openxmlformats.org/drawingml/2006/main">
            <a:ext uri="{FF2B5EF4-FFF2-40B4-BE49-F238E27FC236}">
              <a16:creationId xmlns:a16="http://schemas.microsoft.com/office/drawing/2014/main" id="{8FBEA051-3923-D634-D5EA-A857E18FBD06}"/>
            </a:ext>
          </a:extLst>
        </cdr:cNvPr>
        <cdr:cNvSpPr txBox="1"/>
      </cdr:nvSpPr>
      <cdr:spPr>
        <a:xfrm xmlns:a="http://schemas.openxmlformats.org/drawingml/2006/main" rot="18919751">
          <a:off x="6029412" y="2512293"/>
          <a:ext cx="122549" cy="124905"/>
        </a:xfrm>
        <a:prstGeom xmlns:a="http://schemas.openxmlformats.org/drawingml/2006/main" prst="rect">
          <a:avLst/>
        </a:prstGeom>
        <a:solidFill xmlns:a="http://schemas.openxmlformats.org/drawingml/2006/main">
          <a:schemeClr val="accent1"/>
        </a:solidFill>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10D4EEB-0CD3-4C5B-8BAA-70F15D98A66C}" type="datetimeFigureOut">
              <a:rPr lang="en-US" smtClean="0"/>
              <a:t>11/9/2022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28361D-BE12-4C68-8216-75ADACB05F67}" type="slidenum">
              <a:rPr lang="en-US" smtClean="0"/>
              <a:t>‹#›</a:t>
            </a:fld>
            <a:endParaRPr lang="en-US" dirty="0"/>
          </a:p>
        </p:txBody>
      </p:sp>
    </p:spTree>
    <p:extLst>
      <p:ext uri="{BB962C8B-B14F-4D97-AF65-F5344CB8AC3E}">
        <p14:creationId xmlns:p14="http://schemas.microsoft.com/office/powerpoint/2010/main" val="275475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111">
              <a:defRPr/>
            </a:pPr>
            <a:endParaRPr lang="en-US" dirty="0">
              <a:solidFill>
                <a:srgbClr val="003C66"/>
              </a:solidFill>
            </a:endParaRPr>
          </a:p>
        </p:txBody>
      </p:sp>
      <p:sp>
        <p:nvSpPr>
          <p:cNvPr id="4" name="Slide Number Placeholder 3"/>
          <p:cNvSpPr>
            <a:spLocks noGrp="1"/>
          </p:cNvSpPr>
          <p:nvPr>
            <p:ph type="sldNum" sz="quarter" idx="5"/>
          </p:nvPr>
        </p:nvSpPr>
        <p:spPr/>
        <p:txBody>
          <a:bodyPr/>
          <a:lstStyle/>
          <a:p>
            <a:pPr defTabSz="949478">
              <a:defRPr/>
            </a:pPr>
            <a:fld id="{5A80F48C-A933-4E73-B6D1-44597EE286C8}" type="slidenum">
              <a:rPr lang="en-US">
                <a:solidFill>
                  <a:prstClr val="black"/>
                </a:solidFill>
                <a:latin typeface="Calibri" panose="020F0502020204030204"/>
              </a:rPr>
              <a:pPr defTabSz="949478">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27925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28361D-BE12-4C68-8216-75ADACB05F67}" type="slidenum">
              <a:rPr lang="en-US" smtClean="0"/>
              <a:t>10</a:t>
            </a:fld>
            <a:endParaRPr lang="en-US" dirty="0"/>
          </a:p>
        </p:txBody>
      </p:sp>
    </p:spTree>
    <p:extLst>
      <p:ext uri="{BB962C8B-B14F-4D97-AF65-F5344CB8AC3E}">
        <p14:creationId xmlns:p14="http://schemas.microsoft.com/office/powerpoint/2010/main" val="2836822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60 of State Plan.</a:t>
            </a:r>
          </a:p>
        </p:txBody>
      </p:sp>
      <p:sp>
        <p:nvSpPr>
          <p:cNvPr id="4" name="Slide Number Placeholder 3"/>
          <p:cNvSpPr>
            <a:spLocks noGrp="1"/>
          </p:cNvSpPr>
          <p:nvPr>
            <p:ph type="sldNum" sz="quarter" idx="5"/>
          </p:nvPr>
        </p:nvSpPr>
        <p:spPr/>
        <p:txBody>
          <a:bodyPr/>
          <a:lstStyle/>
          <a:p>
            <a:fld id="{6428361D-BE12-4C68-8216-75ADACB05F67}" type="slidenum">
              <a:rPr lang="en-US" smtClean="0"/>
              <a:t>11</a:t>
            </a:fld>
            <a:endParaRPr lang="en-US" dirty="0"/>
          </a:p>
        </p:txBody>
      </p:sp>
    </p:spTree>
    <p:extLst>
      <p:ext uri="{BB962C8B-B14F-4D97-AF65-F5344CB8AC3E}">
        <p14:creationId xmlns:p14="http://schemas.microsoft.com/office/powerpoint/2010/main" val="3735411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28361D-BE12-4C68-8216-75ADACB05F67}" type="slidenum">
              <a:rPr lang="en-US" smtClean="0"/>
              <a:t>12</a:t>
            </a:fld>
            <a:endParaRPr lang="en-US" dirty="0"/>
          </a:p>
        </p:txBody>
      </p:sp>
    </p:spTree>
    <p:extLst>
      <p:ext uri="{BB962C8B-B14F-4D97-AF65-F5344CB8AC3E}">
        <p14:creationId xmlns:p14="http://schemas.microsoft.com/office/powerpoint/2010/main" val="2998766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Minnesota, 15% of the amount going to local consortia is reserve funding.  This is the maximum allowed by Perkins V law.  Reserve funding is an alternate method of distributing funds that favors rural areas.  The reserve fund amounts for each consortia are determined based on the criteria above, but the critical factor is the formula includes square mileage of the consortia.</a:t>
            </a:r>
          </a:p>
          <a:p>
            <a:r>
              <a:rPr lang="en-US" dirty="0"/>
              <a:t>In the latest local application, consortia were asked to budget their reserve funding in no more than 2 of 4 designated areas; teacher recruitment, achievement gaps in math and language arts, performance gaps, and programs of study.</a:t>
            </a:r>
          </a:p>
          <a:p>
            <a:endParaRPr lang="en-US" dirty="0"/>
          </a:p>
          <a:p>
            <a:r>
              <a:rPr lang="en-US" dirty="0"/>
              <a:t>Section 112(c) states that reserve funds are intended to foster innovation or promote the development, implementation, and adoption of program of study or career pathways aligned with State-identified hi-skill, high-wage, or in-demand occupations or industries. </a:t>
            </a:r>
          </a:p>
          <a:p>
            <a:endParaRPr lang="en-US" dirty="0"/>
          </a:p>
          <a:p>
            <a:r>
              <a:rPr lang="en-US" dirty="0"/>
              <a:t>As you can see, the State distributes funds to consortia by formula; however, local consortia are forbidden to distribute funds in this way.  At the local level, funds are distributed to individual programs based on need.</a:t>
            </a:r>
          </a:p>
        </p:txBody>
      </p:sp>
      <p:sp>
        <p:nvSpPr>
          <p:cNvPr id="4" name="Slide Number Placeholder 3"/>
          <p:cNvSpPr>
            <a:spLocks noGrp="1"/>
          </p:cNvSpPr>
          <p:nvPr>
            <p:ph type="sldNum" sz="quarter" idx="5"/>
          </p:nvPr>
        </p:nvSpPr>
        <p:spPr/>
        <p:txBody>
          <a:bodyPr/>
          <a:lstStyle/>
          <a:p>
            <a:fld id="{6428361D-BE12-4C68-8216-75ADACB05F67}" type="slidenum">
              <a:rPr lang="en-US" smtClean="0"/>
              <a:t>13</a:t>
            </a:fld>
            <a:endParaRPr lang="en-US" dirty="0"/>
          </a:p>
        </p:txBody>
      </p:sp>
    </p:spTree>
    <p:extLst>
      <p:ext uri="{BB962C8B-B14F-4D97-AF65-F5344CB8AC3E}">
        <p14:creationId xmlns:p14="http://schemas.microsoft.com/office/powerpoint/2010/main" val="865885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28361D-BE12-4C68-8216-75ADACB05F67}" type="slidenum">
              <a:rPr lang="en-US" smtClean="0"/>
              <a:t>14</a:t>
            </a:fld>
            <a:endParaRPr lang="en-US" dirty="0"/>
          </a:p>
        </p:txBody>
      </p:sp>
    </p:spTree>
    <p:extLst>
      <p:ext uri="{BB962C8B-B14F-4D97-AF65-F5344CB8AC3E}">
        <p14:creationId xmlns:p14="http://schemas.microsoft.com/office/powerpoint/2010/main" val="1404680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Funds must be used for purposes and programs that are mutually beneficial to all members of the consortium.  In other words, they cannot be reallocated to individual members of the consortium.</a:t>
            </a:r>
          </a:p>
        </p:txBody>
      </p:sp>
      <p:sp>
        <p:nvSpPr>
          <p:cNvPr id="4" name="Slide Number Placeholder 3"/>
          <p:cNvSpPr>
            <a:spLocks noGrp="1"/>
          </p:cNvSpPr>
          <p:nvPr>
            <p:ph type="sldNum" sz="quarter" idx="5"/>
          </p:nvPr>
        </p:nvSpPr>
        <p:spPr/>
        <p:txBody>
          <a:bodyPr/>
          <a:lstStyle/>
          <a:p>
            <a:fld id="{6428361D-BE12-4C68-8216-75ADACB05F67}" type="slidenum">
              <a:rPr lang="en-US" smtClean="0"/>
              <a:t>15</a:t>
            </a:fld>
            <a:endParaRPr lang="en-US" dirty="0"/>
          </a:p>
        </p:txBody>
      </p:sp>
    </p:spTree>
    <p:extLst>
      <p:ext uri="{BB962C8B-B14F-4D97-AF65-F5344CB8AC3E}">
        <p14:creationId xmlns:p14="http://schemas.microsoft.com/office/powerpoint/2010/main" val="2494985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definition of size, scope, and quality at the local level as stated in the 4-year State plan.</a:t>
            </a:r>
          </a:p>
        </p:txBody>
      </p:sp>
      <p:sp>
        <p:nvSpPr>
          <p:cNvPr id="4" name="Slide Number Placeholder 3"/>
          <p:cNvSpPr>
            <a:spLocks noGrp="1"/>
          </p:cNvSpPr>
          <p:nvPr>
            <p:ph type="sldNum" sz="quarter" idx="5"/>
          </p:nvPr>
        </p:nvSpPr>
        <p:spPr/>
        <p:txBody>
          <a:bodyPr/>
          <a:lstStyle/>
          <a:p>
            <a:fld id="{6428361D-BE12-4C68-8216-75ADACB05F67}" type="slidenum">
              <a:rPr lang="en-US" smtClean="0"/>
              <a:t>16</a:t>
            </a:fld>
            <a:endParaRPr lang="en-US" dirty="0"/>
          </a:p>
        </p:txBody>
      </p:sp>
    </p:spTree>
    <p:extLst>
      <p:ext uri="{BB962C8B-B14F-4D97-AF65-F5344CB8AC3E}">
        <p14:creationId xmlns:p14="http://schemas.microsoft.com/office/powerpoint/2010/main" val="2993757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28361D-BE12-4C68-8216-75ADACB05F67}" type="slidenum">
              <a:rPr lang="en-US" smtClean="0"/>
              <a:t>17</a:t>
            </a:fld>
            <a:endParaRPr lang="en-US" dirty="0"/>
          </a:p>
        </p:txBody>
      </p:sp>
    </p:spTree>
    <p:extLst>
      <p:ext uri="{BB962C8B-B14F-4D97-AF65-F5344CB8AC3E}">
        <p14:creationId xmlns:p14="http://schemas.microsoft.com/office/powerpoint/2010/main" val="3361771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Perkins funds shall supplement, and shall not supplant , non-federal funds expended to carry out CTE activities.</a:t>
            </a:r>
          </a:p>
        </p:txBody>
      </p:sp>
      <p:sp>
        <p:nvSpPr>
          <p:cNvPr id="4" name="Slide Number Placeholder 3"/>
          <p:cNvSpPr>
            <a:spLocks noGrp="1"/>
          </p:cNvSpPr>
          <p:nvPr>
            <p:ph type="sldNum" sz="quarter" idx="5"/>
          </p:nvPr>
        </p:nvSpPr>
        <p:spPr/>
        <p:txBody>
          <a:bodyPr/>
          <a:lstStyle/>
          <a:p>
            <a:fld id="{6428361D-BE12-4C68-8216-75ADACB05F67}" type="slidenum">
              <a:rPr lang="en-US" smtClean="0"/>
              <a:t>18</a:t>
            </a:fld>
            <a:endParaRPr lang="en-US" dirty="0"/>
          </a:p>
        </p:txBody>
      </p:sp>
    </p:spTree>
    <p:extLst>
      <p:ext uri="{BB962C8B-B14F-4D97-AF65-F5344CB8AC3E}">
        <p14:creationId xmlns:p14="http://schemas.microsoft.com/office/powerpoint/2010/main" val="217557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28361D-BE12-4C68-8216-75ADACB05F67}" type="slidenum">
              <a:rPr lang="en-US" smtClean="0"/>
              <a:t>19</a:t>
            </a:fld>
            <a:endParaRPr lang="en-US" dirty="0"/>
          </a:p>
        </p:txBody>
      </p:sp>
    </p:spTree>
    <p:extLst>
      <p:ext uri="{BB962C8B-B14F-4D97-AF65-F5344CB8AC3E}">
        <p14:creationId xmlns:p14="http://schemas.microsoft.com/office/powerpoint/2010/main" val="254573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28361D-BE12-4C68-8216-75ADACB05F67}" type="slidenum">
              <a:rPr lang="en-US" smtClean="0"/>
              <a:t>2</a:t>
            </a:fld>
            <a:endParaRPr lang="en-US" dirty="0"/>
          </a:p>
        </p:txBody>
      </p:sp>
    </p:spTree>
    <p:extLst>
      <p:ext uri="{BB962C8B-B14F-4D97-AF65-F5344CB8AC3E}">
        <p14:creationId xmlns:p14="http://schemas.microsoft.com/office/powerpoint/2010/main" val="975154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28361D-BE12-4C68-8216-75ADACB05F67}" type="slidenum">
              <a:rPr lang="en-US" smtClean="0"/>
              <a:t>20</a:t>
            </a:fld>
            <a:endParaRPr lang="en-US" dirty="0"/>
          </a:p>
        </p:txBody>
      </p:sp>
    </p:spTree>
    <p:extLst>
      <p:ext uri="{BB962C8B-B14F-4D97-AF65-F5344CB8AC3E}">
        <p14:creationId xmlns:p14="http://schemas.microsoft.com/office/powerpoint/2010/main" val="3281967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2CD01B-CD77-4605-B917-9D2536BE2D43}" type="slidenum">
              <a:rPr lang="en-US" smtClean="0"/>
              <a:t>21</a:t>
            </a:fld>
            <a:endParaRPr lang="en-US" dirty="0"/>
          </a:p>
        </p:txBody>
      </p:sp>
    </p:spTree>
    <p:extLst>
      <p:ext uri="{BB962C8B-B14F-4D97-AF65-F5344CB8AC3E}">
        <p14:creationId xmlns:p14="http://schemas.microsoft.com/office/powerpoint/2010/main" val="2371450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28361D-BE12-4C68-8216-75ADACB05F67}" type="slidenum">
              <a:rPr lang="en-US" smtClean="0"/>
              <a:t>22</a:t>
            </a:fld>
            <a:endParaRPr lang="en-US" dirty="0"/>
          </a:p>
        </p:txBody>
      </p:sp>
    </p:spTree>
    <p:extLst>
      <p:ext uri="{BB962C8B-B14F-4D97-AF65-F5344CB8AC3E}">
        <p14:creationId xmlns:p14="http://schemas.microsoft.com/office/powerpoint/2010/main" val="2062258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28361D-BE12-4C68-8216-75ADACB05F67}" type="slidenum">
              <a:rPr lang="en-US" smtClean="0"/>
              <a:t>23</a:t>
            </a:fld>
            <a:endParaRPr lang="en-US" dirty="0"/>
          </a:p>
        </p:txBody>
      </p:sp>
    </p:spTree>
    <p:extLst>
      <p:ext uri="{BB962C8B-B14F-4D97-AF65-F5344CB8AC3E}">
        <p14:creationId xmlns:p14="http://schemas.microsoft.com/office/powerpoint/2010/main" val="189856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2CD01B-CD77-4605-B917-9D2536BE2D43}" type="slidenum">
              <a:rPr lang="en-US" smtClean="0"/>
              <a:t>3</a:t>
            </a:fld>
            <a:endParaRPr lang="en-US" dirty="0"/>
          </a:p>
        </p:txBody>
      </p:sp>
    </p:spTree>
    <p:extLst>
      <p:ext uri="{BB962C8B-B14F-4D97-AF65-F5344CB8AC3E}">
        <p14:creationId xmlns:p14="http://schemas.microsoft.com/office/powerpoint/2010/main" val="38288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II, Section 211 deals with “supplement, not supplant.”</a:t>
            </a:r>
          </a:p>
          <a:p>
            <a:endParaRPr lang="en-US" dirty="0"/>
          </a:p>
          <a:p>
            <a:r>
              <a:rPr lang="en-US" dirty="0"/>
              <a:t>Amendments to other laws includes:</a:t>
            </a:r>
          </a:p>
          <a:p>
            <a:pPr marL="174708" indent="-174708">
              <a:buFontTx/>
              <a:buChar char="-"/>
            </a:pPr>
            <a:r>
              <a:rPr lang="en-US" dirty="0"/>
              <a:t>Wagner-</a:t>
            </a:r>
            <a:r>
              <a:rPr lang="en-US" dirty="0" err="1"/>
              <a:t>Peyser</a:t>
            </a:r>
            <a:r>
              <a:rPr lang="en-US" dirty="0"/>
              <a:t> Act – established a nationwide system of public employment offices, known as the Employment Service.</a:t>
            </a:r>
          </a:p>
          <a:p>
            <a:pPr marL="174708" indent="-174708">
              <a:buFontTx/>
              <a:buChar char="-"/>
            </a:pPr>
            <a:r>
              <a:rPr lang="en-US" dirty="0"/>
              <a:t>Elementary and Secondary Education Act (ESEA) of 1965</a:t>
            </a:r>
          </a:p>
          <a:p>
            <a:pPr marL="174708" indent="-174708">
              <a:buFontTx/>
              <a:buChar char="-"/>
            </a:pPr>
            <a:r>
              <a:rPr lang="en-US" dirty="0"/>
              <a:t>Workforce Innovation and Opportunity Act</a:t>
            </a:r>
          </a:p>
        </p:txBody>
      </p:sp>
      <p:sp>
        <p:nvSpPr>
          <p:cNvPr id="4" name="Slide Number Placeholder 3"/>
          <p:cNvSpPr>
            <a:spLocks noGrp="1"/>
          </p:cNvSpPr>
          <p:nvPr>
            <p:ph type="sldNum" sz="quarter" idx="5"/>
          </p:nvPr>
        </p:nvSpPr>
        <p:spPr/>
        <p:txBody>
          <a:bodyPr/>
          <a:lstStyle/>
          <a:p>
            <a:fld id="{6428361D-BE12-4C68-8216-75ADACB05F67}" type="slidenum">
              <a:rPr lang="en-US" smtClean="0"/>
              <a:t>4</a:t>
            </a:fld>
            <a:endParaRPr lang="en-US" dirty="0"/>
          </a:p>
        </p:txBody>
      </p:sp>
    </p:spTree>
    <p:extLst>
      <p:ext uri="{BB962C8B-B14F-4D97-AF65-F5344CB8AC3E}">
        <p14:creationId xmlns:p14="http://schemas.microsoft.com/office/powerpoint/2010/main" val="2848411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a:t>
            </a:r>
            <a:r>
              <a:rPr lang="en-US" baseline="0" dirty="0"/>
              <a:t> government appropriated about 1.36 Billion dollars to the Perkins grant this year.  That funding is distributed to the states through a formula that is based on census data on population by age groups and a ratio of per capita income for the state to the per capita income for all states.   As a result, Minnesota receives approximately $20.5 Million which is again distributed to our Perkins consortia through a formula process. By law, 85% of the federal allocation to the state is distributed to consortia. </a:t>
            </a:r>
            <a:endParaRPr lang="en-US" dirty="0"/>
          </a:p>
          <a:p>
            <a:endParaRPr lang="en-US" dirty="0"/>
          </a:p>
          <a:p>
            <a:r>
              <a:rPr lang="en-US" dirty="0"/>
              <a:t> FY22 State allocation:  $20,524,984.00 </a:t>
            </a:r>
          </a:p>
          <a:p>
            <a:r>
              <a:rPr lang="en-US" dirty="0"/>
              <a:t> Amount to consortia:  $17,446,236.40</a:t>
            </a:r>
          </a:p>
          <a:p>
            <a:r>
              <a:rPr lang="en-US" dirty="0"/>
              <a:t>Consortia allocations vary from just over $200K to over $1.5M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42CD01B-CD77-4605-B917-9D2536BE2D43}" type="slidenum">
              <a:rPr lang="en-US" smtClean="0"/>
              <a:t>5</a:t>
            </a:fld>
            <a:endParaRPr lang="en-US"/>
          </a:p>
        </p:txBody>
      </p:sp>
    </p:spTree>
    <p:extLst>
      <p:ext uri="{BB962C8B-B14F-4D97-AF65-F5344CB8AC3E}">
        <p14:creationId xmlns:p14="http://schemas.microsoft.com/office/powerpoint/2010/main" val="139714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rgbClr val="000000"/>
                </a:solidFill>
                <a:latin typeface="Times New Roman" panose="02020603050405020304" pitchFamily="18" charset="0"/>
              </a:rPr>
              <a:t>VI</a:t>
            </a:r>
            <a:r>
              <a:rPr lang="en-US" sz="1000" dirty="0"/>
              <a:t> </a:t>
            </a:r>
            <a:r>
              <a:rPr lang="en-US" sz="1000" dirty="0">
                <a:solidFill>
                  <a:srgbClr val="000000"/>
                </a:solidFill>
                <a:latin typeface="Calibri" panose="020F0502020204030204" pitchFamily="34" charset="0"/>
              </a:rPr>
              <a:t>$1,488,523 </a:t>
            </a:r>
            <a:r>
              <a:rPr lang="en-US" sz="1000" dirty="0">
                <a:solidFill>
                  <a:srgbClr val="000000"/>
                </a:solidFill>
                <a:latin typeface="Times New Roman" panose="02020603050405020304" pitchFamily="18" charset="0"/>
              </a:rPr>
              <a:t>AK</a:t>
            </a:r>
            <a:r>
              <a:rPr lang="en-US" sz="1000" dirty="0"/>
              <a:t> </a:t>
            </a:r>
            <a:r>
              <a:rPr lang="en-US" sz="1000" dirty="0">
                <a:solidFill>
                  <a:srgbClr val="000000"/>
                </a:solidFill>
                <a:latin typeface="Calibri" panose="020F0502020204030204" pitchFamily="34" charset="0"/>
              </a:rPr>
              <a:t>$5,614,066 </a:t>
            </a:r>
            <a:r>
              <a:rPr lang="en-US" sz="1000" dirty="0">
                <a:solidFill>
                  <a:srgbClr val="000000"/>
                </a:solidFill>
                <a:latin typeface="Times New Roman" panose="02020603050405020304" pitchFamily="18" charset="0"/>
              </a:rPr>
              <a:t>ND</a:t>
            </a:r>
            <a:r>
              <a:rPr lang="en-US" sz="1000" dirty="0"/>
              <a:t> </a:t>
            </a:r>
            <a:r>
              <a:rPr lang="en-US" sz="1000" dirty="0">
                <a:solidFill>
                  <a:srgbClr val="000000"/>
                </a:solidFill>
                <a:latin typeface="Calibri" panose="020F0502020204030204" pitchFamily="34" charset="0"/>
              </a:rPr>
              <a:t>$5,614,066 </a:t>
            </a:r>
            <a:r>
              <a:rPr lang="en-US" sz="1000" dirty="0">
                <a:solidFill>
                  <a:srgbClr val="000000"/>
                </a:solidFill>
                <a:latin typeface="Times New Roman" panose="02020603050405020304" pitchFamily="18" charset="0"/>
              </a:rPr>
              <a:t>VT</a:t>
            </a:r>
            <a:r>
              <a:rPr lang="en-US" sz="1000" dirty="0"/>
              <a:t> </a:t>
            </a:r>
            <a:r>
              <a:rPr lang="en-US" sz="1000" dirty="0">
                <a:solidFill>
                  <a:srgbClr val="000000"/>
                </a:solidFill>
                <a:latin typeface="Calibri" panose="020F0502020204030204" pitchFamily="34" charset="0"/>
              </a:rPr>
              <a:t>$5,614,066 </a:t>
            </a:r>
            <a:r>
              <a:rPr lang="en-US" sz="1000" dirty="0">
                <a:solidFill>
                  <a:srgbClr val="000000"/>
                </a:solidFill>
                <a:latin typeface="Times New Roman" panose="02020603050405020304" pitchFamily="18" charset="0"/>
              </a:rPr>
              <a:t>WY</a:t>
            </a:r>
            <a:r>
              <a:rPr lang="en-US" sz="1000" dirty="0"/>
              <a:t> </a:t>
            </a:r>
            <a:r>
              <a:rPr lang="en-US" sz="1000" dirty="0">
                <a:solidFill>
                  <a:srgbClr val="000000"/>
                </a:solidFill>
                <a:latin typeface="Calibri" panose="020F0502020204030204" pitchFamily="34" charset="0"/>
              </a:rPr>
              <a:t>$5,614,066 </a:t>
            </a:r>
            <a:r>
              <a:rPr lang="en-US" sz="1000" dirty="0">
                <a:solidFill>
                  <a:srgbClr val="000000"/>
                </a:solidFill>
                <a:latin typeface="Times New Roman" panose="02020603050405020304" pitchFamily="18" charset="0"/>
              </a:rPr>
              <a:t>DC</a:t>
            </a:r>
            <a:r>
              <a:rPr lang="en-US" sz="1000" dirty="0"/>
              <a:t> </a:t>
            </a:r>
            <a:r>
              <a:rPr lang="en-US" sz="1000" dirty="0">
                <a:solidFill>
                  <a:srgbClr val="000000"/>
                </a:solidFill>
                <a:latin typeface="Calibri" panose="020F0502020204030204" pitchFamily="34" charset="0"/>
              </a:rPr>
              <a:t>$5,614,066 </a:t>
            </a:r>
            <a:r>
              <a:rPr lang="en-US" sz="1000" dirty="0">
                <a:solidFill>
                  <a:srgbClr val="000000"/>
                </a:solidFill>
                <a:latin typeface="Times New Roman" panose="02020603050405020304" pitchFamily="18" charset="0"/>
              </a:rPr>
              <a:t>SD</a:t>
            </a:r>
            <a:r>
              <a:rPr lang="en-US" sz="1000" dirty="0"/>
              <a:t> </a:t>
            </a:r>
            <a:r>
              <a:rPr lang="en-US" sz="1000" dirty="0">
                <a:solidFill>
                  <a:srgbClr val="000000"/>
                </a:solidFill>
                <a:latin typeface="Calibri" panose="020F0502020204030204" pitchFamily="34" charset="0"/>
              </a:rPr>
              <a:t>$5,725,811 </a:t>
            </a:r>
            <a:r>
              <a:rPr lang="en-US" sz="1000" dirty="0">
                <a:solidFill>
                  <a:srgbClr val="000000"/>
                </a:solidFill>
                <a:latin typeface="Times New Roman" panose="02020603050405020304" pitchFamily="18" charset="0"/>
              </a:rPr>
              <a:t>DE</a:t>
            </a:r>
            <a:r>
              <a:rPr lang="en-US" sz="1000" dirty="0"/>
              <a:t> </a:t>
            </a:r>
            <a:r>
              <a:rPr lang="en-US" sz="1000" dirty="0">
                <a:solidFill>
                  <a:srgbClr val="000000"/>
                </a:solidFill>
                <a:latin typeface="Calibri" panose="020F0502020204030204" pitchFamily="34" charset="0"/>
              </a:rPr>
              <a:t>$6,035,653 </a:t>
            </a:r>
            <a:r>
              <a:rPr lang="en-US" sz="1000" dirty="0">
                <a:solidFill>
                  <a:srgbClr val="000000"/>
                </a:solidFill>
                <a:latin typeface="Times New Roman" panose="02020603050405020304" pitchFamily="18" charset="0"/>
              </a:rPr>
              <a:t>MT</a:t>
            </a:r>
            <a:r>
              <a:rPr lang="en-US" sz="1000" dirty="0"/>
              <a:t> </a:t>
            </a:r>
            <a:r>
              <a:rPr lang="en-US" sz="1000" dirty="0">
                <a:solidFill>
                  <a:srgbClr val="000000"/>
                </a:solidFill>
                <a:latin typeface="Calibri" panose="020F0502020204030204" pitchFamily="34" charset="0"/>
              </a:rPr>
              <a:t>$6,496,482 </a:t>
            </a:r>
            <a:r>
              <a:rPr lang="en-US" sz="1000" dirty="0">
                <a:solidFill>
                  <a:srgbClr val="000000"/>
                </a:solidFill>
                <a:latin typeface="Times New Roman" panose="02020603050405020304" pitchFamily="18" charset="0"/>
              </a:rPr>
              <a:t>HI</a:t>
            </a:r>
            <a:r>
              <a:rPr lang="en-US" sz="1000" dirty="0"/>
              <a:t> </a:t>
            </a:r>
            <a:r>
              <a:rPr lang="en-US" sz="1000" dirty="0">
                <a:solidFill>
                  <a:srgbClr val="000000"/>
                </a:solidFill>
                <a:latin typeface="Calibri" panose="020F0502020204030204" pitchFamily="34" charset="0"/>
              </a:rPr>
              <a:t>$6,725,491 </a:t>
            </a:r>
            <a:r>
              <a:rPr lang="en-US" sz="1000" dirty="0">
                <a:solidFill>
                  <a:srgbClr val="000000"/>
                </a:solidFill>
                <a:latin typeface="Times New Roman" panose="02020603050405020304" pitchFamily="18" charset="0"/>
              </a:rPr>
              <a:t>ME</a:t>
            </a:r>
            <a:r>
              <a:rPr lang="en-US" sz="1000" dirty="0"/>
              <a:t> </a:t>
            </a:r>
            <a:r>
              <a:rPr lang="en-US" sz="1000" dirty="0">
                <a:solidFill>
                  <a:srgbClr val="000000"/>
                </a:solidFill>
                <a:latin typeface="Calibri" panose="020F0502020204030204" pitchFamily="34" charset="0"/>
              </a:rPr>
              <a:t>$6,725,491 </a:t>
            </a:r>
            <a:r>
              <a:rPr lang="en-US" sz="1000" dirty="0">
                <a:solidFill>
                  <a:srgbClr val="000000"/>
                </a:solidFill>
                <a:latin typeface="Times New Roman" panose="02020603050405020304" pitchFamily="18" charset="0"/>
              </a:rPr>
              <a:t>NH</a:t>
            </a:r>
            <a:r>
              <a:rPr lang="en-US" sz="1000" dirty="0"/>
              <a:t> </a:t>
            </a:r>
            <a:r>
              <a:rPr lang="en-US" sz="1000" dirty="0">
                <a:solidFill>
                  <a:srgbClr val="000000"/>
                </a:solidFill>
                <a:latin typeface="Calibri" panose="020F0502020204030204" pitchFamily="34" charset="0"/>
              </a:rPr>
              <a:t>$6,725,491 </a:t>
            </a:r>
            <a:r>
              <a:rPr lang="en-US" sz="1000" dirty="0">
                <a:solidFill>
                  <a:srgbClr val="000000"/>
                </a:solidFill>
                <a:latin typeface="Times New Roman" panose="02020603050405020304" pitchFamily="18" charset="0"/>
              </a:rPr>
              <a:t>RI</a:t>
            </a:r>
            <a:r>
              <a:rPr lang="en-US" sz="1000" dirty="0"/>
              <a:t> </a:t>
            </a:r>
            <a:r>
              <a:rPr lang="en-US" sz="1000" dirty="0">
                <a:solidFill>
                  <a:srgbClr val="000000"/>
                </a:solidFill>
                <a:latin typeface="Calibri" panose="020F0502020204030204" pitchFamily="34" charset="0"/>
              </a:rPr>
              <a:t>$6,725,491 </a:t>
            </a:r>
            <a:r>
              <a:rPr lang="en-US" sz="1000" dirty="0">
                <a:solidFill>
                  <a:srgbClr val="000000"/>
                </a:solidFill>
                <a:latin typeface="Times New Roman" panose="02020603050405020304" pitchFamily="18" charset="0"/>
              </a:rPr>
              <a:t>NE</a:t>
            </a:r>
            <a:r>
              <a:rPr lang="en-US" sz="1000" dirty="0"/>
              <a:t> </a:t>
            </a:r>
            <a:r>
              <a:rPr lang="en-US" sz="1000" dirty="0">
                <a:solidFill>
                  <a:srgbClr val="000000"/>
                </a:solidFill>
                <a:latin typeface="Calibri" panose="020F0502020204030204" pitchFamily="34" charset="0"/>
              </a:rPr>
              <a:t>$7,930,892 </a:t>
            </a:r>
            <a:r>
              <a:rPr lang="en-US" sz="1000" dirty="0">
                <a:solidFill>
                  <a:srgbClr val="000000"/>
                </a:solidFill>
                <a:latin typeface="Times New Roman" panose="02020603050405020304" pitchFamily="18" charset="0"/>
              </a:rPr>
              <a:t>ID</a:t>
            </a:r>
            <a:r>
              <a:rPr lang="en-US" sz="1000" dirty="0"/>
              <a:t> </a:t>
            </a:r>
            <a:r>
              <a:rPr lang="en-US" sz="1000" dirty="0">
                <a:solidFill>
                  <a:srgbClr val="000000"/>
                </a:solidFill>
                <a:latin typeface="Calibri" panose="020F0502020204030204" pitchFamily="34" charset="0"/>
              </a:rPr>
              <a:t>$8,371,565 </a:t>
            </a:r>
            <a:r>
              <a:rPr lang="en-US" sz="1000" dirty="0">
                <a:solidFill>
                  <a:srgbClr val="000000"/>
                </a:solidFill>
                <a:latin typeface="Times New Roman" panose="02020603050405020304" pitchFamily="18" charset="0"/>
              </a:rPr>
              <a:t>WV</a:t>
            </a:r>
            <a:r>
              <a:rPr lang="en-US" sz="1000" dirty="0"/>
              <a:t> </a:t>
            </a:r>
            <a:r>
              <a:rPr lang="en-US" sz="1000" dirty="0">
                <a:solidFill>
                  <a:srgbClr val="000000"/>
                </a:solidFill>
                <a:latin typeface="Calibri" panose="020F0502020204030204" pitchFamily="34" charset="0"/>
              </a:rPr>
              <a:t>$9,494,868 </a:t>
            </a:r>
            <a:r>
              <a:rPr lang="en-US" sz="1000" dirty="0">
                <a:solidFill>
                  <a:srgbClr val="000000"/>
                </a:solidFill>
                <a:latin typeface="Times New Roman" panose="02020603050405020304" pitchFamily="18" charset="0"/>
              </a:rPr>
              <a:t>NM</a:t>
            </a:r>
            <a:r>
              <a:rPr lang="en-US" sz="1000" dirty="0"/>
              <a:t> </a:t>
            </a:r>
            <a:r>
              <a:rPr lang="en-US" sz="1000" dirty="0">
                <a:solidFill>
                  <a:srgbClr val="000000"/>
                </a:solidFill>
                <a:latin typeface="Calibri" panose="020F0502020204030204" pitchFamily="34" charset="0"/>
              </a:rPr>
              <a:t>$10,061,714 </a:t>
            </a:r>
            <a:r>
              <a:rPr lang="en-US" sz="1000" dirty="0">
                <a:solidFill>
                  <a:srgbClr val="000000"/>
                </a:solidFill>
                <a:latin typeface="Times New Roman" panose="02020603050405020304" pitchFamily="18" charset="0"/>
              </a:rPr>
              <a:t>CT</a:t>
            </a:r>
            <a:r>
              <a:rPr lang="en-US" sz="1000" dirty="0"/>
              <a:t> </a:t>
            </a:r>
            <a:r>
              <a:rPr lang="en-US" sz="1000" dirty="0">
                <a:solidFill>
                  <a:srgbClr val="000000"/>
                </a:solidFill>
                <a:latin typeface="Calibri" panose="020F0502020204030204" pitchFamily="34" charset="0"/>
              </a:rPr>
              <a:t>$11,797,221 </a:t>
            </a:r>
            <a:r>
              <a:rPr lang="en-US" sz="1000" dirty="0">
                <a:solidFill>
                  <a:srgbClr val="000000"/>
                </a:solidFill>
                <a:latin typeface="Times New Roman" panose="02020603050405020304" pitchFamily="18" charset="0"/>
              </a:rPr>
              <a:t>NV</a:t>
            </a:r>
            <a:r>
              <a:rPr lang="en-US" sz="1000" dirty="0"/>
              <a:t> </a:t>
            </a:r>
            <a:r>
              <a:rPr lang="en-US" sz="1000" dirty="0">
                <a:solidFill>
                  <a:srgbClr val="000000"/>
                </a:solidFill>
                <a:latin typeface="Calibri" panose="020F0502020204030204" pitchFamily="34" charset="0"/>
              </a:rPr>
              <a:t>$12,351,751 </a:t>
            </a:r>
            <a:r>
              <a:rPr lang="en-US" sz="1000" dirty="0">
                <a:solidFill>
                  <a:srgbClr val="000000"/>
                </a:solidFill>
                <a:latin typeface="Times New Roman" panose="02020603050405020304" pitchFamily="18" charset="0"/>
              </a:rPr>
              <a:t>KS</a:t>
            </a:r>
            <a:r>
              <a:rPr lang="en-US" sz="1000" dirty="0"/>
              <a:t> </a:t>
            </a:r>
            <a:r>
              <a:rPr lang="en-US" sz="1000" dirty="0">
                <a:solidFill>
                  <a:srgbClr val="000000"/>
                </a:solidFill>
                <a:latin typeface="Calibri" panose="020F0502020204030204" pitchFamily="34" charset="0"/>
              </a:rPr>
              <a:t>$12,458,848 </a:t>
            </a:r>
            <a:r>
              <a:rPr lang="en-US" sz="1000" dirty="0">
                <a:solidFill>
                  <a:srgbClr val="000000"/>
                </a:solidFill>
                <a:latin typeface="Times New Roman" panose="02020603050405020304" pitchFamily="18" charset="0"/>
              </a:rPr>
              <a:t>IA</a:t>
            </a:r>
            <a:r>
              <a:rPr lang="en-US" sz="1000" dirty="0"/>
              <a:t> </a:t>
            </a:r>
            <a:r>
              <a:rPr lang="en-US" sz="1000" dirty="0">
                <a:solidFill>
                  <a:srgbClr val="000000"/>
                </a:solidFill>
                <a:latin typeface="Calibri" panose="020F0502020204030204" pitchFamily="34" charset="0"/>
              </a:rPr>
              <a:t>$13,853,092 </a:t>
            </a:r>
            <a:r>
              <a:rPr lang="en-US" sz="1000" dirty="0">
                <a:solidFill>
                  <a:srgbClr val="000000"/>
                </a:solidFill>
                <a:latin typeface="Times New Roman" panose="02020603050405020304" pitchFamily="18" charset="0"/>
              </a:rPr>
              <a:t>AR</a:t>
            </a:r>
            <a:r>
              <a:rPr lang="en-US" sz="1000" dirty="0"/>
              <a:t> </a:t>
            </a:r>
            <a:r>
              <a:rPr lang="en-US" sz="1000" dirty="0">
                <a:solidFill>
                  <a:srgbClr val="000000"/>
                </a:solidFill>
                <a:latin typeface="Calibri" panose="020F0502020204030204" pitchFamily="34" charset="0"/>
              </a:rPr>
              <a:t>$14,260,647 </a:t>
            </a:r>
            <a:r>
              <a:rPr lang="en-US" sz="1000" dirty="0">
                <a:solidFill>
                  <a:srgbClr val="000000"/>
                </a:solidFill>
                <a:latin typeface="Times New Roman" panose="02020603050405020304" pitchFamily="18" charset="0"/>
              </a:rPr>
              <a:t>MS</a:t>
            </a:r>
            <a:r>
              <a:rPr lang="en-US" sz="1000" dirty="0"/>
              <a:t> </a:t>
            </a:r>
            <a:r>
              <a:rPr lang="en-US" sz="1000" dirty="0">
                <a:solidFill>
                  <a:srgbClr val="000000"/>
                </a:solidFill>
                <a:latin typeface="Calibri" panose="020F0502020204030204" pitchFamily="34" charset="0"/>
              </a:rPr>
              <a:t>$15,313,919 </a:t>
            </a:r>
            <a:r>
              <a:rPr lang="en-US" sz="1000" dirty="0">
                <a:solidFill>
                  <a:srgbClr val="000000"/>
                </a:solidFill>
                <a:latin typeface="Times New Roman" panose="02020603050405020304" pitchFamily="18" charset="0"/>
              </a:rPr>
              <a:t>UT</a:t>
            </a:r>
            <a:r>
              <a:rPr lang="en-US" sz="1000" dirty="0"/>
              <a:t> </a:t>
            </a:r>
            <a:r>
              <a:rPr lang="en-US" sz="1000" dirty="0">
                <a:solidFill>
                  <a:srgbClr val="000000"/>
                </a:solidFill>
                <a:latin typeface="Calibri" panose="020F0502020204030204" pitchFamily="34" charset="0"/>
              </a:rPr>
              <a:t>$16,574,719 </a:t>
            </a:r>
            <a:r>
              <a:rPr lang="en-US" sz="1000" dirty="0">
                <a:solidFill>
                  <a:srgbClr val="000000"/>
                </a:solidFill>
                <a:latin typeface="Times New Roman" panose="02020603050405020304" pitchFamily="18" charset="0"/>
              </a:rPr>
              <a:t>OR</a:t>
            </a:r>
            <a:r>
              <a:rPr lang="en-US" sz="1000" dirty="0"/>
              <a:t> </a:t>
            </a:r>
            <a:r>
              <a:rPr lang="en-US" sz="1000" dirty="0">
                <a:solidFill>
                  <a:srgbClr val="000000"/>
                </a:solidFill>
                <a:latin typeface="Calibri" panose="020F0502020204030204" pitchFamily="34" charset="0"/>
              </a:rPr>
              <a:t>$16,730,850 </a:t>
            </a:r>
            <a:r>
              <a:rPr lang="en-US" sz="1000" dirty="0">
                <a:solidFill>
                  <a:srgbClr val="000000"/>
                </a:solidFill>
                <a:latin typeface="Times New Roman" panose="02020603050405020304" pitchFamily="18" charset="0"/>
              </a:rPr>
              <a:t>OK</a:t>
            </a:r>
            <a:r>
              <a:rPr lang="en-US" sz="1000" dirty="0"/>
              <a:t> </a:t>
            </a:r>
            <a:r>
              <a:rPr lang="en-US" sz="1000" dirty="0">
                <a:solidFill>
                  <a:srgbClr val="000000"/>
                </a:solidFill>
                <a:latin typeface="Calibri" panose="020F0502020204030204" pitchFamily="34" charset="0"/>
              </a:rPr>
              <a:t>$17,639,867 </a:t>
            </a:r>
            <a:r>
              <a:rPr lang="en-US" sz="1000" dirty="0">
                <a:solidFill>
                  <a:srgbClr val="000000"/>
                </a:solidFill>
                <a:latin typeface="Times New Roman" panose="02020603050405020304" pitchFamily="18" charset="0"/>
              </a:rPr>
              <a:t>MD</a:t>
            </a:r>
            <a:r>
              <a:rPr lang="en-US" sz="1000" dirty="0"/>
              <a:t> </a:t>
            </a:r>
            <a:r>
              <a:rPr lang="en-US" sz="1000" dirty="0">
                <a:solidFill>
                  <a:srgbClr val="000000"/>
                </a:solidFill>
                <a:latin typeface="Calibri" panose="020F0502020204030204" pitchFamily="34" charset="0"/>
              </a:rPr>
              <a:t>$19,645,329 </a:t>
            </a:r>
            <a:r>
              <a:rPr lang="en-US" sz="1000" dirty="0">
                <a:solidFill>
                  <a:srgbClr val="000000"/>
                </a:solidFill>
                <a:latin typeface="Times New Roman" panose="02020603050405020304" pitchFamily="18" charset="0"/>
              </a:rPr>
              <a:t>PR</a:t>
            </a:r>
            <a:r>
              <a:rPr lang="en-US" sz="1000" dirty="0"/>
              <a:t> </a:t>
            </a:r>
            <a:r>
              <a:rPr lang="en-US" sz="1000" dirty="0">
                <a:solidFill>
                  <a:srgbClr val="000000"/>
                </a:solidFill>
                <a:latin typeface="Calibri" panose="020F0502020204030204" pitchFamily="34" charset="0"/>
              </a:rPr>
              <a:t>$20,431,158 </a:t>
            </a:r>
            <a:r>
              <a:rPr lang="en-US" sz="1000" dirty="0">
                <a:solidFill>
                  <a:srgbClr val="000000"/>
                </a:solidFill>
                <a:latin typeface="Times New Roman" panose="02020603050405020304" pitchFamily="18" charset="0"/>
              </a:rPr>
              <a:t>MN</a:t>
            </a:r>
            <a:r>
              <a:rPr lang="en-US" sz="1000" dirty="0"/>
              <a:t> </a:t>
            </a:r>
            <a:r>
              <a:rPr lang="en-US" sz="1000" dirty="0">
                <a:solidFill>
                  <a:srgbClr val="000000"/>
                </a:solidFill>
                <a:latin typeface="Calibri" panose="020F0502020204030204" pitchFamily="34" charset="0"/>
              </a:rPr>
              <a:t>$20,524,984 </a:t>
            </a:r>
            <a:r>
              <a:rPr lang="en-US" sz="1000" dirty="0">
                <a:solidFill>
                  <a:srgbClr val="000000"/>
                </a:solidFill>
                <a:latin typeface="Times New Roman" panose="02020603050405020304" pitchFamily="18" charset="0"/>
              </a:rPr>
              <a:t>CO</a:t>
            </a:r>
            <a:r>
              <a:rPr lang="en-US" sz="1000" dirty="0"/>
              <a:t> </a:t>
            </a:r>
            <a:r>
              <a:rPr lang="en-US" sz="1000" dirty="0">
                <a:solidFill>
                  <a:srgbClr val="000000"/>
                </a:solidFill>
                <a:latin typeface="Calibri" panose="020F0502020204030204" pitchFamily="34" charset="0"/>
              </a:rPr>
              <a:t>$20,677,590 </a:t>
            </a:r>
            <a:r>
              <a:rPr lang="en-US" sz="1000" dirty="0">
                <a:solidFill>
                  <a:srgbClr val="000000"/>
                </a:solidFill>
                <a:latin typeface="Times New Roman" panose="02020603050405020304" pitchFamily="18" charset="0"/>
              </a:rPr>
              <a:t>KY</a:t>
            </a:r>
            <a:r>
              <a:rPr lang="en-US" sz="1000" dirty="0"/>
              <a:t> </a:t>
            </a:r>
            <a:r>
              <a:rPr lang="en-US" sz="1000" dirty="0">
                <a:solidFill>
                  <a:srgbClr val="000000"/>
                </a:solidFill>
                <a:latin typeface="Calibri" panose="020F0502020204030204" pitchFamily="34" charset="0"/>
              </a:rPr>
              <a:t>$21,143,647 </a:t>
            </a:r>
            <a:r>
              <a:rPr lang="en-US" sz="1000" dirty="0">
                <a:solidFill>
                  <a:srgbClr val="000000"/>
                </a:solidFill>
                <a:latin typeface="Times New Roman" panose="02020603050405020304" pitchFamily="18" charset="0"/>
              </a:rPr>
              <a:t>MA</a:t>
            </a:r>
            <a:r>
              <a:rPr lang="en-US" sz="1000" dirty="0"/>
              <a:t> </a:t>
            </a:r>
            <a:r>
              <a:rPr lang="en-US" sz="1000" dirty="0">
                <a:solidFill>
                  <a:srgbClr val="000000"/>
                </a:solidFill>
                <a:latin typeface="Calibri" panose="020F0502020204030204" pitchFamily="34" charset="0"/>
              </a:rPr>
              <a:t>$22,451,559 </a:t>
            </a:r>
            <a:r>
              <a:rPr lang="en-US" sz="1000" dirty="0">
                <a:solidFill>
                  <a:srgbClr val="000000"/>
                </a:solidFill>
                <a:latin typeface="Times New Roman" panose="02020603050405020304" pitchFamily="18" charset="0"/>
              </a:rPr>
              <a:t>AL </a:t>
            </a:r>
            <a:r>
              <a:rPr lang="en-US" sz="1000" dirty="0"/>
              <a:t> </a:t>
            </a:r>
            <a:r>
              <a:rPr lang="en-US" sz="1000" dirty="0">
                <a:solidFill>
                  <a:srgbClr val="000000"/>
                </a:solidFill>
                <a:latin typeface="Calibri" panose="020F0502020204030204" pitchFamily="34" charset="0"/>
              </a:rPr>
              <a:t>$23,291,195 </a:t>
            </a:r>
            <a:r>
              <a:rPr lang="en-US" sz="1000" dirty="0">
                <a:solidFill>
                  <a:srgbClr val="000000"/>
                </a:solidFill>
                <a:latin typeface="Times New Roman" panose="02020603050405020304" pitchFamily="18" charset="0"/>
              </a:rPr>
              <a:t>SC</a:t>
            </a:r>
            <a:r>
              <a:rPr lang="en-US" sz="1000" dirty="0"/>
              <a:t> </a:t>
            </a:r>
            <a:r>
              <a:rPr lang="en-US" sz="1000" dirty="0">
                <a:solidFill>
                  <a:srgbClr val="000000"/>
                </a:solidFill>
                <a:latin typeface="Calibri" panose="020F0502020204030204" pitchFamily="34" charset="0"/>
              </a:rPr>
              <a:t>$23,503,762 </a:t>
            </a:r>
            <a:r>
              <a:rPr lang="en-US" sz="1000" dirty="0">
                <a:solidFill>
                  <a:srgbClr val="000000"/>
                </a:solidFill>
                <a:latin typeface="Times New Roman" panose="02020603050405020304" pitchFamily="18" charset="0"/>
              </a:rPr>
              <a:t>LA</a:t>
            </a:r>
            <a:r>
              <a:rPr lang="en-US" sz="1000" dirty="0"/>
              <a:t> </a:t>
            </a:r>
            <a:r>
              <a:rPr lang="en-US" sz="1000" dirty="0">
                <a:solidFill>
                  <a:srgbClr val="000000"/>
                </a:solidFill>
                <a:latin typeface="Calibri" panose="020F0502020204030204" pitchFamily="34" charset="0"/>
              </a:rPr>
              <a:t>$23,864,858 </a:t>
            </a:r>
            <a:r>
              <a:rPr lang="en-US" sz="1000" dirty="0">
                <a:solidFill>
                  <a:srgbClr val="000000"/>
                </a:solidFill>
                <a:latin typeface="Times New Roman" panose="02020603050405020304" pitchFamily="18" charset="0"/>
              </a:rPr>
              <a:t>WI</a:t>
            </a:r>
            <a:r>
              <a:rPr lang="en-US" sz="1000" dirty="0"/>
              <a:t> </a:t>
            </a:r>
            <a:r>
              <a:rPr lang="en-US" sz="1000" dirty="0">
                <a:solidFill>
                  <a:srgbClr val="000000"/>
                </a:solidFill>
                <a:latin typeface="Calibri" panose="020F0502020204030204" pitchFamily="34" charset="0"/>
              </a:rPr>
              <a:t>$24,446,105 </a:t>
            </a:r>
            <a:r>
              <a:rPr lang="en-US" sz="1000" dirty="0">
                <a:solidFill>
                  <a:srgbClr val="000000"/>
                </a:solidFill>
                <a:latin typeface="Times New Roman" panose="02020603050405020304" pitchFamily="18" charset="0"/>
              </a:rPr>
              <a:t>WA</a:t>
            </a:r>
            <a:r>
              <a:rPr lang="en-US" sz="1000" dirty="0"/>
              <a:t> </a:t>
            </a:r>
            <a:r>
              <a:rPr lang="en-US" sz="1000" dirty="0">
                <a:solidFill>
                  <a:srgbClr val="000000"/>
                </a:solidFill>
                <a:latin typeface="Calibri" panose="020F0502020204030204" pitchFamily="34" charset="0"/>
              </a:rPr>
              <a:t>$24,994,750 </a:t>
            </a:r>
            <a:r>
              <a:rPr lang="en-US" sz="1000" dirty="0">
                <a:solidFill>
                  <a:srgbClr val="000000"/>
                </a:solidFill>
                <a:latin typeface="Times New Roman" panose="02020603050405020304" pitchFamily="18" charset="0"/>
              </a:rPr>
              <a:t>MO</a:t>
            </a:r>
            <a:r>
              <a:rPr lang="en-US" sz="1000" dirty="0"/>
              <a:t> </a:t>
            </a:r>
            <a:r>
              <a:rPr lang="en-US" sz="1000" dirty="0">
                <a:solidFill>
                  <a:srgbClr val="000000"/>
                </a:solidFill>
                <a:latin typeface="Calibri" panose="020F0502020204030204" pitchFamily="34" charset="0"/>
              </a:rPr>
              <a:t>$27,205,718 </a:t>
            </a:r>
            <a:r>
              <a:rPr lang="en-US" sz="1000" dirty="0">
                <a:solidFill>
                  <a:srgbClr val="000000"/>
                </a:solidFill>
                <a:latin typeface="Times New Roman" panose="02020603050405020304" pitchFamily="18" charset="0"/>
              </a:rPr>
              <a:t>NJ</a:t>
            </a:r>
            <a:r>
              <a:rPr lang="en-US" sz="1000" dirty="0"/>
              <a:t> </a:t>
            </a:r>
            <a:r>
              <a:rPr lang="en-US" sz="1000" dirty="0">
                <a:solidFill>
                  <a:srgbClr val="000000"/>
                </a:solidFill>
                <a:latin typeface="Calibri" panose="020F0502020204030204" pitchFamily="34" charset="0"/>
              </a:rPr>
              <a:t>$27,654,595 </a:t>
            </a:r>
            <a:r>
              <a:rPr lang="en-US" sz="1000" dirty="0">
                <a:solidFill>
                  <a:srgbClr val="000000"/>
                </a:solidFill>
                <a:latin typeface="Times New Roman" panose="02020603050405020304" pitchFamily="18" charset="0"/>
              </a:rPr>
              <a:t>TN</a:t>
            </a:r>
            <a:r>
              <a:rPr lang="en-US" sz="1000" dirty="0"/>
              <a:t> </a:t>
            </a:r>
            <a:r>
              <a:rPr lang="en-US" sz="1000" dirty="0">
                <a:solidFill>
                  <a:srgbClr val="000000"/>
                </a:solidFill>
                <a:latin typeface="Calibri" panose="020F0502020204030204" pitchFamily="34" charset="0"/>
              </a:rPr>
              <a:t>$29,506,984 </a:t>
            </a:r>
            <a:r>
              <a:rPr lang="en-US" sz="1000" dirty="0">
                <a:solidFill>
                  <a:srgbClr val="000000"/>
                </a:solidFill>
                <a:latin typeface="Times New Roman" panose="02020603050405020304" pitchFamily="18" charset="0"/>
              </a:rPr>
              <a:t>VA</a:t>
            </a:r>
            <a:r>
              <a:rPr lang="en-US" sz="1000" dirty="0"/>
              <a:t> </a:t>
            </a:r>
            <a:r>
              <a:rPr lang="en-US" sz="1000" dirty="0">
                <a:solidFill>
                  <a:srgbClr val="000000"/>
                </a:solidFill>
                <a:latin typeface="Calibri" panose="020F0502020204030204" pitchFamily="34" charset="0"/>
              </a:rPr>
              <a:t>$31,070,269 </a:t>
            </a:r>
            <a:r>
              <a:rPr lang="en-US" sz="1000" dirty="0">
                <a:solidFill>
                  <a:srgbClr val="000000"/>
                </a:solidFill>
                <a:latin typeface="Times New Roman" panose="02020603050405020304" pitchFamily="18" charset="0"/>
              </a:rPr>
              <a:t>IN</a:t>
            </a:r>
            <a:r>
              <a:rPr lang="en-US" sz="1000" dirty="0"/>
              <a:t> </a:t>
            </a:r>
            <a:r>
              <a:rPr lang="en-US" sz="1000" dirty="0">
                <a:solidFill>
                  <a:srgbClr val="000000"/>
                </a:solidFill>
                <a:latin typeface="Calibri" panose="020F0502020204030204" pitchFamily="34" charset="0"/>
              </a:rPr>
              <a:t>$31,159,246 </a:t>
            </a:r>
            <a:r>
              <a:rPr lang="en-US" sz="1000" dirty="0">
                <a:solidFill>
                  <a:srgbClr val="000000"/>
                </a:solidFill>
                <a:latin typeface="Times New Roman" panose="02020603050405020304" pitchFamily="18" charset="0"/>
              </a:rPr>
              <a:t>AZ</a:t>
            </a:r>
            <a:r>
              <a:rPr lang="en-US" sz="1000" dirty="0"/>
              <a:t> </a:t>
            </a:r>
            <a:r>
              <a:rPr lang="en-US" sz="1000" dirty="0">
                <a:solidFill>
                  <a:srgbClr val="000000"/>
                </a:solidFill>
                <a:latin typeface="Calibri" panose="020F0502020204030204" pitchFamily="34" charset="0"/>
              </a:rPr>
              <a:t>$33,327,643 </a:t>
            </a:r>
            <a:r>
              <a:rPr lang="en-US" sz="1000" dirty="0">
                <a:solidFill>
                  <a:srgbClr val="000000"/>
                </a:solidFill>
                <a:latin typeface="Times New Roman" panose="02020603050405020304" pitchFamily="18" charset="0"/>
              </a:rPr>
              <a:t>MI</a:t>
            </a:r>
            <a:r>
              <a:rPr lang="en-US" sz="1000" dirty="0"/>
              <a:t> </a:t>
            </a:r>
            <a:r>
              <a:rPr lang="en-US" sz="1000" dirty="0">
                <a:solidFill>
                  <a:srgbClr val="000000"/>
                </a:solidFill>
                <a:latin typeface="Calibri" panose="020F0502020204030204" pitchFamily="34" charset="0"/>
              </a:rPr>
              <a:t>$44,937,488 </a:t>
            </a:r>
            <a:r>
              <a:rPr lang="en-US" sz="1000" dirty="0">
                <a:solidFill>
                  <a:srgbClr val="000000"/>
                </a:solidFill>
                <a:latin typeface="Times New Roman" panose="02020603050405020304" pitchFamily="18" charset="0"/>
              </a:rPr>
              <a:t>NC</a:t>
            </a:r>
            <a:r>
              <a:rPr lang="en-US" sz="1000" dirty="0"/>
              <a:t> </a:t>
            </a:r>
            <a:r>
              <a:rPr lang="en-US" sz="1000" dirty="0">
                <a:solidFill>
                  <a:srgbClr val="000000"/>
                </a:solidFill>
                <a:latin typeface="Calibri" panose="020F0502020204030204" pitchFamily="34" charset="0"/>
              </a:rPr>
              <a:t>$46,919,752 </a:t>
            </a:r>
            <a:r>
              <a:rPr lang="en-US" sz="1000" dirty="0">
                <a:solidFill>
                  <a:srgbClr val="000000"/>
                </a:solidFill>
                <a:latin typeface="Times New Roman" panose="02020603050405020304" pitchFamily="18" charset="0"/>
              </a:rPr>
              <a:t>PA</a:t>
            </a:r>
            <a:r>
              <a:rPr lang="en-US" sz="1000" dirty="0"/>
              <a:t> </a:t>
            </a:r>
            <a:r>
              <a:rPr lang="en-US" sz="1800" dirty="0">
                <a:solidFill>
                  <a:srgbClr val="000000"/>
                </a:solidFill>
                <a:latin typeface="Calibri" panose="020F0502020204030204" pitchFamily="34" charset="0"/>
              </a:rPr>
              <a:t>$</a:t>
            </a:r>
            <a:r>
              <a:rPr lang="en-US" sz="1000" dirty="0">
                <a:solidFill>
                  <a:srgbClr val="000000"/>
                </a:solidFill>
                <a:latin typeface="Calibri" panose="020F0502020204030204" pitchFamily="34" charset="0"/>
              </a:rPr>
              <a:t>48,355,451 </a:t>
            </a:r>
            <a:r>
              <a:rPr lang="en-US" sz="1000" dirty="0">
                <a:solidFill>
                  <a:srgbClr val="000000"/>
                </a:solidFill>
                <a:latin typeface="Times New Roman" panose="02020603050405020304" pitchFamily="18" charset="0"/>
              </a:rPr>
              <a:t>IL</a:t>
            </a:r>
            <a:r>
              <a:rPr lang="en-US" sz="1000" dirty="0"/>
              <a:t> </a:t>
            </a:r>
            <a:r>
              <a:rPr lang="en-US" sz="1000" dirty="0">
                <a:solidFill>
                  <a:srgbClr val="000000"/>
                </a:solidFill>
                <a:latin typeface="Calibri" panose="020F0502020204030204" pitchFamily="34" charset="0"/>
              </a:rPr>
              <a:t>$48,668,688 </a:t>
            </a:r>
            <a:r>
              <a:rPr lang="en-US" sz="1000" dirty="0">
                <a:solidFill>
                  <a:srgbClr val="000000"/>
                </a:solidFill>
                <a:latin typeface="Times New Roman" panose="02020603050405020304" pitchFamily="18" charset="0"/>
              </a:rPr>
              <a:t>GA</a:t>
            </a:r>
            <a:r>
              <a:rPr lang="en-US" sz="1000" dirty="0"/>
              <a:t> </a:t>
            </a:r>
            <a:r>
              <a:rPr lang="en-US" sz="1000" dirty="0">
                <a:solidFill>
                  <a:srgbClr val="000000"/>
                </a:solidFill>
                <a:latin typeface="Calibri" panose="020F0502020204030204" pitchFamily="34" charset="0"/>
              </a:rPr>
              <a:t>$49,545,096 </a:t>
            </a:r>
            <a:r>
              <a:rPr lang="en-US" sz="1000" dirty="0">
                <a:solidFill>
                  <a:srgbClr val="000000"/>
                </a:solidFill>
                <a:latin typeface="Times New Roman" panose="02020603050405020304" pitchFamily="18" charset="0"/>
              </a:rPr>
              <a:t>OH</a:t>
            </a:r>
            <a:r>
              <a:rPr lang="en-US" sz="1000" dirty="0"/>
              <a:t> </a:t>
            </a:r>
            <a:r>
              <a:rPr lang="en-US" sz="1000" dirty="0">
                <a:solidFill>
                  <a:srgbClr val="000000"/>
                </a:solidFill>
                <a:latin typeface="Calibri" panose="020F0502020204030204" pitchFamily="34" charset="0"/>
              </a:rPr>
              <a:t>$50,576,097 </a:t>
            </a:r>
            <a:r>
              <a:rPr lang="en-US" sz="1000" dirty="0">
                <a:solidFill>
                  <a:srgbClr val="000000"/>
                </a:solidFill>
                <a:latin typeface="Times New Roman" panose="02020603050405020304" pitchFamily="18" charset="0"/>
              </a:rPr>
              <a:t>NY</a:t>
            </a:r>
            <a:r>
              <a:rPr lang="en-US" sz="1000" dirty="0"/>
              <a:t> </a:t>
            </a:r>
            <a:r>
              <a:rPr lang="en-US" sz="1000" dirty="0">
                <a:solidFill>
                  <a:srgbClr val="000000"/>
                </a:solidFill>
                <a:latin typeface="Calibri" panose="020F0502020204030204" pitchFamily="34" charset="0"/>
              </a:rPr>
              <a:t>$61,643,407 </a:t>
            </a:r>
            <a:r>
              <a:rPr lang="en-US" sz="1000" dirty="0">
                <a:solidFill>
                  <a:srgbClr val="000000"/>
                </a:solidFill>
                <a:latin typeface="Times New Roman" panose="02020603050405020304" pitchFamily="18" charset="0"/>
              </a:rPr>
              <a:t>FL</a:t>
            </a:r>
            <a:r>
              <a:rPr lang="en-US" sz="1000" dirty="0"/>
              <a:t> </a:t>
            </a:r>
            <a:r>
              <a:rPr lang="en-US" sz="1000" dirty="0">
                <a:solidFill>
                  <a:srgbClr val="000000"/>
                </a:solidFill>
                <a:latin typeface="Calibri" panose="020F0502020204030204" pitchFamily="34" charset="0"/>
              </a:rPr>
              <a:t>$79,734,127 </a:t>
            </a:r>
            <a:r>
              <a:rPr lang="en-US" sz="1000" dirty="0">
                <a:solidFill>
                  <a:srgbClr val="000000"/>
                </a:solidFill>
                <a:latin typeface="Times New Roman" panose="02020603050405020304" pitchFamily="18" charset="0"/>
              </a:rPr>
              <a:t>TX</a:t>
            </a:r>
            <a:r>
              <a:rPr lang="en-US" sz="1000" dirty="0"/>
              <a:t> </a:t>
            </a:r>
            <a:r>
              <a:rPr lang="en-US" sz="1000" dirty="0">
                <a:solidFill>
                  <a:srgbClr val="000000"/>
                </a:solidFill>
                <a:latin typeface="Calibri" panose="020F0502020204030204" pitchFamily="34" charset="0"/>
              </a:rPr>
              <a:t>$123,144,902 </a:t>
            </a:r>
            <a:r>
              <a:rPr lang="en-US" sz="1000" dirty="0">
                <a:solidFill>
                  <a:srgbClr val="000000"/>
                </a:solidFill>
                <a:latin typeface="Times New Roman" panose="02020603050405020304" pitchFamily="18" charset="0"/>
              </a:rPr>
              <a:t>CA</a:t>
            </a:r>
            <a:r>
              <a:rPr lang="en-US" sz="1000" dirty="0"/>
              <a:t> </a:t>
            </a:r>
            <a:r>
              <a:rPr lang="en-US" sz="1000" dirty="0">
                <a:solidFill>
                  <a:srgbClr val="000000"/>
                </a:solidFill>
                <a:latin typeface="Calibri" panose="020F0502020204030204" pitchFamily="34" charset="0"/>
              </a:rPr>
              <a:t>$137,373,362 </a:t>
            </a:r>
          </a:p>
          <a:p>
            <a:endParaRPr lang="en-US" sz="1000" dirty="0">
              <a:solidFill>
                <a:srgbClr val="000000"/>
              </a:solidFill>
              <a:latin typeface="Calibri" panose="020F0502020204030204" pitchFamily="34" charset="0"/>
            </a:endParaRPr>
          </a:p>
          <a:p>
            <a:r>
              <a:rPr lang="en-US" sz="1000" dirty="0">
                <a:solidFill>
                  <a:srgbClr val="000000"/>
                </a:solidFill>
                <a:latin typeface="Calibri" panose="020F0502020204030204" pitchFamily="34" charset="0"/>
              </a:rPr>
              <a:t>The Virgin Islands, District of Columbia, and Puerto Rico are included here.</a:t>
            </a:r>
          </a:p>
          <a:p>
            <a:r>
              <a:rPr lang="en-US" dirty="0"/>
              <a:t>There are some outlying areas that receive funding that is not reflected here.  They are American Samoa ($413,047), Northern Mariana Islands ($413,047), Guam ($778,887), and Palau ($188,821); total $1,793,802.</a:t>
            </a:r>
          </a:p>
          <a:p>
            <a:endParaRPr lang="en-US" dirty="0"/>
          </a:p>
          <a:p>
            <a:r>
              <a:rPr lang="en-US" dirty="0"/>
              <a:t>On the low end of this graph we have the Virgin Islands with $1,488,523; following is AK, ND, VT, WY, DC all received the same amount ($5,614,066).</a:t>
            </a:r>
          </a:p>
          <a:p>
            <a:r>
              <a:rPr lang="en-US" dirty="0"/>
              <a:t>On the high end is CA with &gt;$137M, TX (&gt;$123M), FL (&gt;$79M), and NY (&gt;$61M).</a:t>
            </a:r>
          </a:p>
        </p:txBody>
      </p:sp>
      <p:sp>
        <p:nvSpPr>
          <p:cNvPr id="4" name="Slide Number Placeholder 3"/>
          <p:cNvSpPr>
            <a:spLocks noGrp="1"/>
          </p:cNvSpPr>
          <p:nvPr>
            <p:ph type="sldNum" sz="quarter" idx="5"/>
          </p:nvPr>
        </p:nvSpPr>
        <p:spPr/>
        <p:txBody>
          <a:bodyPr/>
          <a:lstStyle/>
          <a:p>
            <a:fld id="{6428361D-BE12-4C68-8216-75ADACB05F67}" type="slidenum">
              <a:rPr lang="en-US" smtClean="0"/>
              <a:t>6</a:t>
            </a:fld>
            <a:endParaRPr lang="en-US" dirty="0"/>
          </a:p>
        </p:txBody>
      </p:sp>
    </p:spTree>
    <p:extLst>
      <p:ext uri="{BB962C8B-B14F-4D97-AF65-F5344CB8AC3E}">
        <p14:creationId xmlns:p14="http://schemas.microsoft.com/office/powerpoint/2010/main" val="329597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The federal allocation of approximately 20.5 million comes to the state. By law, 85% of the $20 million ($17 million) is distributed to the 23 local Perkins consortia (through a formula) and the remaining 15% is divided between state leadership and state administration as allowed by federal law. </a:t>
            </a:r>
          </a:p>
          <a:p>
            <a:pPr defTabSz="931774">
              <a:defRPr/>
            </a:pPr>
            <a:endParaRPr lang="en-US" baseline="0" dirty="0"/>
          </a:p>
          <a:p>
            <a:pPr defTabSz="931774">
              <a:defRPr/>
            </a:pPr>
            <a:r>
              <a:rPr lang="en-US" baseline="0" dirty="0"/>
              <a:t>No more than 5% or $250,000, whichever is greater, can be used for administration of the state plan.  These funds must be matched by State funds.</a:t>
            </a:r>
          </a:p>
          <a:p>
            <a:r>
              <a:rPr lang="en-US" baseline="0" dirty="0"/>
              <a:t>The 5% administration funds may be used for the costs of developing the State plan, reviewing local applications, monitoring and evaluating program effectiveness, assuring compliance with all applicable Federal Laws, providing technical assistance, and supporting and developing State data systems relevant to the provisions of this Act.  </a:t>
            </a:r>
          </a:p>
          <a:p>
            <a:r>
              <a:rPr lang="en-US" baseline="0" dirty="0"/>
              <a:t>The 10% leadership dollars are split 42%/58% between secondary and postsecondary.  The postsecondary award must provide up to 2% of the state allotment for serving individuals in state institutions, and $60,000 for services that prepare individuals for non-traditional fields, and a minimum of $50,000 for recruitment of special populations into CTE programs.  Postsecondary leadership funds also support statewide initiatives such as the CTE Works conference and our grants management system. </a:t>
            </a:r>
            <a:endParaRPr lang="en-US" altLang="en-US" baseline="0" dirty="0"/>
          </a:p>
          <a:p>
            <a:pPr defTabSz="1023721">
              <a:buClr>
                <a:schemeClr val="accent6">
                  <a:lumMod val="75000"/>
                </a:schemeClr>
              </a:buClr>
              <a:buSzPct val="125000"/>
              <a:defRPr/>
            </a:pPr>
            <a:r>
              <a:rPr lang="en-US" altLang="en-US" baseline="0" dirty="0"/>
              <a:t>Secondary/postsecondary split:  50/50 for both Basic and Reserve.</a:t>
            </a:r>
          </a:p>
          <a:p>
            <a:r>
              <a:rPr lang="en-US" dirty="0"/>
              <a:t>State Leadership: the secondary/postsecondary split of state leadership funds</a:t>
            </a:r>
          </a:p>
          <a:p>
            <a:r>
              <a:rPr lang="en-US" dirty="0"/>
              <a:t>will be distributed as 42% secondary and 58% postsecondary.</a:t>
            </a:r>
            <a:endParaRPr lang="en-US" altLang="en-US" dirty="0"/>
          </a:p>
          <a:p>
            <a:pPr defTabSz="1023721">
              <a:buClr>
                <a:schemeClr val="accent6">
                  <a:lumMod val="75000"/>
                </a:schemeClr>
              </a:buClr>
              <a:buSzPct val="125000"/>
              <a:defRPr/>
            </a:pPr>
            <a:endParaRPr lang="en-US" altLang="en-US" dirty="0"/>
          </a:p>
          <a:p>
            <a:r>
              <a:rPr lang="en-US" dirty="0"/>
              <a:t> </a:t>
            </a:r>
          </a:p>
          <a:p>
            <a:pPr defTabSz="1023721">
              <a:buClr>
                <a:schemeClr val="accent6">
                  <a:lumMod val="75000"/>
                </a:schemeClr>
              </a:buClr>
              <a:buSzPct val="125000"/>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842CD01B-CD77-4605-B917-9D2536BE2D43}" type="slidenum">
              <a:rPr lang="en-US" smtClean="0"/>
              <a:t>7</a:t>
            </a:fld>
            <a:endParaRPr lang="en-US" dirty="0"/>
          </a:p>
        </p:txBody>
      </p:sp>
    </p:spTree>
    <p:extLst>
      <p:ext uri="{BB962C8B-B14F-4D97-AF65-F5344CB8AC3E}">
        <p14:creationId xmlns:p14="http://schemas.microsoft.com/office/powerpoint/2010/main" val="2881303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The 85% that goes to the local consortia is split into a basic allocation and a reserve allocation.  Minnesota designates 15% of the funding going to local consortia as reserve, which means it is earmarked to foster innovation or to develop, implement, or adopt programs of study or career pathways aligned with state-identified high-skill, high-wage, or in–demand occupations or industries.  So 85% of the allocation is considered a basic grant and 15% as reserve.  The 15% reserve, in Minnesota, has also been distributed by formula calculation that takes into account square mileage of the consortium,</a:t>
            </a:r>
          </a:p>
          <a:p>
            <a:endParaRPr lang="en-US" baseline="0" dirty="0"/>
          </a:p>
          <a:p>
            <a:r>
              <a:rPr lang="en-US" baseline="0" dirty="0"/>
              <a:t>Section 112(c) describes Reserve funding.</a:t>
            </a:r>
          </a:p>
          <a:p>
            <a:r>
              <a:rPr lang="en-US" baseline="0" dirty="0"/>
              <a:t>To foster innovation; promote development, implementation, and adoption of programs of study or career pathways aligned with State-identified high-skill, high-wage, or in-demand occupations or industries.</a:t>
            </a:r>
          </a:p>
          <a:p>
            <a:endParaRPr lang="en-US" baseline="0" dirty="0"/>
          </a:p>
        </p:txBody>
      </p:sp>
      <p:sp>
        <p:nvSpPr>
          <p:cNvPr id="4" name="Slide Number Placeholder 3"/>
          <p:cNvSpPr>
            <a:spLocks noGrp="1"/>
          </p:cNvSpPr>
          <p:nvPr>
            <p:ph type="sldNum" sz="quarter" idx="10"/>
          </p:nvPr>
        </p:nvSpPr>
        <p:spPr/>
        <p:txBody>
          <a:bodyPr/>
          <a:lstStyle/>
          <a:p>
            <a:fld id="{842CD01B-CD77-4605-B917-9D2536BE2D43}" type="slidenum">
              <a:rPr lang="en-US" smtClean="0"/>
              <a:t>8</a:t>
            </a:fld>
            <a:endParaRPr lang="en-US"/>
          </a:p>
        </p:txBody>
      </p:sp>
    </p:spTree>
    <p:extLst>
      <p:ext uri="{BB962C8B-B14F-4D97-AF65-F5344CB8AC3E}">
        <p14:creationId xmlns:p14="http://schemas.microsoft.com/office/powerpoint/2010/main" val="3719570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28361D-BE12-4C68-8216-75ADACB05F67}" type="slidenum">
              <a:rPr lang="en-US" smtClean="0"/>
              <a:t>9</a:t>
            </a:fld>
            <a:endParaRPr lang="en-US" dirty="0"/>
          </a:p>
        </p:txBody>
      </p:sp>
    </p:spTree>
    <p:extLst>
      <p:ext uri="{BB962C8B-B14F-4D97-AF65-F5344CB8AC3E}">
        <p14:creationId xmlns:p14="http://schemas.microsoft.com/office/powerpoint/2010/main" val="1527052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7381" y="1122363"/>
            <a:ext cx="8354292"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3297381" y="3602038"/>
            <a:ext cx="835429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E11F5868-E98B-5441-9783-C24C45725D52}"/>
              </a:ext>
            </a:extLst>
          </p:cNvPr>
          <p:cNvSpPr>
            <a:spLocks noGrp="1"/>
          </p:cNvSpPr>
          <p:nvPr>
            <p:ph type="sldNum" sz="quarter" idx="12"/>
          </p:nvPr>
        </p:nvSpPr>
        <p:spPr>
          <a:xfrm>
            <a:off x="372533" y="6361533"/>
            <a:ext cx="1968886"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Tree>
    <p:extLst>
      <p:ext uri="{BB962C8B-B14F-4D97-AF65-F5344CB8AC3E}">
        <p14:creationId xmlns:p14="http://schemas.microsoft.com/office/powerpoint/2010/main" val="50869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CE2B2D-4870-DD42-81A4-2D03A7BA9BBD}"/>
              </a:ext>
            </a:extLst>
          </p:cNvPr>
          <p:cNvSpPr/>
          <p:nvPr userDrawn="1"/>
        </p:nvSpPr>
        <p:spPr>
          <a:xfrm>
            <a:off x="3193142" y="3935760"/>
            <a:ext cx="8998857" cy="2922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p:cNvSpPr>
            <a:spLocks noGrp="1"/>
          </p:cNvSpPr>
          <p:nvPr>
            <p:ph sz="quarter" idx="12" hasCustomPrompt="1"/>
          </p:nvPr>
        </p:nvSpPr>
        <p:spPr>
          <a:xfrm>
            <a:off x="3526971" y="651164"/>
            <a:ext cx="8096993" cy="1671838"/>
          </a:xfrm>
          <a:prstGeom prst="rect">
            <a:avLst/>
          </a:prstGeom>
        </p:spPr>
        <p:txBody>
          <a:bodyPr>
            <a:noAutofit/>
          </a:bodyPr>
          <a:lstStyle>
            <a:lvl1pPr marL="0" indent="0">
              <a:buNone/>
              <a:defRPr sz="4000" b="1" baseline="0">
                <a:solidFill>
                  <a:schemeClr val="tx1"/>
                </a:solidFill>
              </a:defRPr>
            </a:lvl1pPr>
          </a:lstStyle>
          <a:p>
            <a:pPr lvl="0"/>
            <a:r>
              <a:rPr lang="en-US" dirty="0"/>
              <a:t>Click to edit POWERPOINT PRESENTATION title</a:t>
            </a:r>
          </a:p>
        </p:txBody>
      </p:sp>
      <p:pic>
        <p:nvPicPr>
          <p:cNvPr id="9"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1682" y="4581847"/>
            <a:ext cx="3749671" cy="868673"/>
          </a:xfrm>
          <a:prstGeom prst="rect">
            <a:avLst/>
          </a:prstGeom>
        </p:spPr>
      </p:pic>
      <p:cxnSp>
        <p:nvCxnSpPr>
          <p:cNvPr id="7" name="Straight Connector 6">
            <a:extLst>
              <a:ext uri="{FF2B5EF4-FFF2-40B4-BE49-F238E27FC236}">
                <a16:creationId xmlns:a16="http://schemas.microsoft.com/office/drawing/2014/main" id="{2DE02796-50CC-984B-939D-9FE47201A77E}"/>
              </a:ext>
            </a:extLst>
          </p:cNvPr>
          <p:cNvCxnSpPr>
            <a:cxnSpLocks/>
          </p:cNvCxnSpPr>
          <p:nvPr userDrawn="1"/>
        </p:nvCxnSpPr>
        <p:spPr>
          <a:xfrm>
            <a:off x="0" y="3889829"/>
            <a:ext cx="12223805" cy="0"/>
          </a:xfrm>
          <a:prstGeom prst="line">
            <a:avLst/>
          </a:prstGeom>
          <a:ln w="984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10973C9-EBF4-2344-8FFE-97B9092D8E2A}"/>
              </a:ext>
            </a:extLst>
          </p:cNvPr>
          <p:cNvCxnSpPr>
            <a:cxnSpLocks/>
          </p:cNvCxnSpPr>
          <p:nvPr userDrawn="1"/>
        </p:nvCxnSpPr>
        <p:spPr>
          <a:xfrm flipH="1">
            <a:off x="0" y="6170207"/>
            <a:ext cx="12192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238321A-2E6A-324F-A055-62735F8971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70033" y="4622797"/>
            <a:ext cx="3946873" cy="847488"/>
          </a:xfrm>
          <a:prstGeom prst="rect">
            <a:avLst/>
          </a:prstGeom>
        </p:spPr>
      </p:pic>
      <p:sp>
        <p:nvSpPr>
          <p:cNvPr id="6" name="Title 5">
            <a:extLst>
              <a:ext uri="{FF2B5EF4-FFF2-40B4-BE49-F238E27FC236}">
                <a16:creationId xmlns:a16="http://schemas.microsoft.com/office/drawing/2014/main" id="{A9364358-16A7-AA4D-B3DC-FB8F830F2A12}"/>
              </a:ext>
            </a:extLst>
          </p:cNvPr>
          <p:cNvSpPr>
            <a:spLocks noGrp="1"/>
          </p:cNvSpPr>
          <p:nvPr>
            <p:ph type="title"/>
          </p:nvPr>
        </p:nvSpPr>
        <p:spPr>
          <a:xfrm>
            <a:off x="932744" y="-915664"/>
            <a:ext cx="7705069" cy="654407"/>
          </a:xfrm>
        </p:spPr>
        <p:txBody>
          <a:bodyPr/>
          <a:lstStyle/>
          <a:p>
            <a:r>
              <a:rPr lang="en-US"/>
              <a:t>Click to edit Master title style</a:t>
            </a:r>
          </a:p>
        </p:txBody>
      </p:sp>
    </p:spTree>
    <p:extLst>
      <p:ext uri="{BB962C8B-B14F-4D97-AF65-F5344CB8AC3E}">
        <p14:creationId xmlns:p14="http://schemas.microsoft.com/office/powerpoint/2010/main" val="2040411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41511" y="637309"/>
            <a:ext cx="8324015" cy="5323475"/>
          </a:xfrm>
        </p:spPr>
        <p:txBody>
          <a:bodyPr/>
          <a:lstStyle>
            <a:lvl1pPr>
              <a:buClr>
                <a:srgbClr val="00B050"/>
              </a:buClr>
              <a:defRPr/>
            </a:lvl1pPr>
            <a:lvl2pPr>
              <a:buClr>
                <a:srgbClr val="00B050"/>
              </a:buClr>
              <a:defRPr/>
            </a:lvl2pPr>
            <a:lvl3pPr>
              <a:buClr>
                <a:srgbClr val="00B050"/>
              </a:buClr>
              <a:defRPr/>
            </a:lvl3pPr>
            <a:lvl4pPr>
              <a:buClr>
                <a:srgbClr val="00B050"/>
              </a:buClr>
              <a:defRPr/>
            </a:lvl4pPr>
            <a:lvl5pPr>
              <a:buClr>
                <a:srgbClr val="00B050"/>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2F296FFF-BD5F-BC49-8F59-4D875EB4A515}"/>
              </a:ext>
            </a:extLst>
          </p:cNvPr>
          <p:cNvSpPr>
            <a:spLocks noGrp="1"/>
          </p:cNvSpPr>
          <p:nvPr>
            <p:ph type="sldNum" sz="quarter" idx="12"/>
          </p:nvPr>
        </p:nvSpPr>
        <p:spPr>
          <a:xfrm>
            <a:off x="361244" y="6361533"/>
            <a:ext cx="198017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Tree>
    <p:extLst>
      <p:ext uri="{BB962C8B-B14F-4D97-AF65-F5344CB8AC3E}">
        <p14:creationId xmlns:p14="http://schemas.microsoft.com/office/powerpoint/2010/main" val="247807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41511" y="637309"/>
            <a:ext cx="8324015" cy="5323475"/>
          </a:xfrm>
        </p:spPr>
        <p:txBody>
          <a:bodyPr/>
          <a:lstStyle>
            <a:lvl1pPr>
              <a:buClr>
                <a:srgbClr val="00B050"/>
              </a:buClr>
              <a:defRPr/>
            </a:lvl1pPr>
            <a:lvl2pPr>
              <a:buClr>
                <a:srgbClr val="00B050"/>
              </a:buClr>
              <a:defRPr/>
            </a:lvl2pPr>
            <a:lvl3pPr>
              <a:buClr>
                <a:srgbClr val="00B050"/>
              </a:buClr>
              <a:defRPr/>
            </a:lvl3pPr>
            <a:lvl4pPr>
              <a:buClr>
                <a:srgbClr val="00B050"/>
              </a:buClr>
              <a:defRPr/>
            </a:lvl4pPr>
            <a:lvl5pPr>
              <a:buClr>
                <a:srgbClr val="00B050"/>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2F296FFF-BD5F-BC49-8F59-4D875EB4A515}"/>
              </a:ext>
            </a:extLst>
          </p:cNvPr>
          <p:cNvSpPr>
            <a:spLocks noGrp="1"/>
          </p:cNvSpPr>
          <p:nvPr>
            <p:ph type="sldNum" sz="quarter" idx="12"/>
          </p:nvPr>
        </p:nvSpPr>
        <p:spPr>
          <a:xfrm>
            <a:off x="361244" y="6361533"/>
            <a:ext cx="198017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
        <p:nvSpPr>
          <p:cNvPr id="5" name="Content Placeholder 4"/>
          <p:cNvSpPr>
            <a:spLocks noGrp="1"/>
          </p:cNvSpPr>
          <p:nvPr>
            <p:ph sz="quarter" idx="13"/>
          </p:nvPr>
        </p:nvSpPr>
        <p:spPr>
          <a:xfrm>
            <a:off x="8191500" y="6611938"/>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59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41511" y="1709738"/>
            <a:ext cx="8324015"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3341511" y="4589463"/>
            <a:ext cx="832401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69B40233-6CAD-AF43-A3CE-051DC59FA37B}"/>
              </a:ext>
            </a:extLst>
          </p:cNvPr>
          <p:cNvSpPr>
            <a:spLocks noGrp="1"/>
          </p:cNvSpPr>
          <p:nvPr>
            <p:ph type="sldNum" sz="quarter" idx="12"/>
          </p:nvPr>
        </p:nvSpPr>
        <p:spPr>
          <a:xfrm>
            <a:off x="361244" y="6361533"/>
            <a:ext cx="198017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Tree>
    <p:extLst>
      <p:ext uri="{BB962C8B-B14F-4D97-AF65-F5344CB8AC3E}">
        <p14:creationId xmlns:p14="http://schemas.microsoft.com/office/powerpoint/2010/main" val="297219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244" y="637309"/>
            <a:ext cx="2821584" cy="2119746"/>
          </a:xfrm>
        </p:spPr>
        <p:txBody>
          <a:bodyPr/>
          <a:lstStyle/>
          <a:p>
            <a:r>
              <a:rPr lang="en-US" dirty="0"/>
              <a:t>Click to edit Master title style</a:t>
            </a:r>
          </a:p>
        </p:txBody>
      </p:sp>
      <p:sp>
        <p:nvSpPr>
          <p:cNvPr id="3" name="Content Placeholder 2"/>
          <p:cNvSpPr>
            <a:spLocks noGrp="1"/>
          </p:cNvSpPr>
          <p:nvPr>
            <p:ph sz="half" idx="1"/>
          </p:nvPr>
        </p:nvSpPr>
        <p:spPr>
          <a:xfrm>
            <a:off x="3311235" y="637309"/>
            <a:ext cx="4142510" cy="55396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633855" y="637309"/>
            <a:ext cx="4031670" cy="55396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068EEE73-4549-5E46-AD9C-A130E28DBCAE}"/>
              </a:ext>
            </a:extLst>
          </p:cNvPr>
          <p:cNvSpPr>
            <a:spLocks noGrp="1"/>
          </p:cNvSpPr>
          <p:nvPr>
            <p:ph type="sldNum" sz="quarter" idx="12"/>
          </p:nvPr>
        </p:nvSpPr>
        <p:spPr>
          <a:xfrm>
            <a:off x="361244" y="6361533"/>
            <a:ext cx="198017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Tree>
    <p:extLst>
      <p:ext uri="{BB962C8B-B14F-4D97-AF65-F5344CB8AC3E}">
        <p14:creationId xmlns:p14="http://schemas.microsoft.com/office/powerpoint/2010/main" val="263755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1244" y="665018"/>
            <a:ext cx="2714466" cy="3186546"/>
          </a:xfrm>
        </p:spPr>
        <p:txBody>
          <a:bodyPr/>
          <a:lstStyle/>
          <a:p>
            <a:r>
              <a:rPr lang="en-US" dirty="0"/>
              <a:t>Click to edit Master title style</a:t>
            </a:r>
          </a:p>
        </p:txBody>
      </p:sp>
      <p:sp>
        <p:nvSpPr>
          <p:cNvPr id="3" name="Text Placeholder 2"/>
          <p:cNvSpPr>
            <a:spLocks noGrp="1"/>
          </p:cNvSpPr>
          <p:nvPr>
            <p:ph type="body" idx="1"/>
          </p:nvPr>
        </p:nvSpPr>
        <p:spPr>
          <a:xfrm>
            <a:off x="3356098" y="665018"/>
            <a:ext cx="3966891" cy="886691"/>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356097" y="1551709"/>
            <a:ext cx="3966892" cy="463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497614" y="665018"/>
            <a:ext cx="4167911" cy="886691"/>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7497614" y="1551709"/>
            <a:ext cx="4167912" cy="463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C2549AF3-94C0-BA4E-907A-16CBC25C17AD}"/>
              </a:ext>
            </a:extLst>
          </p:cNvPr>
          <p:cNvSpPr>
            <a:spLocks noGrp="1"/>
          </p:cNvSpPr>
          <p:nvPr>
            <p:ph type="sldNum" sz="quarter" idx="12"/>
          </p:nvPr>
        </p:nvSpPr>
        <p:spPr>
          <a:xfrm>
            <a:off x="361244" y="6361533"/>
            <a:ext cx="198017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Tree>
    <p:extLst>
      <p:ext uri="{BB962C8B-B14F-4D97-AF65-F5344CB8AC3E}">
        <p14:creationId xmlns:p14="http://schemas.microsoft.com/office/powerpoint/2010/main" val="190849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244" y="651163"/>
            <a:ext cx="2821584" cy="1814945"/>
          </a:xfrm>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D1290918-28C2-1E49-A2D6-75F1777FF51D}"/>
              </a:ext>
            </a:extLst>
          </p:cNvPr>
          <p:cNvSpPr>
            <a:spLocks noGrp="1"/>
          </p:cNvSpPr>
          <p:nvPr>
            <p:ph type="sldNum" sz="quarter" idx="12"/>
          </p:nvPr>
        </p:nvSpPr>
        <p:spPr>
          <a:xfrm>
            <a:off x="361244" y="6361533"/>
            <a:ext cx="198017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Tree>
    <p:extLst>
      <p:ext uri="{BB962C8B-B14F-4D97-AF65-F5344CB8AC3E}">
        <p14:creationId xmlns:p14="http://schemas.microsoft.com/office/powerpoint/2010/main" val="303408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F699311-9DF1-7441-A954-0D6C43FF809A}"/>
              </a:ext>
            </a:extLst>
          </p:cNvPr>
          <p:cNvSpPr>
            <a:spLocks noGrp="1"/>
          </p:cNvSpPr>
          <p:nvPr>
            <p:ph type="sldNum" sz="quarter" idx="12"/>
          </p:nvPr>
        </p:nvSpPr>
        <p:spPr>
          <a:xfrm>
            <a:off x="349624" y="6361533"/>
            <a:ext cx="199179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Tree>
    <p:extLst>
      <p:ext uri="{BB962C8B-B14F-4D97-AF65-F5344CB8AC3E}">
        <p14:creationId xmlns:p14="http://schemas.microsoft.com/office/powerpoint/2010/main" val="133251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1244" y="651164"/>
            <a:ext cx="2728320" cy="1406236"/>
          </a:xfrm>
        </p:spPr>
        <p:txBody>
          <a:bodyPr anchor="t" anchorCtr="0">
            <a:noAutofit/>
          </a:bodyPr>
          <a:lstStyle>
            <a:lvl1pPr>
              <a:defRPr sz="3600" baseline="0"/>
            </a:lvl1pPr>
          </a:lstStyle>
          <a:p>
            <a:r>
              <a:rPr lang="en-US" dirty="0"/>
              <a:t>Click to edit Master title style</a:t>
            </a:r>
          </a:p>
        </p:txBody>
      </p:sp>
      <p:sp>
        <p:nvSpPr>
          <p:cNvPr id="3" name="Content Placeholder 2"/>
          <p:cNvSpPr>
            <a:spLocks noGrp="1"/>
          </p:cNvSpPr>
          <p:nvPr>
            <p:ph idx="1"/>
          </p:nvPr>
        </p:nvSpPr>
        <p:spPr>
          <a:xfrm>
            <a:off x="3311235" y="651163"/>
            <a:ext cx="8354291" cy="52098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61244" y="2479964"/>
            <a:ext cx="2728320" cy="3389024"/>
          </a:xfrm>
        </p:spPr>
        <p:txBody>
          <a:bodyP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lide Number Placeholder 5">
            <a:extLst>
              <a:ext uri="{FF2B5EF4-FFF2-40B4-BE49-F238E27FC236}">
                <a16:creationId xmlns:a16="http://schemas.microsoft.com/office/drawing/2014/main" id="{2EB12D3D-737C-6D4D-A2E4-74811F23892A}"/>
              </a:ext>
            </a:extLst>
          </p:cNvPr>
          <p:cNvSpPr>
            <a:spLocks noGrp="1"/>
          </p:cNvSpPr>
          <p:nvPr>
            <p:ph type="sldNum" sz="quarter" idx="12"/>
          </p:nvPr>
        </p:nvSpPr>
        <p:spPr>
          <a:xfrm>
            <a:off x="361244" y="6361533"/>
            <a:ext cx="198017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Tree>
    <p:extLst>
      <p:ext uri="{BB962C8B-B14F-4D97-AF65-F5344CB8AC3E}">
        <p14:creationId xmlns:p14="http://schemas.microsoft.com/office/powerpoint/2010/main" val="230892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9624" y="651164"/>
            <a:ext cx="2767649" cy="1406236"/>
          </a:xfrm>
        </p:spPr>
        <p:txBody>
          <a:bodyPr anchor="t" anchorCtr="0">
            <a:noAutofit/>
          </a:bodyPr>
          <a:lstStyle>
            <a:lvl1pPr>
              <a:defRPr sz="3600" baseline="0"/>
            </a:lvl1pPr>
          </a:lstStyle>
          <a:p>
            <a:r>
              <a:rPr lang="en-US" dirty="0"/>
              <a:t>Click to edit Master title style</a:t>
            </a:r>
          </a:p>
        </p:txBody>
      </p:sp>
      <p:sp>
        <p:nvSpPr>
          <p:cNvPr id="3" name="Picture Placeholder 2"/>
          <p:cNvSpPr>
            <a:spLocks noGrp="1"/>
          </p:cNvSpPr>
          <p:nvPr>
            <p:ph type="pic" idx="1"/>
          </p:nvPr>
        </p:nvSpPr>
        <p:spPr>
          <a:xfrm>
            <a:off x="3311236" y="651163"/>
            <a:ext cx="8044152" cy="52098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49624" y="2493818"/>
            <a:ext cx="2767649" cy="337517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lide Number Placeholder 5">
            <a:extLst>
              <a:ext uri="{FF2B5EF4-FFF2-40B4-BE49-F238E27FC236}">
                <a16:creationId xmlns:a16="http://schemas.microsoft.com/office/drawing/2014/main" id="{82679513-6C2C-684C-B9F0-C261301C89F8}"/>
              </a:ext>
            </a:extLst>
          </p:cNvPr>
          <p:cNvSpPr>
            <a:spLocks noGrp="1"/>
          </p:cNvSpPr>
          <p:nvPr>
            <p:ph type="sldNum" sz="quarter" idx="12"/>
          </p:nvPr>
        </p:nvSpPr>
        <p:spPr>
          <a:xfrm>
            <a:off x="349624" y="6361533"/>
            <a:ext cx="199179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Tree>
    <p:extLst>
      <p:ext uri="{BB962C8B-B14F-4D97-AF65-F5344CB8AC3E}">
        <p14:creationId xmlns:p14="http://schemas.microsoft.com/office/powerpoint/2010/main" val="416731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412CDA-18DD-9449-B02E-69D9BB1F5E06}"/>
              </a:ext>
            </a:extLst>
          </p:cNvPr>
          <p:cNvSpPr/>
          <p:nvPr userDrawn="1"/>
        </p:nvSpPr>
        <p:spPr>
          <a:xfrm>
            <a:off x="0" y="0"/>
            <a:ext cx="3182828"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61244" y="637309"/>
            <a:ext cx="2821584" cy="18288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3283527" y="637309"/>
            <a:ext cx="8381999" cy="53234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7">
            <a:extLst>
              <a:ext uri="{FF2B5EF4-FFF2-40B4-BE49-F238E27FC236}">
                <a16:creationId xmlns:a16="http://schemas.microsoft.com/office/drawing/2014/main" id="{1995E454-6341-9E40-87BE-9AF98183E94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29800" y="6340750"/>
            <a:ext cx="1588224" cy="367939"/>
          </a:xfrm>
          <a:prstGeom prst="rect">
            <a:avLst/>
          </a:prstGeom>
        </p:spPr>
      </p:pic>
      <p:sp>
        <p:nvSpPr>
          <p:cNvPr id="9" name="Slide Number Placeholder 5">
            <a:extLst>
              <a:ext uri="{FF2B5EF4-FFF2-40B4-BE49-F238E27FC236}">
                <a16:creationId xmlns:a16="http://schemas.microsoft.com/office/drawing/2014/main" id="{75C6091A-AA8E-2846-BDD1-427F4B573B0A}"/>
              </a:ext>
            </a:extLst>
          </p:cNvPr>
          <p:cNvSpPr>
            <a:spLocks noGrp="1"/>
          </p:cNvSpPr>
          <p:nvPr>
            <p:ph type="sldNum" sz="quarter" idx="4"/>
          </p:nvPr>
        </p:nvSpPr>
        <p:spPr>
          <a:xfrm>
            <a:off x="361244" y="6324444"/>
            <a:ext cx="198017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
        <p:nvSpPr>
          <p:cNvPr id="10" name="TextBox 9">
            <a:extLst>
              <a:ext uri="{FF2B5EF4-FFF2-40B4-BE49-F238E27FC236}">
                <a16:creationId xmlns:a16="http://schemas.microsoft.com/office/drawing/2014/main" id="{63492FB6-61C3-3744-8D71-63CEB59D4A7A}"/>
              </a:ext>
            </a:extLst>
          </p:cNvPr>
          <p:cNvSpPr txBox="1"/>
          <p:nvPr userDrawn="1"/>
        </p:nvSpPr>
        <p:spPr>
          <a:xfrm>
            <a:off x="3283528" y="6358277"/>
            <a:ext cx="3755901" cy="369332"/>
          </a:xfrm>
          <a:prstGeom prst="rect">
            <a:avLst/>
          </a:prstGeom>
          <a:noFill/>
        </p:spPr>
        <p:txBody>
          <a:bodyPr wrap="square" rIns="0" rtlCol="0">
            <a:normAutofit/>
          </a:bodyPr>
          <a:lstStyle/>
          <a:p>
            <a:pPr algn="l"/>
            <a:endParaRPr lang="en-US" sz="1400" baseline="0" dirty="0">
              <a:solidFill>
                <a:srgbClr val="00B050"/>
              </a:solidFill>
            </a:endParaRPr>
          </a:p>
        </p:txBody>
      </p:sp>
      <p:cxnSp>
        <p:nvCxnSpPr>
          <p:cNvPr id="11" name="Straight Connector 10">
            <a:extLst>
              <a:ext uri="{FF2B5EF4-FFF2-40B4-BE49-F238E27FC236}">
                <a16:creationId xmlns:a16="http://schemas.microsoft.com/office/drawing/2014/main" id="{84DB7516-ABC8-D54F-BF91-6ADE0BC7DF2F}"/>
              </a:ext>
            </a:extLst>
          </p:cNvPr>
          <p:cNvCxnSpPr>
            <a:cxnSpLocks/>
          </p:cNvCxnSpPr>
          <p:nvPr userDrawn="1"/>
        </p:nvCxnSpPr>
        <p:spPr>
          <a:xfrm flipH="1">
            <a:off x="0" y="6170207"/>
            <a:ext cx="12192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2F04019-C3BF-A04C-BAEE-A225C91066E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34186" y="6339290"/>
            <a:ext cx="1723262" cy="370026"/>
          </a:xfrm>
          <a:prstGeom prst="rect">
            <a:avLst/>
          </a:prstGeom>
        </p:spPr>
      </p:pic>
    </p:spTree>
    <p:extLst>
      <p:ext uri="{BB962C8B-B14F-4D97-AF65-F5344CB8AC3E}">
        <p14:creationId xmlns:p14="http://schemas.microsoft.com/office/powerpoint/2010/main" val="40950621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3" r:id="rId11"/>
  </p:sldLayoutIdLst>
  <p:hf hdr="0"/>
  <p:txStyles>
    <p:titleStyle>
      <a:lvl1pPr algn="l" defTabSz="914400" rtl="0" eaLnBrk="1" latinLnBrk="0" hangingPunct="1">
        <a:lnSpc>
          <a:spcPct val="90000"/>
        </a:lnSpc>
        <a:spcBef>
          <a:spcPct val="0"/>
        </a:spcBef>
        <a:buNone/>
        <a:defRPr sz="3600" b="1" i="0" kern="1200" baseline="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openxmlformats.org/officeDocument/2006/relationships/hyperlink" Target="https://creativecommons.org/licenses/by-sa/3.0/"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www.picpedia.org/highway-signs/f/funding.html" TargetMode="External"/><Relationship Id="rId5" Type="http://schemas.openxmlformats.org/officeDocument/2006/relationships/image" Target="../media/image6.jpeg"/><Relationship Id="rId4" Type="http://schemas.openxmlformats.org/officeDocument/2006/relationships/hyperlink" Target="http://www.illuminatedlvg.com/2019/05/practice-accountability.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minnstate.edu/system/cte/consortium_resources/index.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hyperlink" Target="http://www.illuminatedlvg.com/2019/05/practice-accountability.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Karl.ohrn@minnstate.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mailto:Michelle.Kamenov@state.mn.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A2B8BC3-8BA2-9648-A6AE-317979D315DF}"/>
              </a:ext>
            </a:extLst>
          </p:cNvPr>
          <p:cNvSpPr txBox="1"/>
          <p:nvPr/>
        </p:nvSpPr>
        <p:spPr>
          <a:xfrm>
            <a:off x="141799" y="3273884"/>
            <a:ext cx="3106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FFFFFF"/>
                </a:solidFill>
                <a:latin typeface="Calibri" panose="020F0502020204030204"/>
              </a:rPr>
              <a:t>November 10, 2022</a:t>
            </a:r>
            <a:endParaRPr kumimoji="0" lang="en-US"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Content Placeholder 3" descr="Strengthening Career and Technical Education dor the 21st Century">
            <a:extLst>
              <a:ext uri="{FF2B5EF4-FFF2-40B4-BE49-F238E27FC236}">
                <a16:creationId xmlns:a16="http://schemas.microsoft.com/office/drawing/2014/main" id="{4238D75D-7236-9D49-9571-8D796E749373}"/>
              </a:ext>
            </a:extLst>
          </p:cNvPr>
          <p:cNvSpPr>
            <a:spLocks noGrp="1"/>
          </p:cNvSpPr>
          <p:nvPr>
            <p:ph sz="quarter" idx="12"/>
          </p:nvPr>
        </p:nvSpPr>
        <p:spPr>
          <a:xfrm>
            <a:off x="3526971" y="591005"/>
            <a:ext cx="8096993" cy="2573299"/>
          </a:xfrm>
        </p:spPr>
        <p:txBody>
          <a:bodyPr/>
          <a:lstStyle/>
          <a:p>
            <a:r>
              <a:rPr lang="en-US" sz="4400" b="0" dirty="0"/>
              <a:t>Fundamentals for Perkins Consortium Leaders—Part II</a:t>
            </a:r>
          </a:p>
          <a:p>
            <a:r>
              <a:rPr lang="en-US" b="0" i="1" dirty="0"/>
              <a:t>Distribution of Perkins Funding and Financial Requirements</a:t>
            </a:r>
          </a:p>
        </p:txBody>
      </p:sp>
      <p:sp>
        <p:nvSpPr>
          <p:cNvPr id="17" name="Title 16" hidden="1">
            <a:extLst>
              <a:ext uri="{FF2B5EF4-FFF2-40B4-BE49-F238E27FC236}">
                <a16:creationId xmlns:a16="http://schemas.microsoft.com/office/drawing/2014/main" id="{9A8773FB-E9EB-4042-8371-28CC116F2EA0}"/>
              </a:ext>
            </a:extLst>
          </p:cNvPr>
          <p:cNvSpPr>
            <a:spLocks noGrp="1"/>
          </p:cNvSpPr>
          <p:nvPr>
            <p:ph type="title"/>
          </p:nvPr>
        </p:nvSpPr>
        <p:spPr>
          <a:xfrm>
            <a:off x="932744" y="-915663"/>
            <a:ext cx="10840156" cy="630692"/>
          </a:xfrm>
        </p:spPr>
        <p:txBody>
          <a:bodyPr>
            <a:normAutofit fontScale="90000"/>
          </a:bodyPr>
          <a:lstStyle/>
          <a:p>
            <a:r>
              <a:rPr lang="en-US" dirty="0"/>
              <a:t>Strengthening Career and Technical Education for the 21</a:t>
            </a:r>
            <a:r>
              <a:rPr lang="en-US" baseline="30000" dirty="0"/>
              <a:t>st</a:t>
            </a:r>
            <a:r>
              <a:rPr lang="en-US" dirty="0"/>
              <a:t> Cent</a:t>
            </a:r>
          </a:p>
        </p:txBody>
      </p:sp>
    </p:spTree>
    <p:extLst>
      <p:ext uri="{BB962C8B-B14F-4D97-AF65-F5344CB8AC3E}">
        <p14:creationId xmlns:p14="http://schemas.microsoft.com/office/powerpoint/2010/main" val="656583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ABEA-0A83-729C-450D-3EBE0C6B555D}"/>
              </a:ext>
            </a:extLst>
          </p:cNvPr>
          <p:cNvSpPr>
            <a:spLocks noGrp="1"/>
          </p:cNvSpPr>
          <p:nvPr>
            <p:ph type="title"/>
          </p:nvPr>
        </p:nvSpPr>
        <p:spPr/>
        <p:txBody>
          <a:bodyPr/>
          <a:lstStyle/>
          <a:p>
            <a:r>
              <a:rPr lang="en-US" dirty="0"/>
              <a:t>Amount to Consortia</a:t>
            </a:r>
          </a:p>
        </p:txBody>
      </p:sp>
      <p:sp>
        <p:nvSpPr>
          <p:cNvPr id="4" name="Slide Number Placeholder 3">
            <a:extLst>
              <a:ext uri="{FF2B5EF4-FFF2-40B4-BE49-F238E27FC236}">
                <a16:creationId xmlns:a16="http://schemas.microsoft.com/office/drawing/2014/main" id="{9ADE695F-B4DC-A876-5CCF-986DC16A9ABF}"/>
              </a:ext>
            </a:extLst>
          </p:cNvPr>
          <p:cNvSpPr>
            <a:spLocks noGrp="1"/>
          </p:cNvSpPr>
          <p:nvPr>
            <p:ph type="sldNum" sz="quarter" idx="12"/>
          </p:nvPr>
        </p:nvSpPr>
        <p:spPr/>
        <p:txBody>
          <a:bodyPr/>
          <a:lstStyle/>
          <a:p>
            <a:fld id="{C25A15C9-26C3-4F26-BF16-EA931E8CA54C}" type="slidenum">
              <a:rPr lang="en-US" smtClean="0"/>
              <a:pPr/>
              <a:t>10</a:t>
            </a:fld>
            <a:endParaRPr lang="en-US" dirty="0"/>
          </a:p>
        </p:txBody>
      </p:sp>
      <p:sp>
        <p:nvSpPr>
          <p:cNvPr id="8" name="TextBox 7">
            <a:extLst>
              <a:ext uri="{FF2B5EF4-FFF2-40B4-BE49-F238E27FC236}">
                <a16:creationId xmlns:a16="http://schemas.microsoft.com/office/drawing/2014/main" id="{2D2ED8D4-20C2-2D58-4518-2525CF99980E}"/>
              </a:ext>
            </a:extLst>
          </p:cNvPr>
          <p:cNvSpPr txBox="1"/>
          <p:nvPr/>
        </p:nvSpPr>
        <p:spPr>
          <a:xfrm>
            <a:off x="3316884" y="2871486"/>
            <a:ext cx="1582270" cy="584775"/>
          </a:xfrm>
          <a:prstGeom prst="rect">
            <a:avLst/>
          </a:prstGeom>
          <a:noFill/>
        </p:spPr>
        <p:txBody>
          <a:bodyPr wrap="square" rtlCol="0">
            <a:spAutoFit/>
          </a:bodyPr>
          <a:lstStyle/>
          <a:p>
            <a:r>
              <a:rPr lang="en-US" sz="3200" dirty="0"/>
              <a:t>$20.5M</a:t>
            </a:r>
          </a:p>
        </p:txBody>
      </p:sp>
      <p:sp>
        <p:nvSpPr>
          <p:cNvPr id="9" name="Multiplication Sign 8">
            <a:extLst>
              <a:ext uri="{FF2B5EF4-FFF2-40B4-BE49-F238E27FC236}">
                <a16:creationId xmlns:a16="http://schemas.microsoft.com/office/drawing/2014/main" id="{CBD8F5E9-E863-0F75-5761-354566690DAA}"/>
              </a:ext>
            </a:extLst>
          </p:cNvPr>
          <p:cNvSpPr/>
          <p:nvPr/>
        </p:nvSpPr>
        <p:spPr>
          <a:xfrm>
            <a:off x="4687713" y="2889194"/>
            <a:ext cx="745067" cy="5847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1F11513-2171-F827-4754-DEA8D832DC05}"/>
              </a:ext>
            </a:extLst>
          </p:cNvPr>
          <p:cNvSpPr txBox="1"/>
          <p:nvPr/>
        </p:nvSpPr>
        <p:spPr>
          <a:xfrm>
            <a:off x="5363370" y="2881553"/>
            <a:ext cx="1582270" cy="584775"/>
          </a:xfrm>
          <a:prstGeom prst="rect">
            <a:avLst/>
          </a:prstGeom>
          <a:noFill/>
        </p:spPr>
        <p:txBody>
          <a:bodyPr wrap="square" rtlCol="0">
            <a:spAutoFit/>
          </a:bodyPr>
          <a:lstStyle/>
          <a:p>
            <a:r>
              <a:rPr lang="en-US" sz="3200" dirty="0"/>
              <a:t>.85</a:t>
            </a:r>
          </a:p>
        </p:txBody>
      </p:sp>
      <p:sp>
        <p:nvSpPr>
          <p:cNvPr id="11" name="TextBox 10">
            <a:extLst>
              <a:ext uri="{FF2B5EF4-FFF2-40B4-BE49-F238E27FC236}">
                <a16:creationId xmlns:a16="http://schemas.microsoft.com/office/drawing/2014/main" id="{21D84E0E-6E99-3C14-2B49-9AC47E83FD22}"/>
              </a:ext>
            </a:extLst>
          </p:cNvPr>
          <p:cNvSpPr txBox="1"/>
          <p:nvPr/>
        </p:nvSpPr>
        <p:spPr>
          <a:xfrm>
            <a:off x="6596361" y="2887618"/>
            <a:ext cx="1582270" cy="584775"/>
          </a:xfrm>
          <a:prstGeom prst="rect">
            <a:avLst/>
          </a:prstGeom>
          <a:noFill/>
        </p:spPr>
        <p:txBody>
          <a:bodyPr wrap="square" rtlCol="0">
            <a:spAutoFit/>
          </a:bodyPr>
          <a:lstStyle/>
          <a:p>
            <a:r>
              <a:rPr lang="en-US" sz="3200" dirty="0"/>
              <a:t>$17.4M</a:t>
            </a:r>
          </a:p>
        </p:txBody>
      </p:sp>
      <p:sp>
        <p:nvSpPr>
          <p:cNvPr id="12" name="Equals 11">
            <a:extLst>
              <a:ext uri="{FF2B5EF4-FFF2-40B4-BE49-F238E27FC236}">
                <a16:creationId xmlns:a16="http://schemas.microsoft.com/office/drawing/2014/main" id="{3AEC2AB0-9BE7-40AE-069C-0D8F80825F1E}"/>
              </a:ext>
            </a:extLst>
          </p:cNvPr>
          <p:cNvSpPr/>
          <p:nvPr/>
        </p:nvSpPr>
        <p:spPr>
          <a:xfrm>
            <a:off x="6002318" y="2918882"/>
            <a:ext cx="574033" cy="51011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Multiplication Sign 12">
            <a:extLst>
              <a:ext uri="{FF2B5EF4-FFF2-40B4-BE49-F238E27FC236}">
                <a16:creationId xmlns:a16="http://schemas.microsoft.com/office/drawing/2014/main" id="{E249F656-996F-00B8-4FD7-B5EE227E098F}"/>
              </a:ext>
            </a:extLst>
          </p:cNvPr>
          <p:cNvSpPr/>
          <p:nvPr/>
        </p:nvSpPr>
        <p:spPr>
          <a:xfrm>
            <a:off x="8552945" y="3202195"/>
            <a:ext cx="745067" cy="5847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13">
            <a:extLst>
              <a:ext uri="{FF2B5EF4-FFF2-40B4-BE49-F238E27FC236}">
                <a16:creationId xmlns:a16="http://schemas.microsoft.com/office/drawing/2014/main" id="{15F6A87A-E18A-2627-A8CD-3C8949BDCF1B}"/>
              </a:ext>
            </a:extLst>
          </p:cNvPr>
          <p:cNvSpPr/>
          <p:nvPr/>
        </p:nvSpPr>
        <p:spPr>
          <a:xfrm>
            <a:off x="8552946" y="2617422"/>
            <a:ext cx="745067" cy="5847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A97B32F-667F-DC69-6B78-2CEA2A8B9090}"/>
              </a:ext>
            </a:extLst>
          </p:cNvPr>
          <p:cNvSpPr txBox="1"/>
          <p:nvPr/>
        </p:nvSpPr>
        <p:spPr>
          <a:xfrm>
            <a:off x="9158387" y="3202196"/>
            <a:ext cx="1582270" cy="584775"/>
          </a:xfrm>
          <a:prstGeom prst="rect">
            <a:avLst/>
          </a:prstGeom>
          <a:noFill/>
        </p:spPr>
        <p:txBody>
          <a:bodyPr wrap="square" rtlCol="0">
            <a:spAutoFit/>
          </a:bodyPr>
          <a:lstStyle/>
          <a:p>
            <a:r>
              <a:rPr lang="en-US" sz="3200" dirty="0"/>
              <a:t>.15</a:t>
            </a:r>
          </a:p>
        </p:txBody>
      </p:sp>
      <p:sp>
        <p:nvSpPr>
          <p:cNvPr id="16" name="TextBox 15">
            <a:extLst>
              <a:ext uri="{FF2B5EF4-FFF2-40B4-BE49-F238E27FC236}">
                <a16:creationId xmlns:a16="http://schemas.microsoft.com/office/drawing/2014/main" id="{048FDA34-7E9C-F2B3-37BE-7887D814F896}"/>
              </a:ext>
            </a:extLst>
          </p:cNvPr>
          <p:cNvSpPr txBox="1"/>
          <p:nvPr/>
        </p:nvSpPr>
        <p:spPr>
          <a:xfrm>
            <a:off x="9158387" y="2617421"/>
            <a:ext cx="1582270" cy="584775"/>
          </a:xfrm>
          <a:prstGeom prst="rect">
            <a:avLst/>
          </a:prstGeom>
          <a:noFill/>
        </p:spPr>
        <p:txBody>
          <a:bodyPr wrap="square" rtlCol="0">
            <a:spAutoFit/>
          </a:bodyPr>
          <a:lstStyle/>
          <a:p>
            <a:r>
              <a:rPr lang="en-US" sz="3200" dirty="0"/>
              <a:t>.85</a:t>
            </a:r>
          </a:p>
        </p:txBody>
      </p:sp>
      <p:cxnSp>
        <p:nvCxnSpPr>
          <p:cNvPr id="18" name="Straight Arrow Connector 17">
            <a:extLst>
              <a:ext uri="{FF2B5EF4-FFF2-40B4-BE49-F238E27FC236}">
                <a16:creationId xmlns:a16="http://schemas.microsoft.com/office/drawing/2014/main" id="{2B1E1223-AC7F-58AA-8FF8-C67868CC913B}"/>
              </a:ext>
            </a:extLst>
          </p:cNvPr>
          <p:cNvCxnSpPr>
            <a:cxnSpLocks/>
          </p:cNvCxnSpPr>
          <p:nvPr/>
        </p:nvCxnSpPr>
        <p:spPr>
          <a:xfrm flipV="1">
            <a:off x="8077219" y="2910514"/>
            <a:ext cx="475346" cy="2634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E9F2268-DFDF-8F4E-5ABA-2CD1E6ED51B3}"/>
              </a:ext>
            </a:extLst>
          </p:cNvPr>
          <p:cNvCxnSpPr>
            <a:cxnSpLocks/>
          </p:cNvCxnSpPr>
          <p:nvPr/>
        </p:nvCxnSpPr>
        <p:spPr>
          <a:xfrm>
            <a:off x="8077219" y="3188471"/>
            <a:ext cx="501642" cy="2209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Equals 27">
            <a:extLst>
              <a:ext uri="{FF2B5EF4-FFF2-40B4-BE49-F238E27FC236}">
                <a16:creationId xmlns:a16="http://schemas.microsoft.com/office/drawing/2014/main" id="{308ADEEA-EA0B-3635-C816-EA70CC36D140}"/>
              </a:ext>
            </a:extLst>
          </p:cNvPr>
          <p:cNvSpPr/>
          <p:nvPr/>
        </p:nvSpPr>
        <p:spPr>
          <a:xfrm>
            <a:off x="9797121" y="2654534"/>
            <a:ext cx="574033" cy="51011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Equals 28">
            <a:extLst>
              <a:ext uri="{FF2B5EF4-FFF2-40B4-BE49-F238E27FC236}">
                <a16:creationId xmlns:a16="http://schemas.microsoft.com/office/drawing/2014/main" id="{6103F5F6-AE18-5320-BF08-26B7FC30F034}"/>
              </a:ext>
            </a:extLst>
          </p:cNvPr>
          <p:cNvSpPr/>
          <p:nvPr/>
        </p:nvSpPr>
        <p:spPr>
          <a:xfrm>
            <a:off x="9797121" y="3272776"/>
            <a:ext cx="574033" cy="51011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1AF10905-8D39-F94D-5E32-7395066B3B9E}"/>
              </a:ext>
            </a:extLst>
          </p:cNvPr>
          <p:cNvSpPr txBox="1"/>
          <p:nvPr/>
        </p:nvSpPr>
        <p:spPr>
          <a:xfrm>
            <a:off x="10609730" y="3202196"/>
            <a:ext cx="1582270" cy="584775"/>
          </a:xfrm>
          <a:prstGeom prst="rect">
            <a:avLst/>
          </a:prstGeom>
          <a:noFill/>
        </p:spPr>
        <p:txBody>
          <a:bodyPr wrap="square" rtlCol="0">
            <a:spAutoFit/>
          </a:bodyPr>
          <a:lstStyle/>
          <a:p>
            <a:r>
              <a:rPr lang="en-US" sz="3200" dirty="0"/>
              <a:t>$2.6M</a:t>
            </a:r>
          </a:p>
        </p:txBody>
      </p:sp>
      <p:sp>
        <p:nvSpPr>
          <p:cNvPr id="32" name="TextBox 31">
            <a:extLst>
              <a:ext uri="{FF2B5EF4-FFF2-40B4-BE49-F238E27FC236}">
                <a16:creationId xmlns:a16="http://schemas.microsoft.com/office/drawing/2014/main" id="{83295968-C191-725A-65A5-3F37A2EA3244}"/>
              </a:ext>
            </a:extLst>
          </p:cNvPr>
          <p:cNvSpPr txBox="1"/>
          <p:nvPr/>
        </p:nvSpPr>
        <p:spPr>
          <a:xfrm>
            <a:off x="10371154" y="2617421"/>
            <a:ext cx="1582270" cy="584775"/>
          </a:xfrm>
          <a:prstGeom prst="rect">
            <a:avLst/>
          </a:prstGeom>
          <a:noFill/>
        </p:spPr>
        <p:txBody>
          <a:bodyPr wrap="square" rtlCol="0">
            <a:spAutoFit/>
          </a:bodyPr>
          <a:lstStyle/>
          <a:p>
            <a:r>
              <a:rPr lang="en-US" sz="3200" dirty="0"/>
              <a:t>$14.8M</a:t>
            </a:r>
          </a:p>
        </p:txBody>
      </p:sp>
      <p:sp>
        <p:nvSpPr>
          <p:cNvPr id="6" name="Rectangle 5">
            <a:extLst>
              <a:ext uri="{FF2B5EF4-FFF2-40B4-BE49-F238E27FC236}">
                <a16:creationId xmlns:a16="http://schemas.microsoft.com/office/drawing/2014/main" id="{63D1F4F8-D57C-14C6-263F-14E20C96DF4B}"/>
              </a:ext>
            </a:extLst>
          </p:cNvPr>
          <p:cNvSpPr/>
          <p:nvPr/>
        </p:nvSpPr>
        <p:spPr>
          <a:xfrm>
            <a:off x="3524738" y="899433"/>
            <a:ext cx="1162975" cy="825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 Allocation</a:t>
            </a:r>
          </a:p>
        </p:txBody>
      </p:sp>
      <p:sp>
        <p:nvSpPr>
          <p:cNvPr id="7" name="Rectangle 6">
            <a:extLst>
              <a:ext uri="{FF2B5EF4-FFF2-40B4-BE49-F238E27FC236}">
                <a16:creationId xmlns:a16="http://schemas.microsoft.com/office/drawing/2014/main" id="{07CF5FDB-DF86-0D29-833B-942231D167EE}"/>
              </a:ext>
            </a:extLst>
          </p:cNvPr>
          <p:cNvSpPr/>
          <p:nvPr/>
        </p:nvSpPr>
        <p:spPr>
          <a:xfrm>
            <a:off x="6806008" y="899433"/>
            <a:ext cx="1162975" cy="825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85% to Local Consortia</a:t>
            </a:r>
          </a:p>
        </p:txBody>
      </p:sp>
      <p:sp>
        <p:nvSpPr>
          <p:cNvPr id="17" name="Rectangle 16">
            <a:extLst>
              <a:ext uri="{FF2B5EF4-FFF2-40B4-BE49-F238E27FC236}">
                <a16:creationId xmlns:a16="http://schemas.microsoft.com/office/drawing/2014/main" id="{D75F1CEC-2925-EDCE-160F-3D7FE7C460A5}"/>
              </a:ext>
            </a:extLst>
          </p:cNvPr>
          <p:cNvSpPr/>
          <p:nvPr/>
        </p:nvSpPr>
        <p:spPr>
          <a:xfrm>
            <a:off x="10608073" y="899432"/>
            <a:ext cx="1162975" cy="825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85% of 85%  (Basic)</a:t>
            </a:r>
          </a:p>
        </p:txBody>
      </p:sp>
      <p:sp>
        <p:nvSpPr>
          <p:cNvPr id="19" name="Rectangle 18">
            <a:extLst>
              <a:ext uri="{FF2B5EF4-FFF2-40B4-BE49-F238E27FC236}">
                <a16:creationId xmlns:a16="http://schemas.microsoft.com/office/drawing/2014/main" id="{66A47B01-0A67-3E82-F0F4-379367D3C1F7}"/>
              </a:ext>
            </a:extLst>
          </p:cNvPr>
          <p:cNvSpPr/>
          <p:nvPr/>
        </p:nvSpPr>
        <p:spPr>
          <a:xfrm>
            <a:off x="10608073" y="4679337"/>
            <a:ext cx="1162975" cy="825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15% of 85%  (Reserve)</a:t>
            </a:r>
          </a:p>
        </p:txBody>
      </p:sp>
      <p:sp>
        <p:nvSpPr>
          <p:cNvPr id="20" name="Arrow: Down 19">
            <a:extLst>
              <a:ext uri="{FF2B5EF4-FFF2-40B4-BE49-F238E27FC236}">
                <a16:creationId xmlns:a16="http://schemas.microsoft.com/office/drawing/2014/main" id="{9AEC875D-1EBC-692E-C55C-CC321AEE122E}"/>
              </a:ext>
            </a:extLst>
          </p:cNvPr>
          <p:cNvSpPr/>
          <p:nvPr/>
        </p:nvSpPr>
        <p:spPr>
          <a:xfrm>
            <a:off x="3966599" y="1725055"/>
            <a:ext cx="289369" cy="1025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ED36813B-03E8-94BE-3032-1DBDFCC4F585}"/>
              </a:ext>
            </a:extLst>
          </p:cNvPr>
          <p:cNvSpPr/>
          <p:nvPr/>
        </p:nvSpPr>
        <p:spPr>
          <a:xfrm>
            <a:off x="7240472" y="1736243"/>
            <a:ext cx="289369" cy="1025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953D7A5E-9D32-AFB8-CB73-EB829CED8379}"/>
              </a:ext>
            </a:extLst>
          </p:cNvPr>
          <p:cNvSpPr/>
          <p:nvPr/>
        </p:nvSpPr>
        <p:spPr>
          <a:xfrm>
            <a:off x="11017603" y="1736243"/>
            <a:ext cx="289369" cy="825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B1199DD5-FE91-4705-86CA-FDC3A951624A}"/>
              </a:ext>
            </a:extLst>
          </p:cNvPr>
          <p:cNvSpPr/>
          <p:nvPr/>
        </p:nvSpPr>
        <p:spPr>
          <a:xfrm rot="10800000">
            <a:off x="11056730" y="3837912"/>
            <a:ext cx="250242" cy="825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0F51354-68A5-DDB9-BE99-4296C73F5F00}"/>
              </a:ext>
            </a:extLst>
          </p:cNvPr>
          <p:cNvSpPr txBox="1"/>
          <p:nvPr/>
        </p:nvSpPr>
        <p:spPr>
          <a:xfrm>
            <a:off x="3316884" y="4292595"/>
            <a:ext cx="1582270" cy="584775"/>
          </a:xfrm>
          <a:prstGeom prst="rect">
            <a:avLst/>
          </a:prstGeom>
          <a:noFill/>
        </p:spPr>
        <p:txBody>
          <a:bodyPr wrap="square" rtlCol="0">
            <a:spAutoFit/>
          </a:bodyPr>
          <a:lstStyle/>
          <a:p>
            <a:r>
              <a:rPr lang="en-US" sz="3200" dirty="0"/>
              <a:t>$14.8M</a:t>
            </a:r>
          </a:p>
        </p:txBody>
      </p:sp>
      <p:sp>
        <p:nvSpPr>
          <p:cNvPr id="5" name="Multiplication Sign 4">
            <a:extLst>
              <a:ext uri="{FF2B5EF4-FFF2-40B4-BE49-F238E27FC236}">
                <a16:creationId xmlns:a16="http://schemas.microsoft.com/office/drawing/2014/main" id="{3411CADD-96EE-2D0D-319F-58B949F3A781}"/>
              </a:ext>
            </a:extLst>
          </p:cNvPr>
          <p:cNvSpPr/>
          <p:nvPr/>
        </p:nvSpPr>
        <p:spPr>
          <a:xfrm>
            <a:off x="4687713" y="4310303"/>
            <a:ext cx="745067" cy="5847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CDDF1BF-3A8C-4B3A-5EC1-C84B0B611B0D}"/>
              </a:ext>
            </a:extLst>
          </p:cNvPr>
          <p:cNvSpPr txBox="1"/>
          <p:nvPr/>
        </p:nvSpPr>
        <p:spPr>
          <a:xfrm>
            <a:off x="5363370" y="4310303"/>
            <a:ext cx="1582270" cy="584775"/>
          </a:xfrm>
          <a:prstGeom prst="rect">
            <a:avLst/>
          </a:prstGeom>
          <a:noFill/>
        </p:spPr>
        <p:txBody>
          <a:bodyPr wrap="square" rtlCol="0">
            <a:spAutoFit/>
          </a:bodyPr>
          <a:lstStyle/>
          <a:p>
            <a:r>
              <a:rPr lang="en-US" sz="3200" dirty="0"/>
              <a:t>.50</a:t>
            </a:r>
          </a:p>
        </p:txBody>
      </p:sp>
      <p:cxnSp>
        <p:nvCxnSpPr>
          <p:cNvPr id="26" name="Straight Arrow Connector 25">
            <a:extLst>
              <a:ext uri="{FF2B5EF4-FFF2-40B4-BE49-F238E27FC236}">
                <a16:creationId xmlns:a16="http://schemas.microsoft.com/office/drawing/2014/main" id="{F33A75AA-8E56-CF92-28DD-20A689963936}"/>
              </a:ext>
            </a:extLst>
          </p:cNvPr>
          <p:cNvCxnSpPr>
            <a:cxnSpLocks/>
          </p:cNvCxnSpPr>
          <p:nvPr/>
        </p:nvCxnSpPr>
        <p:spPr>
          <a:xfrm flipV="1">
            <a:off x="6108437" y="4352972"/>
            <a:ext cx="475346" cy="2634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8A39AD6-C70C-F52D-18F2-596EC093F73F}"/>
              </a:ext>
            </a:extLst>
          </p:cNvPr>
          <p:cNvCxnSpPr>
            <a:cxnSpLocks/>
          </p:cNvCxnSpPr>
          <p:nvPr/>
        </p:nvCxnSpPr>
        <p:spPr>
          <a:xfrm>
            <a:off x="6108437" y="4630929"/>
            <a:ext cx="501642" cy="2209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0AFCC34-E67A-5465-1356-EF8F7B3E7982}"/>
              </a:ext>
            </a:extLst>
          </p:cNvPr>
          <p:cNvSpPr txBox="1"/>
          <p:nvPr/>
        </p:nvSpPr>
        <p:spPr>
          <a:xfrm>
            <a:off x="3524738" y="5281057"/>
            <a:ext cx="1582270" cy="584775"/>
          </a:xfrm>
          <a:prstGeom prst="rect">
            <a:avLst/>
          </a:prstGeom>
          <a:noFill/>
        </p:spPr>
        <p:txBody>
          <a:bodyPr wrap="square" rtlCol="0">
            <a:spAutoFit/>
          </a:bodyPr>
          <a:lstStyle/>
          <a:p>
            <a:r>
              <a:rPr lang="en-US" sz="3200" dirty="0"/>
              <a:t>$2.6M</a:t>
            </a:r>
          </a:p>
        </p:txBody>
      </p:sp>
      <p:sp>
        <p:nvSpPr>
          <p:cNvPr id="33" name="Multiplication Sign 32">
            <a:extLst>
              <a:ext uri="{FF2B5EF4-FFF2-40B4-BE49-F238E27FC236}">
                <a16:creationId xmlns:a16="http://schemas.microsoft.com/office/drawing/2014/main" id="{40C29BFD-C851-86F3-D57A-C579309315BE}"/>
              </a:ext>
            </a:extLst>
          </p:cNvPr>
          <p:cNvSpPr/>
          <p:nvPr/>
        </p:nvSpPr>
        <p:spPr>
          <a:xfrm>
            <a:off x="4687713" y="5275709"/>
            <a:ext cx="745067" cy="5847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D09AD03-38FF-AC80-CEA6-08F5C41F73A2}"/>
              </a:ext>
            </a:extLst>
          </p:cNvPr>
          <p:cNvSpPr txBox="1"/>
          <p:nvPr/>
        </p:nvSpPr>
        <p:spPr>
          <a:xfrm>
            <a:off x="5363370" y="5270361"/>
            <a:ext cx="1582270" cy="584775"/>
          </a:xfrm>
          <a:prstGeom prst="rect">
            <a:avLst/>
          </a:prstGeom>
          <a:noFill/>
        </p:spPr>
        <p:txBody>
          <a:bodyPr wrap="square" rtlCol="0">
            <a:spAutoFit/>
          </a:bodyPr>
          <a:lstStyle/>
          <a:p>
            <a:r>
              <a:rPr lang="en-US" sz="3200" dirty="0"/>
              <a:t>.50</a:t>
            </a:r>
          </a:p>
        </p:txBody>
      </p:sp>
      <p:cxnSp>
        <p:nvCxnSpPr>
          <p:cNvPr id="35" name="Straight Arrow Connector 34">
            <a:extLst>
              <a:ext uri="{FF2B5EF4-FFF2-40B4-BE49-F238E27FC236}">
                <a16:creationId xmlns:a16="http://schemas.microsoft.com/office/drawing/2014/main" id="{C19AC4AB-FF89-0D65-D517-A43FF2B02ED0}"/>
              </a:ext>
            </a:extLst>
          </p:cNvPr>
          <p:cNvCxnSpPr>
            <a:cxnSpLocks/>
          </p:cNvCxnSpPr>
          <p:nvPr/>
        </p:nvCxnSpPr>
        <p:spPr>
          <a:xfrm flipV="1">
            <a:off x="6108437" y="5272347"/>
            <a:ext cx="475346" cy="2634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83DD5CC-290D-422A-51D3-8E809503FC42}"/>
              </a:ext>
            </a:extLst>
          </p:cNvPr>
          <p:cNvCxnSpPr>
            <a:cxnSpLocks/>
          </p:cNvCxnSpPr>
          <p:nvPr/>
        </p:nvCxnSpPr>
        <p:spPr>
          <a:xfrm>
            <a:off x="6108437" y="5550304"/>
            <a:ext cx="501642" cy="2209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1972958-7449-66BC-34FC-90AD41C20319}"/>
              </a:ext>
            </a:extLst>
          </p:cNvPr>
          <p:cNvSpPr txBox="1"/>
          <p:nvPr/>
        </p:nvSpPr>
        <p:spPr>
          <a:xfrm>
            <a:off x="6643852" y="4059813"/>
            <a:ext cx="1582270" cy="584775"/>
          </a:xfrm>
          <a:prstGeom prst="rect">
            <a:avLst/>
          </a:prstGeom>
          <a:noFill/>
        </p:spPr>
        <p:txBody>
          <a:bodyPr wrap="square" rtlCol="0">
            <a:spAutoFit/>
          </a:bodyPr>
          <a:lstStyle/>
          <a:p>
            <a:r>
              <a:rPr lang="en-US" sz="3200" dirty="0"/>
              <a:t>$7.4M</a:t>
            </a:r>
          </a:p>
        </p:txBody>
      </p:sp>
      <p:sp>
        <p:nvSpPr>
          <p:cNvPr id="38" name="TextBox 37">
            <a:extLst>
              <a:ext uri="{FF2B5EF4-FFF2-40B4-BE49-F238E27FC236}">
                <a16:creationId xmlns:a16="http://schemas.microsoft.com/office/drawing/2014/main" id="{1A7A13E5-D0EB-7352-2D64-AF25481FA41F}"/>
              </a:ext>
            </a:extLst>
          </p:cNvPr>
          <p:cNvSpPr txBox="1"/>
          <p:nvPr/>
        </p:nvSpPr>
        <p:spPr>
          <a:xfrm>
            <a:off x="6663648" y="4507373"/>
            <a:ext cx="1582270" cy="584775"/>
          </a:xfrm>
          <a:prstGeom prst="rect">
            <a:avLst/>
          </a:prstGeom>
          <a:noFill/>
        </p:spPr>
        <p:txBody>
          <a:bodyPr wrap="square" rtlCol="0">
            <a:spAutoFit/>
          </a:bodyPr>
          <a:lstStyle/>
          <a:p>
            <a:r>
              <a:rPr lang="en-US" sz="3200" dirty="0"/>
              <a:t>$7.4M</a:t>
            </a:r>
          </a:p>
        </p:txBody>
      </p:sp>
      <p:sp>
        <p:nvSpPr>
          <p:cNvPr id="39" name="TextBox 38">
            <a:extLst>
              <a:ext uri="{FF2B5EF4-FFF2-40B4-BE49-F238E27FC236}">
                <a16:creationId xmlns:a16="http://schemas.microsoft.com/office/drawing/2014/main" id="{F09DF3B0-2D0D-1461-AA72-8F2C1F81936D}"/>
              </a:ext>
            </a:extLst>
          </p:cNvPr>
          <p:cNvSpPr txBox="1"/>
          <p:nvPr/>
        </p:nvSpPr>
        <p:spPr>
          <a:xfrm>
            <a:off x="6643852" y="5023093"/>
            <a:ext cx="1582270" cy="584775"/>
          </a:xfrm>
          <a:prstGeom prst="rect">
            <a:avLst/>
          </a:prstGeom>
          <a:noFill/>
        </p:spPr>
        <p:txBody>
          <a:bodyPr wrap="square" rtlCol="0">
            <a:spAutoFit/>
          </a:bodyPr>
          <a:lstStyle/>
          <a:p>
            <a:r>
              <a:rPr lang="en-US" sz="3200" dirty="0"/>
              <a:t>$1.3M</a:t>
            </a:r>
          </a:p>
        </p:txBody>
      </p:sp>
      <p:sp>
        <p:nvSpPr>
          <p:cNvPr id="40" name="TextBox 39">
            <a:extLst>
              <a:ext uri="{FF2B5EF4-FFF2-40B4-BE49-F238E27FC236}">
                <a16:creationId xmlns:a16="http://schemas.microsoft.com/office/drawing/2014/main" id="{5A8EB132-8EA8-2559-B995-C0C839D04045}"/>
              </a:ext>
            </a:extLst>
          </p:cNvPr>
          <p:cNvSpPr txBox="1"/>
          <p:nvPr/>
        </p:nvSpPr>
        <p:spPr>
          <a:xfrm>
            <a:off x="6624056" y="5462919"/>
            <a:ext cx="1582270" cy="584775"/>
          </a:xfrm>
          <a:prstGeom prst="rect">
            <a:avLst/>
          </a:prstGeom>
          <a:noFill/>
        </p:spPr>
        <p:txBody>
          <a:bodyPr wrap="square" rtlCol="0">
            <a:spAutoFit/>
          </a:bodyPr>
          <a:lstStyle/>
          <a:p>
            <a:r>
              <a:rPr lang="en-US" sz="3200" dirty="0"/>
              <a:t>$1.3M</a:t>
            </a:r>
          </a:p>
        </p:txBody>
      </p:sp>
      <p:sp>
        <p:nvSpPr>
          <p:cNvPr id="41" name="TextBox 40">
            <a:extLst>
              <a:ext uri="{FF2B5EF4-FFF2-40B4-BE49-F238E27FC236}">
                <a16:creationId xmlns:a16="http://schemas.microsoft.com/office/drawing/2014/main" id="{98217F50-2856-B983-D618-10EB7CA59364}"/>
              </a:ext>
            </a:extLst>
          </p:cNvPr>
          <p:cNvSpPr txBox="1"/>
          <p:nvPr/>
        </p:nvSpPr>
        <p:spPr>
          <a:xfrm>
            <a:off x="7840947" y="4059813"/>
            <a:ext cx="2643581" cy="584775"/>
          </a:xfrm>
          <a:prstGeom prst="rect">
            <a:avLst/>
          </a:prstGeom>
          <a:noFill/>
        </p:spPr>
        <p:txBody>
          <a:bodyPr wrap="square" rtlCol="0">
            <a:spAutoFit/>
          </a:bodyPr>
          <a:lstStyle/>
          <a:p>
            <a:r>
              <a:rPr lang="en-US" sz="3200" dirty="0"/>
              <a:t>Secondary</a:t>
            </a:r>
          </a:p>
        </p:txBody>
      </p:sp>
      <p:sp>
        <p:nvSpPr>
          <p:cNvPr id="42" name="TextBox 41">
            <a:extLst>
              <a:ext uri="{FF2B5EF4-FFF2-40B4-BE49-F238E27FC236}">
                <a16:creationId xmlns:a16="http://schemas.microsoft.com/office/drawing/2014/main" id="{02628DD3-AEA9-6C8A-48B1-B7A8206AE7EC}"/>
              </a:ext>
            </a:extLst>
          </p:cNvPr>
          <p:cNvSpPr txBox="1"/>
          <p:nvPr/>
        </p:nvSpPr>
        <p:spPr>
          <a:xfrm>
            <a:off x="7823425" y="5031073"/>
            <a:ext cx="1973696" cy="584775"/>
          </a:xfrm>
          <a:prstGeom prst="rect">
            <a:avLst/>
          </a:prstGeom>
          <a:noFill/>
        </p:spPr>
        <p:txBody>
          <a:bodyPr wrap="square" rtlCol="0">
            <a:spAutoFit/>
          </a:bodyPr>
          <a:lstStyle/>
          <a:p>
            <a:r>
              <a:rPr lang="en-US" sz="3200" dirty="0"/>
              <a:t>Secondary</a:t>
            </a:r>
          </a:p>
        </p:txBody>
      </p:sp>
      <p:sp>
        <p:nvSpPr>
          <p:cNvPr id="43" name="TextBox 42">
            <a:extLst>
              <a:ext uri="{FF2B5EF4-FFF2-40B4-BE49-F238E27FC236}">
                <a16:creationId xmlns:a16="http://schemas.microsoft.com/office/drawing/2014/main" id="{C83236BA-66CA-9E91-4562-8136F6677336}"/>
              </a:ext>
            </a:extLst>
          </p:cNvPr>
          <p:cNvSpPr txBox="1"/>
          <p:nvPr/>
        </p:nvSpPr>
        <p:spPr>
          <a:xfrm>
            <a:off x="7854248" y="4507372"/>
            <a:ext cx="850885" cy="584775"/>
          </a:xfrm>
          <a:prstGeom prst="rect">
            <a:avLst/>
          </a:prstGeom>
          <a:noFill/>
        </p:spPr>
        <p:txBody>
          <a:bodyPr wrap="square" rtlCol="0">
            <a:spAutoFit/>
          </a:bodyPr>
          <a:lstStyle/>
          <a:p>
            <a:r>
              <a:rPr lang="en-US" sz="3200" dirty="0"/>
              <a:t>PS</a:t>
            </a:r>
          </a:p>
        </p:txBody>
      </p:sp>
      <p:sp>
        <p:nvSpPr>
          <p:cNvPr id="44" name="TextBox 43">
            <a:extLst>
              <a:ext uri="{FF2B5EF4-FFF2-40B4-BE49-F238E27FC236}">
                <a16:creationId xmlns:a16="http://schemas.microsoft.com/office/drawing/2014/main" id="{801AF4B2-4F94-3AFF-2565-ED15ABAA5F7B}"/>
              </a:ext>
            </a:extLst>
          </p:cNvPr>
          <p:cNvSpPr txBox="1"/>
          <p:nvPr/>
        </p:nvSpPr>
        <p:spPr>
          <a:xfrm>
            <a:off x="7823425" y="5478879"/>
            <a:ext cx="850885" cy="584775"/>
          </a:xfrm>
          <a:prstGeom prst="rect">
            <a:avLst/>
          </a:prstGeom>
          <a:noFill/>
        </p:spPr>
        <p:txBody>
          <a:bodyPr wrap="square" rtlCol="0">
            <a:spAutoFit/>
          </a:bodyPr>
          <a:lstStyle/>
          <a:p>
            <a:r>
              <a:rPr lang="en-US" sz="3200" dirty="0"/>
              <a:t>PS</a:t>
            </a:r>
          </a:p>
        </p:txBody>
      </p:sp>
      <p:cxnSp>
        <p:nvCxnSpPr>
          <p:cNvPr id="46" name="Straight Connector 45">
            <a:extLst>
              <a:ext uri="{FF2B5EF4-FFF2-40B4-BE49-F238E27FC236}">
                <a16:creationId xmlns:a16="http://schemas.microsoft.com/office/drawing/2014/main" id="{47108185-7F1F-2D01-CBA2-AB1B0F752C97}"/>
              </a:ext>
            </a:extLst>
          </p:cNvPr>
          <p:cNvCxnSpPr/>
          <p:nvPr/>
        </p:nvCxnSpPr>
        <p:spPr>
          <a:xfrm>
            <a:off x="3417903" y="4059813"/>
            <a:ext cx="66662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1810B2E-03E5-0B0E-39A9-2833B3162765}"/>
              </a:ext>
            </a:extLst>
          </p:cNvPr>
          <p:cNvCxnSpPr>
            <a:cxnSpLocks/>
          </p:cNvCxnSpPr>
          <p:nvPr/>
        </p:nvCxnSpPr>
        <p:spPr>
          <a:xfrm>
            <a:off x="10084137" y="4059813"/>
            <a:ext cx="0" cy="180601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55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A1F7-3C35-F3BF-1BE2-4431E0F36DF3}"/>
              </a:ext>
            </a:extLst>
          </p:cNvPr>
          <p:cNvSpPr>
            <a:spLocks noGrp="1"/>
          </p:cNvSpPr>
          <p:nvPr>
            <p:ph type="title"/>
          </p:nvPr>
        </p:nvSpPr>
        <p:spPr/>
        <p:txBody>
          <a:bodyPr/>
          <a:lstStyle/>
          <a:p>
            <a:r>
              <a:rPr lang="en-US" dirty="0"/>
              <a:t>Amount to Consortia</a:t>
            </a:r>
          </a:p>
        </p:txBody>
      </p:sp>
      <p:sp>
        <p:nvSpPr>
          <p:cNvPr id="3" name="Content Placeholder 2">
            <a:extLst>
              <a:ext uri="{FF2B5EF4-FFF2-40B4-BE49-F238E27FC236}">
                <a16:creationId xmlns:a16="http://schemas.microsoft.com/office/drawing/2014/main" id="{FBEAD922-7566-766E-7311-54A972552F14}"/>
              </a:ext>
            </a:extLst>
          </p:cNvPr>
          <p:cNvSpPr>
            <a:spLocks noGrp="1"/>
          </p:cNvSpPr>
          <p:nvPr>
            <p:ph idx="1"/>
          </p:nvPr>
        </p:nvSpPr>
        <p:spPr/>
        <p:txBody>
          <a:bodyPr/>
          <a:lstStyle/>
          <a:p>
            <a:r>
              <a:rPr lang="en-US" dirty="0"/>
              <a:t>Distribution of Funds to Secondary—Section 131</a:t>
            </a:r>
          </a:p>
          <a:p>
            <a:pPr lvl="1"/>
            <a:r>
              <a:rPr lang="en-US" dirty="0"/>
              <a:t>Variables are student population and students in poverty</a:t>
            </a:r>
          </a:p>
          <a:p>
            <a:pPr lvl="1"/>
            <a:r>
              <a:rPr lang="en-US" dirty="0"/>
              <a:t>Based on latest US Census data</a:t>
            </a:r>
          </a:p>
        </p:txBody>
      </p:sp>
      <p:sp>
        <p:nvSpPr>
          <p:cNvPr id="4" name="Slide Number Placeholder 3">
            <a:extLst>
              <a:ext uri="{FF2B5EF4-FFF2-40B4-BE49-F238E27FC236}">
                <a16:creationId xmlns:a16="http://schemas.microsoft.com/office/drawing/2014/main" id="{14827960-E53B-3E14-64E6-A72D95A87AD5}"/>
              </a:ext>
            </a:extLst>
          </p:cNvPr>
          <p:cNvSpPr>
            <a:spLocks noGrp="1"/>
          </p:cNvSpPr>
          <p:nvPr>
            <p:ph type="sldNum" sz="quarter" idx="12"/>
          </p:nvPr>
        </p:nvSpPr>
        <p:spPr/>
        <p:txBody>
          <a:bodyPr/>
          <a:lstStyle/>
          <a:p>
            <a:fld id="{C25A15C9-26C3-4F26-BF16-EA931E8CA54C}" type="slidenum">
              <a:rPr lang="en-US" smtClean="0"/>
              <a:pPr/>
              <a:t>11</a:t>
            </a:fld>
            <a:endParaRPr lang="en-US" dirty="0"/>
          </a:p>
        </p:txBody>
      </p:sp>
      <p:sp>
        <p:nvSpPr>
          <p:cNvPr id="6" name="TextBox 5">
            <a:extLst>
              <a:ext uri="{FF2B5EF4-FFF2-40B4-BE49-F238E27FC236}">
                <a16:creationId xmlns:a16="http://schemas.microsoft.com/office/drawing/2014/main" id="{A1E4728C-9EBB-3AA5-B096-65D8B7E1CE26}"/>
              </a:ext>
            </a:extLst>
          </p:cNvPr>
          <p:cNvSpPr txBox="1"/>
          <p:nvPr/>
        </p:nvSpPr>
        <p:spPr>
          <a:xfrm>
            <a:off x="4922895" y="2325361"/>
            <a:ext cx="7115493" cy="646331"/>
          </a:xfrm>
          <a:prstGeom prst="rect">
            <a:avLst/>
          </a:prstGeom>
          <a:noFill/>
        </p:spPr>
        <p:txBody>
          <a:bodyPr wrap="square" rtlCol="0">
            <a:spAutoFit/>
          </a:bodyPr>
          <a:lstStyle/>
          <a:p>
            <a:pPr algn="ctr"/>
            <a:r>
              <a:rPr lang="en-US" u="sng" dirty="0"/>
              <a:t>Population aged 5-17 who reside in consortium districts</a:t>
            </a:r>
          </a:p>
          <a:p>
            <a:pPr algn="ctr"/>
            <a:r>
              <a:rPr lang="en-US" dirty="0"/>
              <a:t>Population 5-17 who reside in all school districts</a:t>
            </a:r>
          </a:p>
        </p:txBody>
      </p:sp>
      <p:sp>
        <p:nvSpPr>
          <p:cNvPr id="7" name="TextBox 6">
            <a:extLst>
              <a:ext uri="{FF2B5EF4-FFF2-40B4-BE49-F238E27FC236}">
                <a16:creationId xmlns:a16="http://schemas.microsoft.com/office/drawing/2014/main" id="{153656EC-262D-1404-C824-59D5109D4411}"/>
              </a:ext>
            </a:extLst>
          </p:cNvPr>
          <p:cNvSpPr txBox="1"/>
          <p:nvPr/>
        </p:nvSpPr>
        <p:spPr>
          <a:xfrm>
            <a:off x="4017105" y="3525729"/>
            <a:ext cx="1582270" cy="584775"/>
          </a:xfrm>
          <a:prstGeom prst="rect">
            <a:avLst/>
          </a:prstGeom>
          <a:noFill/>
        </p:spPr>
        <p:txBody>
          <a:bodyPr wrap="square" rtlCol="0">
            <a:spAutoFit/>
          </a:bodyPr>
          <a:lstStyle/>
          <a:p>
            <a:r>
              <a:rPr lang="en-US" sz="3200" dirty="0"/>
              <a:t>70%</a:t>
            </a:r>
          </a:p>
        </p:txBody>
      </p:sp>
      <p:sp>
        <p:nvSpPr>
          <p:cNvPr id="8" name="TextBox 7">
            <a:extLst>
              <a:ext uri="{FF2B5EF4-FFF2-40B4-BE49-F238E27FC236}">
                <a16:creationId xmlns:a16="http://schemas.microsoft.com/office/drawing/2014/main" id="{E6DB78A8-6BF2-433B-6A1D-78B49847273F}"/>
              </a:ext>
            </a:extLst>
          </p:cNvPr>
          <p:cNvSpPr txBox="1"/>
          <p:nvPr/>
        </p:nvSpPr>
        <p:spPr>
          <a:xfrm>
            <a:off x="4017105" y="2325361"/>
            <a:ext cx="1582270" cy="584775"/>
          </a:xfrm>
          <a:prstGeom prst="rect">
            <a:avLst/>
          </a:prstGeom>
          <a:noFill/>
        </p:spPr>
        <p:txBody>
          <a:bodyPr wrap="square" rtlCol="0">
            <a:spAutoFit/>
          </a:bodyPr>
          <a:lstStyle/>
          <a:p>
            <a:r>
              <a:rPr lang="en-US" sz="3200" dirty="0"/>
              <a:t>30%</a:t>
            </a:r>
          </a:p>
        </p:txBody>
      </p:sp>
      <p:sp>
        <p:nvSpPr>
          <p:cNvPr id="9" name="TextBox 8">
            <a:extLst>
              <a:ext uri="{FF2B5EF4-FFF2-40B4-BE49-F238E27FC236}">
                <a16:creationId xmlns:a16="http://schemas.microsoft.com/office/drawing/2014/main" id="{B2404376-128C-8595-03A8-5D27490763ED}"/>
              </a:ext>
            </a:extLst>
          </p:cNvPr>
          <p:cNvSpPr txBox="1"/>
          <p:nvPr/>
        </p:nvSpPr>
        <p:spPr>
          <a:xfrm>
            <a:off x="4922895" y="3526435"/>
            <a:ext cx="7115493" cy="646331"/>
          </a:xfrm>
          <a:prstGeom prst="rect">
            <a:avLst/>
          </a:prstGeom>
          <a:noFill/>
        </p:spPr>
        <p:txBody>
          <a:bodyPr wrap="square" rtlCol="0">
            <a:spAutoFit/>
          </a:bodyPr>
          <a:lstStyle/>
          <a:p>
            <a:pPr algn="ctr"/>
            <a:r>
              <a:rPr lang="en-US" u="sng" dirty="0"/>
              <a:t>Population aged 5-17 in poverty who reside in consortium districts</a:t>
            </a:r>
          </a:p>
          <a:p>
            <a:pPr algn="ctr"/>
            <a:r>
              <a:rPr lang="en-US" dirty="0"/>
              <a:t>Population 5-17 in poverty who reside in all school districts</a:t>
            </a:r>
          </a:p>
        </p:txBody>
      </p:sp>
      <p:sp>
        <p:nvSpPr>
          <p:cNvPr id="10" name="Left Brace 9">
            <a:extLst>
              <a:ext uri="{FF2B5EF4-FFF2-40B4-BE49-F238E27FC236}">
                <a16:creationId xmlns:a16="http://schemas.microsoft.com/office/drawing/2014/main" id="{7B565ED8-18DC-2B01-9D8F-EB5C78CCF75B}"/>
              </a:ext>
            </a:extLst>
          </p:cNvPr>
          <p:cNvSpPr/>
          <p:nvPr/>
        </p:nvSpPr>
        <p:spPr>
          <a:xfrm>
            <a:off x="5044092" y="2325361"/>
            <a:ext cx="277642" cy="584775"/>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C2336EFB-A853-96BF-5E0E-78FB1D180C56}"/>
              </a:ext>
            </a:extLst>
          </p:cNvPr>
          <p:cNvSpPr/>
          <p:nvPr/>
        </p:nvSpPr>
        <p:spPr>
          <a:xfrm>
            <a:off x="5044092" y="3556508"/>
            <a:ext cx="277642" cy="584775"/>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77471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A1F7-3C35-F3BF-1BE2-4431E0F36DF3}"/>
              </a:ext>
            </a:extLst>
          </p:cNvPr>
          <p:cNvSpPr>
            <a:spLocks noGrp="1"/>
          </p:cNvSpPr>
          <p:nvPr>
            <p:ph type="title"/>
          </p:nvPr>
        </p:nvSpPr>
        <p:spPr/>
        <p:txBody>
          <a:bodyPr/>
          <a:lstStyle/>
          <a:p>
            <a:r>
              <a:rPr lang="en-US" dirty="0"/>
              <a:t>Amount to Consortia</a:t>
            </a:r>
          </a:p>
        </p:txBody>
      </p:sp>
      <p:sp>
        <p:nvSpPr>
          <p:cNvPr id="3" name="Content Placeholder 2">
            <a:extLst>
              <a:ext uri="{FF2B5EF4-FFF2-40B4-BE49-F238E27FC236}">
                <a16:creationId xmlns:a16="http://schemas.microsoft.com/office/drawing/2014/main" id="{FBEAD922-7566-766E-7311-54A972552F14}"/>
              </a:ext>
            </a:extLst>
          </p:cNvPr>
          <p:cNvSpPr>
            <a:spLocks noGrp="1"/>
          </p:cNvSpPr>
          <p:nvPr>
            <p:ph idx="1"/>
          </p:nvPr>
        </p:nvSpPr>
        <p:spPr/>
        <p:txBody>
          <a:bodyPr/>
          <a:lstStyle/>
          <a:p>
            <a:r>
              <a:rPr lang="en-US" dirty="0"/>
              <a:t>Distribution of Funds to Postsecondary—Section 132</a:t>
            </a:r>
          </a:p>
          <a:p>
            <a:pPr lvl="1"/>
            <a:r>
              <a:rPr lang="en-US" dirty="0"/>
              <a:t>Variable—Pell Grant recipients in Perkins-eligible programs</a:t>
            </a:r>
          </a:p>
        </p:txBody>
      </p:sp>
      <p:sp>
        <p:nvSpPr>
          <p:cNvPr id="4" name="Slide Number Placeholder 3">
            <a:extLst>
              <a:ext uri="{FF2B5EF4-FFF2-40B4-BE49-F238E27FC236}">
                <a16:creationId xmlns:a16="http://schemas.microsoft.com/office/drawing/2014/main" id="{14827960-E53B-3E14-64E6-A72D95A87AD5}"/>
              </a:ext>
            </a:extLst>
          </p:cNvPr>
          <p:cNvSpPr>
            <a:spLocks noGrp="1"/>
          </p:cNvSpPr>
          <p:nvPr>
            <p:ph type="sldNum" sz="quarter" idx="12"/>
          </p:nvPr>
        </p:nvSpPr>
        <p:spPr/>
        <p:txBody>
          <a:bodyPr/>
          <a:lstStyle/>
          <a:p>
            <a:fld id="{C25A15C9-26C3-4F26-BF16-EA931E8CA54C}" type="slidenum">
              <a:rPr lang="en-US" smtClean="0"/>
              <a:pPr/>
              <a:t>12</a:t>
            </a:fld>
            <a:endParaRPr lang="en-US" dirty="0"/>
          </a:p>
        </p:txBody>
      </p:sp>
      <p:sp>
        <p:nvSpPr>
          <p:cNvPr id="6" name="TextBox 5">
            <a:extLst>
              <a:ext uri="{FF2B5EF4-FFF2-40B4-BE49-F238E27FC236}">
                <a16:creationId xmlns:a16="http://schemas.microsoft.com/office/drawing/2014/main" id="{A1E4728C-9EBB-3AA5-B096-65D8B7E1CE26}"/>
              </a:ext>
            </a:extLst>
          </p:cNvPr>
          <p:cNvSpPr txBox="1"/>
          <p:nvPr/>
        </p:nvSpPr>
        <p:spPr>
          <a:xfrm>
            <a:off x="4173252" y="2572496"/>
            <a:ext cx="7115493" cy="646331"/>
          </a:xfrm>
          <a:prstGeom prst="rect">
            <a:avLst/>
          </a:prstGeom>
          <a:noFill/>
        </p:spPr>
        <p:txBody>
          <a:bodyPr wrap="square" rtlCol="0">
            <a:spAutoFit/>
          </a:bodyPr>
          <a:lstStyle/>
          <a:p>
            <a:pPr algn="ctr"/>
            <a:r>
              <a:rPr lang="en-US" u="sng" dirty="0"/>
              <a:t>Federal Pell Grant recipients enrolled in CTE programs in consortium</a:t>
            </a:r>
          </a:p>
          <a:p>
            <a:pPr algn="ctr"/>
            <a:r>
              <a:rPr lang="en-US" dirty="0"/>
              <a:t>Federal Pell Grant recipients enrolled in CTE programs in the State </a:t>
            </a:r>
          </a:p>
        </p:txBody>
      </p:sp>
    </p:spTree>
    <p:extLst>
      <p:ext uri="{BB962C8B-B14F-4D97-AF65-F5344CB8AC3E}">
        <p14:creationId xmlns:p14="http://schemas.microsoft.com/office/powerpoint/2010/main" val="2458664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5201-D254-DDD1-B9CA-65CF060D02A7}"/>
              </a:ext>
            </a:extLst>
          </p:cNvPr>
          <p:cNvSpPr>
            <a:spLocks noGrp="1"/>
          </p:cNvSpPr>
          <p:nvPr>
            <p:ph type="title"/>
          </p:nvPr>
        </p:nvSpPr>
        <p:spPr/>
        <p:txBody>
          <a:bodyPr/>
          <a:lstStyle/>
          <a:p>
            <a:r>
              <a:rPr lang="en-US" dirty="0"/>
              <a:t>Amount to Consortia</a:t>
            </a:r>
          </a:p>
        </p:txBody>
      </p:sp>
      <p:sp>
        <p:nvSpPr>
          <p:cNvPr id="3" name="Content Placeholder 2">
            <a:extLst>
              <a:ext uri="{FF2B5EF4-FFF2-40B4-BE49-F238E27FC236}">
                <a16:creationId xmlns:a16="http://schemas.microsoft.com/office/drawing/2014/main" id="{0BE9E9E8-3F4C-BD0F-489E-86DDF7CAAE07}"/>
              </a:ext>
            </a:extLst>
          </p:cNvPr>
          <p:cNvSpPr>
            <a:spLocks noGrp="1"/>
          </p:cNvSpPr>
          <p:nvPr>
            <p:ph idx="1"/>
          </p:nvPr>
        </p:nvSpPr>
        <p:spPr/>
        <p:txBody>
          <a:bodyPr/>
          <a:lstStyle/>
          <a:p>
            <a:r>
              <a:rPr lang="en-US" dirty="0"/>
              <a:t>Reserve Funding--Section 112(c)</a:t>
            </a:r>
          </a:p>
          <a:p>
            <a:pPr lvl="1"/>
            <a:r>
              <a:rPr lang="en-US" dirty="0"/>
              <a:t>Targets both rural areas and applications serving high numbers of CTE students</a:t>
            </a:r>
          </a:p>
          <a:p>
            <a:pPr lvl="1"/>
            <a:r>
              <a:rPr lang="en-US" dirty="0"/>
              <a:t>Formula includes square mileage of consortia</a:t>
            </a:r>
          </a:p>
          <a:p>
            <a:pPr lvl="1"/>
            <a:r>
              <a:rPr lang="en-US" dirty="0"/>
              <a:t>Consortia allocations based on:</a:t>
            </a:r>
          </a:p>
        </p:txBody>
      </p:sp>
      <p:sp>
        <p:nvSpPr>
          <p:cNvPr id="4" name="Slide Number Placeholder 3">
            <a:extLst>
              <a:ext uri="{FF2B5EF4-FFF2-40B4-BE49-F238E27FC236}">
                <a16:creationId xmlns:a16="http://schemas.microsoft.com/office/drawing/2014/main" id="{241C6228-0CFB-6D14-64BA-413FA384E44F}"/>
              </a:ext>
            </a:extLst>
          </p:cNvPr>
          <p:cNvSpPr>
            <a:spLocks noGrp="1"/>
          </p:cNvSpPr>
          <p:nvPr>
            <p:ph type="sldNum" sz="quarter" idx="12"/>
          </p:nvPr>
        </p:nvSpPr>
        <p:spPr/>
        <p:txBody>
          <a:bodyPr/>
          <a:lstStyle/>
          <a:p>
            <a:fld id="{C25A15C9-26C3-4F26-BF16-EA931E8CA54C}" type="slidenum">
              <a:rPr lang="en-US" smtClean="0"/>
              <a:pPr/>
              <a:t>13</a:t>
            </a:fld>
            <a:endParaRPr lang="en-US" dirty="0"/>
          </a:p>
        </p:txBody>
      </p:sp>
      <p:sp>
        <p:nvSpPr>
          <p:cNvPr id="5" name="TextBox 4">
            <a:extLst>
              <a:ext uri="{FF2B5EF4-FFF2-40B4-BE49-F238E27FC236}">
                <a16:creationId xmlns:a16="http://schemas.microsoft.com/office/drawing/2014/main" id="{9568AA0A-A3E8-FF1C-A20D-C2EBFBB5ABCC}"/>
              </a:ext>
            </a:extLst>
          </p:cNvPr>
          <p:cNvSpPr txBox="1"/>
          <p:nvPr/>
        </p:nvSpPr>
        <p:spPr>
          <a:xfrm>
            <a:off x="5478160" y="2940847"/>
            <a:ext cx="6128951" cy="646331"/>
          </a:xfrm>
          <a:prstGeom prst="rect">
            <a:avLst/>
          </a:prstGeom>
          <a:noFill/>
        </p:spPr>
        <p:txBody>
          <a:bodyPr wrap="square" rtlCol="0">
            <a:spAutoFit/>
          </a:bodyPr>
          <a:lstStyle/>
          <a:p>
            <a:pPr algn="ctr"/>
            <a:r>
              <a:rPr lang="en-US" u="sng" dirty="0"/>
              <a:t>Sum of the area for member districts in the consortium</a:t>
            </a:r>
          </a:p>
          <a:p>
            <a:pPr algn="ctr"/>
            <a:r>
              <a:rPr lang="en-US" dirty="0"/>
              <a:t>Area for all districts in the State</a:t>
            </a:r>
          </a:p>
        </p:txBody>
      </p:sp>
      <p:sp>
        <p:nvSpPr>
          <p:cNvPr id="6" name="TextBox 5">
            <a:extLst>
              <a:ext uri="{FF2B5EF4-FFF2-40B4-BE49-F238E27FC236}">
                <a16:creationId xmlns:a16="http://schemas.microsoft.com/office/drawing/2014/main" id="{2817B5AE-1D6E-3EC3-3AD8-7872896D6E33}"/>
              </a:ext>
            </a:extLst>
          </p:cNvPr>
          <p:cNvSpPr txBox="1"/>
          <p:nvPr/>
        </p:nvSpPr>
        <p:spPr>
          <a:xfrm>
            <a:off x="5102259" y="3029980"/>
            <a:ext cx="1186248" cy="369332"/>
          </a:xfrm>
          <a:prstGeom prst="rect">
            <a:avLst/>
          </a:prstGeom>
          <a:noFill/>
        </p:spPr>
        <p:txBody>
          <a:bodyPr wrap="square" rtlCol="0">
            <a:spAutoFit/>
          </a:bodyPr>
          <a:lstStyle/>
          <a:p>
            <a:r>
              <a:rPr lang="en-US" dirty="0"/>
              <a:t>50% --</a:t>
            </a:r>
          </a:p>
        </p:txBody>
      </p:sp>
      <p:sp>
        <p:nvSpPr>
          <p:cNvPr id="7" name="TextBox 6">
            <a:extLst>
              <a:ext uri="{FF2B5EF4-FFF2-40B4-BE49-F238E27FC236}">
                <a16:creationId xmlns:a16="http://schemas.microsoft.com/office/drawing/2014/main" id="{1A515535-6432-C7CB-CC39-ACF9A70A9A61}"/>
              </a:ext>
            </a:extLst>
          </p:cNvPr>
          <p:cNvSpPr txBox="1"/>
          <p:nvPr/>
        </p:nvSpPr>
        <p:spPr>
          <a:xfrm>
            <a:off x="5478160" y="3767903"/>
            <a:ext cx="6128951" cy="646331"/>
          </a:xfrm>
          <a:prstGeom prst="rect">
            <a:avLst/>
          </a:prstGeom>
          <a:noFill/>
        </p:spPr>
        <p:txBody>
          <a:bodyPr wrap="square" rtlCol="0">
            <a:spAutoFit/>
          </a:bodyPr>
          <a:lstStyle/>
          <a:p>
            <a:pPr algn="ctr"/>
            <a:r>
              <a:rPr lang="en-US" u="sng" dirty="0"/>
              <a:t>Sum of secondary participants for member districts</a:t>
            </a:r>
          </a:p>
          <a:p>
            <a:pPr algn="ctr"/>
            <a:r>
              <a:rPr lang="en-US" dirty="0"/>
              <a:t>Total secondary participants in State</a:t>
            </a:r>
          </a:p>
        </p:txBody>
      </p:sp>
      <p:sp>
        <p:nvSpPr>
          <p:cNvPr id="8" name="TextBox 7">
            <a:extLst>
              <a:ext uri="{FF2B5EF4-FFF2-40B4-BE49-F238E27FC236}">
                <a16:creationId xmlns:a16="http://schemas.microsoft.com/office/drawing/2014/main" id="{F2AD37BB-9B3F-0C7C-9621-7B4CE83573C2}"/>
              </a:ext>
            </a:extLst>
          </p:cNvPr>
          <p:cNvSpPr txBox="1"/>
          <p:nvPr/>
        </p:nvSpPr>
        <p:spPr>
          <a:xfrm>
            <a:off x="5478159" y="4594958"/>
            <a:ext cx="6128951" cy="646331"/>
          </a:xfrm>
          <a:prstGeom prst="rect">
            <a:avLst/>
          </a:prstGeom>
          <a:noFill/>
        </p:spPr>
        <p:txBody>
          <a:bodyPr wrap="square" rtlCol="0">
            <a:spAutoFit/>
          </a:bodyPr>
          <a:lstStyle/>
          <a:p>
            <a:pPr algn="ctr"/>
            <a:r>
              <a:rPr lang="en-US" u="sng" dirty="0"/>
              <a:t>Sum of postsecondary participants for member districts</a:t>
            </a:r>
          </a:p>
          <a:p>
            <a:pPr algn="ctr"/>
            <a:r>
              <a:rPr lang="en-US" dirty="0"/>
              <a:t>Total postsecondary participants in State</a:t>
            </a:r>
          </a:p>
        </p:txBody>
      </p:sp>
      <p:sp>
        <p:nvSpPr>
          <p:cNvPr id="9" name="TextBox 8">
            <a:extLst>
              <a:ext uri="{FF2B5EF4-FFF2-40B4-BE49-F238E27FC236}">
                <a16:creationId xmlns:a16="http://schemas.microsoft.com/office/drawing/2014/main" id="{5DA8C00E-6F08-BA41-A446-E53E5CC2E52C}"/>
              </a:ext>
            </a:extLst>
          </p:cNvPr>
          <p:cNvSpPr txBox="1"/>
          <p:nvPr/>
        </p:nvSpPr>
        <p:spPr>
          <a:xfrm>
            <a:off x="4966665" y="3865050"/>
            <a:ext cx="1186248" cy="369332"/>
          </a:xfrm>
          <a:prstGeom prst="rect">
            <a:avLst/>
          </a:prstGeom>
          <a:noFill/>
        </p:spPr>
        <p:txBody>
          <a:bodyPr wrap="square" rtlCol="0">
            <a:spAutoFit/>
          </a:bodyPr>
          <a:lstStyle/>
          <a:p>
            <a:r>
              <a:rPr lang="en-US" dirty="0"/>
              <a:t>37.5% --</a:t>
            </a:r>
          </a:p>
        </p:txBody>
      </p:sp>
      <p:sp>
        <p:nvSpPr>
          <p:cNvPr id="10" name="TextBox 9">
            <a:extLst>
              <a:ext uri="{FF2B5EF4-FFF2-40B4-BE49-F238E27FC236}">
                <a16:creationId xmlns:a16="http://schemas.microsoft.com/office/drawing/2014/main" id="{F247D1ED-0099-42A3-ACD8-B1E9DBD336CC}"/>
              </a:ext>
            </a:extLst>
          </p:cNvPr>
          <p:cNvSpPr txBox="1"/>
          <p:nvPr/>
        </p:nvSpPr>
        <p:spPr>
          <a:xfrm>
            <a:off x="5007100" y="4692106"/>
            <a:ext cx="1186248" cy="369332"/>
          </a:xfrm>
          <a:prstGeom prst="rect">
            <a:avLst/>
          </a:prstGeom>
          <a:noFill/>
        </p:spPr>
        <p:txBody>
          <a:bodyPr wrap="square" rtlCol="0">
            <a:spAutoFit/>
          </a:bodyPr>
          <a:lstStyle/>
          <a:p>
            <a:r>
              <a:rPr lang="en-US" dirty="0"/>
              <a:t>12.5% --</a:t>
            </a:r>
          </a:p>
        </p:txBody>
      </p:sp>
    </p:spTree>
    <p:extLst>
      <p:ext uri="{BB962C8B-B14F-4D97-AF65-F5344CB8AC3E}">
        <p14:creationId xmlns:p14="http://schemas.microsoft.com/office/powerpoint/2010/main" val="2038991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79E5-A443-8EE2-B7BF-948D852E2AE0}"/>
              </a:ext>
            </a:extLst>
          </p:cNvPr>
          <p:cNvSpPr>
            <a:spLocks noGrp="1"/>
          </p:cNvSpPr>
          <p:nvPr>
            <p:ph type="title"/>
          </p:nvPr>
        </p:nvSpPr>
        <p:spPr/>
        <p:txBody>
          <a:bodyPr/>
          <a:lstStyle/>
          <a:p>
            <a:r>
              <a:rPr lang="en-US" dirty="0"/>
              <a:t>Amount to Consortia</a:t>
            </a:r>
          </a:p>
        </p:txBody>
      </p:sp>
      <p:sp>
        <p:nvSpPr>
          <p:cNvPr id="3" name="Content Placeholder 2">
            <a:extLst>
              <a:ext uri="{FF2B5EF4-FFF2-40B4-BE49-F238E27FC236}">
                <a16:creationId xmlns:a16="http://schemas.microsoft.com/office/drawing/2014/main" id="{F1CB8185-06B4-ADA1-9178-2537E724D28B}"/>
              </a:ext>
            </a:extLst>
          </p:cNvPr>
          <p:cNvSpPr>
            <a:spLocks noGrp="1"/>
          </p:cNvSpPr>
          <p:nvPr>
            <p:ph idx="1"/>
          </p:nvPr>
        </p:nvSpPr>
        <p:spPr/>
        <p:txBody>
          <a:bodyPr/>
          <a:lstStyle/>
          <a:p>
            <a:r>
              <a:rPr lang="en-US" dirty="0"/>
              <a:t>Reallocation of prior year funds—Section 133</a:t>
            </a:r>
          </a:p>
          <a:p>
            <a:pPr lvl="1"/>
            <a:r>
              <a:rPr lang="en-US" dirty="0"/>
              <a:t>Funds not expended at the local level within the academic year for which they are provided are recaptured by the state for redistribution</a:t>
            </a:r>
          </a:p>
          <a:p>
            <a:pPr lvl="1"/>
            <a:r>
              <a:rPr lang="en-US" dirty="0"/>
              <a:t>Jan-Feb</a:t>
            </a:r>
          </a:p>
          <a:p>
            <a:pPr lvl="1"/>
            <a:r>
              <a:rPr lang="en-US" dirty="0"/>
              <a:t>Spend these funds first—FIFO</a:t>
            </a:r>
          </a:p>
          <a:p>
            <a:pPr lvl="1"/>
            <a:r>
              <a:rPr lang="en-US" dirty="0"/>
              <a:t>Encumber not later than June 30</a:t>
            </a:r>
            <a:r>
              <a:rPr lang="en-US" baseline="30000" dirty="0"/>
              <a:t>th</a:t>
            </a:r>
            <a:endParaRPr lang="en-US" dirty="0"/>
          </a:p>
          <a:p>
            <a:pPr lvl="1"/>
            <a:r>
              <a:rPr lang="en-US" dirty="0"/>
              <a:t>Plan now for how your consortium will use reallocated funds</a:t>
            </a:r>
          </a:p>
          <a:p>
            <a:pPr marL="457200" lvl="1" indent="0">
              <a:buNone/>
            </a:pPr>
            <a:endParaRPr lang="en-US" dirty="0"/>
          </a:p>
        </p:txBody>
      </p:sp>
      <p:sp>
        <p:nvSpPr>
          <p:cNvPr id="4" name="Slide Number Placeholder 3">
            <a:extLst>
              <a:ext uri="{FF2B5EF4-FFF2-40B4-BE49-F238E27FC236}">
                <a16:creationId xmlns:a16="http://schemas.microsoft.com/office/drawing/2014/main" id="{DAD67EFB-4118-5E6A-4537-B4A16630D899}"/>
              </a:ext>
            </a:extLst>
          </p:cNvPr>
          <p:cNvSpPr>
            <a:spLocks noGrp="1"/>
          </p:cNvSpPr>
          <p:nvPr>
            <p:ph type="sldNum" sz="quarter" idx="12"/>
          </p:nvPr>
        </p:nvSpPr>
        <p:spPr/>
        <p:txBody>
          <a:bodyPr/>
          <a:lstStyle/>
          <a:p>
            <a:fld id="{C25A15C9-26C3-4F26-BF16-EA931E8CA54C}" type="slidenum">
              <a:rPr lang="en-US" smtClean="0"/>
              <a:pPr/>
              <a:t>14</a:t>
            </a:fld>
            <a:endParaRPr lang="en-US" dirty="0"/>
          </a:p>
        </p:txBody>
      </p:sp>
    </p:spTree>
    <p:extLst>
      <p:ext uri="{BB962C8B-B14F-4D97-AF65-F5344CB8AC3E}">
        <p14:creationId xmlns:p14="http://schemas.microsoft.com/office/powerpoint/2010/main" val="2867800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2A814-E076-7370-C382-BC22DF4D8D80}"/>
              </a:ext>
            </a:extLst>
          </p:cNvPr>
          <p:cNvSpPr>
            <a:spLocks noGrp="1"/>
          </p:cNvSpPr>
          <p:nvPr>
            <p:ph type="title"/>
          </p:nvPr>
        </p:nvSpPr>
        <p:spPr>
          <a:xfrm>
            <a:off x="254711" y="637309"/>
            <a:ext cx="2980267" cy="1828800"/>
          </a:xfrm>
        </p:spPr>
        <p:txBody>
          <a:bodyPr/>
          <a:lstStyle/>
          <a:p>
            <a:r>
              <a:rPr lang="en-US" dirty="0"/>
              <a:t>Considerations</a:t>
            </a:r>
          </a:p>
        </p:txBody>
      </p:sp>
      <p:sp>
        <p:nvSpPr>
          <p:cNvPr id="3" name="Content Placeholder 2">
            <a:extLst>
              <a:ext uri="{FF2B5EF4-FFF2-40B4-BE49-F238E27FC236}">
                <a16:creationId xmlns:a16="http://schemas.microsoft.com/office/drawing/2014/main" id="{5F9C6E66-97DB-E25B-F1A9-577EB13B4EAD}"/>
              </a:ext>
            </a:extLst>
          </p:cNvPr>
          <p:cNvSpPr>
            <a:spLocks noGrp="1"/>
          </p:cNvSpPr>
          <p:nvPr>
            <p:ph idx="1"/>
          </p:nvPr>
        </p:nvSpPr>
        <p:spPr/>
        <p:txBody>
          <a:bodyPr/>
          <a:lstStyle/>
          <a:p>
            <a:r>
              <a:rPr lang="en-US" dirty="0"/>
              <a:t>Funds must be used:</a:t>
            </a:r>
          </a:p>
          <a:p>
            <a:pPr lvl="1"/>
            <a:r>
              <a:rPr lang="en-US" dirty="0"/>
              <a:t>to meet requirements of Section 135 (Local Uses of Funds)</a:t>
            </a:r>
          </a:p>
          <a:p>
            <a:pPr lvl="1"/>
            <a:r>
              <a:rPr lang="en-US" dirty="0"/>
              <a:t>to address needs identified in CLNA</a:t>
            </a:r>
          </a:p>
          <a:p>
            <a:pPr lvl="1"/>
            <a:r>
              <a:rPr lang="en-US" dirty="0"/>
              <a:t>In accordance with the approved local application</a:t>
            </a:r>
          </a:p>
          <a:p>
            <a:pPr lvl="1"/>
            <a:r>
              <a:rPr lang="en-US" dirty="0"/>
              <a:t>For purposes and programs that are mutually beneficial to all members of a consortium</a:t>
            </a:r>
          </a:p>
          <a:p>
            <a:pPr lvl="1"/>
            <a:r>
              <a:rPr lang="en-US" dirty="0"/>
              <a:t>in programs of sufficient </a:t>
            </a:r>
            <a:r>
              <a:rPr lang="en-US" u="sng" dirty="0"/>
              <a:t>size</a:t>
            </a:r>
            <a:r>
              <a:rPr lang="en-US" dirty="0"/>
              <a:t>, </a:t>
            </a:r>
            <a:r>
              <a:rPr lang="en-US" u="sng" dirty="0"/>
              <a:t>scope</a:t>
            </a:r>
            <a:r>
              <a:rPr lang="en-US" dirty="0"/>
              <a:t>, and </a:t>
            </a:r>
            <a:r>
              <a:rPr lang="en-US" u="sng" dirty="0"/>
              <a:t>quality</a:t>
            </a:r>
            <a:r>
              <a:rPr lang="en-US" dirty="0"/>
              <a:t> to be effective</a:t>
            </a:r>
          </a:p>
          <a:p>
            <a:endParaRPr lang="en-US" dirty="0"/>
          </a:p>
        </p:txBody>
      </p:sp>
      <p:sp>
        <p:nvSpPr>
          <p:cNvPr id="4" name="Slide Number Placeholder 3">
            <a:extLst>
              <a:ext uri="{FF2B5EF4-FFF2-40B4-BE49-F238E27FC236}">
                <a16:creationId xmlns:a16="http://schemas.microsoft.com/office/drawing/2014/main" id="{32FCDD64-E3C9-0840-B1D3-267B8F6E724D}"/>
              </a:ext>
            </a:extLst>
          </p:cNvPr>
          <p:cNvSpPr>
            <a:spLocks noGrp="1"/>
          </p:cNvSpPr>
          <p:nvPr>
            <p:ph type="sldNum" sz="quarter" idx="12"/>
          </p:nvPr>
        </p:nvSpPr>
        <p:spPr/>
        <p:txBody>
          <a:bodyPr/>
          <a:lstStyle/>
          <a:p>
            <a:fld id="{C25A15C9-26C3-4F26-BF16-EA931E8CA54C}" type="slidenum">
              <a:rPr lang="en-US" smtClean="0"/>
              <a:pPr/>
              <a:t>15</a:t>
            </a:fld>
            <a:endParaRPr lang="en-US" dirty="0"/>
          </a:p>
        </p:txBody>
      </p:sp>
    </p:spTree>
    <p:extLst>
      <p:ext uri="{BB962C8B-B14F-4D97-AF65-F5344CB8AC3E}">
        <p14:creationId xmlns:p14="http://schemas.microsoft.com/office/powerpoint/2010/main" val="2579145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B357-AF30-4BFE-6912-D6647FB30D0A}"/>
              </a:ext>
            </a:extLst>
          </p:cNvPr>
          <p:cNvSpPr>
            <a:spLocks noGrp="1"/>
          </p:cNvSpPr>
          <p:nvPr>
            <p:ph type="title"/>
          </p:nvPr>
        </p:nvSpPr>
        <p:spPr>
          <a:xfrm>
            <a:off x="281344" y="637309"/>
            <a:ext cx="2905739" cy="1828800"/>
          </a:xfrm>
        </p:spPr>
        <p:txBody>
          <a:bodyPr/>
          <a:lstStyle/>
          <a:p>
            <a:r>
              <a:rPr lang="en-US" dirty="0"/>
              <a:t>Considerations</a:t>
            </a:r>
          </a:p>
        </p:txBody>
      </p:sp>
      <p:sp>
        <p:nvSpPr>
          <p:cNvPr id="3" name="Content Placeholder 2">
            <a:extLst>
              <a:ext uri="{FF2B5EF4-FFF2-40B4-BE49-F238E27FC236}">
                <a16:creationId xmlns:a16="http://schemas.microsoft.com/office/drawing/2014/main" id="{70530076-273E-39B8-99B5-B447529D424C}"/>
              </a:ext>
            </a:extLst>
          </p:cNvPr>
          <p:cNvSpPr>
            <a:spLocks noGrp="1"/>
          </p:cNvSpPr>
          <p:nvPr>
            <p:ph idx="1"/>
          </p:nvPr>
        </p:nvSpPr>
        <p:spPr/>
        <p:txBody>
          <a:bodyPr/>
          <a:lstStyle/>
          <a:p>
            <a:r>
              <a:rPr lang="en-US" dirty="0"/>
              <a:t>Funded programs must be of sufficient </a:t>
            </a:r>
            <a:r>
              <a:rPr lang="en-US" u="sng" dirty="0"/>
              <a:t>size</a:t>
            </a:r>
            <a:r>
              <a:rPr lang="en-US" dirty="0"/>
              <a:t>, </a:t>
            </a:r>
            <a:r>
              <a:rPr lang="en-US" u="sng" dirty="0"/>
              <a:t>scope</a:t>
            </a:r>
            <a:r>
              <a:rPr lang="en-US" dirty="0"/>
              <a:t>, and </a:t>
            </a:r>
            <a:r>
              <a:rPr lang="en-US" u="sng" dirty="0"/>
              <a:t>quality</a:t>
            </a:r>
            <a:r>
              <a:rPr lang="en-US" dirty="0"/>
              <a:t> to be effective</a:t>
            </a:r>
          </a:p>
          <a:p>
            <a:pPr lvl="1"/>
            <a:r>
              <a:rPr lang="en-US" dirty="0"/>
              <a:t>Size—parameters/resources that affect whether the program can adequately address student-learning outcomes</a:t>
            </a:r>
          </a:p>
          <a:p>
            <a:pPr lvl="2"/>
            <a:r>
              <a:rPr lang="en-US" dirty="0"/>
              <a:t># students within a program</a:t>
            </a:r>
          </a:p>
          <a:p>
            <a:pPr lvl="2"/>
            <a:r>
              <a:rPr lang="en-US" dirty="0"/>
              <a:t># instructors/staff involved with the program</a:t>
            </a:r>
          </a:p>
          <a:p>
            <a:pPr lvl="2"/>
            <a:r>
              <a:rPr lang="en-US" dirty="0"/>
              <a:t># courses within a program</a:t>
            </a:r>
          </a:p>
          <a:p>
            <a:pPr lvl="2"/>
            <a:r>
              <a:rPr lang="en-US" dirty="0"/>
              <a:t>Available resources for the program (space, equipment, supplies)</a:t>
            </a:r>
          </a:p>
          <a:p>
            <a:pPr lvl="1"/>
            <a:r>
              <a:rPr lang="en-US" dirty="0"/>
              <a:t>Scope</a:t>
            </a:r>
          </a:p>
          <a:p>
            <a:pPr lvl="2"/>
            <a:r>
              <a:rPr lang="en-US" dirty="0"/>
              <a:t>Clearly defined career pathway with multiple entry/exit points</a:t>
            </a:r>
          </a:p>
          <a:p>
            <a:pPr lvl="2"/>
            <a:r>
              <a:rPr lang="en-US" dirty="0"/>
              <a:t>POS aligned with local workforce needs and skills</a:t>
            </a:r>
          </a:p>
          <a:p>
            <a:pPr lvl="2"/>
            <a:r>
              <a:rPr lang="en-US" dirty="0"/>
              <a:t>Secondary/postsecondary programs connect via dual credit and/or articulation agreements, etc.</a:t>
            </a:r>
          </a:p>
          <a:p>
            <a:pPr lvl="2"/>
            <a:r>
              <a:rPr lang="en-US" dirty="0"/>
              <a:t>Programs develop work-based skills and broadly applicable employability skills</a:t>
            </a:r>
          </a:p>
        </p:txBody>
      </p:sp>
      <p:sp>
        <p:nvSpPr>
          <p:cNvPr id="4" name="Slide Number Placeholder 3">
            <a:extLst>
              <a:ext uri="{FF2B5EF4-FFF2-40B4-BE49-F238E27FC236}">
                <a16:creationId xmlns:a16="http://schemas.microsoft.com/office/drawing/2014/main" id="{873D6C47-FA16-D6FE-4F09-47EFD320933B}"/>
              </a:ext>
            </a:extLst>
          </p:cNvPr>
          <p:cNvSpPr>
            <a:spLocks noGrp="1"/>
          </p:cNvSpPr>
          <p:nvPr>
            <p:ph type="sldNum" sz="quarter" idx="12"/>
          </p:nvPr>
        </p:nvSpPr>
        <p:spPr/>
        <p:txBody>
          <a:bodyPr/>
          <a:lstStyle/>
          <a:p>
            <a:fld id="{C25A15C9-26C3-4F26-BF16-EA931E8CA54C}" type="slidenum">
              <a:rPr lang="en-US" smtClean="0"/>
              <a:pPr/>
              <a:t>16</a:t>
            </a:fld>
            <a:endParaRPr lang="en-US" dirty="0"/>
          </a:p>
        </p:txBody>
      </p:sp>
    </p:spTree>
    <p:extLst>
      <p:ext uri="{BB962C8B-B14F-4D97-AF65-F5344CB8AC3E}">
        <p14:creationId xmlns:p14="http://schemas.microsoft.com/office/powerpoint/2010/main" val="45192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72BA-6D4E-23BB-C071-353DD80E2AD7}"/>
              </a:ext>
            </a:extLst>
          </p:cNvPr>
          <p:cNvSpPr>
            <a:spLocks noGrp="1"/>
          </p:cNvSpPr>
          <p:nvPr>
            <p:ph type="title"/>
          </p:nvPr>
        </p:nvSpPr>
        <p:spPr>
          <a:xfrm>
            <a:off x="263589" y="637309"/>
            <a:ext cx="2980267" cy="1828800"/>
          </a:xfrm>
        </p:spPr>
        <p:txBody>
          <a:bodyPr>
            <a:normAutofit/>
          </a:bodyPr>
          <a:lstStyle/>
          <a:p>
            <a:r>
              <a:rPr lang="en-US" dirty="0"/>
              <a:t>Considerations</a:t>
            </a:r>
          </a:p>
        </p:txBody>
      </p:sp>
      <p:sp>
        <p:nvSpPr>
          <p:cNvPr id="3" name="Content Placeholder 2">
            <a:extLst>
              <a:ext uri="{FF2B5EF4-FFF2-40B4-BE49-F238E27FC236}">
                <a16:creationId xmlns:a16="http://schemas.microsoft.com/office/drawing/2014/main" id="{D2FF5C68-4D8A-630B-B140-15468F03F6F4}"/>
              </a:ext>
            </a:extLst>
          </p:cNvPr>
          <p:cNvSpPr>
            <a:spLocks noGrp="1"/>
          </p:cNvSpPr>
          <p:nvPr>
            <p:ph idx="1"/>
          </p:nvPr>
        </p:nvSpPr>
        <p:spPr>
          <a:xfrm>
            <a:off x="3341511" y="637309"/>
            <a:ext cx="8324015" cy="5516356"/>
          </a:xfrm>
        </p:spPr>
        <p:txBody>
          <a:bodyPr>
            <a:normAutofit/>
          </a:bodyPr>
          <a:lstStyle/>
          <a:p>
            <a:r>
              <a:rPr lang="en-US" dirty="0"/>
              <a:t>Quality</a:t>
            </a:r>
          </a:p>
          <a:p>
            <a:pPr lvl="1"/>
            <a:r>
              <a:rPr lang="en-US" dirty="0"/>
              <a:t>A program must meet two of three criteria:</a:t>
            </a:r>
          </a:p>
          <a:p>
            <a:pPr lvl="2"/>
            <a:r>
              <a:rPr lang="en-US" dirty="0"/>
              <a:t>High-skilled—result in industry-recognized certificates, credentials, or degrees</a:t>
            </a:r>
          </a:p>
          <a:p>
            <a:pPr lvl="2"/>
            <a:r>
              <a:rPr lang="en-US" dirty="0"/>
              <a:t>High-wage—above State median wage for all occupations</a:t>
            </a:r>
          </a:p>
          <a:p>
            <a:pPr lvl="2"/>
            <a:r>
              <a:rPr lang="en-US" dirty="0"/>
              <a:t>In-demand—occupations identified through CLNA</a:t>
            </a:r>
          </a:p>
          <a:p>
            <a:pPr lvl="1"/>
            <a:r>
              <a:rPr lang="en-US" dirty="0"/>
              <a:t>Program/activity must work toward closing student equity gaps in access and completion</a:t>
            </a:r>
          </a:p>
          <a:p>
            <a:pPr lvl="1"/>
            <a:r>
              <a:rPr lang="en-US" dirty="0"/>
              <a:t>Program must use data to inform and improve student learning</a:t>
            </a:r>
          </a:p>
          <a:p>
            <a:pPr lvl="1"/>
            <a:r>
              <a:rPr lang="en-US" dirty="0"/>
              <a:t>Approved programs meet MDE requirements or Minnesota State policies and rules</a:t>
            </a:r>
          </a:p>
          <a:p>
            <a:pPr lvl="1"/>
            <a:r>
              <a:rPr lang="en-US" dirty="0"/>
              <a:t>Continuous improvement process approved in the local application</a:t>
            </a:r>
          </a:p>
          <a:p>
            <a:pPr lvl="1"/>
            <a:r>
              <a:rPr lang="en-US" dirty="0"/>
              <a:t>Activities must support or be collaborations with POS</a:t>
            </a:r>
          </a:p>
          <a:p>
            <a:pPr lvl="1"/>
            <a:endParaRPr lang="en-US" dirty="0"/>
          </a:p>
          <a:p>
            <a:pPr lvl="2"/>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B265C50-A0F3-18FD-30E2-360903411CD9}"/>
              </a:ext>
            </a:extLst>
          </p:cNvPr>
          <p:cNvSpPr>
            <a:spLocks noGrp="1"/>
          </p:cNvSpPr>
          <p:nvPr>
            <p:ph type="sldNum" sz="quarter" idx="12"/>
          </p:nvPr>
        </p:nvSpPr>
        <p:spPr/>
        <p:txBody>
          <a:bodyPr/>
          <a:lstStyle/>
          <a:p>
            <a:fld id="{C25A15C9-26C3-4F26-BF16-EA931E8CA54C}" type="slidenum">
              <a:rPr lang="en-US" smtClean="0"/>
              <a:pPr/>
              <a:t>17</a:t>
            </a:fld>
            <a:endParaRPr lang="en-US" dirty="0"/>
          </a:p>
        </p:txBody>
      </p:sp>
    </p:spTree>
    <p:extLst>
      <p:ext uri="{BB962C8B-B14F-4D97-AF65-F5344CB8AC3E}">
        <p14:creationId xmlns:p14="http://schemas.microsoft.com/office/powerpoint/2010/main" val="3593815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8B0F-1261-1738-358A-B9BC52D17910}"/>
              </a:ext>
            </a:extLst>
          </p:cNvPr>
          <p:cNvSpPr>
            <a:spLocks noGrp="1"/>
          </p:cNvSpPr>
          <p:nvPr>
            <p:ph type="title"/>
          </p:nvPr>
        </p:nvSpPr>
        <p:spPr/>
        <p:txBody>
          <a:bodyPr/>
          <a:lstStyle/>
          <a:p>
            <a:r>
              <a:rPr lang="en-US" dirty="0"/>
              <a:t>Uses of Funds</a:t>
            </a:r>
          </a:p>
        </p:txBody>
      </p:sp>
      <p:sp>
        <p:nvSpPr>
          <p:cNvPr id="3" name="Content Placeholder 2">
            <a:extLst>
              <a:ext uri="{FF2B5EF4-FFF2-40B4-BE49-F238E27FC236}">
                <a16:creationId xmlns:a16="http://schemas.microsoft.com/office/drawing/2014/main" id="{424FCC27-BD71-33C5-7498-68B6610B1832}"/>
              </a:ext>
            </a:extLst>
          </p:cNvPr>
          <p:cNvSpPr>
            <a:spLocks noGrp="1"/>
          </p:cNvSpPr>
          <p:nvPr>
            <p:ph idx="1"/>
          </p:nvPr>
        </p:nvSpPr>
        <p:spPr/>
        <p:txBody>
          <a:bodyPr/>
          <a:lstStyle/>
          <a:p>
            <a:r>
              <a:rPr lang="en-US" dirty="0"/>
              <a:t>Local Uses of Funds--Section 135</a:t>
            </a:r>
          </a:p>
          <a:p>
            <a:pPr lvl="1"/>
            <a:r>
              <a:rPr lang="en-US" dirty="0"/>
              <a:t>6 broad uses of funds</a:t>
            </a:r>
          </a:p>
          <a:p>
            <a:pPr lvl="2"/>
            <a:r>
              <a:rPr lang="en-US" dirty="0"/>
              <a:t>Career exploration and career development activities</a:t>
            </a:r>
          </a:p>
          <a:p>
            <a:pPr lvl="2"/>
            <a:r>
              <a:rPr lang="en-US" dirty="0"/>
              <a:t>Professional Development</a:t>
            </a:r>
          </a:p>
          <a:p>
            <a:pPr lvl="2"/>
            <a:r>
              <a:rPr lang="en-US" dirty="0"/>
              <a:t>Provide skills necessary to pursue careers in high-wage, high-skill, or in-demand occupations</a:t>
            </a:r>
          </a:p>
          <a:p>
            <a:pPr lvl="2"/>
            <a:r>
              <a:rPr lang="en-US" dirty="0"/>
              <a:t>Support integration of academic skills into CTE programs/POS</a:t>
            </a:r>
          </a:p>
          <a:p>
            <a:pPr lvl="2"/>
            <a:r>
              <a:rPr lang="en-US" dirty="0"/>
              <a:t>Support implementation of CTE programs and POS that result in increasing student achievement of local levels of performance</a:t>
            </a:r>
          </a:p>
          <a:p>
            <a:pPr lvl="2"/>
            <a:r>
              <a:rPr lang="en-US" dirty="0"/>
              <a:t>Develop and implement evaluation activities</a:t>
            </a:r>
          </a:p>
          <a:p>
            <a:r>
              <a:rPr lang="en-US" dirty="0"/>
              <a:t>Section 211—Supplement, not Supplant</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4C5F7D66-B15E-E97E-2204-F443BF311B20}"/>
              </a:ext>
            </a:extLst>
          </p:cNvPr>
          <p:cNvSpPr>
            <a:spLocks noGrp="1"/>
          </p:cNvSpPr>
          <p:nvPr>
            <p:ph type="sldNum" sz="quarter" idx="12"/>
          </p:nvPr>
        </p:nvSpPr>
        <p:spPr/>
        <p:txBody>
          <a:bodyPr/>
          <a:lstStyle/>
          <a:p>
            <a:fld id="{C25A15C9-26C3-4F26-BF16-EA931E8CA54C}" type="slidenum">
              <a:rPr lang="en-US" smtClean="0"/>
              <a:pPr/>
              <a:t>18</a:t>
            </a:fld>
            <a:endParaRPr lang="en-US" dirty="0"/>
          </a:p>
        </p:txBody>
      </p:sp>
      <p:sp>
        <p:nvSpPr>
          <p:cNvPr id="5" name="Content Placeholder 4">
            <a:extLst>
              <a:ext uri="{FF2B5EF4-FFF2-40B4-BE49-F238E27FC236}">
                <a16:creationId xmlns:a16="http://schemas.microsoft.com/office/drawing/2014/main" id="{7B938E75-DF66-5BBE-0D8C-D3B5C2885DC1}"/>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951858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D49B0-E540-081E-E278-6BFEF3228C3E}"/>
              </a:ext>
            </a:extLst>
          </p:cNvPr>
          <p:cNvSpPr>
            <a:spLocks noGrp="1"/>
          </p:cNvSpPr>
          <p:nvPr>
            <p:ph type="title"/>
          </p:nvPr>
        </p:nvSpPr>
        <p:spPr/>
        <p:txBody>
          <a:bodyPr/>
          <a:lstStyle/>
          <a:p>
            <a:r>
              <a:rPr lang="en-US" dirty="0"/>
              <a:t>Uses of Funds	</a:t>
            </a:r>
          </a:p>
        </p:txBody>
      </p:sp>
      <p:sp>
        <p:nvSpPr>
          <p:cNvPr id="3" name="Content Placeholder 2">
            <a:extLst>
              <a:ext uri="{FF2B5EF4-FFF2-40B4-BE49-F238E27FC236}">
                <a16:creationId xmlns:a16="http://schemas.microsoft.com/office/drawing/2014/main" id="{6D56678E-25D7-E81E-D23E-CB31B100F6F6}"/>
              </a:ext>
            </a:extLst>
          </p:cNvPr>
          <p:cNvSpPr>
            <a:spLocks noGrp="1"/>
          </p:cNvSpPr>
          <p:nvPr>
            <p:ph idx="1"/>
          </p:nvPr>
        </p:nvSpPr>
        <p:spPr>
          <a:xfrm>
            <a:off x="3341511" y="637309"/>
            <a:ext cx="8489245" cy="5323475"/>
          </a:xfrm>
        </p:spPr>
        <p:txBody>
          <a:bodyPr/>
          <a:lstStyle/>
          <a:p>
            <a:r>
              <a:rPr lang="en-US" dirty="0"/>
              <a:t>Uniform Guidance </a:t>
            </a:r>
          </a:p>
          <a:p>
            <a:pPr lvl="1"/>
            <a:r>
              <a:rPr lang="en-US" dirty="0"/>
              <a:t>2 CFR Part 200</a:t>
            </a:r>
          </a:p>
          <a:p>
            <a:pPr lvl="1"/>
            <a:r>
              <a:rPr lang="en-US" dirty="0"/>
              <a:t>Establishes uniform administrative requirements, cost principles and audit requirements for federal awards to non-federal entities</a:t>
            </a:r>
          </a:p>
          <a:p>
            <a:r>
              <a:rPr lang="en-US" dirty="0"/>
              <a:t>EDGAR—Education Department General Administrative Regulations</a:t>
            </a:r>
          </a:p>
          <a:p>
            <a:pPr lvl="1"/>
            <a:r>
              <a:rPr lang="en-US" dirty="0"/>
              <a:t>Title 34 CFR</a:t>
            </a:r>
          </a:p>
          <a:p>
            <a:endParaRPr lang="en-US" dirty="0"/>
          </a:p>
        </p:txBody>
      </p:sp>
      <p:sp>
        <p:nvSpPr>
          <p:cNvPr id="4" name="Slide Number Placeholder 3">
            <a:extLst>
              <a:ext uri="{FF2B5EF4-FFF2-40B4-BE49-F238E27FC236}">
                <a16:creationId xmlns:a16="http://schemas.microsoft.com/office/drawing/2014/main" id="{77F9FF3B-7361-6191-F401-7F58B39F5C36}"/>
              </a:ext>
            </a:extLst>
          </p:cNvPr>
          <p:cNvSpPr>
            <a:spLocks noGrp="1"/>
          </p:cNvSpPr>
          <p:nvPr>
            <p:ph type="sldNum" sz="quarter" idx="12"/>
          </p:nvPr>
        </p:nvSpPr>
        <p:spPr/>
        <p:txBody>
          <a:bodyPr/>
          <a:lstStyle/>
          <a:p>
            <a:fld id="{C25A15C9-26C3-4F26-BF16-EA931E8CA54C}" type="slidenum">
              <a:rPr lang="en-US" smtClean="0"/>
              <a:pPr/>
              <a:t>19</a:t>
            </a:fld>
            <a:endParaRPr lang="en-US" dirty="0"/>
          </a:p>
        </p:txBody>
      </p:sp>
      <p:sp>
        <p:nvSpPr>
          <p:cNvPr id="5" name="Content Placeholder 4">
            <a:extLst>
              <a:ext uri="{FF2B5EF4-FFF2-40B4-BE49-F238E27FC236}">
                <a16:creationId xmlns:a16="http://schemas.microsoft.com/office/drawing/2014/main" id="{DBDEE58F-AC84-2AED-BD28-14873E015EA0}"/>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168379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CD94C-77BC-8C36-2B09-2998EADC1C7B}"/>
              </a:ext>
            </a:extLst>
          </p:cNvPr>
          <p:cNvSpPr>
            <a:spLocks noGrp="1"/>
          </p:cNvSpPr>
          <p:nvPr>
            <p:ph type="title"/>
          </p:nvPr>
        </p:nvSpPr>
        <p:spPr/>
        <p:txBody>
          <a:bodyPr/>
          <a:lstStyle/>
          <a:p>
            <a:r>
              <a:rPr lang="en-US" dirty="0" err="1"/>
              <a:t>FundamentalsSessions</a:t>
            </a:r>
            <a:r>
              <a:rPr lang="en-US" dirty="0"/>
              <a:t>:</a:t>
            </a:r>
          </a:p>
        </p:txBody>
      </p:sp>
      <p:sp>
        <p:nvSpPr>
          <p:cNvPr id="3" name="Content Placeholder 2">
            <a:extLst>
              <a:ext uri="{FF2B5EF4-FFF2-40B4-BE49-F238E27FC236}">
                <a16:creationId xmlns:a16="http://schemas.microsoft.com/office/drawing/2014/main" id="{68989A99-5B5E-2FB5-DB8C-2053130CF863}"/>
              </a:ext>
            </a:extLst>
          </p:cNvPr>
          <p:cNvSpPr>
            <a:spLocks noGrp="1"/>
          </p:cNvSpPr>
          <p:nvPr>
            <p:ph idx="1"/>
          </p:nvPr>
        </p:nvSpPr>
        <p:spPr>
          <a:xfrm>
            <a:off x="3341511" y="637309"/>
            <a:ext cx="8791222" cy="5323475"/>
          </a:xfrm>
        </p:spPr>
        <p:txBody>
          <a:bodyPr/>
          <a:lstStyle/>
          <a:p>
            <a:r>
              <a:rPr lang="en-US" dirty="0"/>
              <a:t>Fundamentals For Perkins Consortium Leaders</a:t>
            </a:r>
          </a:p>
          <a:p>
            <a:pPr lvl="1"/>
            <a:r>
              <a:rPr lang="en-US" dirty="0"/>
              <a:t>Part I – Setting the Stage for Perkins V (October 13</a:t>
            </a:r>
            <a:r>
              <a:rPr lang="en-US" baseline="30000" dirty="0"/>
              <a:t>th</a:t>
            </a:r>
            <a:r>
              <a:rPr lang="en-US" dirty="0"/>
              <a:t>)</a:t>
            </a:r>
          </a:p>
          <a:p>
            <a:pPr lvl="1"/>
            <a:r>
              <a:rPr lang="en-US" dirty="0"/>
              <a:t>Part II – Distribution of Perkins Funding and Financial Requirements (November 10</a:t>
            </a:r>
            <a:r>
              <a:rPr lang="en-US" baseline="30000" dirty="0"/>
              <a:t>th</a:t>
            </a:r>
            <a:r>
              <a:rPr lang="en-US" dirty="0"/>
              <a:t>)</a:t>
            </a:r>
          </a:p>
          <a:p>
            <a:pPr lvl="1"/>
            <a:r>
              <a:rPr lang="en-US" dirty="0"/>
              <a:t>Part III – Accountability &amp; Monitoring (December 8</a:t>
            </a:r>
            <a:r>
              <a:rPr lang="en-US" baseline="30000" dirty="0"/>
              <a:t>th</a:t>
            </a:r>
            <a:r>
              <a:rPr lang="en-US" dirty="0"/>
              <a:t>)</a:t>
            </a:r>
          </a:p>
          <a:p>
            <a:pPr lvl="1"/>
            <a:endParaRPr lang="en-US" dirty="0"/>
          </a:p>
        </p:txBody>
      </p:sp>
      <p:sp>
        <p:nvSpPr>
          <p:cNvPr id="4" name="Slide Number Placeholder 3">
            <a:extLst>
              <a:ext uri="{FF2B5EF4-FFF2-40B4-BE49-F238E27FC236}">
                <a16:creationId xmlns:a16="http://schemas.microsoft.com/office/drawing/2014/main" id="{5A1CABE3-6F9E-E0BA-DA10-3D4556859CD2}"/>
              </a:ext>
            </a:extLst>
          </p:cNvPr>
          <p:cNvSpPr>
            <a:spLocks noGrp="1"/>
          </p:cNvSpPr>
          <p:nvPr>
            <p:ph type="sldNum" sz="quarter" idx="12"/>
          </p:nvPr>
        </p:nvSpPr>
        <p:spPr/>
        <p:txBody>
          <a:bodyPr/>
          <a:lstStyle/>
          <a:p>
            <a:fld id="{C25A15C9-26C3-4F26-BF16-EA931E8CA54C}" type="slidenum">
              <a:rPr lang="en-US" smtClean="0"/>
              <a:pPr/>
              <a:t>2</a:t>
            </a:fld>
            <a:endParaRPr lang="en-US" dirty="0"/>
          </a:p>
        </p:txBody>
      </p:sp>
      <p:pic>
        <p:nvPicPr>
          <p:cNvPr id="6" name="Picture 5" descr="A green sign with white text&#10;&#10;Description automatically generated with low confidence">
            <a:extLst>
              <a:ext uri="{FF2B5EF4-FFF2-40B4-BE49-F238E27FC236}">
                <a16:creationId xmlns:a16="http://schemas.microsoft.com/office/drawing/2014/main" id="{AB69B72D-7F9C-1589-06A8-4659CEF8B3F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56395" y="3361267"/>
            <a:ext cx="3738365" cy="1963852"/>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text, sky, outdoor, sign&#10;&#10;Description automatically generated">
            <a:extLst>
              <a:ext uri="{FF2B5EF4-FFF2-40B4-BE49-F238E27FC236}">
                <a16:creationId xmlns:a16="http://schemas.microsoft.com/office/drawing/2014/main" id="{017266A1-2940-D6E0-E60D-F855A8B162A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019934" y="3361267"/>
            <a:ext cx="3008894" cy="1963852"/>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58EFCD8B-1925-2976-652B-D71C83512DBA}"/>
              </a:ext>
            </a:extLst>
          </p:cNvPr>
          <p:cNvSpPr txBox="1"/>
          <p:nvPr/>
        </p:nvSpPr>
        <p:spPr>
          <a:xfrm>
            <a:off x="946062" y="6858000"/>
            <a:ext cx="10299875" cy="230832"/>
          </a:xfrm>
          <a:prstGeom prst="rect">
            <a:avLst/>
          </a:prstGeom>
          <a:noFill/>
        </p:spPr>
        <p:txBody>
          <a:bodyPr wrap="square" rtlCol="0">
            <a:spAutoFit/>
          </a:bodyPr>
          <a:lstStyle/>
          <a:p>
            <a:r>
              <a:rPr lang="en-US" sz="900">
                <a:hlinkClick r:id="rId6" tooltip="https://www.picpedia.org/highway-signs/f/funding.html"/>
              </a:rPr>
              <a:t>This Photo</a:t>
            </a:r>
            <a:r>
              <a:rPr lang="en-US" sz="900"/>
              <a:t> by Unknown Author is licensed under </a:t>
            </a:r>
            <a:r>
              <a:rPr lang="en-US" sz="900">
                <a:hlinkClick r:id="rId7" tooltip="https://creativecommons.org/licenses/by-sa/3.0/"/>
              </a:rPr>
              <a:t>CC BY-SA</a:t>
            </a:r>
            <a:endParaRPr lang="en-US" sz="900"/>
          </a:p>
        </p:txBody>
      </p:sp>
      <p:pic>
        <p:nvPicPr>
          <p:cNvPr id="5" name="Content Placeholder 5">
            <a:extLst>
              <a:ext uri="{FF2B5EF4-FFF2-40B4-BE49-F238E27FC236}">
                <a16:creationId xmlns:a16="http://schemas.microsoft.com/office/drawing/2014/main" id="{DB7E29E7-DF86-1ABF-C756-4C4B45A5CFF2}"/>
              </a:ext>
            </a:extLst>
          </p:cNvPr>
          <p:cNvPicPr>
            <a:picLocks noChangeAspect="1"/>
          </p:cNvPicPr>
          <p:nvPr/>
        </p:nvPicPr>
        <p:blipFill>
          <a:blip r:embed="rId8"/>
          <a:stretch>
            <a:fillRect/>
          </a:stretch>
        </p:blipFill>
        <p:spPr>
          <a:xfrm>
            <a:off x="361244" y="2466109"/>
            <a:ext cx="2552700" cy="3095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6598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F2A08-DD8D-742F-6148-3227DD2FF15F}"/>
              </a:ext>
            </a:extLst>
          </p:cNvPr>
          <p:cNvSpPr>
            <a:spLocks noGrp="1"/>
          </p:cNvSpPr>
          <p:nvPr>
            <p:ph type="title"/>
          </p:nvPr>
        </p:nvSpPr>
        <p:spPr/>
        <p:txBody>
          <a:bodyPr/>
          <a:lstStyle/>
          <a:p>
            <a:r>
              <a:rPr lang="en-US" dirty="0"/>
              <a:t>Uses of Funds</a:t>
            </a:r>
          </a:p>
        </p:txBody>
      </p:sp>
      <p:sp>
        <p:nvSpPr>
          <p:cNvPr id="3" name="Content Placeholder 2">
            <a:extLst>
              <a:ext uri="{FF2B5EF4-FFF2-40B4-BE49-F238E27FC236}">
                <a16:creationId xmlns:a16="http://schemas.microsoft.com/office/drawing/2014/main" id="{E0F48918-58FC-24C7-2604-93C8C0302624}"/>
              </a:ext>
            </a:extLst>
          </p:cNvPr>
          <p:cNvSpPr>
            <a:spLocks noGrp="1"/>
          </p:cNvSpPr>
          <p:nvPr>
            <p:ph idx="1"/>
          </p:nvPr>
        </p:nvSpPr>
        <p:spPr/>
        <p:txBody>
          <a:bodyPr/>
          <a:lstStyle/>
          <a:p>
            <a:r>
              <a:rPr lang="en-US" dirty="0"/>
              <a:t>General Guidance for Perkins V Local Uses of Funds</a:t>
            </a:r>
          </a:p>
          <a:p>
            <a:pPr lvl="1"/>
            <a:r>
              <a:rPr lang="en-US" dirty="0">
                <a:hlinkClick r:id="rId3"/>
              </a:rPr>
              <a:t>https://www.minnstate.edu/system/cte/consortium_resources/index.html</a:t>
            </a:r>
            <a:endParaRPr lang="en-US" dirty="0"/>
          </a:p>
          <a:p>
            <a:pPr lvl="1"/>
            <a:r>
              <a:rPr lang="en-US" dirty="0"/>
              <a:t>Operational Handbook, Appendix E</a:t>
            </a:r>
          </a:p>
          <a:p>
            <a:pPr lvl="2"/>
            <a:r>
              <a:rPr lang="en-US" dirty="0"/>
              <a:t>Supplanting</a:t>
            </a:r>
          </a:p>
          <a:p>
            <a:pPr lvl="2"/>
            <a:r>
              <a:rPr lang="en-US" dirty="0"/>
              <a:t>Consumable</a:t>
            </a:r>
          </a:p>
          <a:p>
            <a:pPr lvl="2"/>
            <a:r>
              <a:rPr lang="en-US" dirty="0"/>
              <a:t>Direct Individual Benefit</a:t>
            </a:r>
          </a:p>
          <a:p>
            <a:pPr lvl="2"/>
            <a:r>
              <a:rPr lang="en-US" dirty="0"/>
              <a:t>Capital Improvement</a:t>
            </a:r>
          </a:p>
          <a:p>
            <a:pPr lvl="2"/>
            <a:r>
              <a:rPr lang="en-US" dirty="0"/>
              <a:t>Weak or Absent Connections</a:t>
            </a:r>
          </a:p>
          <a:p>
            <a:pPr lvl="1"/>
            <a:endParaRPr lang="en-US" dirty="0"/>
          </a:p>
          <a:p>
            <a:endParaRPr lang="en-US" dirty="0"/>
          </a:p>
        </p:txBody>
      </p:sp>
      <p:sp>
        <p:nvSpPr>
          <p:cNvPr id="4" name="Slide Number Placeholder 3">
            <a:extLst>
              <a:ext uri="{FF2B5EF4-FFF2-40B4-BE49-F238E27FC236}">
                <a16:creationId xmlns:a16="http://schemas.microsoft.com/office/drawing/2014/main" id="{3F878B6E-C3B0-1FE4-C5C8-F647E23DAF80}"/>
              </a:ext>
            </a:extLst>
          </p:cNvPr>
          <p:cNvSpPr>
            <a:spLocks noGrp="1"/>
          </p:cNvSpPr>
          <p:nvPr>
            <p:ph type="sldNum" sz="quarter" idx="12"/>
          </p:nvPr>
        </p:nvSpPr>
        <p:spPr/>
        <p:txBody>
          <a:bodyPr/>
          <a:lstStyle/>
          <a:p>
            <a:fld id="{C25A15C9-26C3-4F26-BF16-EA931E8CA54C}" type="slidenum">
              <a:rPr lang="en-US" smtClean="0"/>
              <a:pPr/>
              <a:t>20</a:t>
            </a:fld>
            <a:endParaRPr lang="en-US" dirty="0"/>
          </a:p>
        </p:txBody>
      </p:sp>
      <p:sp>
        <p:nvSpPr>
          <p:cNvPr id="5" name="Content Placeholder 4">
            <a:extLst>
              <a:ext uri="{FF2B5EF4-FFF2-40B4-BE49-F238E27FC236}">
                <a16:creationId xmlns:a16="http://schemas.microsoft.com/office/drawing/2014/main" id="{6AB6D379-9E8F-5E56-564F-CA63EC2639A1}"/>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1278498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D9ABA-F934-69AB-289C-4C9418F3618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C5B53F5-B4E7-BE34-285E-ACFA9C43CF3A}"/>
              </a:ext>
            </a:extLst>
          </p:cNvPr>
          <p:cNvSpPr>
            <a:spLocks noGrp="1"/>
          </p:cNvSpPr>
          <p:nvPr>
            <p:ph idx="1"/>
          </p:nvPr>
        </p:nvSpPr>
        <p:spPr/>
        <p:txBody>
          <a:bodyPr/>
          <a:lstStyle/>
          <a:p>
            <a:pPr lvl="1"/>
            <a:r>
              <a:rPr lang="en-US" sz="3200" dirty="0"/>
              <a:t>Distribution of Perkins Funds</a:t>
            </a:r>
          </a:p>
          <a:p>
            <a:pPr lvl="2"/>
            <a:r>
              <a:rPr lang="en-US" sz="2800" dirty="0"/>
              <a:t>State allocation</a:t>
            </a:r>
          </a:p>
          <a:p>
            <a:pPr lvl="2"/>
            <a:r>
              <a:rPr lang="en-US" sz="2800" dirty="0"/>
              <a:t>Amounts to Local Consortia</a:t>
            </a:r>
          </a:p>
          <a:p>
            <a:pPr lvl="1"/>
            <a:r>
              <a:rPr lang="en-US" sz="3200" dirty="0"/>
              <a:t>Uses of Funds</a:t>
            </a:r>
          </a:p>
          <a:p>
            <a:pPr lvl="2"/>
            <a:r>
              <a:rPr lang="en-US" sz="2800" dirty="0"/>
              <a:t>What the Perkins V Law Says</a:t>
            </a:r>
          </a:p>
          <a:p>
            <a:pPr lvl="2"/>
            <a:r>
              <a:rPr lang="en-US" sz="2800" dirty="0"/>
              <a:t>Other Federal Guidance in the use of Funds </a:t>
            </a:r>
          </a:p>
          <a:p>
            <a:pPr lvl="2"/>
            <a:endParaRPr lang="en-US" sz="2800" dirty="0"/>
          </a:p>
          <a:p>
            <a:pPr marL="914400" lvl="2" indent="0">
              <a:buNone/>
            </a:pPr>
            <a:endParaRPr lang="en-US" dirty="0"/>
          </a:p>
        </p:txBody>
      </p:sp>
      <p:sp>
        <p:nvSpPr>
          <p:cNvPr id="4" name="Slide Number Placeholder 3">
            <a:extLst>
              <a:ext uri="{FF2B5EF4-FFF2-40B4-BE49-F238E27FC236}">
                <a16:creationId xmlns:a16="http://schemas.microsoft.com/office/drawing/2014/main" id="{947DBCC5-1C4B-02E5-FEC3-53D57FC2CD35}"/>
              </a:ext>
            </a:extLst>
          </p:cNvPr>
          <p:cNvSpPr>
            <a:spLocks noGrp="1"/>
          </p:cNvSpPr>
          <p:nvPr>
            <p:ph type="sldNum" sz="quarter" idx="12"/>
          </p:nvPr>
        </p:nvSpPr>
        <p:spPr/>
        <p:txBody>
          <a:bodyPr/>
          <a:lstStyle/>
          <a:p>
            <a:fld id="{C25A15C9-26C3-4F26-BF16-EA931E8CA54C}" type="slidenum">
              <a:rPr lang="en-US" smtClean="0"/>
              <a:pPr/>
              <a:t>21</a:t>
            </a:fld>
            <a:endParaRPr lang="en-US" dirty="0"/>
          </a:p>
        </p:txBody>
      </p:sp>
    </p:spTree>
    <p:extLst>
      <p:ext uri="{BB962C8B-B14F-4D97-AF65-F5344CB8AC3E}">
        <p14:creationId xmlns:p14="http://schemas.microsoft.com/office/powerpoint/2010/main" val="909584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CD94C-77BC-8C36-2B09-2998EADC1C7B}"/>
              </a:ext>
            </a:extLst>
          </p:cNvPr>
          <p:cNvSpPr>
            <a:spLocks noGrp="1"/>
          </p:cNvSpPr>
          <p:nvPr>
            <p:ph type="title"/>
          </p:nvPr>
        </p:nvSpPr>
        <p:spPr/>
        <p:txBody>
          <a:bodyPr/>
          <a:lstStyle/>
          <a:p>
            <a:r>
              <a:rPr lang="en-US" dirty="0"/>
              <a:t>Future Sessions:</a:t>
            </a:r>
          </a:p>
        </p:txBody>
      </p:sp>
      <p:sp>
        <p:nvSpPr>
          <p:cNvPr id="3" name="Content Placeholder 2">
            <a:extLst>
              <a:ext uri="{FF2B5EF4-FFF2-40B4-BE49-F238E27FC236}">
                <a16:creationId xmlns:a16="http://schemas.microsoft.com/office/drawing/2014/main" id="{68989A99-5B5E-2FB5-DB8C-2053130CF863}"/>
              </a:ext>
            </a:extLst>
          </p:cNvPr>
          <p:cNvSpPr>
            <a:spLocks noGrp="1"/>
          </p:cNvSpPr>
          <p:nvPr>
            <p:ph idx="1"/>
          </p:nvPr>
        </p:nvSpPr>
        <p:spPr/>
        <p:txBody>
          <a:bodyPr/>
          <a:lstStyle/>
          <a:p>
            <a:r>
              <a:rPr lang="en-US" dirty="0"/>
              <a:t>Fundamentals For Perkins Consortium Leaders</a:t>
            </a:r>
          </a:p>
          <a:p>
            <a:pPr lvl="1"/>
            <a:r>
              <a:rPr lang="en-US" dirty="0"/>
              <a:t>Part III – Accountability &amp; Monitoring (December 8</a:t>
            </a:r>
            <a:r>
              <a:rPr lang="en-US" baseline="30000" dirty="0"/>
              <a:t>th</a:t>
            </a:r>
            <a:r>
              <a:rPr lang="en-US" dirty="0"/>
              <a:t>)</a:t>
            </a:r>
          </a:p>
          <a:p>
            <a:pPr lvl="1"/>
            <a:endParaRPr lang="en-US" dirty="0"/>
          </a:p>
        </p:txBody>
      </p:sp>
      <p:sp>
        <p:nvSpPr>
          <p:cNvPr id="4" name="Slide Number Placeholder 3">
            <a:extLst>
              <a:ext uri="{FF2B5EF4-FFF2-40B4-BE49-F238E27FC236}">
                <a16:creationId xmlns:a16="http://schemas.microsoft.com/office/drawing/2014/main" id="{5A1CABE3-6F9E-E0BA-DA10-3D4556859CD2}"/>
              </a:ext>
            </a:extLst>
          </p:cNvPr>
          <p:cNvSpPr>
            <a:spLocks noGrp="1"/>
          </p:cNvSpPr>
          <p:nvPr>
            <p:ph type="sldNum" sz="quarter" idx="12"/>
          </p:nvPr>
        </p:nvSpPr>
        <p:spPr/>
        <p:txBody>
          <a:bodyPr/>
          <a:lstStyle/>
          <a:p>
            <a:fld id="{C25A15C9-26C3-4F26-BF16-EA931E8CA54C}" type="slidenum">
              <a:rPr lang="en-US" smtClean="0"/>
              <a:pPr/>
              <a:t>22</a:t>
            </a:fld>
            <a:endParaRPr lang="en-US" dirty="0"/>
          </a:p>
        </p:txBody>
      </p:sp>
      <p:pic>
        <p:nvPicPr>
          <p:cNvPr id="6" name="Picture 5" descr="A green sign with white text&#10;&#10;Description automatically generated with low confidence">
            <a:extLst>
              <a:ext uri="{FF2B5EF4-FFF2-40B4-BE49-F238E27FC236}">
                <a16:creationId xmlns:a16="http://schemas.microsoft.com/office/drawing/2014/main" id="{AB69B72D-7F9C-1589-06A8-4659CEF8B3F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50321" y="2466109"/>
            <a:ext cx="4188549" cy="22003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7313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C25A15C9-26C3-4F26-BF16-EA931E8CA54C}" type="slidenum">
              <a:rPr lang="en-US" smtClean="0"/>
              <a:pPr/>
              <a:t>23</a:t>
            </a:fld>
            <a:endParaRPr lang="en-US" dirty="0"/>
          </a:p>
        </p:txBody>
      </p:sp>
      <p:sp>
        <p:nvSpPr>
          <p:cNvPr id="8" name="Content Placeholder 1"/>
          <p:cNvSpPr txBox="1">
            <a:spLocks/>
          </p:cNvSpPr>
          <p:nvPr/>
        </p:nvSpPr>
        <p:spPr>
          <a:xfrm>
            <a:off x="3376250" y="290440"/>
            <a:ext cx="4306940" cy="2175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B05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B05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B05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B05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B05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spcBef>
                <a:spcPts val="600"/>
              </a:spcBef>
              <a:buFont typeface="Arial" panose="020B0604020202020204" pitchFamily="34" charset="0"/>
              <a:buNone/>
            </a:pPr>
            <a:r>
              <a:rPr lang="en-US" sz="2000" b="1" dirty="0"/>
              <a:t>Karl R. Ohrn</a:t>
            </a:r>
          </a:p>
          <a:p>
            <a:pPr marL="0" indent="0">
              <a:spcBef>
                <a:spcPts val="600"/>
              </a:spcBef>
              <a:buFont typeface="Arial" panose="020B0604020202020204" pitchFamily="34" charset="0"/>
              <a:buNone/>
            </a:pPr>
            <a:r>
              <a:rPr lang="en-US" sz="2000" dirty="0">
                <a:hlinkClick r:id="rId3"/>
              </a:rPr>
              <a:t>Karl.ohrn@minnstate.edu</a:t>
            </a:r>
            <a:endParaRPr lang="en-US" sz="2000" dirty="0"/>
          </a:p>
          <a:p>
            <a:pPr marL="0" indent="0">
              <a:spcBef>
                <a:spcPts val="600"/>
              </a:spcBef>
              <a:buFont typeface="Arial" panose="020B0604020202020204" pitchFamily="34" charset="0"/>
              <a:buNone/>
            </a:pPr>
            <a:r>
              <a:rPr lang="en-US" sz="2000" dirty="0">
                <a:solidFill>
                  <a:schemeClr val="tx2"/>
                </a:solidFill>
              </a:rPr>
              <a:t>(651) 201-1650 </a:t>
            </a:r>
          </a:p>
          <a:p>
            <a:pPr marL="0" indent="0">
              <a:spcBef>
                <a:spcPts val="600"/>
              </a:spcBef>
              <a:buFont typeface="Arial" panose="020B0604020202020204" pitchFamily="34" charset="0"/>
              <a:buNone/>
            </a:pPr>
            <a:r>
              <a:rPr lang="en-US" sz="2000" b="1" dirty="0"/>
              <a:t>www.minnstate.edu/system/cte/</a:t>
            </a:r>
          </a:p>
          <a:p>
            <a:pPr marL="0" indent="0">
              <a:buFont typeface="Arial" panose="020B0604020202020204" pitchFamily="34" charset="0"/>
              <a:buNone/>
            </a:pPr>
            <a:endParaRPr lang="en-US" sz="2000" dirty="0"/>
          </a:p>
          <a:p>
            <a:pPr marL="0" indent="0">
              <a:buFont typeface="Arial" panose="020B0604020202020204" pitchFamily="34" charset="0"/>
              <a:buNone/>
            </a:pPr>
            <a:endParaRPr lang="en-US" dirty="0"/>
          </a:p>
        </p:txBody>
      </p:sp>
      <p:sp>
        <p:nvSpPr>
          <p:cNvPr id="9" name="Content Placeholder 1"/>
          <p:cNvSpPr txBox="1">
            <a:spLocks noGrp="1"/>
          </p:cNvSpPr>
          <p:nvPr>
            <p:ph idx="1"/>
          </p:nvPr>
        </p:nvSpPr>
        <p:spPr>
          <a:xfrm>
            <a:off x="7334933" y="290440"/>
            <a:ext cx="5711994" cy="2285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9F4D"/>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009F4D"/>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rgbClr val="009F4D"/>
              </a:buClr>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rgbClr val="009F4D"/>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rgbClr val="009F4D"/>
              </a:buClr>
              <a:buFont typeface="Courier New" panose="02070309020205020404" pitchFamily="49" charset="0"/>
              <a:buChar char="o"/>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spcBef>
                <a:spcPts val="600"/>
              </a:spcBef>
              <a:buFont typeface="Arial" panose="020B0604020202020204" pitchFamily="34" charset="0"/>
              <a:buNone/>
            </a:pPr>
            <a:r>
              <a:rPr lang="en-US" sz="2000" b="1" dirty="0">
                <a:solidFill>
                  <a:schemeClr val="tx1"/>
                </a:solidFill>
              </a:rPr>
              <a:t>Michelle Kamenov</a:t>
            </a:r>
          </a:p>
          <a:p>
            <a:pPr marL="0" indent="0">
              <a:spcBef>
                <a:spcPts val="600"/>
              </a:spcBef>
              <a:buFont typeface="Arial" panose="020B0604020202020204" pitchFamily="34" charset="0"/>
              <a:buNone/>
            </a:pPr>
            <a:r>
              <a:rPr lang="en-US" sz="2000" dirty="0">
                <a:hlinkClick r:id="rId4"/>
              </a:rPr>
              <a:t>Michelle.Kamenov@state.mn.us</a:t>
            </a:r>
            <a:endParaRPr lang="en-US" sz="2000" dirty="0"/>
          </a:p>
          <a:p>
            <a:pPr marL="0" indent="0">
              <a:spcBef>
                <a:spcPts val="600"/>
              </a:spcBef>
              <a:buFont typeface="Arial" panose="020B0604020202020204" pitchFamily="34" charset="0"/>
              <a:buNone/>
            </a:pPr>
            <a:r>
              <a:rPr lang="en-US" sz="2000" dirty="0"/>
              <a:t>(651) 582-3484 </a:t>
            </a:r>
          </a:p>
          <a:p>
            <a:pPr marL="0" indent="0">
              <a:spcBef>
                <a:spcPts val="600"/>
              </a:spcBef>
              <a:buNone/>
            </a:pPr>
            <a:r>
              <a:rPr lang="en-US" sz="2000" b="1" dirty="0">
                <a:solidFill>
                  <a:schemeClr val="tx1"/>
                </a:solidFill>
              </a:rPr>
              <a:t>https://education.mn.gov/MDE/dse/cte/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5" name="Picture 4">
            <a:extLst>
              <a:ext uri="{FF2B5EF4-FFF2-40B4-BE49-F238E27FC236}">
                <a16:creationId xmlns:a16="http://schemas.microsoft.com/office/drawing/2014/main" id="{8CFB0A82-5248-17CD-87E4-9C97941DBF17}"/>
              </a:ext>
            </a:extLst>
          </p:cNvPr>
          <p:cNvPicPr>
            <a:picLocks noChangeAspect="1"/>
          </p:cNvPicPr>
          <p:nvPr/>
        </p:nvPicPr>
        <p:blipFill>
          <a:blip r:embed="rId5">
            <a:clrChange>
              <a:clrFrom>
                <a:srgbClr val="FAF9F8"/>
              </a:clrFrom>
              <a:clrTo>
                <a:srgbClr val="FAF9F8">
                  <a:alpha val="0"/>
                </a:srgbClr>
              </a:clrTo>
            </a:clrChange>
          </a:blip>
          <a:stretch>
            <a:fillRect/>
          </a:stretch>
        </p:blipFill>
        <p:spPr>
          <a:xfrm>
            <a:off x="3976062" y="2754493"/>
            <a:ext cx="3107315" cy="3274797"/>
          </a:xfrm>
          <a:prstGeom prst="rect">
            <a:avLst/>
          </a:prstGeom>
        </p:spPr>
      </p:pic>
      <p:pic>
        <p:nvPicPr>
          <p:cNvPr id="10" name="Picture 9" descr="Mercer Health and Fitness Inc.: August 2011">
            <a:extLst>
              <a:ext uri="{FF2B5EF4-FFF2-40B4-BE49-F238E27FC236}">
                <a16:creationId xmlns:a16="http://schemas.microsoft.com/office/drawing/2014/main" id="{A087BE37-4209-BFB9-0284-939C4AB6D7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9982" y="3248812"/>
            <a:ext cx="3925823" cy="2780478"/>
          </a:xfrm>
          <a:prstGeom prst="rect">
            <a:avLst/>
          </a:prstGeom>
        </p:spPr>
      </p:pic>
    </p:spTree>
    <p:extLst>
      <p:ext uri="{BB962C8B-B14F-4D97-AF65-F5344CB8AC3E}">
        <p14:creationId xmlns:p14="http://schemas.microsoft.com/office/powerpoint/2010/main" val="55017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D9ABA-F934-69AB-289C-4C9418F36189}"/>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3C5B53F5-B4E7-BE34-285E-ACFA9C43CF3A}"/>
              </a:ext>
            </a:extLst>
          </p:cNvPr>
          <p:cNvSpPr>
            <a:spLocks noGrp="1"/>
          </p:cNvSpPr>
          <p:nvPr>
            <p:ph idx="1"/>
          </p:nvPr>
        </p:nvSpPr>
        <p:spPr/>
        <p:txBody>
          <a:bodyPr/>
          <a:lstStyle/>
          <a:p>
            <a:pPr lvl="1"/>
            <a:r>
              <a:rPr lang="en-US" sz="3200" dirty="0"/>
              <a:t>Distribution of Perkins Funds</a:t>
            </a:r>
          </a:p>
          <a:p>
            <a:pPr lvl="2"/>
            <a:r>
              <a:rPr lang="en-US" sz="2800" dirty="0"/>
              <a:t>State allocation</a:t>
            </a:r>
          </a:p>
          <a:p>
            <a:pPr lvl="2"/>
            <a:r>
              <a:rPr lang="en-US" sz="2800" dirty="0"/>
              <a:t>Amounts to Local Consortia</a:t>
            </a:r>
          </a:p>
          <a:p>
            <a:pPr lvl="1"/>
            <a:r>
              <a:rPr lang="en-US" sz="3200" dirty="0"/>
              <a:t>Uses of Funds</a:t>
            </a:r>
          </a:p>
          <a:p>
            <a:pPr lvl="2"/>
            <a:r>
              <a:rPr lang="en-US" sz="2800" dirty="0"/>
              <a:t>What the Perkins V Law Says</a:t>
            </a:r>
          </a:p>
          <a:p>
            <a:pPr lvl="2"/>
            <a:r>
              <a:rPr lang="en-US" sz="2800" dirty="0"/>
              <a:t>Other Federal Guidance in the use of Funds </a:t>
            </a:r>
          </a:p>
          <a:p>
            <a:pPr lvl="2"/>
            <a:endParaRPr lang="en-US" dirty="0"/>
          </a:p>
          <a:p>
            <a:pPr lvl="2"/>
            <a:endParaRPr lang="en-US" dirty="0"/>
          </a:p>
          <a:p>
            <a:pPr lvl="2"/>
            <a:endParaRPr lang="en-US" dirty="0"/>
          </a:p>
        </p:txBody>
      </p:sp>
      <p:sp>
        <p:nvSpPr>
          <p:cNvPr id="4" name="Slide Number Placeholder 3">
            <a:extLst>
              <a:ext uri="{FF2B5EF4-FFF2-40B4-BE49-F238E27FC236}">
                <a16:creationId xmlns:a16="http://schemas.microsoft.com/office/drawing/2014/main" id="{947DBCC5-1C4B-02E5-FEC3-53D57FC2CD35}"/>
              </a:ext>
            </a:extLst>
          </p:cNvPr>
          <p:cNvSpPr>
            <a:spLocks noGrp="1"/>
          </p:cNvSpPr>
          <p:nvPr>
            <p:ph type="sldNum" sz="quarter" idx="12"/>
          </p:nvPr>
        </p:nvSpPr>
        <p:spPr/>
        <p:txBody>
          <a:bodyPr/>
          <a:lstStyle/>
          <a:p>
            <a:fld id="{C25A15C9-26C3-4F26-BF16-EA931E8CA54C}" type="slidenum">
              <a:rPr lang="en-US" smtClean="0"/>
              <a:pPr/>
              <a:t>3</a:t>
            </a:fld>
            <a:endParaRPr lang="en-US" dirty="0"/>
          </a:p>
        </p:txBody>
      </p:sp>
    </p:spTree>
    <p:extLst>
      <p:ext uri="{BB962C8B-B14F-4D97-AF65-F5344CB8AC3E}">
        <p14:creationId xmlns:p14="http://schemas.microsoft.com/office/powerpoint/2010/main" val="1658989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9259-D1C6-2A50-5391-2A1A648FD22B}"/>
              </a:ext>
            </a:extLst>
          </p:cNvPr>
          <p:cNvSpPr>
            <a:spLocks noGrp="1"/>
          </p:cNvSpPr>
          <p:nvPr>
            <p:ph type="title"/>
          </p:nvPr>
        </p:nvSpPr>
        <p:spPr/>
        <p:txBody>
          <a:bodyPr/>
          <a:lstStyle/>
          <a:p>
            <a:r>
              <a:rPr lang="en-US" dirty="0"/>
              <a:t>Perkins V</a:t>
            </a:r>
          </a:p>
        </p:txBody>
      </p:sp>
      <p:sp>
        <p:nvSpPr>
          <p:cNvPr id="3" name="Content Placeholder 2">
            <a:extLst>
              <a:ext uri="{FF2B5EF4-FFF2-40B4-BE49-F238E27FC236}">
                <a16:creationId xmlns:a16="http://schemas.microsoft.com/office/drawing/2014/main" id="{E0CA2C9A-168C-1249-6907-DFA6D697F733}"/>
              </a:ext>
            </a:extLst>
          </p:cNvPr>
          <p:cNvSpPr>
            <a:spLocks noGrp="1"/>
          </p:cNvSpPr>
          <p:nvPr>
            <p:ph idx="1"/>
          </p:nvPr>
        </p:nvSpPr>
        <p:spPr>
          <a:xfrm>
            <a:off x="3341511" y="637309"/>
            <a:ext cx="8646050" cy="5484711"/>
          </a:xfrm>
        </p:spPr>
        <p:txBody>
          <a:bodyPr/>
          <a:lstStyle/>
          <a:p>
            <a:r>
              <a:rPr lang="en-US" dirty="0"/>
              <a:t>Title I</a:t>
            </a:r>
          </a:p>
          <a:p>
            <a:pPr lvl="1"/>
            <a:r>
              <a:rPr lang="en-US" dirty="0"/>
              <a:t>Career and Technical Assistance to the States</a:t>
            </a:r>
          </a:p>
          <a:p>
            <a:pPr lvl="2"/>
            <a:r>
              <a:rPr lang="en-US" dirty="0"/>
              <a:t>Section 134 – Local Application for CTE Programs</a:t>
            </a:r>
          </a:p>
          <a:p>
            <a:pPr lvl="2"/>
            <a:r>
              <a:rPr lang="en-US" dirty="0">
                <a:highlight>
                  <a:srgbClr val="FFFF00"/>
                </a:highlight>
              </a:rPr>
              <a:t>Section 112 -- Within-State Allocation</a:t>
            </a:r>
          </a:p>
          <a:p>
            <a:pPr lvl="2"/>
            <a:r>
              <a:rPr lang="en-US" dirty="0"/>
              <a:t>Section 113 – Accountability</a:t>
            </a:r>
          </a:p>
          <a:p>
            <a:pPr lvl="2"/>
            <a:r>
              <a:rPr lang="en-US" dirty="0"/>
              <a:t>Section 123 – Improvement Plans</a:t>
            </a:r>
          </a:p>
          <a:p>
            <a:pPr lvl="2"/>
            <a:r>
              <a:rPr lang="en-US" dirty="0">
                <a:highlight>
                  <a:srgbClr val="FFFF00"/>
                </a:highlight>
              </a:rPr>
              <a:t>Section 131/132 Distribution of funds to Secondary/Postsecondary</a:t>
            </a:r>
          </a:p>
          <a:p>
            <a:pPr lvl="2"/>
            <a:r>
              <a:rPr lang="en-US" dirty="0">
                <a:highlight>
                  <a:srgbClr val="FFFF00"/>
                </a:highlight>
              </a:rPr>
              <a:t>Section 135 – Local Uses of Funds</a:t>
            </a:r>
          </a:p>
          <a:p>
            <a:r>
              <a:rPr lang="en-US" dirty="0"/>
              <a:t>Title II</a:t>
            </a:r>
          </a:p>
          <a:p>
            <a:pPr lvl="1"/>
            <a:r>
              <a:rPr lang="en-US" dirty="0"/>
              <a:t>General Provisions—Federal &amp; State Administrative Provisions</a:t>
            </a:r>
          </a:p>
          <a:p>
            <a:pPr lvl="2"/>
            <a:r>
              <a:rPr lang="en-US" dirty="0">
                <a:highlight>
                  <a:srgbClr val="FFFF00"/>
                </a:highlight>
              </a:rPr>
              <a:t>Section 211</a:t>
            </a:r>
          </a:p>
          <a:p>
            <a:r>
              <a:rPr lang="en-US" dirty="0"/>
              <a:t>Title III</a:t>
            </a:r>
          </a:p>
          <a:p>
            <a:pPr lvl="1"/>
            <a:r>
              <a:rPr lang="en-US" dirty="0"/>
              <a:t>Amendments to other laws</a:t>
            </a:r>
          </a:p>
          <a:p>
            <a:pPr marL="914400" lvl="2" indent="0">
              <a:buNone/>
            </a:pPr>
            <a:endParaRPr lang="en-US" dirty="0"/>
          </a:p>
          <a:p>
            <a:pPr marL="914400" lvl="2" indent="0">
              <a:buNone/>
            </a:pPr>
            <a:endParaRPr lang="en-US" dirty="0">
              <a:highlight>
                <a:srgbClr val="FFFF00"/>
              </a:highlight>
            </a:endParaRPr>
          </a:p>
          <a:p>
            <a:pPr lvl="1"/>
            <a:endParaRPr lang="en-US" dirty="0"/>
          </a:p>
        </p:txBody>
      </p:sp>
      <p:sp>
        <p:nvSpPr>
          <p:cNvPr id="4" name="Slide Number Placeholder 3">
            <a:extLst>
              <a:ext uri="{FF2B5EF4-FFF2-40B4-BE49-F238E27FC236}">
                <a16:creationId xmlns:a16="http://schemas.microsoft.com/office/drawing/2014/main" id="{A7271D9A-A88D-3A8C-5249-C019C3BF7F72}"/>
              </a:ext>
            </a:extLst>
          </p:cNvPr>
          <p:cNvSpPr>
            <a:spLocks noGrp="1"/>
          </p:cNvSpPr>
          <p:nvPr>
            <p:ph type="sldNum" sz="quarter" idx="12"/>
          </p:nvPr>
        </p:nvSpPr>
        <p:spPr/>
        <p:txBody>
          <a:bodyPr/>
          <a:lstStyle/>
          <a:p>
            <a:fld id="{C25A15C9-26C3-4F26-BF16-EA931E8CA54C}" type="slidenum">
              <a:rPr lang="en-US" smtClean="0"/>
              <a:pPr/>
              <a:t>4</a:t>
            </a:fld>
            <a:endParaRPr lang="en-US" dirty="0"/>
          </a:p>
        </p:txBody>
      </p:sp>
      <p:sp>
        <p:nvSpPr>
          <p:cNvPr id="5" name="Content Placeholder 4">
            <a:extLst>
              <a:ext uri="{FF2B5EF4-FFF2-40B4-BE49-F238E27FC236}">
                <a16:creationId xmlns:a16="http://schemas.microsoft.com/office/drawing/2014/main" id="{DF232D28-CD6B-45D6-62A7-C94389C00CF8}"/>
              </a:ext>
            </a:extLst>
          </p:cNvPr>
          <p:cNvSpPr>
            <a:spLocks noGrp="1"/>
          </p:cNvSpPr>
          <p:nvPr>
            <p:ph sz="quarter" idx="13"/>
          </p:nvPr>
        </p:nvSpPr>
        <p:spPr/>
        <p:txBody>
          <a:bodyPr/>
          <a:lstStyle/>
          <a:p>
            <a:endParaRPr lang="en-US"/>
          </a:p>
        </p:txBody>
      </p:sp>
      <p:pic>
        <p:nvPicPr>
          <p:cNvPr id="6" name="Content Placeholder 5">
            <a:extLst>
              <a:ext uri="{FF2B5EF4-FFF2-40B4-BE49-F238E27FC236}">
                <a16:creationId xmlns:a16="http://schemas.microsoft.com/office/drawing/2014/main" id="{B24C9537-B836-0040-304A-CDE342769CC0}"/>
              </a:ext>
            </a:extLst>
          </p:cNvPr>
          <p:cNvPicPr>
            <a:picLocks noChangeAspect="1"/>
          </p:cNvPicPr>
          <p:nvPr/>
        </p:nvPicPr>
        <p:blipFill>
          <a:blip r:embed="rId3"/>
          <a:stretch>
            <a:fillRect/>
          </a:stretch>
        </p:blipFill>
        <p:spPr>
          <a:xfrm>
            <a:off x="361244" y="2466109"/>
            <a:ext cx="2552700" cy="3095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03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own Arrow 35"/>
          <p:cNvSpPr/>
          <p:nvPr/>
        </p:nvSpPr>
        <p:spPr>
          <a:xfrm>
            <a:off x="4177773" y="2097740"/>
            <a:ext cx="582268" cy="2012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19814751">
            <a:off x="5003497" y="4166341"/>
            <a:ext cx="3485146" cy="479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296" y="247564"/>
            <a:ext cx="1653988" cy="1653988"/>
          </a:xfrm>
          <a:prstGeom prst="rect">
            <a:avLst/>
          </a:prstGeom>
        </p:spPr>
      </p:pic>
      <p:sp>
        <p:nvSpPr>
          <p:cNvPr id="20" name="Oval 19"/>
          <p:cNvSpPr/>
          <p:nvPr/>
        </p:nvSpPr>
        <p:spPr>
          <a:xfrm>
            <a:off x="4747343" y="267222"/>
            <a:ext cx="1582270" cy="102542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3689" y="4179961"/>
            <a:ext cx="1905000" cy="1905000"/>
          </a:xfrm>
          <a:prstGeom prst="rect">
            <a:avLst/>
          </a:prstGeom>
        </p:spPr>
      </p:pic>
      <p:sp>
        <p:nvSpPr>
          <p:cNvPr id="16" name="Right Arrow 15"/>
          <p:cNvSpPr/>
          <p:nvPr/>
        </p:nvSpPr>
        <p:spPr>
          <a:xfrm rot="19814751">
            <a:off x="5003497" y="4166343"/>
            <a:ext cx="3485146" cy="479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4177773" y="2097741"/>
            <a:ext cx="582268" cy="2012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53119" y="2528047"/>
            <a:ext cx="1582270" cy="102542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C25A15C9-26C3-4F26-BF16-EA931E8CA54C}" type="slidenum">
              <a:rPr lang="en-US" smtClean="0"/>
              <a:pPr/>
              <a:t>5</a:t>
            </a:fld>
            <a:endParaRPr lang="en-US"/>
          </a:p>
        </p:txBody>
      </p:sp>
      <p:pic>
        <p:nvPicPr>
          <p:cNvPr id="6" name="Picture 5"/>
          <p:cNvPicPr>
            <a:picLocks noChangeAspect="1"/>
          </p:cNvPicPr>
          <p:nvPr/>
        </p:nvPicPr>
        <p:blipFill>
          <a:blip r:embed="rId5"/>
          <a:stretch>
            <a:fillRect/>
          </a:stretch>
        </p:blipFill>
        <p:spPr>
          <a:xfrm>
            <a:off x="8295928" y="1129553"/>
            <a:ext cx="3896072" cy="3800755"/>
          </a:xfrm>
          <a:prstGeom prst="rect">
            <a:avLst/>
          </a:prstGeom>
        </p:spPr>
      </p:pic>
      <p:sp>
        <p:nvSpPr>
          <p:cNvPr id="9" name="TextBox 8"/>
          <p:cNvSpPr txBox="1"/>
          <p:nvPr/>
        </p:nvSpPr>
        <p:spPr>
          <a:xfrm>
            <a:off x="3711697" y="2748369"/>
            <a:ext cx="1582270" cy="584775"/>
          </a:xfrm>
          <a:prstGeom prst="rect">
            <a:avLst/>
          </a:prstGeom>
          <a:noFill/>
        </p:spPr>
        <p:txBody>
          <a:bodyPr wrap="square" rtlCol="0">
            <a:spAutoFit/>
          </a:bodyPr>
          <a:lstStyle/>
          <a:p>
            <a:r>
              <a:rPr lang="en-US" sz="3200" dirty="0"/>
              <a:t>$20.5M</a:t>
            </a:r>
          </a:p>
        </p:txBody>
      </p:sp>
      <p:sp>
        <p:nvSpPr>
          <p:cNvPr id="13" name="Oval 12"/>
          <p:cNvSpPr/>
          <p:nvPr/>
        </p:nvSpPr>
        <p:spPr>
          <a:xfrm>
            <a:off x="5983598" y="3889995"/>
            <a:ext cx="1582270" cy="102542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203343" y="4110317"/>
            <a:ext cx="1326777" cy="584775"/>
          </a:xfrm>
          <a:prstGeom prst="rect">
            <a:avLst/>
          </a:prstGeom>
          <a:noFill/>
        </p:spPr>
        <p:txBody>
          <a:bodyPr wrap="square" rtlCol="0">
            <a:spAutoFit/>
          </a:bodyPr>
          <a:lstStyle/>
          <a:p>
            <a:r>
              <a:rPr lang="en-US" sz="3200"/>
              <a:t>$17M</a:t>
            </a:r>
          </a:p>
        </p:txBody>
      </p:sp>
      <p:sp>
        <p:nvSpPr>
          <p:cNvPr id="17" name="Title 1">
            <a:extLst>
              <a:ext uri="{FF2B5EF4-FFF2-40B4-BE49-F238E27FC236}">
                <a16:creationId xmlns:a16="http://schemas.microsoft.com/office/drawing/2014/main" id="{AB01A998-B31D-3F49-B98F-2AB348D32F57}"/>
              </a:ext>
            </a:extLst>
          </p:cNvPr>
          <p:cNvSpPr txBox="1">
            <a:spLocks/>
          </p:cNvSpPr>
          <p:nvPr/>
        </p:nvSpPr>
        <p:spPr>
          <a:xfrm>
            <a:off x="237061" y="367082"/>
            <a:ext cx="2919450" cy="1828800"/>
          </a:xfrm>
          <a:prstGeom prst="rect">
            <a:avLst/>
          </a:prstGeom>
        </p:spPr>
        <p:txBody>
          <a:bodyPr>
            <a:normAutofit fontScale="25000" lnSpcReduction="20000"/>
          </a:bodyPr>
          <a:lstStyle>
            <a:lvl1pPr algn="l" defTabSz="914400" rtl="0" eaLnBrk="1" latinLnBrk="0" hangingPunct="1">
              <a:lnSpc>
                <a:spcPct val="90000"/>
              </a:lnSpc>
              <a:spcBef>
                <a:spcPct val="0"/>
              </a:spcBef>
              <a:buNone/>
              <a:defRPr sz="3600" b="1" i="0" kern="1200" baseline="0">
                <a:solidFill>
                  <a:schemeClr val="accent3"/>
                </a:solidFill>
                <a:latin typeface="+mj-lt"/>
                <a:ea typeface="+mj-ea"/>
                <a:cs typeface="+mj-cs"/>
              </a:defRPr>
            </a:lvl1pPr>
          </a:lstStyle>
          <a:p>
            <a:pPr>
              <a:lnSpc>
                <a:spcPct val="120000"/>
              </a:lnSpc>
            </a:pPr>
            <a:br>
              <a:rPr lang="en-US"/>
            </a:br>
            <a:r>
              <a:rPr lang="en-US" sz="14400">
                <a:solidFill>
                  <a:schemeClr val="bg1"/>
                </a:solidFill>
              </a:rPr>
              <a:t>Federal Perkins Allocation</a:t>
            </a:r>
          </a:p>
          <a:p>
            <a:pPr>
              <a:lnSpc>
                <a:spcPct val="120000"/>
              </a:lnSpc>
            </a:pPr>
            <a:r>
              <a:rPr lang="en-US" sz="14400">
                <a:solidFill>
                  <a:schemeClr val="bg1"/>
                </a:solidFill>
              </a:rPr>
              <a:t>FFY22</a:t>
            </a:r>
            <a:br>
              <a:rPr lang="en-US" sz="12800"/>
            </a:br>
            <a:br>
              <a:rPr lang="en-US"/>
            </a:br>
            <a:br>
              <a:rPr lang="en-US"/>
            </a:br>
            <a:br>
              <a:rPr lang="en-US"/>
            </a:br>
            <a:r>
              <a:rPr lang="en-US" sz="1300"/>
              <a:t>Overview</a:t>
            </a:r>
          </a:p>
        </p:txBody>
      </p:sp>
      <p:sp>
        <p:nvSpPr>
          <p:cNvPr id="19" name="TextBox 18"/>
          <p:cNvSpPr txBox="1"/>
          <p:nvPr/>
        </p:nvSpPr>
        <p:spPr>
          <a:xfrm>
            <a:off x="4935633" y="487544"/>
            <a:ext cx="1486111" cy="584775"/>
          </a:xfrm>
          <a:prstGeom prst="rect">
            <a:avLst/>
          </a:prstGeom>
          <a:noFill/>
        </p:spPr>
        <p:txBody>
          <a:bodyPr wrap="square" rtlCol="0">
            <a:spAutoFit/>
          </a:bodyPr>
          <a:lstStyle/>
          <a:p>
            <a:r>
              <a:rPr lang="en-US" sz="3200"/>
              <a:t>$1.36B</a:t>
            </a:r>
          </a:p>
        </p:txBody>
      </p:sp>
      <p:sp>
        <p:nvSpPr>
          <p:cNvPr id="18" name="Right Arrow 17"/>
          <p:cNvSpPr/>
          <p:nvPr/>
        </p:nvSpPr>
        <p:spPr>
          <a:xfrm rot="19814751">
            <a:off x="5003497" y="4166342"/>
            <a:ext cx="3485146" cy="479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983598" y="3889994"/>
            <a:ext cx="1582270" cy="102542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075596" y="4110316"/>
            <a:ext cx="1582270" cy="584775"/>
          </a:xfrm>
          <a:prstGeom prst="rect">
            <a:avLst/>
          </a:prstGeom>
          <a:noFill/>
        </p:spPr>
        <p:txBody>
          <a:bodyPr wrap="square" rtlCol="0">
            <a:spAutoFit/>
          </a:bodyPr>
          <a:lstStyle/>
          <a:p>
            <a:r>
              <a:rPr lang="en-US" sz="3200" dirty="0"/>
              <a:t>$17.4M</a:t>
            </a:r>
          </a:p>
        </p:txBody>
      </p:sp>
      <p:sp>
        <p:nvSpPr>
          <p:cNvPr id="2" name="Rectangle 1">
            <a:extLst>
              <a:ext uri="{FF2B5EF4-FFF2-40B4-BE49-F238E27FC236}">
                <a16:creationId xmlns:a16="http://schemas.microsoft.com/office/drawing/2014/main" id="{53C84F98-6CD1-5BFF-B508-CC54A880AE3F}"/>
              </a:ext>
            </a:extLst>
          </p:cNvPr>
          <p:cNvSpPr/>
          <p:nvPr/>
        </p:nvSpPr>
        <p:spPr>
          <a:xfrm>
            <a:off x="11222182" y="2363190"/>
            <a:ext cx="665395" cy="71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FB27662B-8247-EDF3-7E35-E2691E9641C2}"/>
              </a:ext>
            </a:extLst>
          </p:cNvPr>
          <p:cNvSpPr/>
          <p:nvPr/>
        </p:nvSpPr>
        <p:spPr>
          <a:xfrm>
            <a:off x="9785268" y="1840675"/>
            <a:ext cx="975362" cy="902525"/>
          </a:xfrm>
          <a:custGeom>
            <a:avLst/>
            <a:gdLst>
              <a:gd name="connsiteX0" fmla="*/ 961901 w 975362"/>
              <a:gd name="connsiteY0" fmla="*/ 0 h 902525"/>
              <a:gd name="connsiteX1" fmla="*/ 961901 w 975362"/>
              <a:gd name="connsiteY1" fmla="*/ 0 h 902525"/>
              <a:gd name="connsiteX2" fmla="*/ 961901 w 975362"/>
              <a:gd name="connsiteY2" fmla="*/ 344385 h 902525"/>
              <a:gd name="connsiteX3" fmla="*/ 950026 w 975362"/>
              <a:gd name="connsiteY3" fmla="*/ 380011 h 902525"/>
              <a:gd name="connsiteX4" fmla="*/ 712519 w 975362"/>
              <a:gd name="connsiteY4" fmla="*/ 902525 h 902525"/>
              <a:gd name="connsiteX5" fmla="*/ 391885 w 975362"/>
              <a:gd name="connsiteY5" fmla="*/ 819398 h 902525"/>
              <a:gd name="connsiteX6" fmla="*/ 118753 w 975362"/>
              <a:gd name="connsiteY6" fmla="*/ 498764 h 902525"/>
              <a:gd name="connsiteX7" fmla="*/ 0 w 975362"/>
              <a:gd name="connsiteY7" fmla="*/ 498764 h 902525"/>
              <a:gd name="connsiteX8" fmla="*/ 23750 w 975362"/>
              <a:gd name="connsiteY8" fmla="*/ 403761 h 902525"/>
              <a:gd name="connsiteX9" fmla="*/ 368135 w 975362"/>
              <a:gd name="connsiteY9" fmla="*/ 368135 h 902525"/>
              <a:gd name="connsiteX10" fmla="*/ 391885 w 975362"/>
              <a:gd name="connsiteY10" fmla="*/ 11876 h 902525"/>
              <a:gd name="connsiteX11" fmla="*/ 961901 w 975362"/>
              <a:gd name="connsiteY11" fmla="*/ 0 h 90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5362" h="902525">
                <a:moveTo>
                  <a:pt x="961901" y="0"/>
                </a:moveTo>
                <a:lnTo>
                  <a:pt x="961901" y="0"/>
                </a:lnTo>
                <a:cubicBezTo>
                  <a:pt x="978460" y="165591"/>
                  <a:pt x="981187" y="132232"/>
                  <a:pt x="961901" y="344385"/>
                </a:cubicBezTo>
                <a:cubicBezTo>
                  <a:pt x="960768" y="356851"/>
                  <a:pt x="950026" y="380011"/>
                  <a:pt x="950026" y="380011"/>
                </a:cubicBezTo>
                <a:lnTo>
                  <a:pt x="712519" y="902525"/>
                </a:lnTo>
                <a:lnTo>
                  <a:pt x="391885" y="819398"/>
                </a:lnTo>
                <a:lnTo>
                  <a:pt x="118753" y="498764"/>
                </a:lnTo>
                <a:lnTo>
                  <a:pt x="0" y="498764"/>
                </a:lnTo>
                <a:lnTo>
                  <a:pt x="23750" y="403761"/>
                </a:lnTo>
                <a:lnTo>
                  <a:pt x="368135" y="368135"/>
                </a:lnTo>
                <a:lnTo>
                  <a:pt x="391885" y="11876"/>
                </a:lnTo>
                <a:lnTo>
                  <a:pt x="961901"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8269A29-9120-4E97-ECF4-89A534FB13F1}"/>
              </a:ext>
            </a:extLst>
          </p:cNvPr>
          <p:cNvSpPr txBox="1"/>
          <p:nvPr/>
        </p:nvSpPr>
        <p:spPr>
          <a:xfrm>
            <a:off x="9971337" y="2214150"/>
            <a:ext cx="719250" cy="184666"/>
          </a:xfrm>
          <a:prstGeom prst="rect">
            <a:avLst/>
          </a:prstGeom>
          <a:noFill/>
        </p:spPr>
        <p:txBody>
          <a:bodyPr wrap="square" rtlCol="0">
            <a:spAutoFit/>
          </a:bodyPr>
          <a:lstStyle/>
          <a:p>
            <a:r>
              <a:rPr lang="en-US" sz="600" b="1" dirty="0"/>
              <a:t>True North Stars</a:t>
            </a:r>
          </a:p>
        </p:txBody>
      </p:sp>
      <p:sp>
        <p:nvSpPr>
          <p:cNvPr id="23" name="Rectangle 22">
            <a:extLst>
              <a:ext uri="{FF2B5EF4-FFF2-40B4-BE49-F238E27FC236}">
                <a16:creationId xmlns:a16="http://schemas.microsoft.com/office/drawing/2014/main" id="{53FD4E8C-40F6-288C-B9E1-84982EBAA041}"/>
              </a:ext>
            </a:extLst>
          </p:cNvPr>
          <p:cNvSpPr/>
          <p:nvPr/>
        </p:nvSpPr>
        <p:spPr>
          <a:xfrm>
            <a:off x="10141527" y="2671948"/>
            <a:ext cx="439387" cy="475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7D879E9C-1828-D307-F003-EEF4ED0714A2}"/>
              </a:ext>
            </a:extLst>
          </p:cNvPr>
          <p:cNvCxnSpPr/>
          <p:nvPr/>
        </p:nvCxnSpPr>
        <p:spPr>
          <a:xfrm>
            <a:off x="10141527" y="2743200"/>
            <a:ext cx="439387" cy="0"/>
          </a:xfrm>
          <a:prstGeom prst="line">
            <a:avLst/>
          </a:prstGeom>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EE21780C-BA45-1F89-1B44-FFA475F83D68}"/>
              </a:ext>
            </a:extLst>
          </p:cNvPr>
          <p:cNvSpPr/>
          <p:nvPr/>
        </p:nvSpPr>
        <p:spPr>
          <a:xfrm>
            <a:off x="10854047" y="2363190"/>
            <a:ext cx="298092"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833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BEBE-BD7E-59EE-377A-95BEC5D997BE}"/>
              </a:ext>
            </a:extLst>
          </p:cNvPr>
          <p:cNvSpPr>
            <a:spLocks noGrp="1"/>
          </p:cNvSpPr>
          <p:nvPr>
            <p:ph type="title"/>
          </p:nvPr>
        </p:nvSpPr>
        <p:spPr/>
        <p:txBody>
          <a:bodyPr/>
          <a:lstStyle/>
          <a:p>
            <a:r>
              <a:rPr lang="en-US"/>
              <a:t>State Comparison</a:t>
            </a:r>
          </a:p>
        </p:txBody>
      </p:sp>
      <p:graphicFrame>
        <p:nvGraphicFramePr>
          <p:cNvPr id="8" name="Content Placeholder 7">
            <a:extLst>
              <a:ext uri="{FF2B5EF4-FFF2-40B4-BE49-F238E27FC236}">
                <a16:creationId xmlns:a16="http://schemas.microsoft.com/office/drawing/2014/main" id="{BAF6972E-9138-71C5-87B7-62165FE5F0D9}"/>
              </a:ext>
            </a:extLst>
          </p:cNvPr>
          <p:cNvGraphicFramePr>
            <a:graphicFrameLocks noGrp="1"/>
          </p:cNvGraphicFramePr>
          <p:nvPr>
            <p:ph idx="1"/>
          </p:nvPr>
        </p:nvGraphicFramePr>
        <p:xfrm>
          <a:off x="3313216" y="106879"/>
          <a:ext cx="8752114" cy="590203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E18D121A-9AB0-780D-B810-168BD079D26E}"/>
              </a:ext>
            </a:extLst>
          </p:cNvPr>
          <p:cNvSpPr>
            <a:spLocks noGrp="1"/>
          </p:cNvSpPr>
          <p:nvPr>
            <p:ph type="sldNum" sz="quarter" idx="12"/>
          </p:nvPr>
        </p:nvSpPr>
        <p:spPr/>
        <p:txBody>
          <a:bodyPr/>
          <a:lstStyle/>
          <a:p>
            <a:fld id="{C25A15C9-26C3-4F26-BF16-EA931E8CA54C}" type="slidenum">
              <a:rPr lang="en-US" smtClean="0"/>
              <a:pPr/>
              <a:t>6</a:t>
            </a:fld>
            <a:endParaRPr lang="en-US"/>
          </a:p>
        </p:txBody>
      </p:sp>
      <p:sp>
        <p:nvSpPr>
          <p:cNvPr id="5" name="Content Placeholder 4">
            <a:extLst>
              <a:ext uri="{FF2B5EF4-FFF2-40B4-BE49-F238E27FC236}">
                <a16:creationId xmlns:a16="http://schemas.microsoft.com/office/drawing/2014/main" id="{4A146404-DDAB-DE26-881B-344D02F9BBB1}"/>
              </a:ext>
            </a:extLst>
          </p:cNvPr>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1716787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3711388" y="3670884"/>
            <a:ext cx="2940423" cy="1541930"/>
          </a:xfrm>
          <a:prstGeom prst="wedgeRoundRectCallout">
            <a:avLst>
              <a:gd name="adj1" fmla="val 84846"/>
              <a:gd name="adj2" fmla="val -48111"/>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Minnesota Allocation</a:t>
            </a:r>
          </a:p>
        </p:txBody>
      </p:sp>
      <p:sp>
        <p:nvSpPr>
          <p:cNvPr id="4" name="Slide Number Placeholder 3"/>
          <p:cNvSpPr>
            <a:spLocks noGrp="1"/>
          </p:cNvSpPr>
          <p:nvPr>
            <p:ph type="sldNum" sz="quarter" idx="12"/>
          </p:nvPr>
        </p:nvSpPr>
        <p:spPr/>
        <p:txBody>
          <a:bodyPr/>
          <a:lstStyle/>
          <a:p>
            <a:fld id="{C25A15C9-26C3-4F26-BF16-EA931E8CA54C}" type="slidenum">
              <a:rPr lang="en-US" smtClean="0"/>
              <a:pPr/>
              <a:t>7</a:t>
            </a:fld>
            <a:endParaRPr lang="en-US" dirty="0"/>
          </a:p>
        </p:txBody>
      </p:sp>
      <p:graphicFrame>
        <p:nvGraphicFramePr>
          <p:cNvPr id="5" name="Content Placeholder 9"/>
          <p:cNvGraphicFramePr>
            <a:graphicFrameLocks noGrp="1"/>
          </p:cNvGraphicFramePr>
          <p:nvPr>
            <p:ph idx="1"/>
            <p:extLst>
              <p:ext uri="{D42A27DB-BD31-4B8C-83A1-F6EECF244321}">
                <p14:modId xmlns:p14="http://schemas.microsoft.com/office/powerpoint/2010/main" val="1767690589"/>
              </p:ext>
            </p:extLst>
          </p:nvPr>
        </p:nvGraphicFramePr>
        <p:xfrm>
          <a:off x="3954378" y="524878"/>
          <a:ext cx="8323262" cy="53244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8116009" y="1925145"/>
            <a:ext cx="950259" cy="34532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t>5%</a:t>
            </a:r>
          </a:p>
        </p:txBody>
      </p:sp>
      <p:sp>
        <p:nvSpPr>
          <p:cNvPr id="7" name="TextBox 6"/>
          <p:cNvSpPr txBox="1"/>
          <p:nvPr/>
        </p:nvSpPr>
        <p:spPr>
          <a:xfrm>
            <a:off x="3818964" y="4118683"/>
            <a:ext cx="2725270" cy="646331"/>
          </a:xfrm>
          <a:prstGeom prst="rect">
            <a:avLst/>
          </a:prstGeom>
          <a:noFill/>
        </p:spPr>
        <p:txBody>
          <a:bodyPr wrap="square" rtlCol="0">
            <a:spAutoFit/>
          </a:bodyPr>
          <a:lstStyle/>
          <a:p>
            <a:r>
              <a:rPr lang="en-US" sz="3600" dirty="0"/>
              <a:t>$20.5  Million</a:t>
            </a:r>
          </a:p>
        </p:txBody>
      </p:sp>
      <p:sp>
        <p:nvSpPr>
          <p:cNvPr id="3" name="TextBox 1">
            <a:extLst>
              <a:ext uri="{FF2B5EF4-FFF2-40B4-BE49-F238E27FC236}">
                <a16:creationId xmlns:a16="http://schemas.microsoft.com/office/drawing/2014/main" id="{CEA7FB7A-DEB8-707E-2BB4-F66D5CF76943}"/>
              </a:ext>
            </a:extLst>
          </p:cNvPr>
          <p:cNvSpPr txBox="1"/>
          <p:nvPr/>
        </p:nvSpPr>
        <p:spPr>
          <a:xfrm rot="18919751">
            <a:off x="10192769" y="2907958"/>
            <a:ext cx="122549" cy="124905"/>
          </a:xfrm>
          <a:prstGeom prst="rect">
            <a:avLst/>
          </a:prstGeom>
          <a:solidFill>
            <a:schemeClr val="accent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100" dirty="0"/>
          </a:p>
        </p:txBody>
      </p:sp>
      <p:sp>
        <p:nvSpPr>
          <p:cNvPr id="9" name="TextBox 1">
            <a:extLst>
              <a:ext uri="{FF2B5EF4-FFF2-40B4-BE49-F238E27FC236}">
                <a16:creationId xmlns:a16="http://schemas.microsoft.com/office/drawing/2014/main" id="{CEA7FB7A-DEB8-707E-2BB4-F66D5CF76943}"/>
              </a:ext>
            </a:extLst>
          </p:cNvPr>
          <p:cNvSpPr txBox="1"/>
          <p:nvPr/>
        </p:nvSpPr>
        <p:spPr>
          <a:xfrm rot="18919751">
            <a:off x="10367733" y="2732974"/>
            <a:ext cx="122549" cy="124905"/>
          </a:xfrm>
          <a:prstGeom prst="rect">
            <a:avLst/>
          </a:prstGeom>
          <a:solidFill>
            <a:schemeClr val="accent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100" dirty="0"/>
          </a:p>
        </p:txBody>
      </p:sp>
      <p:sp>
        <p:nvSpPr>
          <p:cNvPr id="10" name="TextBox 1">
            <a:extLst>
              <a:ext uri="{FF2B5EF4-FFF2-40B4-BE49-F238E27FC236}">
                <a16:creationId xmlns:a16="http://schemas.microsoft.com/office/drawing/2014/main" id="{CEA7FB7A-DEB8-707E-2BB4-F66D5CF76943}"/>
              </a:ext>
            </a:extLst>
          </p:cNvPr>
          <p:cNvSpPr txBox="1"/>
          <p:nvPr/>
        </p:nvSpPr>
        <p:spPr>
          <a:xfrm rot="18919751">
            <a:off x="10550427" y="2557990"/>
            <a:ext cx="122549" cy="124905"/>
          </a:xfrm>
          <a:prstGeom prst="rect">
            <a:avLst/>
          </a:prstGeom>
          <a:solidFill>
            <a:schemeClr val="accent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100" dirty="0"/>
          </a:p>
        </p:txBody>
      </p:sp>
      <p:sp>
        <p:nvSpPr>
          <p:cNvPr id="11" name="TextBox 1">
            <a:extLst>
              <a:ext uri="{FF2B5EF4-FFF2-40B4-BE49-F238E27FC236}">
                <a16:creationId xmlns:a16="http://schemas.microsoft.com/office/drawing/2014/main" id="{CEA7FB7A-DEB8-707E-2BB4-F66D5CF76943}"/>
              </a:ext>
            </a:extLst>
          </p:cNvPr>
          <p:cNvSpPr txBox="1"/>
          <p:nvPr/>
        </p:nvSpPr>
        <p:spPr>
          <a:xfrm rot="18919751">
            <a:off x="10725392" y="2383005"/>
            <a:ext cx="122549" cy="124905"/>
          </a:xfrm>
          <a:prstGeom prst="rect">
            <a:avLst/>
          </a:prstGeom>
          <a:solidFill>
            <a:schemeClr val="accent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100" dirty="0"/>
          </a:p>
        </p:txBody>
      </p:sp>
      <p:sp>
        <p:nvSpPr>
          <p:cNvPr id="12" name="TextBox 1">
            <a:extLst>
              <a:ext uri="{FF2B5EF4-FFF2-40B4-BE49-F238E27FC236}">
                <a16:creationId xmlns:a16="http://schemas.microsoft.com/office/drawing/2014/main" id="{CEA7FB7A-DEB8-707E-2BB4-F66D5CF76943}"/>
              </a:ext>
            </a:extLst>
          </p:cNvPr>
          <p:cNvSpPr txBox="1"/>
          <p:nvPr/>
        </p:nvSpPr>
        <p:spPr>
          <a:xfrm rot="18919751">
            <a:off x="10928755" y="2208021"/>
            <a:ext cx="122549" cy="124905"/>
          </a:xfrm>
          <a:prstGeom prst="rect">
            <a:avLst/>
          </a:prstGeom>
          <a:solidFill>
            <a:schemeClr val="accent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100" dirty="0"/>
          </a:p>
        </p:txBody>
      </p:sp>
      <p:sp>
        <p:nvSpPr>
          <p:cNvPr id="13" name="TextBox 1">
            <a:extLst>
              <a:ext uri="{FF2B5EF4-FFF2-40B4-BE49-F238E27FC236}">
                <a16:creationId xmlns:a16="http://schemas.microsoft.com/office/drawing/2014/main" id="{CEA7FB7A-DEB8-707E-2BB4-F66D5CF76943}"/>
              </a:ext>
            </a:extLst>
          </p:cNvPr>
          <p:cNvSpPr txBox="1"/>
          <p:nvPr/>
        </p:nvSpPr>
        <p:spPr>
          <a:xfrm rot="18919751">
            <a:off x="9777169" y="3209797"/>
            <a:ext cx="122549" cy="124905"/>
          </a:xfrm>
          <a:prstGeom prst="rect">
            <a:avLst/>
          </a:prstGeom>
          <a:solidFill>
            <a:schemeClr val="accent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100" dirty="0"/>
          </a:p>
        </p:txBody>
      </p:sp>
    </p:spTree>
    <p:extLst>
      <p:ext uri="{BB962C8B-B14F-4D97-AF65-F5344CB8AC3E}">
        <p14:creationId xmlns:p14="http://schemas.microsoft.com/office/powerpoint/2010/main" val="2303275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Consortia Allocation</a:t>
            </a:r>
          </a:p>
        </p:txBody>
      </p:sp>
      <p:sp>
        <p:nvSpPr>
          <p:cNvPr id="4" name="Slide Number Placeholder 3"/>
          <p:cNvSpPr>
            <a:spLocks noGrp="1"/>
          </p:cNvSpPr>
          <p:nvPr>
            <p:ph type="sldNum" sz="quarter" idx="12"/>
          </p:nvPr>
        </p:nvSpPr>
        <p:spPr/>
        <p:txBody>
          <a:bodyPr/>
          <a:lstStyle/>
          <a:p>
            <a:fld id="{C25A15C9-26C3-4F26-BF16-EA931E8CA54C}" type="slidenum">
              <a:rPr lang="en-US" smtClean="0"/>
              <a:pPr/>
              <a:t>8</a:t>
            </a:fld>
            <a:endParaRPr lang="en-US"/>
          </a:p>
        </p:txBody>
      </p:sp>
      <p:graphicFrame>
        <p:nvGraphicFramePr>
          <p:cNvPr id="9" name="Content Placeholder 8"/>
          <p:cNvGraphicFramePr>
            <a:graphicFrameLocks noGrp="1"/>
          </p:cNvGraphicFramePr>
          <p:nvPr>
            <p:ph idx="1"/>
          </p:nvPr>
        </p:nvGraphicFramePr>
        <p:xfrm>
          <a:off x="6046761" y="1339114"/>
          <a:ext cx="6510758" cy="446045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p:cNvSpPr txBox="1"/>
          <p:nvPr/>
        </p:nvSpPr>
        <p:spPr>
          <a:xfrm>
            <a:off x="5619736" y="1845479"/>
            <a:ext cx="1021976" cy="3765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400"/>
          </a:p>
        </p:txBody>
      </p:sp>
      <p:sp>
        <p:nvSpPr>
          <p:cNvPr id="15" name="TextBox 1"/>
          <p:cNvSpPr txBox="1"/>
          <p:nvPr/>
        </p:nvSpPr>
        <p:spPr>
          <a:xfrm>
            <a:off x="7466815" y="2122788"/>
            <a:ext cx="2767084" cy="5153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a:t>Reserve: 15%</a:t>
            </a:r>
          </a:p>
        </p:txBody>
      </p:sp>
      <p:sp>
        <p:nvSpPr>
          <p:cNvPr id="16" name="TextBox 1"/>
          <p:cNvSpPr txBox="1"/>
          <p:nvPr/>
        </p:nvSpPr>
        <p:spPr>
          <a:xfrm>
            <a:off x="8713832" y="4530534"/>
            <a:ext cx="2767084" cy="5153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a:t>Basic: 85%</a:t>
            </a:r>
          </a:p>
        </p:txBody>
      </p:sp>
      <p:sp>
        <p:nvSpPr>
          <p:cNvPr id="3" name="TextBox 2"/>
          <p:cNvSpPr txBox="1"/>
          <p:nvPr/>
        </p:nvSpPr>
        <p:spPr>
          <a:xfrm>
            <a:off x="2841249" y="652337"/>
            <a:ext cx="4300293" cy="1569660"/>
          </a:xfrm>
          <a:prstGeom prst="rect">
            <a:avLst/>
          </a:prstGeom>
          <a:noFill/>
        </p:spPr>
        <p:txBody>
          <a:bodyPr wrap="square" rtlCol="0">
            <a:spAutoFit/>
          </a:bodyPr>
          <a:lstStyle/>
          <a:p>
            <a:pPr algn="r"/>
            <a:r>
              <a:rPr lang="en-US" sz="3200"/>
              <a:t>Basic:  $14,829,301</a:t>
            </a:r>
          </a:p>
          <a:p>
            <a:pPr algn="r"/>
            <a:r>
              <a:rPr lang="en-US" sz="3200"/>
              <a:t>Reserve:    $2,616,935</a:t>
            </a:r>
          </a:p>
          <a:p>
            <a:pPr algn="r"/>
            <a:r>
              <a:rPr lang="en-US" sz="3200"/>
              <a:t>$17,446,236</a:t>
            </a:r>
          </a:p>
        </p:txBody>
      </p:sp>
      <p:cxnSp>
        <p:nvCxnSpPr>
          <p:cNvPr id="6" name="Straight Connector 5"/>
          <p:cNvCxnSpPr/>
          <p:nvPr/>
        </p:nvCxnSpPr>
        <p:spPr>
          <a:xfrm>
            <a:off x="5103156" y="1645920"/>
            <a:ext cx="1968204"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994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ABEA-0A83-729C-450D-3EBE0C6B555D}"/>
              </a:ext>
            </a:extLst>
          </p:cNvPr>
          <p:cNvSpPr>
            <a:spLocks noGrp="1"/>
          </p:cNvSpPr>
          <p:nvPr>
            <p:ph type="title"/>
          </p:nvPr>
        </p:nvSpPr>
        <p:spPr/>
        <p:txBody>
          <a:bodyPr/>
          <a:lstStyle/>
          <a:p>
            <a:r>
              <a:rPr lang="en-US" dirty="0"/>
              <a:t>Amount to Consortia</a:t>
            </a:r>
          </a:p>
        </p:txBody>
      </p:sp>
      <p:sp>
        <p:nvSpPr>
          <p:cNvPr id="4" name="Slide Number Placeholder 3">
            <a:extLst>
              <a:ext uri="{FF2B5EF4-FFF2-40B4-BE49-F238E27FC236}">
                <a16:creationId xmlns:a16="http://schemas.microsoft.com/office/drawing/2014/main" id="{9ADE695F-B4DC-A876-5CCF-986DC16A9ABF}"/>
              </a:ext>
            </a:extLst>
          </p:cNvPr>
          <p:cNvSpPr>
            <a:spLocks noGrp="1"/>
          </p:cNvSpPr>
          <p:nvPr>
            <p:ph type="sldNum" sz="quarter" idx="12"/>
          </p:nvPr>
        </p:nvSpPr>
        <p:spPr/>
        <p:txBody>
          <a:bodyPr/>
          <a:lstStyle/>
          <a:p>
            <a:fld id="{C25A15C9-26C3-4F26-BF16-EA931E8CA54C}" type="slidenum">
              <a:rPr lang="en-US" smtClean="0"/>
              <a:pPr/>
              <a:t>9</a:t>
            </a:fld>
            <a:endParaRPr lang="en-US" dirty="0"/>
          </a:p>
        </p:txBody>
      </p:sp>
      <p:sp>
        <p:nvSpPr>
          <p:cNvPr id="8" name="TextBox 7">
            <a:extLst>
              <a:ext uri="{FF2B5EF4-FFF2-40B4-BE49-F238E27FC236}">
                <a16:creationId xmlns:a16="http://schemas.microsoft.com/office/drawing/2014/main" id="{2D2ED8D4-20C2-2D58-4518-2525CF99980E}"/>
              </a:ext>
            </a:extLst>
          </p:cNvPr>
          <p:cNvSpPr txBox="1"/>
          <p:nvPr/>
        </p:nvSpPr>
        <p:spPr>
          <a:xfrm>
            <a:off x="3316884" y="2871486"/>
            <a:ext cx="1582270" cy="584775"/>
          </a:xfrm>
          <a:prstGeom prst="rect">
            <a:avLst/>
          </a:prstGeom>
          <a:noFill/>
        </p:spPr>
        <p:txBody>
          <a:bodyPr wrap="square" rtlCol="0">
            <a:spAutoFit/>
          </a:bodyPr>
          <a:lstStyle/>
          <a:p>
            <a:r>
              <a:rPr lang="en-US" sz="3200" dirty="0"/>
              <a:t>$20.5M</a:t>
            </a:r>
          </a:p>
        </p:txBody>
      </p:sp>
      <p:sp>
        <p:nvSpPr>
          <p:cNvPr id="9" name="Multiplication Sign 8">
            <a:extLst>
              <a:ext uri="{FF2B5EF4-FFF2-40B4-BE49-F238E27FC236}">
                <a16:creationId xmlns:a16="http://schemas.microsoft.com/office/drawing/2014/main" id="{CBD8F5E9-E863-0F75-5761-354566690DAA}"/>
              </a:ext>
            </a:extLst>
          </p:cNvPr>
          <p:cNvSpPr/>
          <p:nvPr/>
        </p:nvSpPr>
        <p:spPr>
          <a:xfrm>
            <a:off x="4690946" y="2888808"/>
            <a:ext cx="745067" cy="5847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1F11513-2171-F827-4754-DEA8D832DC05}"/>
              </a:ext>
            </a:extLst>
          </p:cNvPr>
          <p:cNvSpPr txBox="1"/>
          <p:nvPr/>
        </p:nvSpPr>
        <p:spPr>
          <a:xfrm>
            <a:off x="5352190" y="2881150"/>
            <a:ext cx="1582270" cy="584775"/>
          </a:xfrm>
          <a:prstGeom prst="rect">
            <a:avLst/>
          </a:prstGeom>
          <a:noFill/>
        </p:spPr>
        <p:txBody>
          <a:bodyPr wrap="square" rtlCol="0">
            <a:spAutoFit/>
          </a:bodyPr>
          <a:lstStyle/>
          <a:p>
            <a:r>
              <a:rPr lang="en-US" sz="3200" dirty="0"/>
              <a:t>.85</a:t>
            </a:r>
          </a:p>
        </p:txBody>
      </p:sp>
      <p:sp>
        <p:nvSpPr>
          <p:cNvPr id="11" name="TextBox 10">
            <a:extLst>
              <a:ext uri="{FF2B5EF4-FFF2-40B4-BE49-F238E27FC236}">
                <a16:creationId xmlns:a16="http://schemas.microsoft.com/office/drawing/2014/main" id="{21D84E0E-6E99-3C14-2B49-9AC47E83FD22}"/>
              </a:ext>
            </a:extLst>
          </p:cNvPr>
          <p:cNvSpPr txBox="1"/>
          <p:nvPr/>
        </p:nvSpPr>
        <p:spPr>
          <a:xfrm>
            <a:off x="6596361" y="2887618"/>
            <a:ext cx="1582270" cy="584775"/>
          </a:xfrm>
          <a:prstGeom prst="rect">
            <a:avLst/>
          </a:prstGeom>
          <a:noFill/>
        </p:spPr>
        <p:txBody>
          <a:bodyPr wrap="square" rtlCol="0">
            <a:spAutoFit/>
          </a:bodyPr>
          <a:lstStyle/>
          <a:p>
            <a:r>
              <a:rPr lang="en-US" sz="3200" dirty="0"/>
              <a:t>$17.4M</a:t>
            </a:r>
          </a:p>
        </p:txBody>
      </p:sp>
      <p:sp>
        <p:nvSpPr>
          <p:cNvPr id="12" name="Equals 11">
            <a:extLst>
              <a:ext uri="{FF2B5EF4-FFF2-40B4-BE49-F238E27FC236}">
                <a16:creationId xmlns:a16="http://schemas.microsoft.com/office/drawing/2014/main" id="{3AEC2AB0-9BE7-40AE-069C-0D8F80825F1E}"/>
              </a:ext>
            </a:extLst>
          </p:cNvPr>
          <p:cNvSpPr/>
          <p:nvPr/>
        </p:nvSpPr>
        <p:spPr>
          <a:xfrm>
            <a:off x="6002318" y="2918882"/>
            <a:ext cx="574033" cy="51011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Multiplication Sign 12">
            <a:extLst>
              <a:ext uri="{FF2B5EF4-FFF2-40B4-BE49-F238E27FC236}">
                <a16:creationId xmlns:a16="http://schemas.microsoft.com/office/drawing/2014/main" id="{E249F656-996F-00B8-4FD7-B5EE227E098F}"/>
              </a:ext>
            </a:extLst>
          </p:cNvPr>
          <p:cNvSpPr/>
          <p:nvPr/>
        </p:nvSpPr>
        <p:spPr>
          <a:xfrm>
            <a:off x="8552945" y="3202195"/>
            <a:ext cx="745067" cy="5847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13">
            <a:extLst>
              <a:ext uri="{FF2B5EF4-FFF2-40B4-BE49-F238E27FC236}">
                <a16:creationId xmlns:a16="http://schemas.microsoft.com/office/drawing/2014/main" id="{15F6A87A-E18A-2627-A8CD-3C8949BDCF1B}"/>
              </a:ext>
            </a:extLst>
          </p:cNvPr>
          <p:cNvSpPr/>
          <p:nvPr/>
        </p:nvSpPr>
        <p:spPr>
          <a:xfrm>
            <a:off x="8552946" y="2617422"/>
            <a:ext cx="745067" cy="5847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A97B32F-667F-DC69-6B78-2CEA2A8B9090}"/>
              </a:ext>
            </a:extLst>
          </p:cNvPr>
          <p:cNvSpPr txBox="1"/>
          <p:nvPr/>
        </p:nvSpPr>
        <p:spPr>
          <a:xfrm>
            <a:off x="9158387" y="3202196"/>
            <a:ext cx="1582270" cy="584775"/>
          </a:xfrm>
          <a:prstGeom prst="rect">
            <a:avLst/>
          </a:prstGeom>
          <a:noFill/>
        </p:spPr>
        <p:txBody>
          <a:bodyPr wrap="square" rtlCol="0">
            <a:spAutoFit/>
          </a:bodyPr>
          <a:lstStyle/>
          <a:p>
            <a:r>
              <a:rPr lang="en-US" sz="3200" dirty="0"/>
              <a:t>.15</a:t>
            </a:r>
          </a:p>
        </p:txBody>
      </p:sp>
      <p:sp>
        <p:nvSpPr>
          <p:cNvPr id="16" name="TextBox 15">
            <a:extLst>
              <a:ext uri="{FF2B5EF4-FFF2-40B4-BE49-F238E27FC236}">
                <a16:creationId xmlns:a16="http://schemas.microsoft.com/office/drawing/2014/main" id="{048FDA34-7E9C-F2B3-37BE-7887D814F896}"/>
              </a:ext>
            </a:extLst>
          </p:cNvPr>
          <p:cNvSpPr txBox="1"/>
          <p:nvPr/>
        </p:nvSpPr>
        <p:spPr>
          <a:xfrm>
            <a:off x="9158387" y="2617421"/>
            <a:ext cx="1582270" cy="584775"/>
          </a:xfrm>
          <a:prstGeom prst="rect">
            <a:avLst/>
          </a:prstGeom>
          <a:noFill/>
        </p:spPr>
        <p:txBody>
          <a:bodyPr wrap="square" rtlCol="0">
            <a:spAutoFit/>
          </a:bodyPr>
          <a:lstStyle/>
          <a:p>
            <a:r>
              <a:rPr lang="en-US" sz="3200" dirty="0"/>
              <a:t>.85</a:t>
            </a:r>
          </a:p>
        </p:txBody>
      </p:sp>
      <p:cxnSp>
        <p:nvCxnSpPr>
          <p:cNvPr id="18" name="Straight Arrow Connector 17">
            <a:extLst>
              <a:ext uri="{FF2B5EF4-FFF2-40B4-BE49-F238E27FC236}">
                <a16:creationId xmlns:a16="http://schemas.microsoft.com/office/drawing/2014/main" id="{2B1E1223-AC7F-58AA-8FF8-C67868CC913B}"/>
              </a:ext>
            </a:extLst>
          </p:cNvPr>
          <p:cNvCxnSpPr>
            <a:cxnSpLocks/>
          </p:cNvCxnSpPr>
          <p:nvPr/>
        </p:nvCxnSpPr>
        <p:spPr>
          <a:xfrm flipV="1">
            <a:off x="8077219" y="2910514"/>
            <a:ext cx="475346" cy="2634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E9F2268-DFDF-8F4E-5ABA-2CD1E6ED51B3}"/>
              </a:ext>
            </a:extLst>
          </p:cNvPr>
          <p:cNvCxnSpPr>
            <a:cxnSpLocks/>
          </p:cNvCxnSpPr>
          <p:nvPr/>
        </p:nvCxnSpPr>
        <p:spPr>
          <a:xfrm>
            <a:off x="8077219" y="3188471"/>
            <a:ext cx="501642" cy="2209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Equals 27">
            <a:extLst>
              <a:ext uri="{FF2B5EF4-FFF2-40B4-BE49-F238E27FC236}">
                <a16:creationId xmlns:a16="http://schemas.microsoft.com/office/drawing/2014/main" id="{308ADEEA-EA0B-3635-C816-EA70CC36D140}"/>
              </a:ext>
            </a:extLst>
          </p:cNvPr>
          <p:cNvSpPr/>
          <p:nvPr/>
        </p:nvSpPr>
        <p:spPr>
          <a:xfrm>
            <a:off x="9797121" y="2654534"/>
            <a:ext cx="574033" cy="51011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Equals 28">
            <a:extLst>
              <a:ext uri="{FF2B5EF4-FFF2-40B4-BE49-F238E27FC236}">
                <a16:creationId xmlns:a16="http://schemas.microsoft.com/office/drawing/2014/main" id="{6103F5F6-AE18-5320-BF08-26B7FC30F034}"/>
              </a:ext>
            </a:extLst>
          </p:cNvPr>
          <p:cNvSpPr/>
          <p:nvPr/>
        </p:nvSpPr>
        <p:spPr>
          <a:xfrm>
            <a:off x="9797121" y="3272776"/>
            <a:ext cx="574033" cy="51011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1AF10905-8D39-F94D-5E32-7395066B3B9E}"/>
              </a:ext>
            </a:extLst>
          </p:cNvPr>
          <p:cNvSpPr txBox="1"/>
          <p:nvPr/>
        </p:nvSpPr>
        <p:spPr>
          <a:xfrm>
            <a:off x="10609730" y="3202196"/>
            <a:ext cx="1582270" cy="584775"/>
          </a:xfrm>
          <a:prstGeom prst="rect">
            <a:avLst/>
          </a:prstGeom>
          <a:noFill/>
        </p:spPr>
        <p:txBody>
          <a:bodyPr wrap="square" rtlCol="0">
            <a:spAutoFit/>
          </a:bodyPr>
          <a:lstStyle/>
          <a:p>
            <a:r>
              <a:rPr lang="en-US" sz="3200" dirty="0"/>
              <a:t>$2.6M</a:t>
            </a:r>
          </a:p>
        </p:txBody>
      </p:sp>
      <p:sp>
        <p:nvSpPr>
          <p:cNvPr id="32" name="TextBox 31">
            <a:extLst>
              <a:ext uri="{FF2B5EF4-FFF2-40B4-BE49-F238E27FC236}">
                <a16:creationId xmlns:a16="http://schemas.microsoft.com/office/drawing/2014/main" id="{83295968-C191-725A-65A5-3F37A2EA3244}"/>
              </a:ext>
            </a:extLst>
          </p:cNvPr>
          <p:cNvSpPr txBox="1"/>
          <p:nvPr/>
        </p:nvSpPr>
        <p:spPr>
          <a:xfrm>
            <a:off x="10371153" y="2617421"/>
            <a:ext cx="1582270" cy="584775"/>
          </a:xfrm>
          <a:prstGeom prst="rect">
            <a:avLst/>
          </a:prstGeom>
          <a:noFill/>
        </p:spPr>
        <p:txBody>
          <a:bodyPr wrap="square" rtlCol="0">
            <a:spAutoFit/>
          </a:bodyPr>
          <a:lstStyle/>
          <a:p>
            <a:r>
              <a:rPr lang="en-US" sz="3200" dirty="0"/>
              <a:t>$14.8M</a:t>
            </a:r>
          </a:p>
        </p:txBody>
      </p:sp>
      <p:sp>
        <p:nvSpPr>
          <p:cNvPr id="6" name="Rectangle 5">
            <a:extLst>
              <a:ext uri="{FF2B5EF4-FFF2-40B4-BE49-F238E27FC236}">
                <a16:creationId xmlns:a16="http://schemas.microsoft.com/office/drawing/2014/main" id="{63D1F4F8-D57C-14C6-263F-14E20C96DF4B}"/>
              </a:ext>
            </a:extLst>
          </p:cNvPr>
          <p:cNvSpPr/>
          <p:nvPr/>
        </p:nvSpPr>
        <p:spPr>
          <a:xfrm>
            <a:off x="3524738" y="899433"/>
            <a:ext cx="1162975" cy="825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 Allocation</a:t>
            </a:r>
          </a:p>
        </p:txBody>
      </p:sp>
      <p:sp>
        <p:nvSpPr>
          <p:cNvPr id="7" name="Rectangle 6">
            <a:extLst>
              <a:ext uri="{FF2B5EF4-FFF2-40B4-BE49-F238E27FC236}">
                <a16:creationId xmlns:a16="http://schemas.microsoft.com/office/drawing/2014/main" id="{07CF5FDB-DF86-0D29-833B-942231D167EE}"/>
              </a:ext>
            </a:extLst>
          </p:cNvPr>
          <p:cNvSpPr/>
          <p:nvPr/>
        </p:nvSpPr>
        <p:spPr>
          <a:xfrm>
            <a:off x="6806008" y="899433"/>
            <a:ext cx="1162975" cy="825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85% to Local Consortia</a:t>
            </a:r>
          </a:p>
        </p:txBody>
      </p:sp>
      <p:sp>
        <p:nvSpPr>
          <p:cNvPr id="17" name="Rectangle 16">
            <a:extLst>
              <a:ext uri="{FF2B5EF4-FFF2-40B4-BE49-F238E27FC236}">
                <a16:creationId xmlns:a16="http://schemas.microsoft.com/office/drawing/2014/main" id="{D75F1CEC-2925-EDCE-160F-3D7FE7C460A5}"/>
              </a:ext>
            </a:extLst>
          </p:cNvPr>
          <p:cNvSpPr/>
          <p:nvPr/>
        </p:nvSpPr>
        <p:spPr>
          <a:xfrm>
            <a:off x="10608073" y="899432"/>
            <a:ext cx="1162975" cy="825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85% of 85%  (Basic)</a:t>
            </a:r>
          </a:p>
        </p:txBody>
      </p:sp>
      <p:sp>
        <p:nvSpPr>
          <p:cNvPr id="19" name="Rectangle 18">
            <a:extLst>
              <a:ext uri="{FF2B5EF4-FFF2-40B4-BE49-F238E27FC236}">
                <a16:creationId xmlns:a16="http://schemas.microsoft.com/office/drawing/2014/main" id="{66A47B01-0A67-3E82-F0F4-379367D3C1F7}"/>
              </a:ext>
            </a:extLst>
          </p:cNvPr>
          <p:cNvSpPr/>
          <p:nvPr/>
        </p:nvSpPr>
        <p:spPr>
          <a:xfrm>
            <a:off x="10608073" y="4679337"/>
            <a:ext cx="1162975" cy="825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15% of 85%  (Reserve)</a:t>
            </a:r>
          </a:p>
        </p:txBody>
      </p:sp>
      <p:sp>
        <p:nvSpPr>
          <p:cNvPr id="20" name="Arrow: Down 19">
            <a:extLst>
              <a:ext uri="{FF2B5EF4-FFF2-40B4-BE49-F238E27FC236}">
                <a16:creationId xmlns:a16="http://schemas.microsoft.com/office/drawing/2014/main" id="{9AEC875D-1EBC-692E-C55C-CC321AEE122E}"/>
              </a:ext>
            </a:extLst>
          </p:cNvPr>
          <p:cNvSpPr/>
          <p:nvPr/>
        </p:nvSpPr>
        <p:spPr>
          <a:xfrm>
            <a:off x="3966599" y="1725055"/>
            <a:ext cx="289369" cy="1025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ED36813B-03E8-94BE-3032-1DBDFCC4F585}"/>
              </a:ext>
            </a:extLst>
          </p:cNvPr>
          <p:cNvSpPr/>
          <p:nvPr/>
        </p:nvSpPr>
        <p:spPr>
          <a:xfrm>
            <a:off x="7240472" y="1736243"/>
            <a:ext cx="289369" cy="1025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953D7A5E-9D32-AFB8-CB73-EB829CED8379}"/>
              </a:ext>
            </a:extLst>
          </p:cNvPr>
          <p:cNvSpPr/>
          <p:nvPr/>
        </p:nvSpPr>
        <p:spPr>
          <a:xfrm>
            <a:off x="11017603" y="1736243"/>
            <a:ext cx="289369" cy="825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B1199DD5-FE91-4705-86CA-FDC3A951624A}"/>
              </a:ext>
            </a:extLst>
          </p:cNvPr>
          <p:cNvSpPr/>
          <p:nvPr/>
        </p:nvSpPr>
        <p:spPr>
          <a:xfrm rot="10800000">
            <a:off x="11056730" y="3853712"/>
            <a:ext cx="250242" cy="825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9272"/>
      </p:ext>
    </p:extLst>
  </p:cSld>
  <p:clrMapOvr>
    <a:masterClrMapping/>
  </p:clrMapOvr>
</p:sld>
</file>

<file path=ppt/theme/theme1.xml><?xml version="1.0" encoding="utf-8"?>
<a:theme xmlns:a="http://schemas.openxmlformats.org/drawingml/2006/main" name="1_Office Theme">
  <a:themeElements>
    <a:clrScheme name="CTEppt 1">
      <a:dk1>
        <a:srgbClr val="003C66"/>
      </a:dk1>
      <a:lt1>
        <a:srgbClr val="FFFFFF"/>
      </a:lt1>
      <a:dk2>
        <a:srgbClr val="00AB52"/>
      </a:dk2>
      <a:lt2>
        <a:srgbClr val="E8EDDA"/>
      </a:lt2>
      <a:accent1>
        <a:srgbClr val="D3E17D"/>
      </a:accent1>
      <a:accent2>
        <a:srgbClr val="73CDE3"/>
      </a:accent2>
      <a:accent3>
        <a:srgbClr val="62BA45"/>
      </a:accent3>
      <a:accent4>
        <a:srgbClr val="0094DA"/>
      </a:accent4>
      <a:accent5>
        <a:srgbClr val="00A353"/>
      </a:accent5>
      <a:accent6>
        <a:srgbClr val="003C65"/>
      </a:accent6>
      <a:hlink>
        <a:srgbClr val="006BB6"/>
      </a:hlink>
      <a:folHlink>
        <a:srgbClr val="DA7C1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21121F71EEC54EA8C44E8C37EAC211" ma:contentTypeVersion="30" ma:contentTypeDescription="Create a new document." ma:contentTypeScope="" ma:versionID="8048bcb53f9b5c1a4f0fe98c972d01c8">
  <xsd:schema xmlns:xsd="http://www.w3.org/2001/XMLSchema" xmlns:xs="http://www.w3.org/2001/XMLSchema" xmlns:p="http://schemas.microsoft.com/office/2006/metadata/properties" xmlns:ns3="0eb064aa-97fb-49df-9f72-812d9afd09aa" xmlns:ns4="3bcf37a0-67a6-4486-be33-5dc41bff663c" targetNamespace="http://schemas.microsoft.com/office/2006/metadata/properties" ma:root="true" ma:fieldsID="82fd46af211cbde8fb3d0c9044e1aa17" ns3:_="" ns4:_="">
    <xsd:import namespace="0eb064aa-97fb-49df-9f72-812d9afd09aa"/>
    <xsd:import namespace="3bcf37a0-67a6-4486-be33-5dc41bff663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NotebookType" minOccurs="0"/>
                <xsd:element ref="ns4:FolderType" minOccurs="0"/>
                <xsd:element ref="ns4:CultureName" minOccurs="0"/>
                <xsd:element ref="ns4:AppVersion" minOccurs="0"/>
                <xsd:element ref="ns4:TeamsChannelId" minOccurs="0"/>
                <xsd:element ref="ns4:Owner" minOccurs="0"/>
                <xsd:element ref="ns4:DefaultSectionNames"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DateTaken" minOccurs="0"/>
                <xsd:element ref="ns4:MediaServiceAutoTags" minOccurs="0"/>
                <xsd:element ref="ns4:MediaServiceLocation" minOccurs="0"/>
                <xsd:element ref="ns4:MediaServiceOCR"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b064aa-97fb-49df-9f72-812d9afd09a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cf37a0-67a6-4486-be33-5dc41bff663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olderType xmlns="3bcf37a0-67a6-4486-be33-5dc41bff663c" xsi:nil="true"/>
    <CultureName xmlns="3bcf37a0-67a6-4486-be33-5dc41bff663c" xsi:nil="true"/>
    <Invited_Students xmlns="3bcf37a0-67a6-4486-be33-5dc41bff663c" xsi:nil="true"/>
    <IsNotebookLocked xmlns="3bcf37a0-67a6-4486-be33-5dc41bff663c" xsi:nil="true"/>
    <Self_Registration_Enabled xmlns="3bcf37a0-67a6-4486-be33-5dc41bff663c" xsi:nil="true"/>
    <Teachers xmlns="3bcf37a0-67a6-4486-be33-5dc41bff663c">
      <UserInfo>
        <DisplayName/>
        <AccountId xsi:nil="true"/>
        <AccountType/>
      </UserInfo>
    </Teachers>
    <Students xmlns="3bcf37a0-67a6-4486-be33-5dc41bff663c">
      <UserInfo>
        <DisplayName/>
        <AccountId xsi:nil="true"/>
        <AccountType/>
      </UserInfo>
    </Students>
    <Student_Groups xmlns="3bcf37a0-67a6-4486-be33-5dc41bff663c">
      <UserInfo>
        <DisplayName/>
        <AccountId xsi:nil="true"/>
        <AccountType/>
      </UserInfo>
    </Student_Groups>
    <Has_Teacher_Only_SectionGroup xmlns="3bcf37a0-67a6-4486-be33-5dc41bff663c" xsi:nil="true"/>
    <AppVersion xmlns="3bcf37a0-67a6-4486-be33-5dc41bff663c" xsi:nil="true"/>
    <Invited_Teachers xmlns="3bcf37a0-67a6-4486-be33-5dc41bff663c" xsi:nil="true"/>
    <DefaultSectionNames xmlns="3bcf37a0-67a6-4486-be33-5dc41bff663c" xsi:nil="true"/>
    <Templates xmlns="3bcf37a0-67a6-4486-be33-5dc41bff663c" xsi:nil="true"/>
    <NotebookType xmlns="3bcf37a0-67a6-4486-be33-5dc41bff663c" xsi:nil="true"/>
    <TeamsChannelId xmlns="3bcf37a0-67a6-4486-be33-5dc41bff663c" xsi:nil="true"/>
    <Is_Collaboration_Space_Locked xmlns="3bcf37a0-67a6-4486-be33-5dc41bff663c" xsi:nil="true"/>
    <Owner xmlns="3bcf37a0-67a6-4486-be33-5dc41bff663c">
      <UserInfo>
        <DisplayName/>
        <AccountId xsi:nil="true"/>
        <AccountType/>
      </UserInfo>
    </Owner>
  </documentManagement>
</p:properties>
</file>

<file path=customXml/itemProps1.xml><?xml version="1.0" encoding="utf-8"?>
<ds:datastoreItem xmlns:ds="http://schemas.openxmlformats.org/officeDocument/2006/customXml" ds:itemID="{2B6AB0FF-AF0E-4189-86ED-F7278B5C7D9B}">
  <ds:schemaRefs>
    <ds:schemaRef ds:uri="http://schemas.microsoft.com/sharepoint/v3/contenttype/forms"/>
  </ds:schemaRefs>
</ds:datastoreItem>
</file>

<file path=customXml/itemProps2.xml><?xml version="1.0" encoding="utf-8"?>
<ds:datastoreItem xmlns:ds="http://schemas.openxmlformats.org/officeDocument/2006/customXml" ds:itemID="{C0E8322B-0108-4175-8A40-7100A8D1F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b064aa-97fb-49df-9f72-812d9afd09aa"/>
    <ds:schemaRef ds:uri="3bcf37a0-67a6-4486-be33-5dc41bff66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DA4EF5-76D5-46AB-BA7F-09BDAC548781}">
  <ds:schemaRefs>
    <ds:schemaRef ds:uri="http://purl.org/dc/elements/1.1/"/>
    <ds:schemaRef ds:uri="0eb064aa-97fb-49df-9f72-812d9afd09aa"/>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schemas.microsoft.com/office/2006/documentManagement/types"/>
    <ds:schemaRef ds:uri="3bcf37a0-67a6-4486-be33-5dc41bff663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32147</TotalTime>
  <Words>2293</Words>
  <Application>Microsoft Office PowerPoint</Application>
  <PresentationFormat>Widescreen</PresentationFormat>
  <Paragraphs>296</Paragraphs>
  <Slides>23</Slides>
  <Notes>23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1_Office Theme</vt:lpstr>
      <vt:lpstr>Strengthening Career and Technical Education for the 21st Cent</vt:lpstr>
      <vt:lpstr>FundamentalsSessions:</vt:lpstr>
      <vt:lpstr>Overview</vt:lpstr>
      <vt:lpstr>Perkins V</vt:lpstr>
      <vt:lpstr>PowerPoint Presentation</vt:lpstr>
      <vt:lpstr>State Comparison</vt:lpstr>
      <vt:lpstr>Minnesota Allocation</vt:lpstr>
      <vt:lpstr>Consortia Allocation</vt:lpstr>
      <vt:lpstr>Amount to Consortia</vt:lpstr>
      <vt:lpstr>Amount to Consortia</vt:lpstr>
      <vt:lpstr>Amount to Consortia</vt:lpstr>
      <vt:lpstr>Amount to Consortia</vt:lpstr>
      <vt:lpstr>Amount to Consortia</vt:lpstr>
      <vt:lpstr>Amount to Consortia</vt:lpstr>
      <vt:lpstr>Considerations</vt:lpstr>
      <vt:lpstr>Considerations</vt:lpstr>
      <vt:lpstr>Considerations</vt:lpstr>
      <vt:lpstr>Uses of Funds</vt:lpstr>
      <vt:lpstr>Uses of Funds </vt:lpstr>
      <vt:lpstr>Uses of Funds</vt:lpstr>
      <vt:lpstr>Summary</vt:lpstr>
      <vt:lpstr>Future Sessions:</vt:lpstr>
      <vt:lpstr>Questions?</vt:lpstr>
    </vt:vector>
  </TitlesOfParts>
  <Company>MnSCU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2, 2020 7:30 AM -12:30 PM</dc:title>
  <dc:creator>Jeralyn Jargo</dc:creator>
  <cp:lastModifiedBy>Ohrn, Karl R</cp:lastModifiedBy>
  <cp:revision>240</cp:revision>
  <cp:lastPrinted>2022-11-10T15:00:56Z</cp:lastPrinted>
  <dcterms:created xsi:type="dcterms:W3CDTF">2020-10-20T19:27:41Z</dcterms:created>
  <dcterms:modified xsi:type="dcterms:W3CDTF">2022-11-10T15:42:08Z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0x0101004E21121F71EEC54EA8C44E8C37EAC211</vt:lpwstr>
  </property>
</Properties>
</file>