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9144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67" autoAdjust="0"/>
    <p:restoredTop sz="86441" autoAdjust="0"/>
  </p:normalViewPr>
  <p:slideViewPr>
    <p:cSldViewPr>
      <p:cViewPr varScale="1">
        <p:scale>
          <a:sx n="95" d="100"/>
          <a:sy n="95" d="100"/>
        </p:scale>
        <p:origin x="348" y="66"/>
      </p:cViewPr>
      <p:guideLst>
        <p:guide orient="horz" pos="2880"/>
        <p:guide pos="2160"/>
      </p:guideLst>
    </p:cSldViewPr>
  </p:slideViewPr>
  <p:outlineViewPr>
    <p:cViewPr>
      <p:scale>
        <a:sx n="33" d="100"/>
        <a:sy n="33" d="100"/>
      </p:scale>
      <p:origin x="0" y="-498"/>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lby, Liz" userId="73cc0df4-58a1-4aab-810f-2978b4fc125e" providerId="ADAL" clId="{3D25DA01-510B-4A66-9DEA-FB9528BEFE17}"/>
    <pc:docChg chg="modSld">
      <pc:chgData name="Melby, Liz" userId="73cc0df4-58a1-4aab-810f-2978b4fc125e" providerId="ADAL" clId="{3D25DA01-510B-4A66-9DEA-FB9528BEFE17}" dt="2026-03-31T18:17:45.150" v="24" actId="33553"/>
      <pc:docMkLst>
        <pc:docMk/>
      </pc:docMkLst>
      <pc:sldChg chg="modSp mod">
        <pc:chgData name="Melby, Liz" userId="73cc0df4-58a1-4aab-810f-2978b4fc125e" providerId="ADAL" clId="{3D25DA01-510B-4A66-9DEA-FB9528BEFE17}" dt="2026-03-31T18:17:02.389" v="18" actId="33553"/>
        <pc:sldMkLst>
          <pc:docMk/>
          <pc:sldMk cId="0" sldId="256"/>
        </pc:sldMkLst>
        <pc:spChg chg="mod">
          <ac:chgData name="Melby, Liz" userId="73cc0df4-58a1-4aab-810f-2978b4fc125e" providerId="ADAL" clId="{3D25DA01-510B-4A66-9DEA-FB9528BEFE17}" dt="2026-03-31T18:17:02.389" v="18" actId="33553"/>
          <ac:spMkLst>
            <pc:docMk/>
            <pc:sldMk cId="0" sldId="256"/>
            <ac:spMk id="5" creationId="{00000000-0000-0000-0000-000000000000}"/>
          </ac:spMkLst>
        </pc:spChg>
        <pc:picChg chg="mod">
          <ac:chgData name="Melby, Liz" userId="73cc0df4-58a1-4aab-810f-2978b4fc125e" providerId="ADAL" clId="{3D25DA01-510B-4A66-9DEA-FB9528BEFE17}" dt="2026-03-31T18:14:17.084" v="1" actId="962"/>
          <ac:picMkLst>
            <pc:docMk/>
            <pc:sldMk cId="0" sldId="256"/>
            <ac:picMk id="2" creationId="{00000000-0000-0000-0000-000000000000}"/>
          </ac:picMkLst>
        </pc:picChg>
        <pc:picChg chg="mod">
          <ac:chgData name="Melby, Liz" userId="73cc0df4-58a1-4aab-810f-2978b4fc125e" providerId="ADAL" clId="{3D25DA01-510B-4A66-9DEA-FB9528BEFE17}" dt="2026-03-31T18:14:22.810" v="2" actId="962"/>
          <ac:picMkLst>
            <pc:docMk/>
            <pc:sldMk cId="0" sldId="256"/>
            <ac:picMk id="3" creationId="{00000000-0000-0000-0000-000000000000}"/>
          </ac:picMkLst>
        </pc:picChg>
      </pc:sldChg>
      <pc:sldChg chg="modSp mod">
        <pc:chgData name="Melby, Liz" userId="73cc0df4-58a1-4aab-810f-2978b4fc125e" providerId="ADAL" clId="{3D25DA01-510B-4A66-9DEA-FB9528BEFE17}" dt="2026-03-31T18:14:44.156" v="4" actId="962"/>
        <pc:sldMkLst>
          <pc:docMk/>
          <pc:sldMk cId="0" sldId="258"/>
        </pc:sldMkLst>
        <pc:picChg chg="mod">
          <ac:chgData name="Melby, Liz" userId="73cc0df4-58a1-4aab-810f-2978b4fc125e" providerId="ADAL" clId="{3D25DA01-510B-4A66-9DEA-FB9528BEFE17}" dt="2026-03-31T18:14:44.156" v="4" actId="962"/>
          <ac:picMkLst>
            <pc:docMk/>
            <pc:sldMk cId="0" sldId="258"/>
            <ac:picMk id="3" creationId="{00000000-0000-0000-0000-000000000000}"/>
          </ac:picMkLst>
        </pc:picChg>
      </pc:sldChg>
      <pc:sldChg chg="modSp mod">
        <pc:chgData name="Melby, Liz" userId="73cc0df4-58a1-4aab-810f-2978b4fc125e" providerId="ADAL" clId="{3D25DA01-510B-4A66-9DEA-FB9528BEFE17}" dt="2026-03-31T18:15:12.034" v="6" actId="962"/>
        <pc:sldMkLst>
          <pc:docMk/>
          <pc:sldMk cId="0" sldId="262"/>
        </pc:sldMkLst>
        <pc:grpChg chg="mod">
          <ac:chgData name="Melby, Liz" userId="73cc0df4-58a1-4aab-810f-2978b4fc125e" providerId="ADAL" clId="{3D25DA01-510B-4A66-9DEA-FB9528BEFE17}" dt="2026-03-31T18:15:12.034" v="6" actId="962"/>
          <ac:grpSpMkLst>
            <pc:docMk/>
            <pc:sldMk cId="0" sldId="262"/>
            <ac:grpSpMk id="4" creationId="{00000000-0000-0000-0000-000000000000}"/>
          </ac:grpSpMkLst>
        </pc:grpChg>
      </pc:sldChg>
      <pc:sldChg chg="modSp mod">
        <pc:chgData name="Melby, Liz" userId="73cc0df4-58a1-4aab-810f-2978b4fc125e" providerId="ADAL" clId="{3D25DA01-510B-4A66-9DEA-FB9528BEFE17}" dt="2026-03-31T18:15:56.874" v="10" actId="962"/>
        <pc:sldMkLst>
          <pc:docMk/>
          <pc:sldMk cId="0" sldId="265"/>
        </pc:sldMkLst>
        <pc:grpChg chg="mod">
          <ac:chgData name="Melby, Liz" userId="73cc0df4-58a1-4aab-810f-2978b4fc125e" providerId="ADAL" clId="{3D25DA01-510B-4A66-9DEA-FB9528BEFE17}" dt="2026-03-31T18:15:56.874" v="10" actId="962"/>
          <ac:grpSpMkLst>
            <pc:docMk/>
            <pc:sldMk cId="0" sldId="265"/>
            <ac:grpSpMk id="4" creationId="{00000000-0000-0000-0000-000000000000}"/>
          </ac:grpSpMkLst>
        </pc:grpChg>
        <pc:picChg chg="mod">
          <ac:chgData name="Melby, Liz" userId="73cc0df4-58a1-4aab-810f-2978b4fc125e" providerId="ADAL" clId="{3D25DA01-510B-4A66-9DEA-FB9528BEFE17}" dt="2026-03-31T18:15:30.147" v="8" actId="962"/>
          <ac:picMkLst>
            <pc:docMk/>
            <pc:sldMk cId="0" sldId="265"/>
            <ac:picMk id="3" creationId="{00000000-0000-0000-0000-000000000000}"/>
          </ac:picMkLst>
        </pc:picChg>
      </pc:sldChg>
      <pc:sldChg chg="modSp mod">
        <pc:chgData name="Melby, Liz" userId="73cc0df4-58a1-4aab-810f-2978b4fc125e" providerId="ADAL" clId="{3D25DA01-510B-4A66-9DEA-FB9528BEFE17}" dt="2026-03-31T18:16:53.826" v="17" actId="962"/>
        <pc:sldMkLst>
          <pc:docMk/>
          <pc:sldMk cId="0" sldId="266"/>
        </pc:sldMkLst>
        <pc:grpChg chg="mod">
          <ac:chgData name="Melby, Liz" userId="73cc0df4-58a1-4aab-810f-2978b4fc125e" providerId="ADAL" clId="{3D25DA01-510B-4A66-9DEA-FB9528BEFE17}" dt="2026-03-31T18:16:30.259" v="12" actId="962"/>
          <ac:grpSpMkLst>
            <pc:docMk/>
            <pc:sldMk cId="0" sldId="266"/>
            <ac:grpSpMk id="4" creationId="{00000000-0000-0000-0000-000000000000}"/>
          </ac:grpSpMkLst>
        </pc:grpChg>
        <pc:picChg chg="mod">
          <ac:chgData name="Melby, Liz" userId="73cc0df4-58a1-4aab-810f-2978b4fc125e" providerId="ADAL" clId="{3D25DA01-510B-4A66-9DEA-FB9528BEFE17}" dt="2026-03-31T18:16:53.826" v="17" actId="962"/>
          <ac:picMkLst>
            <pc:docMk/>
            <pc:sldMk cId="0" sldId="266"/>
            <ac:picMk id="3" creationId="{00000000-0000-0000-0000-000000000000}"/>
          </ac:picMkLst>
        </pc:picChg>
      </pc:sldChg>
      <pc:sldChg chg="modSp mod">
        <pc:chgData name="Melby, Liz" userId="73cc0df4-58a1-4aab-810f-2978b4fc125e" providerId="ADAL" clId="{3D25DA01-510B-4A66-9DEA-FB9528BEFE17}" dt="2026-03-31T18:17:30.643" v="19" actId="33553"/>
        <pc:sldMkLst>
          <pc:docMk/>
          <pc:sldMk cId="0" sldId="269"/>
        </pc:sldMkLst>
        <pc:spChg chg="mod">
          <ac:chgData name="Melby, Liz" userId="73cc0df4-58a1-4aab-810f-2978b4fc125e" providerId="ADAL" clId="{3D25DA01-510B-4A66-9DEA-FB9528BEFE17}" dt="2026-03-31T18:17:30.643" v="19" actId="33553"/>
          <ac:spMkLst>
            <pc:docMk/>
            <pc:sldMk cId="0" sldId="269"/>
            <ac:spMk id="2" creationId="{00000000-0000-0000-0000-000000000000}"/>
          </ac:spMkLst>
        </pc:spChg>
      </pc:sldChg>
      <pc:sldChg chg="modSp mod">
        <pc:chgData name="Melby, Liz" userId="73cc0df4-58a1-4aab-810f-2978b4fc125e" providerId="ADAL" clId="{3D25DA01-510B-4A66-9DEA-FB9528BEFE17}" dt="2026-03-31T18:17:35.390" v="20" actId="33553"/>
        <pc:sldMkLst>
          <pc:docMk/>
          <pc:sldMk cId="0" sldId="270"/>
        </pc:sldMkLst>
        <pc:spChg chg="mod">
          <ac:chgData name="Melby, Liz" userId="73cc0df4-58a1-4aab-810f-2978b4fc125e" providerId="ADAL" clId="{3D25DA01-510B-4A66-9DEA-FB9528BEFE17}" dt="2026-03-31T18:17:35.390" v="20" actId="33553"/>
          <ac:spMkLst>
            <pc:docMk/>
            <pc:sldMk cId="0" sldId="270"/>
            <ac:spMk id="2" creationId="{00000000-0000-0000-0000-000000000000}"/>
          </ac:spMkLst>
        </pc:spChg>
      </pc:sldChg>
      <pc:sldChg chg="modSp mod">
        <pc:chgData name="Melby, Liz" userId="73cc0df4-58a1-4aab-810f-2978b4fc125e" providerId="ADAL" clId="{3D25DA01-510B-4A66-9DEA-FB9528BEFE17}" dt="2026-03-31T18:17:37.832" v="21" actId="33553"/>
        <pc:sldMkLst>
          <pc:docMk/>
          <pc:sldMk cId="0" sldId="271"/>
        </pc:sldMkLst>
        <pc:spChg chg="mod">
          <ac:chgData name="Melby, Liz" userId="73cc0df4-58a1-4aab-810f-2978b4fc125e" providerId="ADAL" clId="{3D25DA01-510B-4A66-9DEA-FB9528BEFE17}" dt="2026-03-31T18:17:37.832" v="21" actId="33553"/>
          <ac:spMkLst>
            <pc:docMk/>
            <pc:sldMk cId="0" sldId="271"/>
            <ac:spMk id="2" creationId="{00000000-0000-0000-0000-000000000000}"/>
          </ac:spMkLst>
        </pc:spChg>
      </pc:sldChg>
      <pc:sldChg chg="modSp mod">
        <pc:chgData name="Melby, Liz" userId="73cc0df4-58a1-4aab-810f-2978b4fc125e" providerId="ADAL" clId="{3D25DA01-510B-4A66-9DEA-FB9528BEFE17}" dt="2026-03-31T18:17:39.791" v="22" actId="33553"/>
        <pc:sldMkLst>
          <pc:docMk/>
          <pc:sldMk cId="0" sldId="272"/>
        </pc:sldMkLst>
        <pc:spChg chg="mod">
          <ac:chgData name="Melby, Liz" userId="73cc0df4-58a1-4aab-810f-2978b4fc125e" providerId="ADAL" clId="{3D25DA01-510B-4A66-9DEA-FB9528BEFE17}" dt="2026-03-31T18:17:39.791" v="22" actId="33553"/>
          <ac:spMkLst>
            <pc:docMk/>
            <pc:sldMk cId="0" sldId="272"/>
            <ac:spMk id="2" creationId="{00000000-0000-0000-0000-000000000000}"/>
          </ac:spMkLst>
        </pc:spChg>
      </pc:sldChg>
      <pc:sldChg chg="modSp mod">
        <pc:chgData name="Melby, Liz" userId="73cc0df4-58a1-4aab-810f-2978b4fc125e" providerId="ADAL" clId="{3D25DA01-510B-4A66-9DEA-FB9528BEFE17}" dt="2026-03-31T18:17:41.970" v="23" actId="33553"/>
        <pc:sldMkLst>
          <pc:docMk/>
          <pc:sldMk cId="0" sldId="273"/>
        </pc:sldMkLst>
        <pc:spChg chg="mod">
          <ac:chgData name="Melby, Liz" userId="73cc0df4-58a1-4aab-810f-2978b4fc125e" providerId="ADAL" clId="{3D25DA01-510B-4A66-9DEA-FB9528BEFE17}" dt="2026-03-31T18:17:41.970" v="23" actId="33553"/>
          <ac:spMkLst>
            <pc:docMk/>
            <pc:sldMk cId="0" sldId="273"/>
            <ac:spMk id="2" creationId="{00000000-0000-0000-0000-000000000000}"/>
          </ac:spMkLst>
        </pc:spChg>
      </pc:sldChg>
      <pc:sldChg chg="modSp mod">
        <pc:chgData name="Melby, Liz" userId="73cc0df4-58a1-4aab-810f-2978b4fc125e" providerId="ADAL" clId="{3D25DA01-510B-4A66-9DEA-FB9528BEFE17}" dt="2026-03-31T18:17:45.150" v="24" actId="33553"/>
        <pc:sldMkLst>
          <pc:docMk/>
          <pc:sldMk cId="0" sldId="274"/>
        </pc:sldMkLst>
        <pc:spChg chg="mod">
          <ac:chgData name="Melby, Liz" userId="73cc0df4-58a1-4aab-810f-2978b4fc125e" providerId="ADAL" clId="{3D25DA01-510B-4A66-9DEA-FB9528BEFE17}" dt="2026-03-31T18:17:45.150" v="24" actId="33553"/>
          <ac:spMkLst>
            <pc:docMk/>
            <pc:sldMk cId="0" sldId="274"/>
            <ac:spMk id="2" creationId="{00000000-0000-0000-0000-000000000000}"/>
          </ac:spMkLst>
        </pc:spChg>
      </pc:sldChg>
      <pc:sldChg chg="modSp mod">
        <pc:chgData name="Melby, Liz" userId="73cc0df4-58a1-4aab-810f-2978b4fc125e" providerId="ADAL" clId="{3D25DA01-510B-4A66-9DEA-FB9528BEFE17}" dt="2026-03-31T18:16:44.821" v="14" actId="962"/>
        <pc:sldMkLst>
          <pc:docMk/>
          <pc:sldMk cId="0" sldId="277"/>
        </pc:sldMkLst>
        <pc:picChg chg="mod">
          <ac:chgData name="Melby, Liz" userId="73cc0df4-58a1-4aab-810f-2978b4fc125e" providerId="ADAL" clId="{3D25DA01-510B-4A66-9DEA-FB9528BEFE17}" dt="2026-03-31T18:16:44.821" v="14" actId="962"/>
          <ac:picMkLst>
            <pc:docMk/>
            <pc:sldMk cId="0" sldId="277"/>
            <ac:picMk id="2" creationId="{00000000-0000-0000-0000-000000000000}"/>
          </ac:picMkLst>
        </pc:picChg>
      </pc:sldChg>
      <pc:sldChg chg="modSp mod">
        <pc:chgData name="Melby, Liz" userId="73cc0df4-58a1-4aab-810f-2978b4fc125e" providerId="ADAL" clId="{3D25DA01-510B-4A66-9DEA-FB9528BEFE17}" dt="2026-03-31T18:16:49.125" v="15" actId="962"/>
        <pc:sldMkLst>
          <pc:docMk/>
          <pc:sldMk cId="0" sldId="278"/>
        </pc:sldMkLst>
        <pc:grpChg chg="mod">
          <ac:chgData name="Melby, Liz" userId="73cc0df4-58a1-4aab-810f-2978b4fc125e" providerId="ADAL" clId="{3D25DA01-510B-4A66-9DEA-FB9528BEFE17}" dt="2026-03-31T18:16:49.125" v="15" actId="962"/>
          <ac:grpSpMkLst>
            <pc:docMk/>
            <pc:sldMk cId="0" sldId="278"/>
            <ac:grpSpMk id="2" creationId="{00000000-0000-0000-0000-000000000000}"/>
          </ac:grpSpMkLst>
        </pc:grpChg>
      </pc:sldChg>
    </pc:docChg>
  </pc:docChgLst>
</pc:chgInfo>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7619680" y="6162598"/>
            <a:ext cx="1071592" cy="532790"/>
          </a:xfrm>
          <a:prstGeom prst="rect">
            <a:avLst/>
          </a:prstGeom>
        </p:spPr>
      </p:pic>
      <p:pic>
        <p:nvPicPr>
          <p:cNvPr id="17" name="bg object 17"/>
          <p:cNvPicPr/>
          <p:nvPr/>
        </p:nvPicPr>
        <p:blipFill>
          <a:blip r:embed="rId3" cstate="print"/>
          <a:stretch>
            <a:fillRect/>
          </a:stretch>
        </p:blipFill>
        <p:spPr>
          <a:xfrm>
            <a:off x="457199" y="1066800"/>
            <a:ext cx="7535387" cy="5135651"/>
          </a:xfrm>
          <a:prstGeom prst="rect">
            <a:avLst/>
          </a:prstGeom>
        </p:spPr>
      </p:pic>
      <p:sp>
        <p:nvSpPr>
          <p:cNvPr id="18" name="bg object 18"/>
          <p:cNvSpPr/>
          <p:nvPr/>
        </p:nvSpPr>
        <p:spPr>
          <a:xfrm>
            <a:off x="3886962" y="3734561"/>
            <a:ext cx="609600" cy="533400"/>
          </a:xfrm>
          <a:custGeom>
            <a:avLst/>
            <a:gdLst/>
            <a:ahLst/>
            <a:cxnLst/>
            <a:rect l="l" t="t" r="r" b="b"/>
            <a:pathLst>
              <a:path w="609600" h="533400">
                <a:moveTo>
                  <a:pt x="0" y="266700"/>
                </a:moveTo>
                <a:lnTo>
                  <a:pt x="3989" y="223439"/>
                </a:lnTo>
                <a:lnTo>
                  <a:pt x="15538" y="182402"/>
                </a:lnTo>
                <a:lnTo>
                  <a:pt x="34020" y="144135"/>
                </a:lnTo>
                <a:lnTo>
                  <a:pt x="58808" y="109190"/>
                </a:lnTo>
                <a:lnTo>
                  <a:pt x="89273" y="78114"/>
                </a:lnTo>
                <a:lnTo>
                  <a:pt x="124788" y="51457"/>
                </a:lnTo>
                <a:lnTo>
                  <a:pt x="164725" y="29768"/>
                </a:lnTo>
                <a:lnTo>
                  <a:pt x="208458" y="13596"/>
                </a:lnTo>
                <a:lnTo>
                  <a:pt x="255359" y="3490"/>
                </a:lnTo>
                <a:lnTo>
                  <a:pt x="304800" y="0"/>
                </a:lnTo>
                <a:lnTo>
                  <a:pt x="354240" y="3490"/>
                </a:lnTo>
                <a:lnTo>
                  <a:pt x="401141" y="13596"/>
                </a:lnTo>
                <a:lnTo>
                  <a:pt x="444874" y="29768"/>
                </a:lnTo>
                <a:lnTo>
                  <a:pt x="484811" y="51457"/>
                </a:lnTo>
                <a:lnTo>
                  <a:pt x="520326" y="78114"/>
                </a:lnTo>
                <a:lnTo>
                  <a:pt x="550791" y="109190"/>
                </a:lnTo>
                <a:lnTo>
                  <a:pt x="575579" y="144135"/>
                </a:lnTo>
                <a:lnTo>
                  <a:pt x="594061" y="182402"/>
                </a:lnTo>
                <a:lnTo>
                  <a:pt x="605610" y="223439"/>
                </a:lnTo>
                <a:lnTo>
                  <a:pt x="609600" y="266700"/>
                </a:lnTo>
                <a:lnTo>
                  <a:pt x="605610" y="309960"/>
                </a:lnTo>
                <a:lnTo>
                  <a:pt x="594061" y="350997"/>
                </a:lnTo>
                <a:lnTo>
                  <a:pt x="575579" y="389264"/>
                </a:lnTo>
                <a:lnTo>
                  <a:pt x="550791" y="424209"/>
                </a:lnTo>
                <a:lnTo>
                  <a:pt x="520326" y="455285"/>
                </a:lnTo>
                <a:lnTo>
                  <a:pt x="484811" y="481942"/>
                </a:lnTo>
                <a:lnTo>
                  <a:pt x="444874" y="503631"/>
                </a:lnTo>
                <a:lnTo>
                  <a:pt x="401141" y="519803"/>
                </a:lnTo>
                <a:lnTo>
                  <a:pt x="354240" y="529909"/>
                </a:lnTo>
                <a:lnTo>
                  <a:pt x="304800" y="533400"/>
                </a:lnTo>
                <a:lnTo>
                  <a:pt x="255359" y="529909"/>
                </a:lnTo>
                <a:lnTo>
                  <a:pt x="208458" y="519803"/>
                </a:lnTo>
                <a:lnTo>
                  <a:pt x="164725" y="503631"/>
                </a:lnTo>
                <a:lnTo>
                  <a:pt x="124788" y="481942"/>
                </a:lnTo>
                <a:lnTo>
                  <a:pt x="89273" y="455285"/>
                </a:lnTo>
                <a:lnTo>
                  <a:pt x="58808" y="424209"/>
                </a:lnTo>
                <a:lnTo>
                  <a:pt x="34020" y="389264"/>
                </a:lnTo>
                <a:lnTo>
                  <a:pt x="15538" y="350997"/>
                </a:lnTo>
                <a:lnTo>
                  <a:pt x="3989" y="309960"/>
                </a:lnTo>
                <a:lnTo>
                  <a:pt x="0" y="266700"/>
                </a:lnTo>
                <a:close/>
              </a:path>
            </a:pathLst>
          </a:custGeom>
          <a:ln w="25908">
            <a:solidFill>
              <a:srgbClr val="FF0000"/>
            </a:solidFill>
          </a:ln>
        </p:spPr>
        <p:txBody>
          <a:bodyPr wrap="square" lIns="0" tIns="0" rIns="0" bIns="0" rtlCol="0"/>
          <a:lstStyle/>
          <a:p>
            <a:endParaRPr/>
          </a:p>
        </p:txBody>
      </p:sp>
      <p:sp>
        <p:nvSpPr>
          <p:cNvPr id="19" name="bg object 19"/>
          <p:cNvSpPr/>
          <p:nvPr/>
        </p:nvSpPr>
        <p:spPr>
          <a:xfrm>
            <a:off x="457961" y="5410963"/>
            <a:ext cx="1524000" cy="381000"/>
          </a:xfrm>
          <a:custGeom>
            <a:avLst/>
            <a:gdLst/>
            <a:ahLst/>
            <a:cxnLst/>
            <a:rect l="l" t="t" r="r" b="b"/>
            <a:pathLst>
              <a:path w="1524000" h="381000">
                <a:moveTo>
                  <a:pt x="0" y="63499"/>
                </a:moveTo>
                <a:lnTo>
                  <a:pt x="4990" y="38785"/>
                </a:lnTo>
                <a:lnTo>
                  <a:pt x="18600" y="18600"/>
                </a:lnTo>
                <a:lnTo>
                  <a:pt x="38785" y="4990"/>
                </a:lnTo>
                <a:lnTo>
                  <a:pt x="63500" y="0"/>
                </a:lnTo>
                <a:lnTo>
                  <a:pt x="1460500" y="0"/>
                </a:lnTo>
                <a:lnTo>
                  <a:pt x="1485214" y="4990"/>
                </a:lnTo>
                <a:lnTo>
                  <a:pt x="1505399" y="18600"/>
                </a:lnTo>
                <a:lnTo>
                  <a:pt x="1519009" y="38785"/>
                </a:lnTo>
                <a:lnTo>
                  <a:pt x="1524000" y="63499"/>
                </a:lnTo>
                <a:lnTo>
                  <a:pt x="1524000" y="317499"/>
                </a:lnTo>
                <a:lnTo>
                  <a:pt x="1519009" y="342214"/>
                </a:lnTo>
                <a:lnTo>
                  <a:pt x="1505399" y="362399"/>
                </a:lnTo>
                <a:lnTo>
                  <a:pt x="1485214" y="376009"/>
                </a:lnTo>
                <a:lnTo>
                  <a:pt x="1460500" y="380999"/>
                </a:lnTo>
                <a:lnTo>
                  <a:pt x="63500" y="380999"/>
                </a:lnTo>
                <a:lnTo>
                  <a:pt x="38785" y="376009"/>
                </a:lnTo>
                <a:lnTo>
                  <a:pt x="18600" y="362399"/>
                </a:lnTo>
                <a:lnTo>
                  <a:pt x="4990" y="342214"/>
                </a:lnTo>
                <a:lnTo>
                  <a:pt x="0" y="317499"/>
                </a:lnTo>
                <a:lnTo>
                  <a:pt x="0" y="63499"/>
                </a:lnTo>
                <a:close/>
              </a:path>
            </a:pathLst>
          </a:custGeom>
          <a:ln w="32004">
            <a:solidFill>
              <a:srgbClr val="FF0000"/>
            </a:solidFill>
          </a:ln>
        </p:spPr>
        <p:txBody>
          <a:bodyPr wrap="square" lIns="0" tIns="0" rIns="0" bIns="0" rtlCol="0"/>
          <a:lstStyle/>
          <a:p>
            <a:endParaRPr/>
          </a:p>
        </p:txBody>
      </p:sp>
      <p:sp>
        <p:nvSpPr>
          <p:cNvPr id="20" name="bg object 20"/>
          <p:cNvSpPr/>
          <p:nvPr/>
        </p:nvSpPr>
        <p:spPr>
          <a:xfrm>
            <a:off x="2058162" y="4312848"/>
            <a:ext cx="1778000" cy="1288415"/>
          </a:xfrm>
          <a:custGeom>
            <a:avLst/>
            <a:gdLst/>
            <a:ahLst/>
            <a:cxnLst/>
            <a:rect l="l" t="t" r="r" b="b"/>
            <a:pathLst>
              <a:path w="1778000" h="1288414">
                <a:moveTo>
                  <a:pt x="0" y="1288211"/>
                </a:moveTo>
                <a:lnTo>
                  <a:pt x="1777390" y="0"/>
                </a:lnTo>
              </a:path>
            </a:pathLst>
          </a:custGeom>
          <a:ln w="19812">
            <a:solidFill>
              <a:srgbClr val="C00000"/>
            </a:solidFill>
          </a:ln>
        </p:spPr>
        <p:txBody>
          <a:bodyPr wrap="square" lIns="0" tIns="0" rIns="0" bIns="0" rtlCol="0"/>
          <a:lstStyle/>
          <a:p>
            <a:endParaRPr/>
          </a:p>
        </p:txBody>
      </p:sp>
      <p:sp>
        <p:nvSpPr>
          <p:cNvPr id="21" name="bg object 21"/>
          <p:cNvSpPr/>
          <p:nvPr/>
        </p:nvSpPr>
        <p:spPr>
          <a:xfrm>
            <a:off x="3802908" y="4275585"/>
            <a:ext cx="84455" cy="75565"/>
          </a:xfrm>
          <a:custGeom>
            <a:avLst/>
            <a:gdLst/>
            <a:ahLst/>
            <a:cxnLst/>
            <a:rect l="l" t="t" r="r" b="b"/>
            <a:pathLst>
              <a:path w="84454" h="75564">
                <a:moveTo>
                  <a:pt x="84048" y="0"/>
                </a:moveTo>
                <a:lnTo>
                  <a:pt x="0" y="13868"/>
                </a:lnTo>
                <a:lnTo>
                  <a:pt x="44716" y="75564"/>
                </a:lnTo>
                <a:lnTo>
                  <a:pt x="84048" y="0"/>
                </a:lnTo>
                <a:close/>
              </a:path>
            </a:pathLst>
          </a:custGeom>
          <a:solidFill>
            <a:srgbClr val="C00000"/>
          </a:solidFill>
        </p:spPr>
        <p:txBody>
          <a:bodyPr wrap="square" lIns="0" tIns="0" rIns="0" bIns="0" rtlCol="0"/>
          <a:lstStyle/>
          <a:p>
            <a:endParaRPr/>
          </a:p>
        </p:txBody>
      </p:sp>
      <p:sp>
        <p:nvSpPr>
          <p:cNvPr id="2" name="Holder 2"/>
          <p:cNvSpPr>
            <a:spLocks noGrp="1"/>
          </p:cNvSpPr>
          <p:nvPr>
            <p:ph type="ctrTitle"/>
          </p:nvPr>
        </p:nvSpPr>
        <p:spPr>
          <a:xfrm>
            <a:off x="535940" y="406398"/>
            <a:ext cx="6330315" cy="452119"/>
          </a:xfrm>
          <a:prstGeom prst="rect">
            <a:avLst/>
          </a:prstGeom>
        </p:spPr>
        <p:txBody>
          <a:bodyPr wrap="square" lIns="0" tIns="0" rIns="0" bIns="0">
            <a:spAutoFit/>
          </a:bodyPr>
          <a:lstStyle>
            <a:lvl1pPr>
              <a:defRPr sz="2800" b="1" i="0">
                <a:solidFill>
                  <a:srgbClr val="0B2240"/>
                </a:solidFill>
                <a:latin typeface="Calibri"/>
                <a:cs typeface="Calibri"/>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sz="2800" b="0" i="0">
                <a:solidFill>
                  <a:srgbClr val="0B2240"/>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3/31/2026</a:t>
            </a:fld>
            <a:endParaRPr lang="en-US"/>
          </a:p>
        </p:txBody>
      </p:sp>
      <p:sp>
        <p:nvSpPr>
          <p:cNvPr id="6" name="Holder 6"/>
          <p:cNvSpPr>
            <a:spLocks noGrp="1"/>
          </p:cNvSpPr>
          <p:nvPr>
            <p:ph type="sldNum" sz="quarter" idx="7"/>
          </p:nvPr>
        </p:nvSpPr>
        <p:spPr/>
        <p:txBody>
          <a:bodyPr lIns="0" tIns="0" rIns="0" bIns="0"/>
          <a:lstStyle>
            <a:lvl1pPr>
              <a:defRPr sz="1400" b="0" i="0">
                <a:solidFill>
                  <a:srgbClr val="0B2240"/>
                </a:solidFill>
                <a:latin typeface="Calibri"/>
                <a:cs typeface="Calibri"/>
              </a:defRPr>
            </a:lvl1pPr>
          </a:lstStyle>
          <a:p>
            <a:pPr marL="38100">
              <a:lnSpc>
                <a:spcPts val="1435"/>
              </a:lnSpc>
            </a:pPr>
            <a:fld id="{81D60167-4931-47E6-BA6A-407CBD079E47}" type="slidenum">
              <a:rPr spc="-25" dirty="0"/>
              <a:t>‹#›</a:t>
            </a:fld>
            <a:endParaRPr spc="-25"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rgbClr val="0B2240"/>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2800" b="0" i="0">
                <a:solidFill>
                  <a:srgbClr val="0B2240"/>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3/31/2026</a:t>
            </a:fld>
            <a:endParaRPr lang="en-US"/>
          </a:p>
        </p:txBody>
      </p:sp>
      <p:sp>
        <p:nvSpPr>
          <p:cNvPr id="6" name="Holder 6"/>
          <p:cNvSpPr>
            <a:spLocks noGrp="1"/>
          </p:cNvSpPr>
          <p:nvPr>
            <p:ph type="sldNum" sz="quarter" idx="7"/>
          </p:nvPr>
        </p:nvSpPr>
        <p:spPr/>
        <p:txBody>
          <a:bodyPr lIns="0" tIns="0" rIns="0" bIns="0"/>
          <a:lstStyle>
            <a:lvl1pPr>
              <a:defRPr sz="1400" b="0" i="0">
                <a:solidFill>
                  <a:srgbClr val="0B2240"/>
                </a:solidFill>
                <a:latin typeface="Calibri"/>
                <a:cs typeface="Calibri"/>
              </a:defRPr>
            </a:lvl1pPr>
          </a:lstStyle>
          <a:p>
            <a:pPr marL="38100">
              <a:lnSpc>
                <a:spcPts val="1435"/>
              </a:lnSpc>
            </a:pPr>
            <a:fld id="{81D60167-4931-47E6-BA6A-407CBD079E47}" type="slidenum">
              <a:rPr spc="-25" dirty="0"/>
              <a:t>‹#›</a:t>
            </a:fld>
            <a:endParaRPr spc="-25"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rgbClr val="0B2240"/>
                </a:solidFill>
                <a:latin typeface="Calibri"/>
                <a:cs typeface="Calibri"/>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3/31/2026</a:t>
            </a:fld>
            <a:endParaRPr lang="en-US"/>
          </a:p>
        </p:txBody>
      </p:sp>
      <p:sp>
        <p:nvSpPr>
          <p:cNvPr id="7" name="Holder 7"/>
          <p:cNvSpPr>
            <a:spLocks noGrp="1"/>
          </p:cNvSpPr>
          <p:nvPr>
            <p:ph type="sldNum" sz="quarter" idx="7"/>
          </p:nvPr>
        </p:nvSpPr>
        <p:spPr/>
        <p:txBody>
          <a:bodyPr lIns="0" tIns="0" rIns="0" bIns="0"/>
          <a:lstStyle>
            <a:lvl1pPr>
              <a:defRPr sz="1400" b="0" i="0">
                <a:solidFill>
                  <a:srgbClr val="0B2240"/>
                </a:solidFill>
                <a:latin typeface="Calibri"/>
                <a:cs typeface="Calibri"/>
              </a:defRPr>
            </a:lvl1pPr>
          </a:lstStyle>
          <a:p>
            <a:pPr marL="38100">
              <a:lnSpc>
                <a:spcPts val="1435"/>
              </a:lnSpc>
            </a:pPr>
            <a:fld id="{81D60167-4931-47E6-BA6A-407CBD079E47}" type="slidenum">
              <a:rPr spc="-25" dirty="0"/>
              <a:t>‹#›</a:t>
            </a:fld>
            <a:endParaRPr spc="-25"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rgbClr val="0B2240"/>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3/31/2026</a:t>
            </a:fld>
            <a:endParaRPr lang="en-US"/>
          </a:p>
        </p:txBody>
      </p:sp>
      <p:sp>
        <p:nvSpPr>
          <p:cNvPr id="5" name="Holder 5"/>
          <p:cNvSpPr>
            <a:spLocks noGrp="1"/>
          </p:cNvSpPr>
          <p:nvPr>
            <p:ph type="sldNum" sz="quarter" idx="7"/>
          </p:nvPr>
        </p:nvSpPr>
        <p:spPr/>
        <p:txBody>
          <a:bodyPr lIns="0" tIns="0" rIns="0" bIns="0"/>
          <a:lstStyle>
            <a:lvl1pPr>
              <a:defRPr sz="1400" b="0" i="0">
                <a:solidFill>
                  <a:srgbClr val="0B2240"/>
                </a:solidFill>
                <a:latin typeface="Calibri"/>
                <a:cs typeface="Calibri"/>
              </a:defRPr>
            </a:lvl1pPr>
          </a:lstStyle>
          <a:p>
            <a:pPr marL="38100">
              <a:lnSpc>
                <a:spcPts val="1435"/>
              </a:lnSpc>
            </a:pPr>
            <a:fld id="{81D60167-4931-47E6-BA6A-407CBD079E47}" type="slidenum">
              <a:rPr spc="-25" dirty="0"/>
              <a:t>‹#›</a:t>
            </a:fld>
            <a:endParaRPr spc="-25"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3/31/2026</a:t>
            </a:fld>
            <a:endParaRPr lang="en-US"/>
          </a:p>
        </p:txBody>
      </p:sp>
      <p:sp>
        <p:nvSpPr>
          <p:cNvPr id="4" name="Holder 4"/>
          <p:cNvSpPr>
            <a:spLocks noGrp="1"/>
          </p:cNvSpPr>
          <p:nvPr>
            <p:ph type="sldNum" sz="quarter" idx="7"/>
          </p:nvPr>
        </p:nvSpPr>
        <p:spPr/>
        <p:txBody>
          <a:bodyPr lIns="0" tIns="0" rIns="0" bIns="0"/>
          <a:lstStyle>
            <a:lvl1pPr>
              <a:defRPr sz="1400" b="0" i="0">
                <a:solidFill>
                  <a:srgbClr val="0B2240"/>
                </a:solidFill>
                <a:latin typeface="Calibri"/>
                <a:cs typeface="Calibri"/>
              </a:defRPr>
            </a:lvl1pPr>
          </a:lstStyle>
          <a:p>
            <a:pPr marL="38100">
              <a:lnSpc>
                <a:spcPts val="1435"/>
              </a:lnSpc>
            </a:pPr>
            <a:fld id="{81D60167-4931-47E6-BA6A-407CBD079E47}" type="slidenum">
              <a:rPr spc="-25" dirty="0"/>
              <a:t>‹#›</a:t>
            </a:fld>
            <a:endParaRPr spc="-25"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7619680" y="6162598"/>
            <a:ext cx="1071592" cy="532790"/>
          </a:xfrm>
          <a:prstGeom prst="rect">
            <a:avLst/>
          </a:prstGeom>
        </p:spPr>
      </p:pic>
      <p:sp>
        <p:nvSpPr>
          <p:cNvPr id="2" name="Holder 2"/>
          <p:cNvSpPr>
            <a:spLocks noGrp="1"/>
          </p:cNvSpPr>
          <p:nvPr>
            <p:ph type="title"/>
          </p:nvPr>
        </p:nvSpPr>
        <p:spPr>
          <a:xfrm>
            <a:off x="535940" y="406398"/>
            <a:ext cx="8072119" cy="751777"/>
          </a:xfrm>
          <a:prstGeom prst="rect">
            <a:avLst/>
          </a:prstGeom>
        </p:spPr>
        <p:txBody>
          <a:bodyPr wrap="square" lIns="0" tIns="0" rIns="0" bIns="0">
            <a:spAutoFit/>
          </a:bodyPr>
          <a:lstStyle>
            <a:lvl1pPr>
              <a:defRPr sz="2800" b="1" i="0">
                <a:solidFill>
                  <a:srgbClr val="0B2240"/>
                </a:solidFill>
                <a:latin typeface="Calibri"/>
                <a:cs typeface="Calibri"/>
              </a:defRPr>
            </a:lvl1pPr>
          </a:lstStyle>
          <a:p>
            <a:endParaRPr/>
          </a:p>
        </p:txBody>
      </p:sp>
      <p:sp>
        <p:nvSpPr>
          <p:cNvPr id="3" name="Holder 3"/>
          <p:cNvSpPr>
            <a:spLocks noGrp="1"/>
          </p:cNvSpPr>
          <p:nvPr>
            <p:ph type="body" idx="1"/>
          </p:nvPr>
        </p:nvSpPr>
        <p:spPr>
          <a:xfrm>
            <a:off x="535940" y="1115059"/>
            <a:ext cx="7976870" cy="4344035"/>
          </a:xfrm>
          <a:prstGeom prst="rect">
            <a:avLst/>
          </a:prstGeom>
        </p:spPr>
        <p:txBody>
          <a:bodyPr wrap="square" lIns="0" tIns="0" rIns="0" bIns="0">
            <a:spAutoFit/>
          </a:bodyPr>
          <a:lstStyle>
            <a:lvl1pPr>
              <a:defRPr sz="2800" b="0" i="0">
                <a:solidFill>
                  <a:srgbClr val="0B2240"/>
                </a:solidFill>
                <a:latin typeface="Calibri"/>
                <a:cs typeface="Calibri"/>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3/31/2026</a:t>
            </a:fld>
            <a:endParaRPr lang="en-US"/>
          </a:p>
        </p:txBody>
      </p:sp>
      <p:sp>
        <p:nvSpPr>
          <p:cNvPr id="6" name="Holder 6"/>
          <p:cNvSpPr>
            <a:spLocks noGrp="1"/>
          </p:cNvSpPr>
          <p:nvPr>
            <p:ph type="sldNum" sz="quarter" idx="7"/>
          </p:nvPr>
        </p:nvSpPr>
        <p:spPr>
          <a:xfrm>
            <a:off x="510540" y="6466204"/>
            <a:ext cx="269240" cy="203834"/>
          </a:xfrm>
          <a:prstGeom prst="rect">
            <a:avLst/>
          </a:prstGeom>
        </p:spPr>
        <p:txBody>
          <a:bodyPr wrap="square" lIns="0" tIns="0" rIns="0" bIns="0">
            <a:spAutoFit/>
          </a:bodyPr>
          <a:lstStyle>
            <a:lvl1pPr>
              <a:defRPr sz="1400" b="0" i="0">
                <a:solidFill>
                  <a:srgbClr val="0B2240"/>
                </a:solidFill>
                <a:latin typeface="Calibri"/>
                <a:cs typeface="Calibri"/>
              </a:defRPr>
            </a:lvl1pPr>
          </a:lstStyle>
          <a:p>
            <a:pPr marL="38100">
              <a:lnSpc>
                <a:spcPts val="1435"/>
              </a:lnSpc>
            </a:pPr>
            <a:fld id="{81D60167-4931-47E6-BA6A-407CBD079E47}" type="slidenum">
              <a:rPr spc="-25" dirty="0"/>
              <a:t>‹#›</a:t>
            </a:fld>
            <a:endParaRPr spc="-25"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securefileshare.minnstate.edu/human.aspx?r=1973857911&amp;transaction=signoff"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hyperlink" Target="mailto:Steven.Gednalske@minnstate.edu" TargetMode="External"/><Relationship Id="rId2" Type="http://schemas.openxmlformats.org/officeDocument/2006/relationships/image" Target="../media/image5.jpg"/><Relationship Id="rId1" Type="http://schemas.openxmlformats.org/officeDocument/2006/relationships/slideLayout" Target="../slideLayouts/slideLayout2.xml"/><Relationship Id="rId6" Type="http://schemas.openxmlformats.org/officeDocument/2006/relationships/hyperlink" Target="https://mnscu.sharepoint.com/sites/tax/SitePages/Home.aspx" TargetMode="External"/><Relationship Id="rId5" Type="http://schemas.openxmlformats.org/officeDocument/2006/relationships/hyperlink" Target="http://www.minnstate.edu/system/finance/taxinformation/index.html" TargetMode="External"/><Relationship Id="rId4" Type="http://schemas.openxmlformats.org/officeDocument/2006/relationships/hyperlink" Target="mailto:Ann.Page@minnstate.edu"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minnstate.edu/system/finance/taxinformation/entertainer/nrprocedures.html" TargetMode="External"/><Relationship Id="rId2" Type="http://schemas.openxmlformats.org/officeDocument/2006/relationships/image" Target="../media/image1.jpg"/><Relationship Id="rId1" Type="http://schemas.openxmlformats.org/officeDocument/2006/relationships/slideLayout" Target="../slideLayouts/slideLayout4.xml"/><Relationship Id="rId6" Type="http://schemas.openxmlformats.org/officeDocument/2006/relationships/image" Target="../media/image12.png"/><Relationship Id="rId5" Type="http://schemas.openxmlformats.org/officeDocument/2006/relationships/hyperlink" Target="https://edit.revenue.state.mn.us/sites/default/files/2019-01/FactSheet%2011%2C%20Nonresident%20Entertainer%20Tax.pdf" TargetMode="External"/><Relationship Id="rId4" Type="http://schemas.openxmlformats.org/officeDocument/2006/relationships/hyperlink" Target="https://mnscu.sharepoint.com/sites/tax/SitePages/MN%20Nonresident%20Entertainer%20Tax.aspx" TargetMode="External"/></Relationships>
</file>

<file path=ppt/slides/_rels/slide2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hyperlink" Target="https://www.bing.com/images/search?view=detailV2&amp;ccid=4yFFz0qt&amp;id=384ACE4B383152F1F2362B1C3B7609F43C39E13E&amp;thid=OIP.4yFFz0qttaYNrBah2lONfwHaEq&amp;mediaurl=http%3a%2f%2fcliparts.co%2fcliparts%2f8c6%2f8xe%2f8c68xeoqi.png&amp;exph=1246&amp;expw=1979&amp;q=money%2Bclip%2Bart&amp;simid=608014875331789847&amp;selectedIndex=42"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revenue.state.mn.us/sites/default/files/2019-06/mwr_19.pd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descr="Minesota State logo of a blue green banner, a white star, and the letter M"/>
          <p:cNvPicPr/>
          <p:nvPr/>
        </p:nvPicPr>
        <p:blipFill>
          <a:blip r:embed="rId2" cstate="print"/>
          <a:stretch>
            <a:fillRect/>
          </a:stretch>
        </p:blipFill>
        <p:spPr>
          <a:xfrm>
            <a:off x="0" y="0"/>
            <a:ext cx="9143999" cy="3360419"/>
          </a:xfrm>
          <a:prstGeom prst="rect">
            <a:avLst/>
          </a:prstGeom>
        </p:spPr>
      </p:pic>
      <p:pic>
        <p:nvPicPr>
          <p:cNvPr id="3" name="object 3">
            <a:extLst>
              <a:ext uri="{C183D7F6-B498-43B3-948B-1728B52AA6E4}">
                <adec:decorative xmlns:adec="http://schemas.microsoft.com/office/drawing/2017/decorative" val="1"/>
              </a:ext>
            </a:extLst>
          </p:cNvPr>
          <p:cNvPicPr/>
          <p:nvPr/>
        </p:nvPicPr>
        <p:blipFill>
          <a:blip r:embed="rId3" cstate="print"/>
          <a:stretch>
            <a:fillRect/>
          </a:stretch>
        </p:blipFill>
        <p:spPr>
          <a:xfrm>
            <a:off x="0" y="3777996"/>
            <a:ext cx="9143999" cy="108203"/>
          </a:xfrm>
          <a:prstGeom prst="rect">
            <a:avLst/>
          </a:prstGeom>
        </p:spPr>
      </p:pic>
      <p:sp>
        <p:nvSpPr>
          <p:cNvPr id="4" name="object 4"/>
          <p:cNvSpPr txBox="1"/>
          <p:nvPr/>
        </p:nvSpPr>
        <p:spPr>
          <a:xfrm>
            <a:off x="6798056" y="3059405"/>
            <a:ext cx="1199515" cy="699135"/>
          </a:xfrm>
          <a:prstGeom prst="rect">
            <a:avLst/>
          </a:prstGeom>
        </p:spPr>
        <p:txBody>
          <a:bodyPr vert="horz" wrap="square" lIns="0" tIns="95250" rIns="0" bIns="0" rtlCol="0">
            <a:spAutoFit/>
          </a:bodyPr>
          <a:lstStyle/>
          <a:p>
            <a:pPr marL="12700">
              <a:lnSpc>
                <a:spcPct val="100000"/>
              </a:lnSpc>
              <a:spcBef>
                <a:spcPts val="750"/>
              </a:spcBef>
            </a:pPr>
            <a:r>
              <a:rPr sz="1800" b="1" dirty="0">
                <a:solidFill>
                  <a:srgbClr val="009F4D"/>
                </a:solidFill>
                <a:latin typeface="Calibri"/>
                <a:cs typeface="Calibri"/>
              </a:rPr>
              <a:t>August</a:t>
            </a:r>
            <a:r>
              <a:rPr sz="1800" b="1" spc="-55" dirty="0">
                <a:solidFill>
                  <a:srgbClr val="009F4D"/>
                </a:solidFill>
                <a:latin typeface="Calibri"/>
                <a:cs typeface="Calibri"/>
              </a:rPr>
              <a:t> </a:t>
            </a:r>
            <a:r>
              <a:rPr sz="1800" b="1" spc="-20" dirty="0">
                <a:solidFill>
                  <a:srgbClr val="009F4D"/>
                </a:solidFill>
                <a:latin typeface="Calibri"/>
                <a:cs typeface="Calibri"/>
              </a:rPr>
              <a:t>2018</a:t>
            </a:r>
            <a:endParaRPr sz="1800">
              <a:latin typeface="Calibri"/>
              <a:cs typeface="Calibri"/>
            </a:endParaRPr>
          </a:p>
          <a:p>
            <a:pPr marL="38100">
              <a:lnSpc>
                <a:spcPct val="100000"/>
              </a:lnSpc>
              <a:spcBef>
                <a:spcPts val="570"/>
              </a:spcBef>
            </a:pPr>
            <a:r>
              <a:rPr sz="1600" b="1" spc="-30" dirty="0">
                <a:solidFill>
                  <a:srgbClr val="009F4D"/>
                </a:solidFill>
                <a:latin typeface="Calibri"/>
                <a:cs typeface="Calibri"/>
              </a:rPr>
              <a:t>TAX</a:t>
            </a:r>
            <a:r>
              <a:rPr sz="1600" b="1" spc="-45" dirty="0">
                <a:solidFill>
                  <a:srgbClr val="009F4D"/>
                </a:solidFill>
                <a:latin typeface="Calibri"/>
                <a:cs typeface="Calibri"/>
              </a:rPr>
              <a:t> </a:t>
            </a:r>
            <a:r>
              <a:rPr sz="1600" b="1" spc="-10" dirty="0">
                <a:solidFill>
                  <a:srgbClr val="009F4D"/>
                </a:solidFill>
                <a:latin typeface="Calibri"/>
                <a:cs typeface="Calibri"/>
              </a:rPr>
              <a:t>SERVICES</a:t>
            </a:r>
            <a:endParaRPr sz="1600">
              <a:latin typeface="Calibri"/>
              <a:cs typeface="Calibri"/>
            </a:endParaRPr>
          </a:p>
        </p:txBody>
      </p:sp>
      <p:sp>
        <p:nvSpPr>
          <p:cNvPr id="5" name="object 5"/>
          <p:cNvSpPr txBox="1">
            <a:spLocks noGrp="1"/>
          </p:cNvSpPr>
          <p:nvPr>
            <p:ph type="title" idx="4294967295"/>
          </p:nvPr>
        </p:nvSpPr>
        <p:spPr>
          <a:xfrm>
            <a:off x="1069339" y="3887215"/>
            <a:ext cx="5019040" cy="1565275"/>
          </a:xfrm>
          <a:prstGeom prst="rect">
            <a:avLst/>
          </a:prstGeom>
          <a:noFill/>
          <a:ln>
            <a:noFill/>
            <a:prstDash/>
          </a:ln>
          <a:effectLst/>
        </p:spPr>
        <p:txBody>
          <a:bodyPr rot="0" spcFirstLastPara="0" vertOverflow="overflow" horzOverflow="overflow" vert="horz" wrap="square" lIns="0" tIns="12065" rIns="0" bIns="0" numCol="1" spcCol="0" rtlCol="0" fromWordArt="0" anchor="t" anchorCtr="0" forceAA="0" compatLnSpc="1">
            <a:prstTxWarp prst="textNoShape">
              <a:avLst/>
            </a:prstTxWarp>
            <a:spAutoFit/>
          </a:bodyPr>
          <a:lstStyle/>
          <a:p>
            <a:pPr marL="12700" marR="5080" lvl="0" indent="0" defTabSz="914400" eaLnBrk="1" fontAlgn="auto" latinLnBrk="0" hangingPunct="1">
              <a:lnSpc>
                <a:spcPct val="100000"/>
              </a:lnSpc>
              <a:spcBef>
                <a:spcPts val="95"/>
              </a:spcBef>
              <a:spcAft>
                <a:spcPts val="0"/>
              </a:spcAft>
              <a:buClrTx/>
              <a:buSzTx/>
              <a:buFontTx/>
              <a:buNone/>
              <a:tabLst/>
              <a:defRPr/>
            </a:pPr>
            <a:r>
              <a:rPr kumimoji="0" lang="en-US" sz="4000" b="1" i="0" u="none" strike="noStrike" kern="0" cap="none" spc="0" normalizeH="0" baseline="0" noProof="0" dirty="0">
                <a:ln>
                  <a:noFill/>
                </a:ln>
                <a:solidFill>
                  <a:srgbClr val="0B2240"/>
                </a:solidFill>
                <a:effectLst/>
                <a:uLnTx/>
                <a:uFillTx/>
                <a:latin typeface="Calibri"/>
                <a:cs typeface="Calibri"/>
              </a:rPr>
              <a:t>Minnesota</a:t>
            </a:r>
            <a:r>
              <a:rPr kumimoji="0" lang="en-US" sz="4000" b="1" i="0" u="none" strike="noStrike" kern="0" cap="none" spc="-225" normalizeH="0" baseline="0" noProof="0" dirty="0">
                <a:ln>
                  <a:noFill/>
                </a:ln>
                <a:solidFill>
                  <a:srgbClr val="0B2240"/>
                </a:solidFill>
                <a:effectLst/>
                <a:uLnTx/>
                <a:uFillTx/>
                <a:latin typeface="Calibri"/>
                <a:cs typeface="Calibri"/>
              </a:rPr>
              <a:t> </a:t>
            </a:r>
            <a:r>
              <a:rPr kumimoji="0" lang="en-US" sz="4000" b="1" i="0" u="none" strike="noStrike" kern="0" cap="none" spc="-10" normalizeH="0" baseline="0" noProof="0" dirty="0">
                <a:ln>
                  <a:noFill/>
                </a:ln>
                <a:solidFill>
                  <a:srgbClr val="0B2240"/>
                </a:solidFill>
                <a:effectLst/>
                <a:uLnTx/>
                <a:uFillTx/>
                <a:latin typeface="Calibri"/>
                <a:cs typeface="Calibri"/>
              </a:rPr>
              <a:t>Nonresident Entertainer</a:t>
            </a:r>
            <a:r>
              <a:rPr kumimoji="0" lang="en-US" sz="4000" b="1" i="0" u="none" strike="noStrike" kern="0" cap="none" spc="-215" normalizeH="0" baseline="0" noProof="0" dirty="0">
                <a:ln>
                  <a:noFill/>
                </a:ln>
                <a:solidFill>
                  <a:srgbClr val="0B2240"/>
                </a:solidFill>
                <a:effectLst/>
                <a:uLnTx/>
                <a:uFillTx/>
                <a:latin typeface="Calibri"/>
                <a:cs typeface="Calibri"/>
              </a:rPr>
              <a:t> </a:t>
            </a:r>
            <a:r>
              <a:rPr kumimoji="0" lang="en-US" sz="4000" b="1" i="0" u="none" strike="noStrike" kern="0" cap="none" spc="-25" normalizeH="0" baseline="0" noProof="0" dirty="0">
                <a:ln>
                  <a:noFill/>
                </a:ln>
                <a:solidFill>
                  <a:srgbClr val="0B2240"/>
                </a:solidFill>
                <a:effectLst/>
                <a:uLnTx/>
                <a:uFillTx/>
                <a:latin typeface="Calibri"/>
                <a:cs typeface="Calibri"/>
              </a:rPr>
              <a:t>Tax</a:t>
            </a:r>
            <a:endParaRPr kumimoji="0" lang="en-US" sz="4000" b="0" i="0" u="none" strike="noStrike" kern="0" cap="none" spc="0" normalizeH="0" baseline="0" noProof="0" dirty="0">
              <a:ln>
                <a:noFill/>
              </a:ln>
              <a:solidFill>
                <a:sysClr val="windowText" lastClr="000000"/>
              </a:solidFill>
              <a:effectLst/>
              <a:uLnTx/>
              <a:uFillTx/>
              <a:latin typeface="Calibri"/>
              <a:cs typeface="Calibri"/>
            </a:endParaRPr>
          </a:p>
          <a:p>
            <a:pPr marL="12700" marR="0" lvl="0" indent="0" defTabSz="914400" eaLnBrk="1" fontAlgn="auto" latinLnBrk="0" hangingPunct="1">
              <a:lnSpc>
                <a:spcPct val="100000"/>
              </a:lnSpc>
              <a:spcBef>
                <a:spcPts val="130"/>
              </a:spcBef>
              <a:spcAft>
                <a:spcPts val="0"/>
              </a:spcAft>
              <a:buClrTx/>
              <a:buSzTx/>
              <a:buFontTx/>
              <a:buNone/>
              <a:tabLst/>
              <a:defRPr/>
            </a:pPr>
            <a:r>
              <a:rPr kumimoji="0" lang="en-US" sz="2000" b="1" i="0" u="none" strike="noStrike" kern="0" cap="none" spc="-45" normalizeH="0" baseline="0" noProof="0" dirty="0">
                <a:ln>
                  <a:noFill/>
                </a:ln>
                <a:solidFill>
                  <a:srgbClr val="009F4D"/>
                </a:solidFill>
                <a:effectLst/>
                <a:uLnTx/>
                <a:uFillTx/>
                <a:latin typeface="Calibri"/>
                <a:cs typeface="Calibri"/>
              </a:rPr>
              <a:t>Tax</a:t>
            </a:r>
            <a:r>
              <a:rPr kumimoji="0" lang="en-US" sz="2000" b="1" i="0" u="none" strike="noStrike" kern="0" cap="none" spc="-50" normalizeH="0" baseline="0" noProof="0" dirty="0">
                <a:ln>
                  <a:noFill/>
                </a:ln>
                <a:solidFill>
                  <a:srgbClr val="009F4D"/>
                </a:solidFill>
                <a:effectLst/>
                <a:uLnTx/>
                <a:uFillTx/>
                <a:latin typeface="Calibri"/>
                <a:cs typeface="Calibri"/>
              </a:rPr>
              <a:t> </a:t>
            </a:r>
            <a:r>
              <a:rPr kumimoji="0" lang="en-US" sz="2000" b="1" i="0" u="none" strike="noStrike" kern="0" cap="none" spc="0" normalizeH="0" baseline="0" noProof="0" dirty="0">
                <a:ln>
                  <a:noFill/>
                </a:ln>
                <a:solidFill>
                  <a:srgbClr val="009F4D"/>
                </a:solidFill>
                <a:effectLst/>
                <a:uLnTx/>
                <a:uFillTx/>
                <a:latin typeface="Calibri"/>
                <a:cs typeface="Calibri"/>
              </a:rPr>
              <a:t>Compliance</a:t>
            </a:r>
            <a:r>
              <a:rPr kumimoji="0" lang="en-US" sz="2000" b="1" i="0" u="none" strike="noStrike" kern="0" cap="none" spc="-75" normalizeH="0" baseline="0" noProof="0" dirty="0">
                <a:ln>
                  <a:noFill/>
                </a:ln>
                <a:solidFill>
                  <a:srgbClr val="009F4D"/>
                </a:solidFill>
                <a:effectLst/>
                <a:uLnTx/>
                <a:uFillTx/>
                <a:latin typeface="Calibri"/>
                <a:cs typeface="Calibri"/>
              </a:rPr>
              <a:t> </a:t>
            </a:r>
            <a:r>
              <a:rPr kumimoji="0" lang="en-US" sz="2000" b="1" i="0" u="none" strike="noStrike" kern="0" cap="none" spc="-10" normalizeH="0" baseline="0" noProof="0" dirty="0">
                <a:ln>
                  <a:noFill/>
                </a:ln>
                <a:solidFill>
                  <a:srgbClr val="009F4D"/>
                </a:solidFill>
                <a:effectLst/>
                <a:uLnTx/>
                <a:uFillTx/>
                <a:latin typeface="Calibri"/>
                <a:cs typeface="Calibri"/>
              </a:rPr>
              <a:t>Training</a:t>
            </a:r>
            <a:endParaRPr kumimoji="0" lang="en-US" sz="2000" b="0" i="0" u="none" strike="noStrike" kern="0" cap="none" spc="0" normalizeH="0" baseline="0" noProof="0" dirty="0">
              <a:ln>
                <a:noFill/>
              </a:ln>
              <a:solidFill>
                <a:sysClr val="windowText" lastClr="000000"/>
              </a:solidFill>
              <a:effectLst/>
              <a:uLnTx/>
              <a:uFillTx/>
              <a:latin typeface="Calibri"/>
              <a:cs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638507" y="6478904"/>
            <a:ext cx="90170" cy="178435"/>
          </a:xfrm>
          <a:prstGeom prst="rect">
            <a:avLst/>
          </a:prstGeom>
        </p:spPr>
        <p:txBody>
          <a:bodyPr vert="horz" wrap="square" lIns="0" tIns="0" rIns="0" bIns="0" rtlCol="0">
            <a:spAutoFit/>
          </a:bodyPr>
          <a:lstStyle/>
          <a:p>
            <a:pPr>
              <a:lnSpc>
                <a:spcPts val="1335"/>
              </a:lnSpc>
            </a:pPr>
            <a:r>
              <a:rPr sz="1400" spc="-60" dirty="0">
                <a:solidFill>
                  <a:srgbClr val="0B2240"/>
                </a:solidFill>
                <a:latin typeface="Calibri"/>
                <a:cs typeface="Calibri"/>
              </a:rPr>
              <a:t>1</a:t>
            </a:r>
            <a:endParaRPr sz="1400">
              <a:latin typeface="Calibri"/>
              <a:cs typeface="Calibri"/>
            </a:endParaRPr>
          </a:p>
        </p:txBody>
      </p:sp>
      <p:pic>
        <p:nvPicPr>
          <p:cNvPr id="3" name="object 3" descr="Image of Marketplace screen for entering a contract "/>
          <p:cNvPicPr/>
          <p:nvPr/>
        </p:nvPicPr>
        <p:blipFill>
          <a:blip r:embed="rId2" cstate="print"/>
          <a:stretch>
            <a:fillRect/>
          </a:stretch>
        </p:blipFill>
        <p:spPr>
          <a:xfrm>
            <a:off x="7619680" y="6162598"/>
            <a:ext cx="1071592" cy="532790"/>
          </a:xfrm>
          <a:prstGeom prst="rect">
            <a:avLst/>
          </a:prstGeom>
        </p:spPr>
      </p:pic>
      <p:grpSp>
        <p:nvGrpSpPr>
          <p:cNvPr id="4" name="object 4" descr="Example of contract screen in Marketplace."/>
          <p:cNvGrpSpPr/>
          <p:nvPr/>
        </p:nvGrpSpPr>
        <p:grpSpPr>
          <a:xfrm>
            <a:off x="609600" y="1143000"/>
            <a:ext cx="6713220" cy="5504815"/>
            <a:chOff x="609600" y="1143000"/>
            <a:chExt cx="6713220" cy="5504815"/>
          </a:xfrm>
        </p:grpSpPr>
        <p:pic>
          <p:nvPicPr>
            <p:cNvPr id="5" name="object 5"/>
            <p:cNvPicPr/>
            <p:nvPr/>
          </p:nvPicPr>
          <p:blipFill>
            <a:blip r:embed="rId3" cstate="print"/>
            <a:stretch>
              <a:fillRect/>
            </a:stretch>
          </p:blipFill>
          <p:spPr>
            <a:xfrm>
              <a:off x="609600" y="1143000"/>
              <a:ext cx="6712728" cy="5504444"/>
            </a:xfrm>
            <a:prstGeom prst="rect">
              <a:avLst/>
            </a:prstGeom>
          </p:spPr>
        </p:pic>
        <p:sp>
          <p:nvSpPr>
            <p:cNvPr id="6" name="object 6"/>
            <p:cNvSpPr/>
            <p:nvPr/>
          </p:nvSpPr>
          <p:spPr>
            <a:xfrm>
              <a:off x="3582162" y="4953764"/>
              <a:ext cx="2057400" cy="381000"/>
            </a:xfrm>
            <a:custGeom>
              <a:avLst/>
              <a:gdLst/>
              <a:ahLst/>
              <a:cxnLst/>
              <a:rect l="l" t="t" r="r" b="b"/>
              <a:pathLst>
                <a:path w="2057400" h="381000">
                  <a:moveTo>
                    <a:pt x="0" y="63500"/>
                  </a:moveTo>
                  <a:lnTo>
                    <a:pt x="4990" y="38779"/>
                  </a:lnTo>
                  <a:lnTo>
                    <a:pt x="18600" y="18595"/>
                  </a:lnTo>
                  <a:lnTo>
                    <a:pt x="38785" y="4989"/>
                  </a:lnTo>
                  <a:lnTo>
                    <a:pt x="63500" y="0"/>
                  </a:lnTo>
                  <a:lnTo>
                    <a:pt x="1993900" y="0"/>
                  </a:lnTo>
                  <a:lnTo>
                    <a:pt x="2018614" y="4989"/>
                  </a:lnTo>
                  <a:lnTo>
                    <a:pt x="2038799" y="18595"/>
                  </a:lnTo>
                  <a:lnTo>
                    <a:pt x="2052409" y="38779"/>
                  </a:lnTo>
                  <a:lnTo>
                    <a:pt x="2057400" y="63500"/>
                  </a:lnTo>
                  <a:lnTo>
                    <a:pt x="2057400" y="317500"/>
                  </a:lnTo>
                  <a:lnTo>
                    <a:pt x="2052409" y="342214"/>
                  </a:lnTo>
                  <a:lnTo>
                    <a:pt x="2038799" y="362399"/>
                  </a:lnTo>
                  <a:lnTo>
                    <a:pt x="2018614" y="376009"/>
                  </a:lnTo>
                  <a:lnTo>
                    <a:pt x="1993900" y="381000"/>
                  </a:lnTo>
                  <a:lnTo>
                    <a:pt x="63500" y="381000"/>
                  </a:lnTo>
                  <a:lnTo>
                    <a:pt x="38785" y="376009"/>
                  </a:lnTo>
                  <a:lnTo>
                    <a:pt x="18600" y="362399"/>
                  </a:lnTo>
                  <a:lnTo>
                    <a:pt x="4990" y="342214"/>
                  </a:lnTo>
                  <a:lnTo>
                    <a:pt x="0" y="317500"/>
                  </a:lnTo>
                  <a:lnTo>
                    <a:pt x="0" y="63500"/>
                  </a:lnTo>
                  <a:close/>
                </a:path>
              </a:pathLst>
            </a:custGeom>
            <a:ln w="32004">
              <a:solidFill>
                <a:srgbClr val="FF0000"/>
              </a:solidFill>
            </a:ln>
          </p:spPr>
          <p:txBody>
            <a:bodyPr wrap="square" lIns="0" tIns="0" rIns="0" bIns="0" rtlCol="0"/>
            <a:lstStyle/>
            <a:p>
              <a:endParaRPr/>
            </a:p>
          </p:txBody>
        </p:sp>
      </p:grpSp>
      <p:sp>
        <p:nvSpPr>
          <p:cNvPr id="7" name="object 7" descr="$PPTXTitle"/>
          <p:cNvSpPr txBox="1">
            <a:spLocks noGrp="1"/>
          </p:cNvSpPr>
          <p:nvPr>
            <p:ph type="title"/>
          </p:nvPr>
        </p:nvSpPr>
        <p:spPr>
          <a:prstGeom prst="rect">
            <a:avLst/>
          </a:prstGeom>
        </p:spPr>
        <p:txBody>
          <a:bodyPr vert="horz" wrap="square" lIns="0" tIns="12065" rIns="0" bIns="0" rtlCol="0">
            <a:spAutoFit/>
          </a:bodyPr>
          <a:lstStyle/>
          <a:p>
            <a:pPr marL="12700">
              <a:lnSpc>
                <a:spcPct val="100000"/>
              </a:lnSpc>
              <a:spcBef>
                <a:spcPts val="95"/>
              </a:spcBef>
            </a:pPr>
            <a:r>
              <a:rPr dirty="0"/>
              <a:t>MN</a:t>
            </a:r>
            <a:r>
              <a:rPr spc="-65" dirty="0"/>
              <a:t> </a:t>
            </a:r>
            <a:r>
              <a:rPr spc="-30" dirty="0"/>
              <a:t>ENTERTAINER</a:t>
            </a:r>
            <a:r>
              <a:rPr spc="-35" dirty="0"/>
              <a:t> </a:t>
            </a:r>
            <a:r>
              <a:rPr spc="-50" dirty="0"/>
              <a:t>TAX</a:t>
            </a:r>
            <a:r>
              <a:rPr spc="-60" dirty="0"/>
              <a:t> </a:t>
            </a:r>
            <a:r>
              <a:rPr dirty="0"/>
              <a:t>AND</a:t>
            </a:r>
            <a:r>
              <a:rPr spc="-50" dirty="0"/>
              <a:t> </a:t>
            </a:r>
            <a:r>
              <a:rPr spc="-10" dirty="0"/>
              <a:t>MARKETPLACE</a:t>
            </a:r>
          </a:p>
        </p:txBody>
      </p:sp>
      <p:sp>
        <p:nvSpPr>
          <p:cNvPr id="9" name="object 9"/>
          <p:cNvSpPr txBox="1"/>
          <p:nvPr/>
        </p:nvSpPr>
        <p:spPr>
          <a:xfrm>
            <a:off x="535940" y="6466204"/>
            <a:ext cx="115570" cy="203835"/>
          </a:xfrm>
          <a:prstGeom prst="rect">
            <a:avLst/>
          </a:prstGeom>
        </p:spPr>
        <p:txBody>
          <a:bodyPr vert="horz" wrap="square" lIns="0" tIns="0" rIns="0" bIns="0" rtlCol="0">
            <a:spAutoFit/>
          </a:bodyPr>
          <a:lstStyle/>
          <a:p>
            <a:pPr marL="12700">
              <a:lnSpc>
                <a:spcPts val="1435"/>
              </a:lnSpc>
            </a:pPr>
            <a:r>
              <a:rPr sz="1400" spc="-50" dirty="0">
                <a:solidFill>
                  <a:srgbClr val="0B2240"/>
                </a:solidFill>
                <a:latin typeface="Calibri"/>
                <a:cs typeface="Calibri"/>
              </a:rPr>
              <a:t>1</a:t>
            </a:r>
            <a:endParaRPr sz="1400">
              <a:latin typeface="Calibri"/>
              <a:cs typeface="Calibri"/>
            </a:endParaRPr>
          </a:p>
        </p:txBody>
      </p:sp>
      <p:sp>
        <p:nvSpPr>
          <p:cNvPr id="8" name="object 8"/>
          <p:cNvSpPr txBox="1"/>
          <p:nvPr/>
        </p:nvSpPr>
        <p:spPr>
          <a:xfrm>
            <a:off x="7427141" y="2273300"/>
            <a:ext cx="1291590" cy="1122680"/>
          </a:xfrm>
          <a:prstGeom prst="rect">
            <a:avLst/>
          </a:prstGeom>
        </p:spPr>
        <p:txBody>
          <a:bodyPr vert="horz" wrap="square" lIns="0" tIns="12700" rIns="0" bIns="0" rtlCol="0">
            <a:spAutoFit/>
          </a:bodyPr>
          <a:lstStyle/>
          <a:p>
            <a:pPr marL="12700" marR="5080">
              <a:lnSpc>
                <a:spcPct val="100000"/>
              </a:lnSpc>
              <a:spcBef>
                <a:spcPts val="100"/>
              </a:spcBef>
            </a:pPr>
            <a:r>
              <a:rPr sz="1800" dirty="0">
                <a:solidFill>
                  <a:srgbClr val="FF0000"/>
                </a:solidFill>
                <a:latin typeface="Calibri"/>
                <a:cs typeface="Calibri"/>
              </a:rPr>
              <a:t>The</a:t>
            </a:r>
            <a:r>
              <a:rPr sz="1800" spc="-20" dirty="0">
                <a:solidFill>
                  <a:srgbClr val="FF0000"/>
                </a:solidFill>
                <a:latin typeface="Calibri"/>
                <a:cs typeface="Calibri"/>
              </a:rPr>
              <a:t> </a:t>
            </a:r>
            <a:r>
              <a:rPr sz="1800" spc="-10" dirty="0">
                <a:solidFill>
                  <a:srgbClr val="FF0000"/>
                </a:solidFill>
                <a:latin typeface="Calibri"/>
                <a:cs typeface="Calibri"/>
              </a:rPr>
              <a:t>campus </a:t>
            </a:r>
            <a:r>
              <a:rPr sz="1800" dirty="0">
                <a:solidFill>
                  <a:srgbClr val="FF0000"/>
                </a:solidFill>
                <a:latin typeface="Calibri"/>
                <a:cs typeface="Calibri"/>
              </a:rPr>
              <a:t>then</a:t>
            </a:r>
            <a:r>
              <a:rPr sz="1800" spc="-35" dirty="0">
                <a:solidFill>
                  <a:srgbClr val="FF0000"/>
                </a:solidFill>
                <a:latin typeface="Calibri"/>
                <a:cs typeface="Calibri"/>
              </a:rPr>
              <a:t> </a:t>
            </a:r>
            <a:r>
              <a:rPr sz="1800" dirty="0">
                <a:solidFill>
                  <a:srgbClr val="FF0000"/>
                </a:solidFill>
                <a:latin typeface="Calibri"/>
                <a:cs typeface="Calibri"/>
              </a:rPr>
              <a:t>clicks</a:t>
            </a:r>
            <a:r>
              <a:rPr sz="1800" spc="-25" dirty="0">
                <a:solidFill>
                  <a:srgbClr val="FF0000"/>
                </a:solidFill>
                <a:latin typeface="Calibri"/>
                <a:cs typeface="Calibri"/>
              </a:rPr>
              <a:t> on </a:t>
            </a:r>
            <a:r>
              <a:rPr sz="1800" dirty="0">
                <a:solidFill>
                  <a:srgbClr val="FF0000"/>
                </a:solidFill>
                <a:latin typeface="Calibri"/>
                <a:cs typeface="Calibri"/>
              </a:rPr>
              <a:t>“Select</a:t>
            </a:r>
            <a:r>
              <a:rPr sz="1800" spc="-35" dirty="0">
                <a:solidFill>
                  <a:srgbClr val="FF0000"/>
                </a:solidFill>
                <a:latin typeface="Calibri"/>
                <a:cs typeface="Calibri"/>
              </a:rPr>
              <a:t> </a:t>
            </a:r>
            <a:r>
              <a:rPr sz="1800" spc="-20" dirty="0">
                <a:solidFill>
                  <a:srgbClr val="FF0000"/>
                </a:solidFill>
                <a:latin typeface="Calibri"/>
                <a:cs typeface="Calibri"/>
              </a:rPr>
              <a:t>from </a:t>
            </a:r>
            <a:r>
              <a:rPr sz="1800" dirty="0">
                <a:solidFill>
                  <a:srgbClr val="FF0000"/>
                </a:solidFill>
                <a:latin typeface="Calibri"/>
                <a:cs typeface="Calibri"/>
              </a:rPr>
              <a:t>all</a:t>
            </a:r>
            <a:r>
              <a:rPr sz="1800" spc="-10" dirty="0">
                <a:solidFill>
                  <a:srgbClr val="FF0000"/>
                </a:solidFill>
                <a:latin typeface="Calibri"/>
                <a:cs typeface="Calibri"/>
              </a:rPr>
              <a:t> values”…</a:t>
            </a:r>
            <a:endParaRPr sz="1800">
              <a:latin typeface="Calibri"/>
              <a:cs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638507" y="6478904"/>
            <a:ext cx="90170" cy="178435"/>
          </a:xfrm>
          <a:prstGeom prst="rect">
            <a:avLst/>
          </a:prstGeom>
        </p:spPr>
        <p:txBody>
          <a:bodyPr vert="horz" wrap="square" lIns="0" tIns="0" rIns="0" bIns="0" rtlCol="0">
            <a:spAutoFit/>
          </a:bodyPr>
          <a:lstStyle/>
          <a:p>
            <a:pPr>
              <a:lnSpc>
                <a:spcPts val="1335"/>
              </a:lnSpc>
            </a:pPr>
            <a:r>
              <a:rPr sz="1400" spc="-60" dirty="0">
                <a:solidFill>
                  <a:srgbClr val="0B2240"/>
                </a:solidFill>
                <a:latin typeface="Calibri"/>
                <a:cs typeface="Calibri"/>
              </a:rPr>
              <a:t>2</a:t>
            </a:r>
            <a:endParaRPr sz="1400">
              <a:latin typeface="Calibri"/>
              <a:cs typeface="Calibri"/>
            </a:endParaRPr>
          </a:p>
        </p:txBody>
      </p:sp>
      <p:pic>
        <p:nvPicPr>
          <p:cNvPr id="3" name="object 3" descr="Marketplace screen for entering contracts. "/>
          <p:cNvPicPr/>
          <p:nvPr/>
        </p:nvPicPr>
        <p:blipFill>
          <a:blip r:embed="rId2" cstate="print"/>
          <a:stretch>
            <a:fillRect/>
          </a:stretch>
        </p:blipFill>
        <p:spPr>
          <a:xfrm>
            <a:off x="7619680" y="6162598"/>
            <a:ext cx="1071592" cy="532790"/>
          </a:xfrm>
          <a:prstGeom prst="rect">
            <a:avLst/>
          </a:prstGeom>
        </p:spPr>
      </p:pic>
      <p:grpSp>
        <p:nvGrpSpPr>
          <p:cNvPr id="4" name="object 4" descr="Marketplace screen for entering contracts. "/>
          <p:cNvGrpSpPr/>
          <p:nvPr/>
        </p:nvGrpSpPr>
        <p:grpSpPr>
          <a:xfrm>
            <a:off x="609600" y="1143000"/>
            <a:ext cx="6713220" cy="5521960"/>
            <a:chOff x="609600" y="1143000"/>
            <a:chExt cx="6713220" cy="5521960"/>
          </a:xfrm>
        </p:grpSpPr>
        <p:pic>
          <p:nvPicPr>
            <p:cNvPr id="5" name="object 5"/>
            <p:cNvPicPr/>
            <p:nvPr/>
          </p:nvPicPr>
          <p:blipFill>
            <a:blip r:embed="rId3" cstate="print"/>
            <a:stretch>
              <a:fillRect/>
            </a:stretch>
          </p:blipFill>
          <p:spPr>
            <a:xfrm>
              <a:off x="609600" y="1143000"/>
              <a:ext cx="6712728" cy="5504444"/>
            </a:xfrm>
            <a:prstGeom prst="rect">
              <a:avLst/>
            </a:prstGeom>
          </p:spPr>
        </p:pic>
        <p:sp>
          <p:nvSpPr>
            <p:cNvPr id="6" name="object 6"/>
            <p:cNvSpPr/>
            <p:nvPr/>
          </p:nvSpPr>
          <p:spPr>
            <a:xfrm>
              <a:off x="3582162" y="4953764"/>
              <a:ext cx="2057400" cy="381000"/>
            </a:xfrm>
            <a:custGeom>
              <a:avLst/>
              <a:gdLst/>
              <a:ahLst/>
              <a:cxnLst/>
              <a:rect l="l" t="t" r="r" b="b"/>
              <a:pathLst>
                <a:path w="2057400" h="381000">
                  <a:moveTo>
                    <a:pt x="0" y="63500"/>
                  </a:moveTo>
                  <a:lnTo>
                    <a:pt x="4990" y="38779"/>
                  </a:lnTo>
                  <a:lnTo>
                    <a:pt x="18600" y="18595"/>
                  </a:lnTo>
                  <a:lnTo>
                    <a:pt x="38785" y="4989"/>
                  </a:lnTo>
                  <a:lnTo>
                    <a:pt x="63500" y="0"/>
                  </a:lnTo>
                  <a:lnTo>
                    <a:pt x="1993900" y="0"/>
                  </a:lnTo>
                  <a:lnTo>
                    <a:pt x="2018614" y="4989"/>
                  </a:lnTo>
                  <a:lnTo>
                    <a:pt x="2038799" y="18595"/>
                  </a:lnTo>
                  <a:lnTo>
                    <a:pt x="2052409" y="38779"/>
                  </a:lnTo>
                  <a:lnTo>
                    <a:pt x="2057400" y="63500"/>
                  </a:lnTo>
                  <a:lnTo>
                    <a:pt x="2057400" y="317500"/>
                  </a:lnTo>
                  <a:lnTo>
                    <a:pt x="2052409" y="342214"/>
                  </a:lnTo>
                  <a:lnTo>
                    <a:pt x="2038799" y="362399"/>
                  </a:lnTo>
                  <a:lnTo>
                    <a:pt x="2018614" y="376009"/>
                  </a:lnTo>
                  <a:lnTo>
                    <a:pt x="1993900" y="381000"/>
                  </a:lnTo>
                  <a:lnTo>
                    <a:pt x="63500" y="381000"/>
                  </a:lnTo>
                  <a:lnTo>
                    <a:pt x="38785" y="376009"/>
                  </a:lnTo>
                  <a:lnTo>
                    <a:pt x="18600" y="362399"/>
                  </a:lnTo>
                  <a:lnTo>
                    <a:pt x="4990" y="342214"/>
                  </a:lnTo>
                  <a:lnTo>
                    <a:pt x="0" y="317500"/>
                  </a:lnTo>
                  <a:lnTo>
                    <a:pt x="0" y="63500"/>
                  </a:lnTo>
                  <a:close/>
                </a:path>
              </a:pathLst>
            </a:custGeom>
            <a:ln w="32004">
              <a:solidFill>
                <a:srgbClr val="FF0000"/>
              </a:solidFill>
            </a:ln>
          </p:spPr>
          <p:txBody>
            <a:bodyPr wrap="square" lIns="0" tIns="0" rIns="0" bIns="0" rtlCol="0"/>
            <a:lstStyle/>
            <a:p>
              <a:endParaRPr/>
            </a:p>
          </p:txBody>
        </p:sp>
        <p:sp>
          <p:nvSpPr>
            <p:cNvPr id="7" name="object 7"/>
            <p:cNvSpPr/>
            <p:nvPr/>
          </p:nvSpPr>
          <p:spPr>
            <a:xfrm>
              <a:off x="3201162" y="6172963"/>
              <a:ext cx="685800" cy="475615"/>
            </a:xfrm>
            <a:custGeom>
              <a:avLst/>
              <a:gdLst/>
              <a:ahLst/>
              <a:cxnLst/>
              <a:rect l="l" t="t" r="r" b="b"/>
              <a:pathLst>
                <a:path w="685800" h="475615">
                  <a:moveTo>
                    <a:pt x="0" y="79248"/>
                  </a:moveTo>
                  <a:lnTo>
                    <a:pt x="6228" y="48402"/>
                  </a:lnTo>
                  <a:lnTo>
                    <a:pt x="23212" y="23212"/>
                  </a:lnTo>
                  <a:lnTo>
                    <a:pt x="48402" y="6228"/>
                  </a:lnTo>
                  <a:lnTo>
                    <a:pt x="79248" y="0"/>
                  </a:lnTo>
                  <a:lnTo>
                    <a:pt x="606552" y="0"/>
                  </a:lnTo>
                  <a:lnTo>
                    <a:pt x="637397" y="6228"/>
                  </a:lnTo>
                  <a:lnTo>
                    <a:pt x="662587" y="23212"/>
                  </a:lnTo>
                  <a:lnTo>
                    <a:pt x="679571" y="48402"/>
                  </a:lnTo>
                  <a:lnTo>
                    <a:pt x="685800" y="79248"/>
                  </a:lnTo>
                  <a:lnTo>
                    <a:pt x="685800" y="396240"/>
                  </a:lnTo>
                  <a:lnTo>
                    <a:pt x="679571" y="427085"/>
                  </a:lnTo>
                  <a:lnTo>
                    <a:pt x="662587" y="452275"/>
                  </a:lnTo>
                  <a:lnTo>
                    <a:pt x="637397" y="469259"/>
                  </a:lnTo>
                  <a:lnTo>
                    <a:pt x="606552" y="475488"/>
                  </a:lnTo>
                  <a:lnTo>
                    <a:pt x="79248" y="475488"/>
                  </a:lnTo>
                  <a:lnTo>
                    <a:pt x="48402" y="469259"/>
                  </a:lnTo>
                  <a:lnTo>
                    <a:pt x="23212" y="452275"/>
                  </a:lnTo>
                  <a:lnTo>
                    <a:pt x="6228" y="427085"/>
                  </a:lnTo>
                  <a:lnTo>
                    <a:pt x="0" y="396240"/>
                  </a:lnTo>
                  <a:lnTo>
                    <a:pt x="0" y="79248"/>
                  </a:lnTo>
                  <a:close/>
                </a:path>
              </a:pathLst>
            </a:custGeom>
            <a:ln w="32004">
              <a:solidFill>
                <a:srgbClr val="FF0000"/>
              </a:solidFill>
            </a:ln>
          </p:spPr>
          <p:txBody>
            <a:bodyPr wrap="square" lIns="0" tIns="0" rIns="0" bIns="0" rtlCol="0"/>
            <a:lstStyle/>
            <a:p>
              <a:endParaRPr/>
            </a:p>
          </p:txBody>
        </p:sp>
      </p:grpSp>
      <p:sp>
        <p:nvSpPr>
          <p:cNvPr id="8" name="object 8" descr="$PPTXTitle"/>
          <p:cNvSpPr txBox="1">
            <a:spLocks noGrp="1"/>
          </p:cNvSpPr>
          <p:nvPr>
            <p:ph type="title"/>
          </p:nvPr>
        </p:nvSpPr>
        <p:spPr>
          <a:prstGeom prst="rect">
            <a:avLst/>
          </a:prstGeom>
        </p:spPr>
        <p:txBody>
          <a:bodyPr vert="horz" wrap="square" lIns="0" tIns="12065" rIns="0" bIns="0" rtlCol="0">
            <a:spAutoFit/>
          </a:bodyPr>
          <a:lstStyle/>
          <a:p>
            <a:pPr marL="12700">
              <a:lnSpc>
                <a:spcPct val="100000"/>
              </a:lnSpc>
              <a:spcBef>
                <a:spcPts val="95"/>
              </a:spcBef>
            </a:pPr>
            <a:r>
              <a:rPr spc="-10" dirty="0"/>
              <a:t>MARKETPLACE</a:t>
            </a:r>
            <a:r>
              <a:rPr spc="-25" dirty="0"/>
              <a:t> </a:t>
            </a:r>
            <a:r>
              <a:rPr dirty="0"/>
              <a:t>AND</a:t>
            </a:r>
            <a:r>
              <a:rPr spc="-50" dirty="0"/>
              <a:t> </a:t>
            </a:r>
            <a:r>
              <a:rPr dirty="0"/>
              <a:t>MN</a:t>
            </a:r>
            <a:r>
              <a:rPr spc="-65" dirty="0"/>
              <a:t> </a:t>
            </a:r>
            <a:r>
              <a:rPr spc="-30" dirty="0"/>
              <a:t>ENTERTAINER</a:t>
            </a:r>
            <a:r>
              <a:rPr spc="-35" dirty="0"/>
              <a:t> </a:t>
            </a:r>
            <a:r>
              <a:rPr spc="-25" dirty="0"/>
              <a:t>TAX</a:t>
            </a:r>
          </a:p>
        </p:txBody>
      </p:sp>
      <p:sp>
        <p:nvSpPr>
          <p:cNvPr id="10" name="object 10"/>
          <p:cNvSpPr txBox="1"/>
          <p:nvPr/>
        </p:nvSpPr>
        <p:spPr>
          <a:xfrm>
            <a:off x="535940" y="6466204"/>
            <a:ext cx="115570" cy="203835"/>
          </a:xfrm>
          <a:prstGeom prst="rect">
            <a:avLst/>
          </a:prstGeom>
        </p:spPr>
        <p:txBody>
          <a:bodyPr vert="horz" wrap="square" lIns="0" tIns="0" rIns="0" bIns="0" rtlCol="0">
            <a:spAutoFit/>
          </a:bodyPr>
          <a:lstStyle/>
          <a:p>
            <a:pPr marL="12700">
              <a:lnSpc>
                <a:spcPts val="1435"/>
              </a:lnSpc>
            </a:pPr>
            <a:r>
              <a:rPr sz="1400" spc="-50" dirty="0">
                <a:solidFill>
                  <a:srgbClr val="0B2240"/>
                </a:solidFill>
                <a:latin typeface="Calibri"/>
                <a:cs typeface="Calibri"/>
              </a:rPr>
              <a:t>1</a:t>
            </a:r>
            <a:endParaRPr sz="1400">
              <a:latin typeface="Calibri"/>
              <a:cs typeface="Calibri"/>
            </a:endParaRPr>
          </a:p>
        </p:txBody>
      </p:sp>
      <p:sp>
        <p:nvSpPr>
          <p:cNvPr id="9" name="object 9"/>
          <p:cNvSpPr txBox="1"/>
          <p:nvPr/>
        </p:nvSpPr>
        <p:spPr>
          <a:xfrm>
            <a:off x="7427141" y="2273300"/>
            <a:ext cx="1375410" cy="2219960"/>
          </a:xfrm>
          <a:prstGeom prst="rect">
            <a:avLst/>
          </a:prstGeom>
        </p:spPr>
        <p:txBody>
          <a:bodyPr vert="horz" wrap="square" lIns="0" tIns="12700" rIns="0" bIns="0" rtlCol="0">
            <a:spAutoFit/>
          </a:bodyPr>
          <a:lstStyle/>
          <a:p>
            <a:pPr marL="12700" marR="5080">
              <a:lnSpc>
                <a:spcPct val="100000"/>
              </a:lnSpc>
              <a:spcBef>
                <a:spcPts val="100"/>
              </a:spcBef>
            </a:pPr>
            <a:r>
              <a:rPr sz="1800" dirty="0">
                <a:solidFill>
                  <a:srgbClr val="FF0000"/>
                </a:solidFill>
                <a:latin typeface="Calibri"/>
                <a:cs typeface="Calibri"/>
              </a:rPr>
              <a:t>The</a:t>
            </a:r>
            <a:r>
              <a:rPr sz="1800" spc="-20" dirty="0">
                <a:solidFill>
                  <a:srgbClr val="FF0000"/>
                </a:solidFill>
                <a:latin typeface="Calibri"/>
                <a:cs typeface="Calibri"/>
              </a:rPr>
              <a:t> </a:t>
            </a:r>
            <a:r>
              <a:rPr sz="1800" spc="-10" dirty="0">
                <a:solidFill>
                  <a:srgbClr val="FF0000"/>
                </a:solidFill>
                <a:latin typeface="Calibri"/>
                <a:cs typeface="Calibri"/>
              </a:rPr>
              <a:t>campus </a:t>
            </a:r>
            <a:r>
              <a:rPr sz="1800" dirty="0">
                <a:solidFill>
                  <a:srgbClr val="FF0000"/>
                </a:solidFill>
                <a:latin typeface="Calibri"/>
                <a:cs typeface="Calibri"/>
              </a:rPr>
              <a:t>then</a:t>
            </a:r>
            <a:r>
              <a:rPr sz="1800" spc="-35" dirty="0">
                <a:solidFill>
                  <a:srgbClr val="FF0000"/>
                </a:solidFill>
                <a:latin typeface="Calibri"/>
                <a:cs typeface="Calibri"/>
              </a:rPr>
              <a:t> </a:t>
            </a:r>
            <a:r>
              <a:rPr sz="1800" dirty="0">
                <a:solidFill>
                  <a:srgbClr val="FF0000"/>
                </a:solidFill>
                <a:latin typeface="Calibri"/>
                <a:cs typeface="Calibri"/>
              </a:rPr>
              <a:t>clicks</a:t>
            </a:r>
            <a:r>
              <a:rPr sz="1800" spc="-25" dirty="0">
                <a:solidFill>
                  <a:srgbClr val="FF0000"/>
                </a:solidFill>
                <a:latin typeface="Calibri"/>
                <a:cs typeface="Calibri"/>
              </a:rPr>
              <a:t> on </a:t>
            </a:r>
            <a:r>
              <a:rPr sz="1800" dirty="0">
                <a:solidFill>
                  <a:srgbClr val="FF0000"/>
                </a:solidFill>
                <a:latin typeface="Calibri"/>
                <a:cs typeface="Calibri"/>
              </a:rPr>
              <a:t>“Select</a:t>
            </a:r>
            <a:r>
              <a:rPr sz="1800" spc="-35" dirty="0">
                <a:solidFill>
                  <a:srgbClr val="FF0000"/>
                </a:solidFill>
                <a:latin typeface="Calibri"/>
                <a:cs typeface="Calibri"/>
              </a:rPr>
              <a:t> </a:t>
            </a:r>
            <a:r>
              <a:rPr sz="1800" spc="-20" dirty="0">
                <a:solidFill>
                  <a:srgbClr val="FF0000"/>
                </a:solidFill>
                <a:latin typeface="Calibri"/>
                <a:cs typeface="Calibri"/>
              </a:rPr>
              <a:t>from </a:t>
            </a:r>
            <a:r>
              <a:rPr sz="1800" dirty="0">
                <a:solidFill>
                  <a:srgbClr val="FF0000"/>
                </a:solidFill>
                <a:latin typeface="Calibri"/>
                <a:cs typeface="Calibri"/>
              </a:rPr>
              <a:t>all</a:t>
            </a:r>
            <a:r>
              <a:rPr sz="1800" spc="-30" dirty="0">
                <a:solidFill>
                  <a:srgbClr val="FF0000"/>
                </a:solidFill>
                <a:latin typeface="Calibri"/>
                <a:cs typeface="Calibri"/>
              </a:rPr>
              <a:t> </a:t>
            </a:r>
            <a:r>
              <a:rPr sz="1800" dirty="0">
                <a:solidFill>
                  <a:srgbClr val="FF0000"/>
                </a:solidFill>
                <a:latin typeface="Calibri"/>
                <a:cs typeface="Calibri"/>
              </a:rPr>
              <a:t>values”</a:t>
            </a:r>
            <a:r>
              <a:rPr sz="1800" spc="-45" dirty="0">
                <a:solidFill>
                  <a:srgbClr val="FF0000"/>
                </a:solidFill>
                <a:latin typeface="Calibri"/>
                <a:cs typeface="Calibri"/>
              </a:rPr>
              <a:t> </a:t>
            </a:r>
            <a:r>
              <a:rPr sz="1800" spc="-25" dirty="0">
                <a:solidFill>
                  <a:srgbClr val="FF0000"/>
                </a:solidFill>
                <a:latin typeface="Calibri"/>
                <a:cs typeface="Calibri"/>
              </a:rPr>
              <a:t>and </a:t>
            </a:r>
            <a:r>
              <a:rPr sz="1800" dirty="0">
                <a:solidFill>
                  <a:srgbClr val="FF0000"/>
                </a:solidFill>
                <a:latin typeface="Calibri"/>
                <a:cs typeface="Calibri"/>
              </a:rPr>
              <a:t>selects</a:t>
            </a:r>
            <a:r>
              <a:rPr sz="1800" spc="-35" dirty="0">
                <a:solidFill>
                  <a:srgbClr val="FF0000"/>
                </a:solidFill>
                <a:latin typeface="Calibri"/>
                <a:cs typeface="Calibri"/>
              </a:rPr>
              <a:t> </a:t>
            </a:r>
            <a:r>
              <a:rPr sz="1800" spc="-10" dirty="0">
                <a:solidFill>
                  <a:srgbClr val="FF0000"/>
                </a:solidFill>
                <a:latin typeface="Calibri"/>
                <a:cs typeface="Calibri"/>
              </a:rPr>
              <a:t>“Yes” </a:t>
            </a:r>
            <a:r>
              <a:rPr sz="1800" dirty="0">
                <a:solidFill>
                  <a:srgbClr val="FF0000"/>
                </a:solidFill>
                <a:latin typeface="Calibri"/>
                <a:cs typeface="Calibri"/>
              </a:rPr>
              <a:t>to</a:t>
            </a:r>
            <a:r>
              <a:rPr sz="1800" spc="-25" dirty="0">
                <a:solidFill>
                  <a:srgbClr val="FF0000"/>
                </a:solidFill>
                <a:latin typeface="Calibri"/>
                <a:cs typeface="Calibri"/>
              </a:rPr>
              <a:t> </a:t>
            </a:r>
            <a:r>
              <a:rPr sz="1800" spc="-10" dirty="0">
                <a:solidFill>
                  <a:srgbClr val="FF0000"/>
                </a:solidFill>
                <a:latin typeface="Calibri"/>
                <a:cs typeface="Calibri"/>
              </a:rPr>
              <a:t>withhold </a:t>
            </a:r>
            <a:r>
              <a:rPr sz="1800" dirty="0">
                <a:solidFill>
                  <a:srgbClr val="FF0000"/>
                </a:solidFill>
                <a:latin typeface="Calibri"/>
                <a:cs typeface="Calibri"/>
              </a:rPr>
              <a:t>the</a:t>
            </a:r>
            <a:r>
              <a:rPr sz="1800" spc="-25" dirty="0">
                <a:solidFill>
                  <a:srgbClr val="FF0000"/>
                </a:solidFill>
                <a:latin typeface="Calibri"/>
                <a:cs typeface="Calibri"/>
              </a:rPr>
              <a:t> </a:t>
            </a:r>
            <a:r>
              <a:rPr sz="1800" dirty="0">
                <a:solidFill>
                  <a:srgbClr val="FF0000"/>
                </a:solidFill>
                <a:latin typeface="Calibri"/>
                <a:cs typeface="Calibri"/>
              </a:rPr>
              <a:t>tax</a:t>
            </a:r>
            <a:r>
              <a:rPr sz="1800" spc="-55" dirty="0">
                <a:solidFill>
                  <a:srgbClr val="FF0000"/>
                </a:solidFill>
                <a:latin typeface="Calibri"/>
                <a:cs typeface="Calibri"/>
              </a:rPr>
              <a:t> </a:t>
            </a:r>
            <a:r>
              <a:rPr sz="1800" spc="-25" dirty="0">
                <a:solidFill>
                  <a:srgbClr val="FF0000"/>
                </a:solidFill>
                <a:latin typeface="Calibri"/>
                <a:cs typeface="Calibri"/>
              </a:rPr>
              <a:t>and </a:t>
            </a:r>
            <a:r>
              <a:rPr sz="1800" spc="-10" dirty="0">
                <a:solidFill>
                  <a:srgbClr val="FF0000"/>
                </a:solidFill>
                <a:latin typeface="Calibri"/>
                <a:cs typeface="Calibri"/>
              </a:rPr>
              <a:t>“Save”.</a:t>
            </a:r>
            <a:endParaRPr sz="1800">
              <a:latin typeface="Calibri"/>
              <a:cs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23240" y="1368477"/>
            <a:ext cx="8050530" cy="4511040"/>
          </a:xfrm>
          <a:prstGeom prst="rect">
            <a:avLst/>
          </a:prstGeom>
        </p:spPr>
        <p:txBody>
          <a:bodyPr vert="horz" wrap="square" lIns="0" tIns="101600" rIns="0" bIns="0" rtlCol="0">
            <a:spAutoFit/>
          </a:bodyPr>
          <a:lstStyle/>
          <a:p>
            <a:pPr marL="367665" indent="-342265">
              <a:lnSpc>
                <a:spcPct val="100000"/>
              </a:lnSpc>
              <a:spcBef>
                <a:spcPts val="800"/>
              </a:spcBef>
              <a:buClr>
                <a:srgbClr val="009F4D"/>
              </a:buClr>
              <a:buFont typeface="Arial"/>
              <a:buChar char="•"/>
              <a:tabLst>
                <a:tab pos="367665" algn="l"/>
              </a:tabLst>
            </a:pPr>
            <a:r>
              <a:rPr sz="2800" b="1" dirty="0">
                <a:solidFill>
                  <a:srgbClr val="0B2240"/>
                </a:solidFill>
                <a:latin typeface="Calibri"/>
                <a:cs typeface="Calibri"/>
              </a:rPr>
              <a:t>Local</a:t>
            </a:r>
            <a:r>
              <a:rPr sz="2800" b="1" spc="-70" dirty="0">
                <a:solidFill>
                  <a:srgbClr val="0B2240"/>
                </a:solidFill>
                <a:latin typeface="Calibri"/>
                <a:cs typeface="Calibri"/>
              </a:rPr>
              <a:t> </a:t>
            </a:r>
            <a:r>
              <a:rPr sz="2800" b="1" dirty="0">
                <a:solidFill>
                  <a:srgbClr val="0B2240"/>
                </a:solidFill>
                <a:latin typeface="Calibri"/>
                <a:cs typeface="Calibri"/>
              </a:rPr>
              <a:t>Fund</a:t>
            </a:r>
            <a:r>
              <a:rPr sz="2800" b="1" spc="-80" dirty="0">
                <a:solidFill>
                  <a:srgbClr val="0B2240"/>
                </a:solidFill>
                <a:latin typeface="Calibri"/>
                <a:cs typeface="Calibri"/>
              </a:rPr>
              <a:t> </a:t>
            </a:r>
            <a:r>
              <a:rPr sz="2800" b="1" spc="-10" dirty="0">
                <a:solidFill>
                  <a:srgbClr val="0B2240"/>
                </a:solidFill>
                <a:latin typeface="Calibri"/>
                <a:cs typeface="Calibri"/>
              </a:rPr>
              <a:t>Payments</a:t>
            </a:r>
            <a:r>
              <a:rPr sz="2800" b="1" spc="-65" dirty="0">
                <a:solidFill>
                  <a:srgbClr val="0B2240"/>
                </a:solidFill>
                <a:latin typeface="Calibri"/>
                <a:cs typeface="Calibri"/>
              </a:rPr>
              <a:t> </a:t>
            </a:r>
            <a:r>
              <a:rPr sz="2800" b="1" dirty="0">
                <a:solidFill>
                  <a:srgbClr val="0B2240"/>
                </a:solidFill>
                <a:latin typeface="Calibri"/>
                <a:cs typeface="Calibri"/>
              </a:rPr>
              <a:t>Withholding</a:t>
            </a:r>
            <a:r>
              <a:rPr sz="2800" b="1" spc="-60" dirty="0">
                <a:solidFill>
                  <a:srgbClr val="0B2240"/>
                </a:solidFill>
                <a:latin typeface="Calibri"/>
                <a:cs typeface="Calibri"/>
              </a:rPr>
              <a:t> </a:t>
            </a:r>
            <a:r>
              <a:rPr sz="2800" b="1" dirty="0">
                <a:solidFill>
                  <a:srgbClr val="0B2240"/>
                </a:solidFill>
                <a:latin typeface="Calibri"/>
                <a:cs typeface="Calibri"/>
              </a:rPr>
              <a:t>&amp;</a:t>
            </a:r>
            <a:r>
              <a:rPr sz="2800" b="1" spc="-80" dirty="0">
                <a:solidFill>
                  <a:srgbClr val="0B2240"/>
                </a:solidFill>
                <a:latin typeface="Calibri"/>
                <a:cs typeface="Calibri"/>
              </a:rPr>
              <a:t> </a:t>
            </a:r>
            <a:r>
              <a:rPr sz="2800" b="1" spc="-10" dirty="0">
                <a:solidFill>
                  <a:srgbClr val="0B2240"/>
                </a:solidFill>
                <a:latin typeface="Calibri"/>
                <a:cs typeface="Calibri"/>
              </a:rPr>
              <a:t>Reporting</a:t>
            </a:r>
            <a:endParaRPr sz="2800">
              <a:latin typeface="Calibri"/>
              <a:cs typeface="Calibri"/>
            </a:endParaRPr>
          </a:p>
          <a:p>
            <a:pPr marL="767080" marR="493395" lvl="1" indent="-285115">
              <a:lnSpc>
                <a:spcPct val="100000"/>
              </a:lnSpc>
              <a:spcBef>
                <a:spcPts val="605"/>
              </a:spcBef>
              <a:buClr>
                <a:srgbClr val="009F4D"/>
              </a:buClr>
              <a:buFont typeface="Arial"/>
              <a:buChar char="–"/>
              <a:tabLst>
                <a:tab pos="768985" algn="l"/>
              </a:tabLst>
            </a:pPr>
            <a:r>
              <a:rPr sz="2400" dirty="0">
                <a:solidFill>
                  <a:srgbClr val="0B2240"/>
                </a:solidFill>
                <a:latin typeface="Calibri"/>
                <a:cs typeface="Calibri"/>
              </a:rPr>
              <a:t>Report</a:t>
            </a:r>
            <a:r>
              <a:rPr sz="2400" spc="-80" dirty="0">
                <a:solidFill>
                  <a:srgbClr val="0B2240"/>
                </a:solidFill>
                <a:latin typeface="Calibri"/>
                <a:cs typeface="Calibri"/>
              </a:rPr>
              <a:t> </a:t>
            </a:r>
            <a:r>
              <a:rPr sz="2400" dirty="0">
                <a:solidFill>
                  <a:srgbClr val="0B2240"/>
                </a:solidFill>
                <a:latin typeface="Calibri"/>
                <a:cs typeface="Calibri"/>
              </a:rPr>
              <a:t>MN</a:t>
            </a:r>
            <a:r>
              <a:rPr sz="2400" spc="-50" dirty="0">
                <a:solidFill>
                  <a:srgbClr val="0B2240"/>
                </a:solidFill>
                <a:latin typeface="Calibri"/>
                <a:cs typeface="Calibri"/>
              </a:rPr>
              <a:t> </a:t>
            </a:r>
            <a:r>
              <a:rPr sz="2400" dirty="0">
                <a:solidFill>
                  <a:srgbClr val="0B2240"/>
                </a:solidFill>
                <a:latin typeface="Calibri"/>
                <a:cs typeface="Calibri"/>
              </a:rPr>
              <a:t>NRE</a:t>
            </a:r>
            <a:r>
              <a:rPr sz="2400" spc="-50" dirty="0">
                <a:solidFill>
                  <a:srgbClr val="0B2240"/>
                </a:solidFill>
                <a:latin typeface="Calibri"/>
                <a:cs typeface="Calibri"/>
              </a:rPr>
              <a:t> </a:t>
            </a:r>
            <a:r>
              <a:rPr sz="2400" dirty="0">
                <a:solidFill>
                  <a:srgbClr val="0B2240"/>
                </a:solidFill>
                <a:latin typeface="Calibri"/>
                <a:cs typeface="Calibri"/>
              </a:rPr>
              <a:t>tax</a:t>
            </a:r>
            <a:r>
              <a:rPr sz="2400" spc="-70" dirty="0">
                <a:solidFill>
                  <a:srgbClr val="0B2240"/>
                </a:solidFill>
                <a:latin typeface="Calibri"/>
                <a:cs typeface="Calibri"/>
              </a:rPr>
              <a:t> </a:t>
            </a:r>
            <a:r>
              <a:rPr sz="2400" dirty="0">
                <a:solidFill>
                  <a:srgbClr val="0B2240"/>
                </a:solidFill>
                <a:latin typeface="Calibri"/>
                <a:cs typeface="Calibri"/>
              </a:rPr>
              <a:t>withheld</a:t>
            </a:r>
            <a:r>
              <a:rPr sz="2400" spc="-65" dirty="0">
                <a:solidFill>
                  <a:srgbClr val="0B2240"/>
                </a:solidFill>
                <a:latin typeface="Calibri"/>
                <a:cs typeface="Calibri"/>
              </a:rPr>
              <a:t> </a:t>
            </a:r>
            <a:r>
              <a:rPr sz="2400" dirty="0">
                <a:solidFill>
                  <a:srgbClr val="0B2240"/>
                </a:solidFill>
                <a:latin typeface="Calibri"/>
                <a:cs typeface="Calibri"/>
              </a:rPr>
              <a:t>from</a:t>
            </a:r>
            <a:r>
              <a:rPr sz="2400" spc="-50" dirty="0">
                <a:solidFill>
                  <a:srgbClr val="0B2240"/>
                </a:solidFill>
                <a:latin typeface="Calibri"/>
                <a:cs typeface="Calibri"/>
              </a:rPr>
              <a:t> </a:t>
            </a:r>
            <a:r>
              <a:rPr sz="2400" dirty="0">
                <a:solidFill>
                  <a:srgbClr val="0B2240"/>
                </a:solidFill>
                <a:latin typeface="Calibri"/>
                <a:cs typeface="Calibri"/>
              </a:rPr>
              <a:t>local</a:t>
            </a:r>
            <a:r>
              <a:rPr sz="2400" spc="-65" dirty="0">
                <a:solidFill>
                  <a:srgbClr val="0B2240"/>
                </a:solidFill>
                <a:latin typeface="Calibri"/>
                <a:cs typeface="Calibri"/>
              </a:rPr>
              <a:t> </a:t>
            </a:r>
            <a:r>
              <a:rPr sz="2400" dirty="0">
                <a:solidFill>
                  <a:srgbClr val="0B2240"/>
                </a:solidFill>
                <a:latin typeface="Calibri"/>
                <a:cs typeface="Calibri"/>
              </a:rPr>
              <a:t>fund</a:t>
            </a:r>
            <a:r>
              <a:rPr sz="2400" spc="-40" dirty="0">
                <a:solidFill>
                  <a:srgbClr val="0B2240"/>
                </a:solidFill>
                <a:latin typeface="Calibri"/>
                <a:cs typeface="Calibri"/>
              </a:rPr>
              <a:t> </a:t>
            </a:r>
            <a:r>
              <a:rPr sz="2400" spc="-10" dirty="0">
                <a:solidFill>
                  <a:srgbClr val="0B2240"/>
                </a:solidFill>
                <a:latin typeface="Calibri"/>
                <a:cs typeface="Calibri"/>
              </a:rPr>
              <a:t>payments 	monthly</a:t>
            </a:r>
            <a:endParaRPr sz="2400">
              <a:latin typeface="Calibri"/>
              <a:cs typeface="Calibri"/>
            </a:endParaRPr>
          </a:p>
          <a:p>
            <a:pPr marL="1168400" marR="576580" lvl="2" indent="-229235">
              <a:lnSpc>
                <a:spcPct val="100000"/>
              </a:lnSpc>
              <a:spcBef>
                <a:spcPts val="545"/>
              </a:spcBef>
              <a:buClr>
                <a:srgbClr val="009F4D"/>
              </a:buClr>
              <a:buFont typeface="Arial"/>
              <a:buChar char="•"/>
              <a:tabLst>
                <a:tab pos="1168400" algn="l"/>
              </a:tabLst>
            </a:pPr>
            <a:r>
              <a:rPr sz="2200" dirty="0">
                <a:solidFill>
                  <a:srgbClr val="0B2240"/>
                </a:solidFill>
                <a:latin typeface="Calibri"/>
                <a:cs typeface="Calibri"/>
              </a:rPr>
              <a:t>Due</a:t>
            </a:r>
            <a:r>
              <a:rPr sz="2200" spc="-40" dirty="0">
                <a:solidFill>
                  <a:srgbClr val="0B2240"/>
                </a:solidFill>
                <a:latin typeface="Calibri"/>
                <a:cs typeface="Calibri"/>
              </a:rPr>
              <a:t> </a:t>
            </a:r>
            <a:r>
              <a:rPr sz="2200" dirty="0">
                <a:solidFill>
                  <a:srgbClr val="0B2240"/>
                </a:solidFill>
                <a:latin typeface="Calibri"/>
                <a:cs typeface="Calibri"/>
              </a:rPr>
              <a:t>to</a:t>
            </a:r>
            <a:r>
              <a:rPr sz="2200" spc="-30" dirty="0">
                <a:solidFill>
                  <a:srgbClr val="0B2240"/>
                </a:solidFill>
                <a:latin typeface="Calibri"/>
                <a:cs typeface="Calibri"/>
              </a:rPr>
              <a:t> </a:t>
            </a:r>
            <a:r>
              <a:rPr sz="2200" spc="-45" dirty="0">
                <a:solidFill>
                  <a:srgbClr val="0B2240"/>
                </a:solidFill>
                <a:latin typeface="Calibri"/>
                <a:cs typeface="Calibri"/>
              </a:rPr>
              <a:t>Tax</a:t>
            </a:r>
            <a:r>
              <a:rPr sz="2200" spc="-40" dirty="0">
                <a:solidFill>
                  <a:srgbClr val="0B2240"/>
                </a:solidFill>
                <a:latin typeface="Calibri"/>
                <a:cs typeface="Calibri"/>
              </a:rPr>
              <a:t> </a:t>
            </a:r>
            <a:r>
              <a:rPr sz="2200" dirty="0">
                <a:solidFill>
                  <a:srgbClr val="0B2240"/>
                </a:solidFill>
                <a:latin typeface="Calibri"/>
                <a:cs typeface="Calibri"/>
              </a:rPr>
              <a:t>by</a:t>
            </a:r>
            <a:r>
              <a:rPr sz="2200" spc="-30" dirty="0">
                <a:solidFill>
                  <a:srgbClr val="0B2240"/>
                </a:solidFill>
                <a:latin typeface="Calibri"/>
                <a:cs typeface="Calibri"/>
              </a:rPr>
              <a:t> </a:t>
            </a:r>
            <a:r>
              <a:rPr sz="2200" dirty="0">
                <a:solidFill>
                  <a:srgbClr val="0B2240"/>
                </a:solidFill>
                <a:latin typeface="Calibri"/>
                <a:cs typeface="Calibri"/>
              </a:rPr>
              <a:t>the</a:t>
            </a:r>
            <a:r>
              <a:rPr sz="2200" spc="-40" dirty="0">
                <a:solidFill>
                  <a:srgbClr val="0B2240"/>
                </a:solidFill>
                <a:latin typeface="Calibri"/>
                <a:cs typeface="Calibri"/>
              </a:rPr>
              <a:t> </a:t>
            </a:r>
            <a:r>
              <a:rPr sz="2200" dirty="0">
                <a:solidFill>
                  <a:srgbClr val="0B2240"/>
                </a:solidFill>
                <a:latin typeface="Calibri"/>
                <a:cs typeface="Calibri"/>
              </a:rPr>
              <a:t>10</a:t>
            </a:r>
            <a:r>
              <a:rPr sz="2175" baseline="24904" dirty="0">
                <a:solidFill>
                  <a:srgbClr val="0B2240"/>
                </a:solidFill>
                <a:latin typeface="Calibri"/>
                <a:cs typeface="Calibri"/>
              </a:rPr>
              <a:t>th</a:t>
            </a:r>
            <a:r>
              <a:rPr sz="2175" spc="195" baseline="24904" dirty="0">
                <a:solidFill>
                  <a:srgbClr val="0B2240"/>
                </a:solidFill>
                <a:latin typeface="Calibri"/>
                <a:cs typeface="Calibri"/>
              </a:rPr>
              <a:t> </a:t>
            </a:r>
            <a:r>
              <a:rPr sz="2200" dirty="0">
                <a:solidFill>
                  <a:srgbClr val="0B2240"/>
                </a:solidFill>
                <a:latin typeface="Calibri"/>
                <a:cs typeface="Calibri"/>
              </a:rPr>
              <a:t>of</a:t>
            </a:r>
            <a:r>
              <a:rPr sz="2200" spc="-40" dirty="0">
                <a:solidFill>
                  <a:srgbClr val="0B2240"/>
                </a:solidFill>
                <a:latin typeface="Calibri"/>
                <a:cs typeface="Calibri"/>
              </a:rPr>
              <a:t> </a:t>
            </a:r>
            <a:r>
              <a:rPr sz="2200" dirty="0">
                <a:solidFill>
                  <a:srgbClr val="0B2240"/>
                </a:solidFill>
                <a:latin typeface="Calibri"/>
                <a:cs typeface="Calibri"/>
              </a:rPr>
              <a:t>the</a:t>
            </a:r>
            <a:r>
              <a:rPr sz="2200" spc="-25" dirty="0">
                <a:solidFill>
                  <a:srgbClr val="0B2240"/>
                </a:solidFill>
                <a:latin typeface="Calibri"/>
                <a:cs typeface="Calibri"/>
              </a:rPr>
              <a:t> </a:t>
            </a:r>
            <a:r>
              <a:rPr sz="2200" dirty="0">
                <a:solidFill>
                  <a:srgbClr val="0B2240"/>
                </a:solidFill>
                <a:latin typeface="Calibri"/>
                <a:cs typeface="Calibri"/>
              </a:rPr>
              <a:t>month</a:t>
            </a:r>
            <a:r>
              <a:rPr sz="2200" spc="-25" dirty="0">
                <a:solidFill>
                  <a:srgbClr val="0B2240"/>
                </a:solidFill>
                <a:latin typeface="Calibri"/>
                <a:cs typeface="Calibri"/>
              </a:rPr>
              <a:t> </a:t>
            </a:r>
            <a:r>
              <a:rPr sz="2200" dirty="0">
                <a:solidFill>
                  <a:srgbClr val="0B2240"/>
                </a:solidFill>
                <a:latin typeface="Calibri"/>
                <a:cs typeface="Calibri"/>
              </a:rPr>
              <a:t>for</a:t>
            </a:r>
            <a:r>
              <a:rPr sz="2200" spc="-45" dirty="0">
                <a:solidFill>
                  <a:srgbClr val="0B2240"/>
                </a:solidFill>
                <a:latin typeface="Calibri"/>
                <a:cs typeface="Calibri"/>
              </a:rPr>
              <a:t> </a:t>
            </a:r>
            <a:r>
              <a:rPr sz="2200" spc="-10" dirty="0">
                <a:solidFill>
                  <a:srgbClr val="0B2240"/>
                </a:solidFill>
                <a:latin typeface="Calibri"/>
                <a:cs typeface="Calibri"/>
              </a:rPr>
              <a:t>payments</a:t>
            </a:r>
            <a:r>
              <a:rPr sz="2200" spc="-20" dirty="0">
                <a:solidFill>
                  <a:srgbClr val="0B2240"/>
                </a:solidFill>
                <a:latin typeface="Calibri"/>
                <a:cs typeface="Calibri"/>
              </a:rPr>
              <a:t> made </a:t>
            </a:r>
            <a:r>
              <a:rPr sz="2200" dirty="0">
                <a:solidFill>
                  <a:srgbClr val="0B2240"/>
                </a:solidFill>
                <a:latin typeface="Calibri"/>
                <a:cs typeface="Calibri"/>
              </a:rPr>
              <a:t>during</a:t>
            </a:r>
            <a:r>
              <a:rPr sz="2200" spc="-65" dirty="0">
                <a:solidFill>
                  <a:srgbClr val="0B2240"/>
                </a:solidFill>
                <a:latin typeface="Calibri"/>
                <a:cs typeface="Calibri"/>
              </a:rPr>
              <a:t> </a:t>
            </a:r>
            <a:r>
              <a:rPr sz="2200" dirty="0">
                <a:solidFill>
                  <a:srgbClr val="0B2240"/>
                </a:solidFill>
                <a:latin typeface="Calibri"/>
                <a:cs typeface="Calibri"/>
              </a:rPr>
              <a:t>the</a:t>
            </a:r>
            <a:r>
              <a:rPr sz="2200" spc="-55" dirty="0">
                <a:solidFill>
                  <a:srgbClr val="0B2240"/>
                </a:solidFill>
                <a:latin typeface="Calibri"/>
                <a:cs typeface="Calibri"/>
              </a:rPr>
              <a:t> </a:t>
            </a:r>
            <a:r>
              <a:rPr sz="2200" dirty="0">
                <a:solidFill>
                  <a:srgbClr val="0B2240"/>
                </a:solidFill>
                <a:latin typeface="Calibri"/>
                <a:cs typeface="Calibri"/>
              </a:rPr>
              <a:t>preceding</a:t>
            </a:r>
            <a:r>
              <a:rPr sz="2200" spc="-55" dirty="0">
                <a:solidFill>
                  <a:srgbClr val="0B2240"/>
                </a:solidFill>
                <a:latin typeface="Calibri"/>
                <a:cs typeface="Calibri"/>
              </a:rPr>
              <a:t> </a:t>
            </a:r>
            <a:r>
              <a:rPr sz="2200" spc="-20" dirty="0">
                <a:solidFill>
                  <a:srgbClr val="0B2240"/>
                </a:solidFill>
                <a:latin typeface="Calibri"/>
                <a:cs typeface="Calibri"/>
              </a:rPr>
              <a:t>month</a:t>
            </a:r>
            <a:endParaRPr sz="2200">
              <a:latin typeface="Calibri"/>
              <a:cs typeface="Calibri"/>
            </a:endParaRPr>
          </a:p>
          <a:p>
            <a:pPr marL="1167765" marR="474980" lvl="2" indent="-228600">
              <a:lnSpc>
                <a:spcPct val="100000"/>
              </a:lnSpc>
              <a:spcBef>
                <a:spcPts val="530"/>
              </a:spcBef>
              <a:buClr>
                <a:srgbClr val="009F4D"/>
              </a:buClr>
              <a:buFont typeface="Arial"/>
              <a:buChar char="•"/>
              <a:tabLst>
                <a:tab pos="1167765" algn="l"/>
              </a:tabLst>
            </a:pPr>
            <a:r>
              <a:rPr sz="2200" dirty="0">
                <a:solidFill>
                  <a:srgbClr val="0B2240"/>
                </a:solidFill>
                <a:latin typeface="Calibri"/>
                <a:cs typeface="Calibri"/>
                <a:hlinkClick r:id="rId2"/>
              </a:rPr>
              <a:t>Complete</a:t>
            </a:r>
            <a:r>
              <a:rPr sz="2200" spc="-35" dirty="0">
                <a:solidFill>
                  <a:srgbClr val="0B2240"/>
                </a:solidFill>
                <a:latin typeface="Calibri"/>
                <a:cs typeface="Calibri"/>
                <a:hlinkClick r:id="rId2"/>
              </a:rPr>
              <a:t> </a:t>
            </a:r>
            <a:r>
              <a:rPr sz="2200" dirty="0">
                <a:solidFill>
                  <a:srgbClr val="0B2240"/>
                </a:solidFill>
                <a:latin typeface="Calibri"/>
                <a:cs typeface="Calibri"/>
                <a:hlinkClick r:id="rId2"/>
              </a:rPr>
              <a:t>the</a:t>
            </a:r>
            <a:r>
              <a:rPr sz="2200" spc="-50" dirty="0">
                <a:solidFill>
                  <a:srgbClr val="0B2240"/>
                </a:solidFill>
                <a:latin typeface="Calibri"/>
                <a:cs typeface="Calibri"/>
                <a:hlinkClick r:id="rId2"/>
              </a:rPr>
              <a:t> </a:t>
            </a:r>
            <a:r>
              <a:rPr sz="2200" u="sng" dirty="0">
                <a:solidFill>
                  <a:srgbClr val="0000FF"/>
                </a:solidFill>
                <a:uFill>
                  <a:solidFill>
                    <a:srgbClr val="0000FF"/>
                  </a:solidFill>
                </a:uFill>
                <a:latin typeface="Calibri"/>
                <a:cs typeface="Calibri"/>
                <a:hlinkClick r:id="rId2"/>
              </a:rPr>
              <a:t>MN</a:t>
            </a:r>
            <a:r>
              <a:rPr sz="2200" u="sng" spc="-45" dirty="0">
                <a:solidFill>
                  <a:srgbClr val="0000FF"/>
                </a:solidFill>
                <a:uFill>
                  <a:solidFill>
                    <a:srgbClr val="0000FF"/>
                  </a:solidFill>
                </a:uFill>
                <a:latin typeface="Calibri"/>
                <a:cs typeface="Calibri"/>
                <a:hlinkClick r:id="rId2"/>
              </a:rPr>
              <a:t> </a:t>
            </a:r>
            <a:r>
              <a:rPr sz="2200" u="sng" dirty="0">
                <a:solidFill>
                  <a:srgbClr val="0000FF"/>
                </a:solidFill>
                <a:uFill>
                  <a:solidFill>
                    <a:srgbClr val="0000FF"/>
                  </a:solidFill>
                </a:uFill>
                <a:latin typeface="Calibri"/>
                <a:cs typeface="Calibri"/>
                <a:hlinkClick r:id="rId2"/>
              </a:rPr>
              <a:t>NRE</a:t>
            </a:r>
            <a:r>
              <a:rPr sz="2200" u="sng" spc="-30" dirty="0">
                <a:solidFill>
                  <a:srgbClr val="0000FF"/>
                </a:solidFill>
                <a:uFill>
                  <a:solidFill>
                    <a:srgbClr val="0000FF"/>
                  </a:solidFill>
                </a:uFill>
                <a:latin typeface="Calibri"/>
                <a:cs typeface="Calibri"/>
                <a:hlinkClick r:id="rId2"/>
              </a:rPr>
              <a:t> </a:t>
            </a:r>
            <a:r>
              <a:rPr sz="2200" u="sng" dirty="0">
                <a:solidFill>
                  <a:srgbClr val="0000FF"/>
                </a:solidFill>
                <a:uFill>
                  <a:solidFill>
                    <a:srgbClr val="0000FF"/>
                  </a:solidFill>
                </a:uFill>
                <a:latin typeface="Calibri"/>
                <a:cs typeface="Calibri"/>
                <a:hlinkClick r:id="rId2"/>
              </a:rPr>
              <a:t>tax</a:t>
            </a:r>
            <a:r>
              <a:rPr sz="2200" u="sng" spc="-60" dirty="0">
                <a:solidFill>
                  <a:srgbClr val="0000FF"/>
                </a:solidFill>
                <a:uFill>
                  <a:solidFill>
                    <a:srgbClr val="0000FF"/>
                  </a:solidFill>
                </a:uFill>
                <a:latin typeface="Calibri"/>
                <a:cs typeface="Calibri"/>
                <a:hlinkClick r:id="rId2"/>
              </a:rPr>
              <a:t> </a:t>
            </a:r>
            <a:r>
              <a:rPr sz="2200" u="sng" dirty="0">
                <a:solidFill>
                  <a:srgbClr val="0000FF"/>
                </a:solidFill>
                <a:uFill>
                  <a:solidFill>
                    <a:srgbClr val="0000FF"/>
                  </a:solidFill>
                </a:uFill>
                <a:latin typeface="Calibri"/>
                <a:cs typeface="Calibri"/>
                <a:hlinkClick r:id="rId2"/>
              </a:rPr>
              <a:t>spreadsheet</a:t>
            </a:r>
            <a:r>
              <a:rPr sz="2200" u="none" spc="-50" dirty="0">
                <a:solidFill>
                  <a:srgbClr val="0000FF"/>
                </a:solidFill>
                <a:latin typeface="Calibri"/>
                <a:cs typeface="Calibri"/>
                <a:hlinkClick r:id="rId2"/>
              </a:rPr>
              <a:t> </a:t>
            </a:r>
            <a:r>
              <a:rPr sz="2200" u="none" dirty="0">
                <a:solidFill>
                  <a:srgbClr val="0B2240"/>
                </a:solidFill>
                <a:latin typeface="Calibri"/>
                <a:cs typeface="Calibri"/>
                <a:hlinkClick r:id="rId2"/>
              </a:rPr>
              <a:t>&amp;</a:t>
            </a:r>
            <a:r>
              <a:rPr sz="2200" u="none" spc="-60" dirty="0">
                <a:solidFill>
                  <a:srgbClr val="0B2240"/>
                </a:solidFill>
                <a:latin typeface="Calibri"/>
                <a:cs typeface="Calibri"/>
                <a:hlinkClick r:id="rId2"/>
              </a:rPr>
              <a:t> </a:t>
            </a:r>
            <a:r>
              <a:rPr sz="2200" u="none" dirty="0">
                <a:solidFill>
                  <a:srgbClr val="0B2240"/>
                </a:solidFill>
                <a:latin typeface="Calibri"/>
                <a:cs typeface="Calibri"/>
                <a:hlinkClick r:id="rId2"/>
              </a:rPr>
              <a:t>send</a:t>
            </a:r>
            <a:r>
              <a:rPr sz="2200" u="none" spc="-50" dirty="0">
                <a:solidFill>
                  <a:srgbClr val="0B2240"/>
                </a:solidFill>
                <a:latin typeface="Calibri"/>
                <a:cs typeface="Calibri"/>
                <a:hlinkClick r:id="rId2"/>
              </a:rPr>
              <a:t> </a:t>
            </a:r>
            <a:r>
              <a:rPr sz="2200" u="none" dirty="0">
                <a:solidFill>
                  <a:srgbClr val="0B2240"/>
                </a:solidFill>
                <a:latin typeface="Calibri"/>
                <a:cs typeface="Calibri"/>
                <a:hlinkClick r:id="rId2"/>
              </a:rPr>
              <a:t>to</a:t>
            </a:r>
            <a:r>
              <a:rPr sz="2200" u="none" spc="-35" dirty="0">
                <a:solidFill>
                  <a:srgbClr val="0B2240"/>
                </a:solidFill>
                <a:latin typeface="Calibri"/>
                <a:cs typeface="Calibri"/>
                <a:hlinkClick r:id="rId2"/>
              </a:rPr>
              <a:t> </a:t>
            </a:r>
            <a:r>
              <a:rPr sz="2200" u="none" spc="-45" dirty="0">
                <a:solidFill>
                  <a:srgbClr val="0B2240"/>
                </a:solidFill>
                <a:latin typeface="Calibri"/>
                <a:cs typeface="Calibri"/>
                <a:hlinkClick r:id="rId2"/>
              </a:rPr>
              <a:t>Tax</a:t>
            </a:r>
            <a:r>
              <a:rPr sz="2200" u="none" spc="-65" dirty="0">
                <a:solidFill>
                  <a:srgbClr val="0B2240"/>
                </a:solidFill>
                <a:latin typeface="Calibri"/>
                <a:cs typeface="Calibri"/>
                <a:hlinkClick r:id="rId2"/>
              </a:rPr>
              <a:t> </a:t>
            </a:r>
            <a:r>
              <a:rPr sz="2200" u="sng" spc="-25" dirty="0">
                <a:solidFill>
                  <a:srgbClr val="0000FF"/>
                </a:solidFill>
                <a:uFill>
                  <a:solidFill>
                    <a:srgbClr val="0000FF"/>
                  </a:solidFill>
                </a:uFill>
                <a:latin typeface="Calibri"/>
                <a:cs typeface="Calibri"/>
                <a:hlinkClick r:id="rId2"/>
              </a:rPr>
              <a:t>via</a:t>
            </a:r>
            <a:r>
              <a:rPr sz="2200" u="none" spc="-25" dirty="0">
                <a:solidFill>
                  <a:srgbClr val="0000FF"/>
                </a:solidFill>
                <a:latin typeface="Calibri"/>
                <a:cs typeface="Calibri"/>
                <a:hlinkClick r:id="rId2"/>
              </a:rPr>
              <a:t> </a:t>
            </a:r>
            <a:r>
              <a:rPr sz="2200" u="sng" spc="-10" dirty="0">
                <a:solidFill>
                  <a:srgbClr val="0000FF"/>
                </a:solidFill>
                <a:uFill>
                  <a:solidFill>
                    <a:srgbClr val="0000FF"/>
                  </a:solidFill>
                </a:uFill>
                <a:latin typeface="Calibri"/>
                <a:cs typeface="Calibri"/>
                <a:hlinkClick r:id="rId2"/>
              </a:rPr>
              <a:t>MoveItSecurely</a:t>
            </a:r>
            <a:endParaRPr sz="2200">
              <a:latin typeface="Calibri"/>
              <a:cs typeface="Calibri"/>
            </a:endParaRPr>
          </a:p>
          <a:p>
            <a:pPr marL="1167765" lvl="2" indent="-227965">
              <a:lnSpc>
                <a:spcPct val="100000"/>
              </a:lnSpc>
              <a:spcBef>
                <a:spcPts val="525"/>
              </a:spcBef>
              <a:buClr>
                <a:srgbClr val="009F4D"/>
              </a:buClr>
              <a:buFont typeface="Arial"/>
              <a:buChar char="•"/>
              <a:tabLst>
                <a:tab pos="1167765" algn="l"/>
              </a:tabLst>
            </a:pPr>
            <a:r>
              <a:rPr sz="2200" dirty="0">
                <a:solidFill>
                  <a:srgbClr val="0B2240"/>
                </a:solidFill>
                <a:latin typeface="Calibri"/>
                <a:cs typeface="Calibri"/>
              </a:rPr>
              <a:t>Remit</a:t>
            </a:r>
            <a:r>
              <a:rPr sz="2200" spc="-50" dirty="0">
                <a:solidFill>
                  <a:srgbClr val="0B2240"/>
                </a:solidFill>
                <a:latin typeface="Calibri"/>
                <a:cs typeface="Calibri"/>
              </a:rPr>
              <a:t> </a:t>
            </a:r>
            <a:r>
              <a:rPr sz="2200" dirty="0">
                <a:solidFill>
                  <a:srgbClr val="0B2240"/>
                </a:solidFill>
                <a:latin typeface="Calibri"/>
                <a:cs typeface="Calibri"/>
              </a:rPr>
              <a:t>tax</a:t>
            </a:r>
            <a:r>
              <a:rPr sz="2200" spc="-65" dirty="0">
                <a:solidFill>
                  <a:srgbClr val="0B2240"/>
                </a:solidFill>
                <a:latin typeface="Calibri"/>
                <a:cs typeface="Calibri"/>
              </a:rPr>
              <a:t> </a:t>
            </a:r>
            <a:r>
              <a:rPr sz="2200" dirty="0">
                <a:solidFill>
                  <a:srgbClr val="0B2240"/>
                </a:solidFill>
                <a:latin typeface="Calibri"/>
                <a:cs typeface="Calibri"/>
              </a:rPr>
              <a:t>to</a:t>
            </a:r>
            <a:r>
              <a:rPr sz="2200" spc="-60" dirty="0">
                <a:solidFill>
                  <a:srgbClr val="0B2240"/>
                </a:solidFill>
                <a:latin typeface="Calibri"/>
                <a:cs typeface="Calibri"/>
              </a:rPr>
              <a:t> </a:t>
            </a:r>
            <a:r>
              <a:rPr sz="2200" spc="-45" dirty="0">
                <a:solidFill>
                  <a:srgbClr val="0B2240"/>
                </a:solidFill>
                <a:latin typeface="Calibri"/>
                <a:cs typeface="Calibri"/>
              </a:rPr>
              <a:t>Tax</a:t>
            </a:r>
            <a:r>
              <a:rPr sz="2200" spc="-65" dirty="0">
                <a:solidFill>
                  <a:srgbClr val="0B2240"/>
                </a:solidFill>
                <a:latin typeface="Calibri"/>
                <a:cs typeface="Calibri"/>
              </a:rPr>
              <a:t> </a:t>
            </a:r>
            <a:r>
              <a:rPr sz="2200" spc="-10" dirty="0">
                <a:solidFill>
                  <a:srgbClr val="0B2240"/>
                </a:solidFill>
                <a:latin typeface="Calibri"/>
                <a:cs typeface="Calibri"/>
              </a:rPr>
              <a:t>Services</a:t>
            </a:r>
            <a:endParaRPr sz="2200">
              <a:latin typeface="Calibri"/>
              <a:cs typeface="Calibri"/>
            </a:endParaRPr>
          </a:p>
          <a:p>
            <a:pPr marL="1624965" marR="17780" indent="-228600">
              <a:lnSpc>
                <a:spcPct val="100000"/>
              </a:lnSpc>
              <a:spcBef>
                <a:spcPts val="490"/>
              </a:spcBef>
            </a:pPr>
            <a:r>
              <a:rPr sz="2000" dirty="0">
                <a:solidFill>
                  <a:srgbClr val="009F4D"/>
                </a:solidFill>
                <a:latin typeface="Arial"/>
                <a:cs typeface="Arial"/>
              </a:rPr>
              <a:t>–</a:t>
            </a:r>
            <a:r>
              <a:rPr sz="2000" spc="80" dirty="0">
                <a:solidFill>
                  <a:srgbClr val="009F4D"/>
                </a:solidFill>
                <a:latin typeface="Arial"/>
                <a:cs typeface="Arial"/>
              </a:rPr>
              <a:t> </a:t>
            </a:r>
            <a:r>
              <a:rPr sz="2000" dirty="0">
                <a:solidFill>
                  <a:srgbClr val="0B2240"/>
                </a:solidFill>
                <a:latin typeface="Calibri"/>
                <a:cs typeface="Calibri"/>
              </a:rPr>
              <a:t>Note:</a:t>
            </a:r>
            <a:r>
              <a:rPr sz="2000" spc="-35" dirty="0">
                <a:solidFill>
                  <a:srgbClr val="0B2240"/>
                </a:solidFill>
                <a:latin typeface="Calibri"/>
                <a:cs typeface="Calibri"/>
              </a:rPr>
              <a:t> </a:t>
            </a:r>
            <a:r>
              <a:rPr sz="2000" dirty="0">
                <a:solidFill>
                  <a:srgbClr val="0B2240"/>
                </a:solidFill>
                <a:latin typeface="Calibri"/>
                <a:cs typeface="Calibri"/>
              </a:rPr>
              <a:t>check</a:t>
            </a:r>
            <a:r>
              <a:rPr sz="2000" spc="-40" dirty="0">
                <a:solidFill>
                  <a:srgbClr val="0B2240"/>
                </a:solidFill>
                <a:latin typeface="Calibri"/>
                <a:cs typeface="Calibri"/>
              </a:rPr>
              <a:t> </a:t>
            </a:r>
            <a:r>
              <a:rPr sz="2000" dirty="0">
                <a:solidFill>
                  <a:srgbClr val="0B2240"/>
                </a:solidFill>
                <a:latin typeface="Calibri"/>
                <a:cs typeface="Calibri"/>
              </a:rPr>
              <a:t>will</a:t>
            </a:r>
            <a:r>
              <a:rPr sz="2000" spc="-20" dirty="0">
                <a:solidFill>
                  <a:srgbClr val="0B2240"/>
                </a:solidFill>
                <a:latin typeface="Calibri"/>
                <a:cs typeface="Calibri"/>
              </a:rPr>
              <a:t> </a:t>
            </a:r>
            <a:r>
              <a:rPr sz="2000" dirty="0">
                <a:solidFill>
                  <a:srgbClr val="0B2240"/>
                </a:solidFill>
                <a:latin typeface="Calibri"/>
                <a:cs typeface="Calibri"/>
              </a:rPr>
              <a:t>be</a:t>
            </a:r>
            <a:r>
              <a:rPr sz="2000" spc="-40" dirty="0">
                <a:solidFill>
                  <a:srgbClr val="0B2240"/>
                </a:solidFill>
                <a:latin typeface="Calibri"/>
                <a:cs typeface="Calibri"/>
              </a:rPr>
              <a:t> </a:t>
            </a:r>
            <a:r>
              <a:rPr sz="2000" spc="-10" dirty="0">
                <a:solidFill>
                  <a:srgbClr val="0B2240"/>
                </a:solidFill>
                <a:latin typeface="Calibri"/>
                <a:cs typeface="Calibri"/>
              </a:rPr>
              <a:t>automatically created</a:t>
            </a:r>
            <a:r>
              <a:rPr sz="2000" spc="-15" dirty="0">
                <a:solidFill>
                  <a:srgbClr val="0B2240"/>
                </a:solidFill>
                <a:latin typeface="Calibri"/>
                <a:cs typeface="Calibri"/>
              </a:rPr>
              <a:t> </a:t>
            </a:r>
            <a:r>
              <a:rPr sz="2000" dirty="0">
                <a:solidFill>
                  <a:srgbClr val="0B2240"/>
                </a:solidFill>
                <a:latin typeface="Calibri"/>
                <a:cs typeface="Calibri"/>
              </a:rPr>
              <a:t>when</a:t>
            </a:r>
            <a:r>
              <a:rPr sz="2000" spc="-50" dirty="0">
                <a:solidFill>
                  <a:srgbClr val="0B2240"/>
                </a:solidFill>
                <a:latin typeface="Calibri"/>
                <a:cs typeface="Calibri"/>
              </a:rPr>
              <a:t> </a:t>
            </a:r>
            <a:r>
              <a:rPr sz="2000" dirty="0">
                <a:solidFill>
                  <a:srgbClr val="0B2240"/>
                </a:solidFill>
                <a:latin typeface="Calibri"/>
                <a:cs typeface="Calibri"/>
              </a:rPr>
              <a:t>using</a:t>
            </a:r>
            <a:r>
              <a:rPr sz="2000" spc="-35" dirty="0">
                <a:solidFill>
                  <a:srgbClr val="0B2240"/>
                </a:solidFill>
                <a:latin typeface="Calibri"/>
                <a:cs typeface="Calibri"/>
              </a:rPr>
              <a:t> </a:t>
            </a:r>
            <a:r>
              <a:rPr sz="2000" spc="-25" dirty="0">
                <a:solidFill>
                  <a:srgbClr val="0B2240"/>
                </a:solidFill>
                <a:latin typeface="Calibri"/>
                <a:cs typeface="Calibri"/>
              </a:rPr>
              <a:t>the </a:t>
            </a:r>
            <a:r>
              <a:rPr sz="2000" spc="-10" dirty="0">
                <a:solidFill>
                  <a:srgbClr val="0B2240"/>
                </a:solidFill>
                <a:latin typeface="Calibri"/>
                <a:cs typeface="Calibri"/>
              </a:rPr>
              <a:t>accounting</a:t>
            </a:r>
            <a:r>
              <a:rPr sz="2000" spc="-65" dirty="0">
                <a:solidFill>
                  <a:srgbClr val="0B2240"/>
                </a:solidFill>
                <a:latin typeface="Calibri"/>
                <a:cs typeface="Calibri"/>
              </a:rPr>
              <a:t> </a:t>
            </a:r>
            <a:r>
              <a:rPr sz="2000" dirty="0">
                <a:solidFill>
                  <a:srgbClr val="0B2240"/>
                </a:solidFill>
                <a:latin typeface="Calibri"/>
                <a:cs typeface="Calibri"/>
              </a:rPr>
              <a:t>module</a:t>
            </a:r>
            <a:r>
              <a:rPr sz="2000" spc="-40" dirty="0">
                <a:solidFill>
                  <a:srgbClr val="0B2240"/>
                </a:solidFill>
                <a:latin typeface="Calibri"/>
                <a:cs typeface="Calibri"/>
              </a:rPr>
              <a:t> </a:t>
            </a:r>
            <a:r>
              <a:rPr sz="2000" dirty="0">
                <a:solidFill>
                  <a:srgbClr val="0B2240"/>
                </a:solidFill>
                <a:latin typeface="Calibri"/>
                <a:cs typeface="Calibri"/>
              </a:rPr>
              <a:t>or</a:t>
            </a:r>
            <a:r>
              <a:rPr sz="2000" spc="-50" dirty="0">
                <a:solidFill>
                  <a:srgbClr val="0B2240"/>
                </a:solidFill>
                <a:latin typeface="Calibri"/>
                <a:cs typeface="Calibri"/>
              </a:rPr>
              <a:t> </a:t>
            </a:r>
            <a:r>
              <a:rPr sz="2000" dirty="0">
                <a:solidFill>
                  <a:srgbClr val="0B2240"/>
                </a:solidFill>
                <a:latin typeface="Calibri"/>
                <a:cs typeface="Calibri"/>
              </a:rPr>
              <a:t>Marketplace.</a:t>
            </a:r>
            <a:r>
              <a:rPr sz="2000" spc="380" dirty="0">
                <a:solidFill>
                  <a:srgbClr val="0B2240"/>
                </a:solidFill>
                <a:latin typeface="Calibri"/>
                <a:cs typeface="Calibri"/>
              </a:rPr>
              <a:t> </a:t>
            </a:r>
            <a:r>
              <a:rPr sz="2000" dirty="0">
                <a:solidFill>
                  <a:srgbClr val="0B2240"/>
                </a:solidFill>
                <a:latin typeface="Calibri"/>
                <a:cs typeface="Calibri"/>
              </a:rPr>
              <a:t>Campuses</a:t>
            </a:r>
            <a:r>
              <a:rPr sz="2000" spc="-40" dirty="0">
                <a:solidFill>
                  <a:srgbClr val="0B2240"/>
                </a:solidFill>
                <a:latin typeface="Calibri"/>
                <a:cs typeface="Calibri"/>
              </a:rPr>
              <a:t> </a:t>
            </a:r>
            <a:r>
              <a:rPr sz="2000" dirty="0">
                <a:solidFill>
                  <a:srgbClr val="0B2240"/>
                </a:solidFill>
                <a:latin typeface="Calibri"/>
                <a:cs typeface="Calibri"/>
              </a:rPr>
              <a:t>can</a:t>
            </a:r>
            <a:r>
              <a:rPr sz="2000" spc="-55" dirty="0">
                <a:solidFill>
                  <a:srgbClr val="0B2240"/>
                </a:solidFill>
                <a:latin typeface="Calibri"/>
                <a:cs typeface="Calibri"/>
              </a:rPr>
              <a:t> </a:t>
            </a:r>
            <a:r>
              <a:rPr sz="2000" spc="-10" dirty="0">
                <a:solidFill>
                  <a:srgbClr val="0B2240"/>
                </a:solidFill>
                <a:latin typeface="Calibri"/>
                <a:cs typeface="Calibri"/>
              </a:rPr>
              <a:t>either </a:t>
            </a:r>
            <a:r>
              <a:rPr sz="2000" dirty="0">
                <a:solidFill>
                  <a:srgbClr val="0B2240"/>
                </a:solidFill>
                <a:latin typeface="Calibri"/>
                <a:cs typeface="Calibri"/>
              </a:rPr>
              <a:t>send</a:t>
            </a:r>
            <a:r>
              <a:rPr sz="2000" spc="-35" dirty="0">
                <a:solidFill>
                  <a:srgbClr val="0B2240"/>
                </a:solidFill>
                <a:latin typeface="Calibri"/>
                <a:cs typeface="Calibri"/>
              </a:rPr>
              <a:t> </a:t>
            </a:r>
            <a:r>
              <a:rPr sz="2000" dirty="0">
                <a:solidFill>
                  <a:srgbClr val="0B2240"/>
                </a:solidFill>
                <a:latin typeface="Calibri"/>
                <a:cs typeface="Calibri"/>
              </a:rPr>
              <a:t>the</a:t>
            </a:r>
            <a:r>
              <a:rPr sz="2000" spc="-25" dirty="0">
                <a:solidFill>
                  <a:srgbClr val="0B2240"/>
                </a:solidFill>
                <a:latin typeface="Calibri"/>
                <a:cs typeface="Calibri"/>
              </a:rPr>
              <a:t> </a:t>
            </a:r>
            <a:r>
              <a:rPr sz="2000" dirty="0">
                <a:solidFill>
                  <a:srgbClr val="0B2240"/>
                </a:solidFill>
                <a:latin typeface="Calibri"/>
                <a:cs typeface="Calibri"/>
              </a:rPr>
              <a:t>check</a:t>
            </a:r>
            <a:r>
              <a:rPr sz="2000" spc="-40" dirty="0">
                <a:solidFill>
                  <a:srgbClr val="0B2240"/>
                </a:solidFill>
                <a:latin typeface="Calibri"/>
                <a:cs typeface="Calibri"/>
              </a:rPr>
              <a:t> </a:t>
            </a:r>
            <a:r>
              <a:rPr sz="2000" dirty="0">
                <a:solidFill>
                  <a:srgbClr val="0B2240"/>
                </a:solidFill>
                <a:latin typeface="Calibri"/>
                <a:cs typeface="Calibri"/>
              </a:rPr>
              <a:t>when</a:t>
            </a:r>
            <a:r>
              <a:rPr sz="2000" spc="-30" dirty="0">
                <a:solidFill>
                  <a:srgbClr val="0B2240"/>
                </a:solidFill>
                <a:latin typeface="Calibri"/>
                <a:cs typeface="Calibri"/>
              </a:rPr>
              <a:t> </a:t>
            </a:r>
            <a:r>
              <a:rPr sz="2000" dirty="0">
                <a:solidFill>
                  <a:srgbClr val="0B2240"/>
                </a:solidFill>
                <a:latin typeface="Calibri"/>
                <a:cs typeface="Calibri"/>
              </a:rPr>
              <a:t>it</a:t>
            </a:r>
            <a:r>
              <a:rPr sz="2000" spc="-25" dirty="0">
                <a:solidFill>
                  <a:srgbClr val="0B2240"/>
                </a:solidFill>
                <a:latin typeface="Calibri"/>
                <a:cs typeface="Calibri"/>
              </a:rPr>
              <a:t> </a:t>
            </a:r>
            <a:r>
              <a:rPr sz="2000" dirty="0">
                <a:solidFill>
                  <a:srgbClr val="0B2240"/>
                </a:solidFill>
                <a:latin typeface="Calibri"/>
                <a:cs typeface="Calibri"/>
              </a:rPr>
              <a:t>prints</a:t>
            </a:r>
            <a:r>
              <a:rPr sz="2000" spc="-20" dirty="0">
                <a:solidFill>
                  <a:srgbClr val="0B2240"/>
                </a:solidFill>
                <a:latin typeface="Calibri"/>
                <a:cs typeface="Calibri"/>
              </a:rPr>
              <a:t> </a:t>
            </a:r>
            <a:r>
              <a:rPr sz="2000" dirty="0">
                <a:solidFill>
                  <a:srgbClr val="0B2240"/>
                </a:solidFill>
                <a:latin typeface="Calibri"/>
                <a:cs typeface="Calibri"/>
              </a:rPr>
              <a:t>or</a:t>
            </a:r>
            <a:r>
              <a:rPr sz="2000" spc="-40" dirty="0">
                <a:solidFill>
                  <a:srgbClr val="0B2240"/>
                </a:solidFill>
                <a:latin typeface="Calibri"/>
                <a:cs typeface="Calibri"/>
              </a:rPr>
              <a:t> </a:t>
            </a:r>
            <a:r>
              <a:rPr sz="2000" dirty="0">
                <a:solidFill>
                  <a:srgbClr val="0B2240"/>
                </a:solidFill>
                <a:latin typeface="Calibri"/>
                <a:cs typeface="Calibri"/>
              </a:rPr>
              <a:t>wait</a:t>
            </a:r>
            <a:r>
              <a:rPr sz="2000" spc="-25" dirty="0">
                <a:solidFill>
                  <a:srgbClr val="0B2240"/>
                </a:solidFill>
                <a:latin typeface="Calibri"/>
                <a:cs typeface="Calibri"/>
              </a:rPr>
              <a:t> </a:t>
            </a:r>
            <a:r>
              <a:rPr sz="2000" dirty="0">
                <a:solidFill>
                  <a:srgbClr val="0B2240"/>
                </a:solidFill>
                <a:latin typeface="Calibri"/>
                <a:cs typeface="Calibri"/>
              </a:rPr>
              <a:t>and</a:t>
            </a:r>
            <a:r>
              <a:rPr sz="2000" spc="-35" dirty="0">
                <a:solidFill>
                  <a:srgbClr val="0B2240"/>
                </a:solidFill>
                <a:latin typeface="Calibri"/>
                <a:cs typeface="Calibri"/>
              </a:rPr>
              <a:t> </a:t>
            </a:r>
            <a:r>
              <a:rPr sz="2000" dirty="0">
                <a:solidFill>
                  <a:srgbClr val="0B2240"/>
                </a:solidFill>
                <a:latin typeface="Calibri"/>
                <a:cs typeface="Calibri"/>
              </a:rPr>
              <a:t>send</a:t>
            </a:r>
            <a:r>
              <a:rPr sz="2000" spc="-20" dirty="0">
                <a:solidFill>
                  <a:srgbClr val="0B2240"/>
                </a:solidFill>
                <a:latin typeface="Calibri"/>
                <a:cs typeface="Calibri"/>
              </a:rPr>
              <a:t> </a:t>
            </a:r>
            <a:r>
              <a:rPr sz="2000" dirty="0">
                <a:solidFill>
                  <a:srgbClr val="0B2240"/>
                </a:solidFill>
                <a:latin typeface="Calibri"/>
                <a:cs typeface="Calibri"/>
              </a:rPr>
              <a:t>all</a:t>
            </a:r>
            <a:r>
              <a:rPr sz="2000" spc="-30" dirty="0">
                <a:solidFill>
                  <a:srgbClr val="0B2240"/>
                </a:solidFill>
                <a:latin typeface="Calibri"/>
                <a:cs typeface="Calibri"/>
              </a:rPr>
              <a:t> </a:t>
            </a:r>
            <a:r>
              <a:rPr sz="2000" spc="-10" dirty="0">
                <a:solidFill>
                  <a:srgbClr val="0B2240"/>
                </a:solidFill>
                <a:latin typeface="Calibri"/>
                <a:cs typeface="Calibri"/>
              </a:rPr>
              <a:t>withholding </a:t>
            </a:r>
            <a:r>
              <a:rPr sz="2000" dirty="0">
                <a:solidFill>
                  <a:srgbClr val="0B2240"/>
                </a:solidFill>
                <a:latin typeface="Calibri"/>
                <a:cs typeface="Calibri"/>
              </a:rPr>
              <a:t>checks</a:t>
            </a:r>
            <a:r>
              <a:rPr sz="2000" spc="-40" dirty="0">
                <a:solidFill>
                  <a:srgbClr val="0B2240"/>
                </a:solidFill>
                <a:latin typeface="Calibri"/>
                <a:cs typeface="Calibri"/>
              </a:rPr>
              <a:t> </a:t>
            </a:r>
            <a:r>
              <a:rPr sz="2000" dirty="0">
                <a:solidFill>
                  <a:srgbClr val="0B2240"/>
                </a:solidFill>
                <a:latin typeface="Calibri"/>
                <a:cs typeface="Calibri"/>
              </a:rPr>
              <a:t>together</a:t>
            </a:r>
            <a:r>
              <a:rPr sz="2000" spc="-40" dirty="0">
                <a:solidFill>
                  <a:srgbClr val="0B2240"/>
                </a:solidFill>
                <a:latin typeface="Calibri"/>
                <a:cs typeface="Calibri"/>
              </a:rPr>
              <a:t> </a:t>
            </a:r>
            <a:r>
              <a:rPr sz="2000" dirty="0">
                <a:solidFill>
                  <a:srgbClr val="0B2240"/>
                </a:solidFill>
                <a:latin typeface="Calibri"/>
                <a:cs typeface="Calibri"/>
              </a:rPr>
              <a:t>by</a:t>
            </a:r>
            <a:r>
              <a:rPr sz="2000" spc="-40" dirty="0">
                <a:solidFill>
                  <a:srgbClr val="0B2240"/>
                </a:solidFill>
                <a:latin typeface="Calibri"/>
                <a:cs typeface="Calibri"/>
              </a:rPr>
              <a:t> </a:t>
            </a:r>
            <a:r>
              <a:rPr sz="2000" dirty="0">
                <a:solidFill>
                  <a:srgbClr val="0B2240"/>
                </a:solidFill>
                <a:latin typeface="Calibri"/>
                <a:cs typeface="Calibri"/>
              </a:rPr>
              <a:t>the</a:t>
            </a:r>
            <a:r>
              <a:rPr sz="2000" spc="-40" dirty="0">
                <a:solidFill>
                  <a:srgbClr val="0B2240"/>
                </a:solidFill>
                <a:latin typeface="Calibri"/>
                <a:cs typeface="Calibri"/>
              </a:rPr>
              <a:t> </a:t>
            </a:r>
            <a:r>
              <a:rPr sz="2000" dirty="0">
                <a:solidFill>
                  <a:srgbClr val="0B2240"/>
                </a:solidFill>
                <a:latin typeface="Calibri"/>
                <a:cs typeface="Calibri"/>
              </a:rPr>
              <a:t>10</a:t>
            </a:r>
            <a:r>
              <a:rPr sz="1950" baseline="25641" dirty="0">
                <a:solidFill>
                  <a:srgbClr val="0B2240"/>
                </a:solidFill>
                <a:latin typeface="Calibri"/>
                <a:cs typeface="Calibri"/>
              </a:rPr>
              <a:t>th</a:t>
            </a:r>
            <a:r>
              <a:rPr sz="1950" spc="172" baseline="25641" dirty="0">
                <a:solidFill>
                  <a:srgbClr val="0B2240"/>
                </a:solidFill>
                <a:latin typeface="Calibri"/>
                <a:cs typeface="Calibri"/>
              </a:rPr>
              <a:t> </a:t>
            </a:r>
            <a:r>
              <a:rPr sz="2000" dirty="0">
                <a:solidFill>
                  <a:srgbClr val="0B2240"/>
                </a:solidFill>
                <a:latin typeface="Calibri"/>
                <a:cs typeface="Calibri"/>
              </a:rPr>
              <a:t>of</a:t>
            </a:r>
            <a:r>
              <a:rPr sz="2000" spc="-40" dirty="0">
                <a:solidFill>
                  <a:srgbClr val="0B2240"/>
                </a:solidFill>
                <a:latin typeface="Calibri"/>
                <a:cs typeface="Calibri"/>
              </a:rPr>
              <a:t> </a:t>
            </a:r>
            <a:r>
              <a:rPr sz="2000" dirty="0">
                <a:solidFill>
                  <a:srgbClr val="0B2240"/>
                </a:solidFill>
                <a:latin typeface="Calibri"/>
                <a:cs typeface="Calibri"/>
              </a:rPr>
              <a:t>the</a:t>
            </a:r>
            <a:r>
              <a:rPr sz="2000" spc="-35" dirty="0">
                <a:solidFill>
                  <a:srgbClr val="0B2240"/>
                </a:solidFill>
                <a:latin typeface="Calibri"/>
                <a:cs typeface="Calibri"/>
              </a:rPr>
              <a:t> </a:t>
            </a:r>
            <a:r>
              <a:rPr sz="2000" spc="-10" dirty="0">
                <a:solidFill>
                  <a:srgbClr val="0B2240"/>
                </a:solidFill>
                <a:latin typeface="Calibri"/>
                <a:cs typeface="Calibri"/>
              </a:rPr>
              <a:t>month</a:t>
            </a:r>
            <a:endParaRPr sz="2000">
              <a:latin typeface="Calibri"/>
              <a:cs typeface="Calibri"/>
            </a:endParaRP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435"/>
              </a:lnSpc>
            </a:pPr>
            <a:r>
              <a:rPr spc="-25" dirty="0"/>
              <a:t>13</a:t>
            </a:r>
          </a:p>
        </p:txBody>
      </p:sp>
      <p:sp>
        <p:nvSpPr>
          <p:cNvPr id="3" name="object 3" descr="$PPTXTitle"/>
          <p:cNvSpPr txBox="1">
            <a:spLocks noGrp="1"/>
          </p:cNvSpPr>
          <p:nvPr>
            <p:ph type="title"/>
          </p:nvPr>
        </p:nvSpPr>
        <p:spPr>
          <a:prstGeom prst="rect">
            <a:avLst/>
          </a:prstGeom>
        </p:spPr>
        <p:txBody>
          <a:bodyPr vert="horz" wrap="square" lIns="0" tIns="240666" rIns="0" bIns="0" rtlCol="0">
            <a:spAutoFit/>
          </a:bodyPr>
          <a:lstStyle/>
          <a:p>
            <a:pPr marL="12700">
              <a:lnSpc>
                <a:spcPct val="100000"/>
              </a:lnSpc>
              <a:spcBef>
                <a:spcPts val="95"/>
              </a:spcBef>
            </a:pPr>
            <a:r>
              <a:rPr dirty="0"/>
              <a:t>WITHHOLDING</a:t>
            </a:r>
            <a:r>
              <a:rPr spc="-55" dirty="0"/>
              <a:t> </a:t>
            </a:r>
            <a:r>
              <a:rPr dirty="0"/>
              <a:t>&amp;</a:t>
            </a:r>
            <a:r>
              <a:rPr spc="-70" dirty="0"/>
              <a:t> </a:t>
            </a:r>
            <a:r>
              <a:rPr dirty="0"/>
              <a:t>REPORTING</a:t>
            </a:r>
            <a:r>
              <a:rPr spc="-60" dirty="0"/>
              <a:t> </a:t>
            </a:r>
            <a:r>
              <a:rPr dirty="0"/>
              <a:t>MN</a:t>
            </a:r>
            <a:r>
              <a:rPr spc="-60" dirty="0"/>
              <a:t> </a:t>
            </a:r>
            <a:r>
              <a:rPr dirty="0"/>
              <a:t>NRE</a:t>
            </a:r>
            <a:r>
              <a:rPr spc="-65" dirty="0"/>
              <a:t> </a:t>
            </a:r>
            <a:r>
              <a:rPr spc="-25" dirty="0"/>
              <a:t>TAX</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body" idx="1"/>
          </p:nvPr>
        </p:nvSpPr>
        <p:spPr>
          <a:prstGeom prst="rect">
            <a:avLst/>
          </a:prstGeom>
        </p:spPr>
        <p:txBody>
          <a:bodyPr vert="horz" wrap="square" lIns="0" tIns="57785" rIns="0" bIns="0" rtlCol="0">
            <a:spAutoFit/>
          </a:bodyPr>
          <a:lstStyle/>
          <a:p>
            <a:pPr marL="355600" marR="5080" indent="-342900">
              <a:lnSpc>
                <a:spcPts val="2810"/>
              </a:lnSpc>
              <a:spcBef>
                <a:spcPts val="455"/>
              </a:spcBef>
              <a:buClr>
                <a:srgbClr val="009F4D"/>
              </a:buClr>
              <a:buFont typeface="Arial"/>
              <a:buChar char="•"/>
              <a:tabLst>
                <a:tab pos="355600" algn="l"/>
                <a:tab pos="3759200" algn="l"/>
                <a:tab pos="4023360" algn="l"/>
                <a:tab pos="6007100" algn="l"/>
              </a:tabLst>
            </a:pPr>
            <a:r>
              <a:rPr sz="2600" i="1" spc="-10" dirty="0">
                <a:latin typeface="Calibri"/>
                <a:cs typeface="Calibri"/>
              </a:rPr>
              <a:t>Speaker:</a:t>
            </a:r>
            <a:r>
              <a:rPr sz="2600" i="1" spc="-110" dirty="0">
                <a:latin typeface="Calibri"/>
                <a:cs typeface="Calibri"/>
              </a:rPr>
              <a:t> </a:t>
            </a:r>
            <a:r>
              <a:rPr sz="2600" spc="-10" dirty="0"/>
              <a:t>Metropolitan</a:t>
            </a:r>
            <a:r>
              <a:rPr sz="2600" spc="-90" dirty="0"/>
              <a:t> </a:t>
            </a:r>
            <a:r>
              <a:rPr sz="2600" dirty="0"/>
              <a:t>State</a:t>
            </a:r>
            <a:r>
              <a:rPr sz="2600" spc="-85" dirty="0"/>
              <a:t> </a:t>
            </a:r>
            <a:r>
              <a:rPr sz="2600" dirty="0"/>
              <a:t>University</a:t>
            </a:r>
            <a:r>
              <a:rPr sz="2600" spc="-105" dirty="0"/>
              <a:t> </a:t>
            </a:r>
            <a:r>
              <a:rPr sz="2600" dirty="0"/>
              <a:t>hosts</a:t>
            </a:r>
            <a:r>
              <a:rPr sz="2600" spc="-95" dirty="0"/>
              <a:t> </a:t>
            </a:r>
            <a:r>
              <a:rPr sz="2600" spc="-25" dirty="0"/>
              <a:t>the </a:t>
            </a:r>
            <a:r>
              <a:rPr sz="2600" dirty="0"/>
              <a:t>Minneapolis</a:t>
            </a:r>
            <a:r>
              <a:rPr sz="2600" spc="-80" dirty="0"/>
              <a:t> </a:t>
            </a:r>
            <a:r>
              <a:rPr sz="2600" dirty="0"/>
              <a:t>St</a:t>
            </a:r>
            <a:r>
              <a:rPr sz="2600" spc="-45" dirty="0"/>
              <a:t> </a:t>
            </a:r>
            <a:r>
              <a:rPr sz="2600" dirty="0"/>
              <a:t>Paul</a:t>
            </a:r>
            <a:r>
              <a:rPr sz="2600" spc="-45" dirty="0"/>
              <a:t> </a:t>
            </a:r>
            <a:r>
              <a:rPr sz="2600" spc="-10" dirty="0"/>
              <a:t>International</a:t>
            </a:r>
            <a:r>
              <a:rPr sz="2600" spc="-80" dirty="0"/>
              <a:t> </a:t>
            </a:r>
            <a:r>
              <a:rPr sz="2600" dirty="0"/>
              <a:t>Film</a:t>
            </a:r>
            <a:r>
              <a:rPr sz="2600" spc="-50" dirty="0"/>
              <a:t> </a:t>
            </a:r>
            <a:r>
              <a:rPr sz="2600" spc="-10" dirty="0"/>
              <a:t>Festival</a:t>
            </a:r>
            <a:r>
              <a:rPr sz="2600" spc="-70" dirty="0"/>
              <a:t> </a:t>
            </a:r>
            <a:r>
              <a:rPr sz="2600" spc="-25" dirty="0"/>
              <a:t>at </a:t>
            </a:r>
            <a:r>
              <a:rPr sz="2600" dirty="0"/>
              <a:t>Founders</a:t>
            </a:r>
            <a:r>
              <a:rPr sz="2600" spc="-110" dirty="0"/>
              <a:t> </a:t>
            </a:r>
            <a:r>
              <a:rPr sz="2600" dirty="0"/>
              <a:t>Hall</a:t>
            </a:r>
            <a:r>
              <a:rPr sz="2600" spc="-75" dirty="0"/>
              <a:t> </a:t>
            </a:r>
            <a:r>
              <a:rPr sz="2600" spc="-10" dirty="0"/>
              <a:t>Auditorium.</a:t>
            </a:r>
            <a:r>
              <a:rPr sz="2600" dirty="0"/>
              <a:t>	For</a:t>
            </a:r>
            <a:r>
              <a:rPr sz="2600" spc="-45" dirty="0"/>
              <a:t> </a:t>
            </a:r>
            <a:r>
              <a:rPr sz="2600" dirty="0"/>
              <a:t>the</a:t>
            </a:r>
            <a:r>
              <a:rPr sz="2600" spc="-60" dirty="0"/>
              <a:t> </a:t>
            </a:r>
            <a:r>
              <a:rPr sz="2600" dirty="0"/>
              <a:t>opening</a:t>
            </a:r>
            <a:r>
              <a:rPr sz="2600" spc="-55" dirty="0"/>
              <a:t> </a:t>
            </a:r>
            <a:r>
              <a:rPr sz="2600" dirty="0"/>
              <a:t>night</a:t>
            </a:r>
            <a:r>
              <a:rPr sz="2600" spc="-55" dirty="0"/>
              <a:t> </a:t>
            </a:r>
            <a:r>
              <a:rPr sz="2600" spc="-10" dirty="0"/>
              <a:t>film, </a:t>
            </a:r>
            <a:r>
              <a:rPr sz="2600" dirty="0"/>
              <a:t>the</a:t>
            </a:r>
            <a:r>
              <a:rPr sz="2600" spc="-60" dirty="0"/>
              <a:t> </a:t>
            </a:r>
            <a:r>
              <a:rPr sz="2600" dirty="0"/>
              <a:t>director</a:t>
            </a:r>
            <a:r>
              <a:rPr sz="2600" spc="-40" dirty="0"/>
              <a:t> </a:t>
            </a:r>
            <a:r>
              <a:rPr sz="2600" dirty="0"/>
              <a:t>of</a:t>
            </a:r>
            <a:r>
              <a:rPr sz="2600" spc="-35" dirty="0"/>
              <a:t> </a:t>
            </a:r>
            <a:r>
              <a:rPr sz="2600" dirty="0"/>
              <a:t>the</a:t>
            </a:r>
            <a:r>
              <a:rPr sz="2600" spc="-45" dirty="0"/>
              <a:t> </a:t>
            </a:r>
            <a:r>
              <a:rPr sz="2600" dirty="0"/>
              <a:t>film</a:t>
            </a:r>
            <a:r>
              <a:rPr sz="2600" spc="-50" dirty="0"/>
              <a:t> </a:t>
            </a:r>
            <a:r>
              <a:rPr sz="2600" dirty="0"/>
              <a:t>is</a:t>
            </a:r>
            <a:r>
              <a:rPr sz="2600" spc="-45" dirty="0"/>
              <a:t> </a:t>
            </a:r>
            <a:r>
              <a:rPr sz="2600" dirty="0"/>
              <a:t>present</a:t>
            </a:r>
            <a:r>
              <a:rPr sz="2600" spc="-50" dirty="0"/>
              <a:t> </a:t>
            </a:r>
            <a:r>
              <a:rPr sz="2600" dirty="0"/>
              <a:t>to</a:t>
            </a:r>
            <a:r>
              <a:rPr sz="2600" spc="-35" dirty="0"/>
              <a:t> </a:t>
            </a:r>
            <a:r>
              <a:rPr sz="2600" dirty="0"/>
              <a:t>speak</a:t>
            </a:r>
            <a:r>
              <a:rPr sz="2600" spc="-50" dirty="0"/>
              <a:t> </a:t>
            </a:r>
            <a:r>
              <a:rPr sz="2600" dirty="0"/>
              <a:t>about</a:t>
            </a:r>
            <a:r>
              <a:rPr sz="2600" spc="-30" dirty="0"/>
              <a:t> </a:t>
            </a:r>
            <a:r>
              <a:rPr sz="2600" dirty="0"/>
              <a:t>the</a:t>
            </a:r>
            <a:r>
              <a:rPr sz="2600" spc="-45" dirty="0"/>
              <a:t> </a:t>
            </a:r>
            <a:r>
              <a:rPr sz="2600" spc="-20" dirty="0"/>
              <a:t>film </a:t>
            </a:r>
            <a:r>
              <a:rPr sz="2600" dirty="0"/>
              <a:t>and</a:t>
            </a:r>
            <a:r>
              <a:rPr sz="2600" spc="-75" dirty="0"/>
              <a:t> </a:t>
            </a:r>
            <a:r>
              <a:rPr sz="2600" dirty="0"/>
              <a:t>to</a:t>
            </a:r>
            <a:r>
              <a:rPr sz="2600" spc="-50" dirty="0"/>
              <a:t> </a:t>
            </a:r>
            <a:r>
              <a:rPr sz="2600" spc="-10" dirty="0"/>
              <a:t>take</a:t>
            </a:r>
            <a:r>
              <a:rPr sz="2600" spc="-70" dirty="0"/>
              <a:t> </a:t>
            </a:r>
            <a:r>
              <a:rPr sz="2600" dirty="0"/>
              <a:t>questions</a:t>
            </a:r>
            <a:r>
              <a:rPr sz="2600" spc="-90" dirty="0"/>
              <a:t> </a:t>
            </a:r>
            <a:r>
              <a:rPr sz="2600" dirty="0"/>
              <a:t>from</a:t>
            </a:r>
            <a:r>
              <a:rPr sz="2600" spc="-60" dirty="0"/>
              <a:t> </a:t>
            </a:r>
            <a:r>
              <a:rPr sz="2600" dirty="0"/>
              <a:t>the</a:t>
            </a:r>
            <a:r>
              <a:rPr sz="2600" spc="-80" dirty="0"/>
              <a:t> </a:t>
            </a:r>
            <a:r>
              <a:rPr sz="2600" spc="-10" dirty="0"/>
              <a:t>audience.</a:t>
            </a:r>
            <a:r>
              <a:rPr sz="2600" dirty="0"/>
              <a:t>	The</a:t>
            </a:r>
            <a:r>
              <a:rPr sz="2600" spc="-35" dirty="0"/>
              <a:t> </a:t>
            </a:r>
            <a:r>
              <a:rPr sz="2600" spc="-10" dirty="0"/>
              <a:t>director </a:t>
            </a:r>
            <a:r>
              <a:rPr sz="2600" dirty="0"/>
              <a:t>resides</a:t>
            </a:r>
            <a:r>
              <a:rPr sz="2600" spc="-75" dirty="0"/>
              <a:t> </a:t>
            </a:r>
            <a:r>
              <a:rPr sz="2600" dirty="0"/>
              <a:t>in</a:t>
            </a:r>
            <a:r>
              <a:rPr sz="2600" spc="-55" dirty="0"/>
              <a:t> </a:t>
            </a:r>
            <a:r>
              <a:rPr sz="2600" dirty="0"/>
              <a:t>New</a:t>
            </a:r>
            <a:r>
              <a:rPr sz="2600" spc="-50" dirty="0"/>
              <a:t> </a:t>
            </a:r>
            <a:r>
              <a:rPr sz="2600" spc="-40" dirty="0"/>
              <a:t>York</a:t>
            </a:r>
            <a:r>
              <a:rPr sz="2600" spc="-50" dirty="0"/>
              <a:t> </a:t>
            </a:r>
            <a:r>
              <a:rPr sz="2600" spc="-10" dirty="0"/>
              <a:t>City.</a:t>
            </a:r>
            <a:r>
              <a:rPr sz="2600" dirty="0"/>
              <a:t>	Metro</a:t>
            </a:r>
            <a:r>
              <a:rPr sz="2600" spc="-100" dirty="0"/>
              <a:t> </a:t>
            </a:r>
            <a:r>
              <a:rPr sz="2600" dirty="0"/>
              <a:t>State</a:t>
            </a:r>
            <a:r>
              <a:rPr sz="2600" spc="-90" dirty="0"/>
              <a:t> </a:t>
            </a:r>
            <a:r>
              <a:rPr sz="2600" dirty="0"/>
              <a:t>pays</a:t>
            </a:r>
            <a:r>
              <a:rPr sz="2600" spc="-85" dirty="0"/>
              <a:t> </a:t>
            </a:r>
            <a:r>
              <a:rPr sz="2600" dirty="0"/>
              <a:t>the</a:t>
            </a:r>
            <a:r>
              <a:rPr sz="2600" spc="-95" dirty="0"/>
              <a:t> </a:t>
            </a:r>
            <a:r>
              <a:rPr sz="2600" spc="-10" dirty="0"/>
              <a:t>director</a:t>
            </a:r>
            <a:endParaRPr sz="2600">
              <a:latin typeface="Calibri"/>
              <a:cs typeface="Calibri"/>
            </a:endParaRPr>
          </a:p>
          <a:p>
            <a:pPr marL="355600">
              <a:lnSpc>
                <a:spcPts val="2595"/>
              </a:lnSpc>
              <a:tabLst>
                <a:tab pos="6158865" algn="l"/>
              </a:tabLst>
            </a:pPr>
            <a:r>
              <a:rPr sz="2600" dirty="0"/>
              <a:t>$3000</a:t>
            </a:r>
            <a:r>
              <a:rPr sz="2600" spc="-85" dirty="0"/>
              <a:t> </a:t>
            </a:r>
            <a:r>
              <a:rPr sz="2600" dirty="0"/>
              <a:t>and</a:t>
            </a:r>
            <a:r>
              <a:rPr sz="2600" spc="-60" dirty="0"/>
              <a:t> </a:t>
            </a:r>
            <a:r>
              <a:rPr sz="2600" dirty="0"/>
              <a:t>reimburses</a:t>
            </a:r>
            <a:r>
              <a:rPr sz="2600" spc="-75" dirty="0"/>
              <a:t> </a:t>
            </a:r>
            <a:r>
              <a:rPr sz="2600" dirty="0"/>
              <a:t>his</a:t>
            </a:r>
            <a:r>
              <a:rPr sz="2600" spc="-60" dirty="0"/>
              <a:t> </a:t>
            </a:r>
            <a:r>
              <a:rPr sz="2600" spc="-10" dirty="0"/>
              <a:t>travel</a:t>
            </a:r>
            <a:r>
              <a:rPr sz="2600" spc="-50" dirty="0"/>
              <a:t> </a:t>
            </a:r>
            <a:r>
              <a:rPr sz="2600" spc="-10" dirty="0"/>
              <a:t>expenses.</a:t>
            </a:r>
            <a:r>
              <a:rPr sz="2600" dirty="0"/>
              <a:t>	Metro</a:t>
            </a:r>
            <a:r>
              <a:rPr sz="2600" spc="-100" dirty="0"/>
              <a:t> </a:t>
            </a:r>
            <a:r>
              <a:rPr sz="2600" spc="-10" dirty="0"/>
              <a:t>State</a:t>
            </a:r>
            <a:endParaRPr sz="2600"/>
          </a:p>
          <a:p>
            <a:pPr marL="355600" marR="641985">
              <a:lnSpc>
                <a:spcPts val="2810"/>
              </a:lnSpc>
              <a:spcBef>
                <a:spcPts val="195"/>
              </a:spcBef>
            </a:pPr>
            <a:r>
              <a:rPr sz="2600" dirty="0"/>
              <a:t>must</a:t>
            </a:r>
            <a:r>
              <a:rPr sz="2600" spc="-45" dirty="0"/>
              <a:t> </a:t>
            </a:r>
            <a:r>
              <a:rPr sz="2600" dirty="0"/>
              <a:t>subject</a:t>
            </a:r>
            <a:r>
              <a:rPr sz="2600" spc="-45" dirty="0"/>
              <a:t> </a:t>
            </a:r>
            <a:r>
              <a:rPr sz="2600" dirty="0"/>
              <a:t>his</a:t>
            </a:r>
            <a:r>
              <a:rPr sz="2600" spc="-40" dirty="0"/>
              <a:t> </a:t>
            </a:r>
            <a:r>
              <a:rPr sz="2600" dirty="0"/>
              <a:t>speaking</a:t>
            </a:r>
            <a:r>
              <a:rPr sz="2600" spc="-65" dirty="0"/>
              <a:t> </a:t>
            </a:r>
            <a:r>
              <a:rPr sz="2600" dirty="0"/>
              <a:t>fee</a:t>
            </a:r>
            <a:r>
              <a:rPr sz="2600" spc="-50" dirty="0"/>
              <a:t> </a:t>
            </a:r>
            <a:r>
              <a:rPr sz="2600" dirty="0"/>
              <a:t>to</a:t>
            </a:r>
            <a:r>
              <a:rPr sz="2600" spc="-20" dirty="0"/>
              <a:t> </a:t>
            </a:r>
            <a:r>
              <a:rPr sz="2600" dirty="0"/>
              <a:t>the</a:t>
            </a:r>
            <a:r>
              <a:rPr sz="2600" spc="-45" dirty="0"/>
              <a:t> </a:t>
            </a:r>
            <a:r>
              <a:rPr sz="2600" dirty="0"/>
              <a:t>2%</a:t>
            </a:r>
            <a:r>
              <a:rPr sz="2600" spc="-30" dirty="0"/>
              <a:t> </a:t>
            </a:r>
            <a:r>
              <a:rPr sz="2600" spc="-10" dirty="0"/>
              <a:t>nonresident entertainment</a:t>
            </a:r>
            <a:r>
              <a:rPr sz="2600" spc="-90" dirty="0"/>
              <a:t> </a:t>
            </a:r>
            <a:r>
              <a:rPr sz="2600" spc="-20" dirty="0"/>
              <a:t>tax.</a:t>
            </a:r>
            <a:endParaRPr sz="2600"/>
          </a:p>
          <a:p>
            <a:pPr marL="355600">
              <a:lnSpc>
                <a:spcPts val="2605"/>
              </a:lnSpc>
            </a:pPr>
            <a:r>
              <a:rPr sz="2600" dirty="0"/>
              <a:t>Same</a:t>
            </a:r>
            <a:r>
              <a:rPr sz="2600" spc="-65" dirty="0"/>
              <a:t> </a:t>
            </a:r>
            <a:r>
              <a:rPr sz="2600" dirty="0"/>
              <a:t>scenario,</a:t>
            </a:r>
            <a:r>
              <a:rPr sz="2600" spc="-65" dirty="0"/>
              <a:t> </a:t>
            </a:r>
            <a:r>
              <a:rPr sz="2600" dirty="0"/>
              <a:t>but</a:t>
            </a:r>
            <a:r>
              <a:rPr sz="2600" spc="-60" dirty="0"/>
              <a:t> </a:t>
            </a:r>
            <a:r>
              <a:rPr sz="2600" dirty="0"/>
              <a:t>Metro</a:t>
            </a:r>
            <a:r>
              <a:rPr sz="2600" spc="-65" dirty="0"/>
              <a:t> </a:t>
            </a:r>
            <a:r>
              <a:rPr sz="2600" dirty="0"/>
              <a:t>pays</a:t>
            </a:r>
            <a:r>
              <a:rPr sz="2600" spc="-65" dirty="0"/>
              <a:t> </a:t>
            </a:r>
            <a:r>
              <a:rPr sz="2600" dirty="0"/>
              <a:t>the</a:t>
            </a:r>
            <a:r>
              <a:rPr sz="2600" spc="-70" dirty="0"/>
              <a:t> </a:t>
            </a:r>
            <a:r>
              <a:rPr sz="2600" dirty="0"/>
              <a:t>director</a:t>
            </a:r>
            <a:r>
              <a:rPr sz="2600" spc="-60" dirty="0"/>
              <a:t> </a:t>
            </a:r>
            <a:r>
              <a:rPr sz="2600" dirty="0"/>
              <a:t>$1,500</a:t>
            </a:r>
            <a:r>
              <a:rPr sz="2600" spc="-85" dirty="0"/>
              <a:t> </a:t>
            </a:r>
            <a:r>
              <a:rPr sz="2600" spc="-25" dirty="0"/>
              <a:t>in</a:t>
            </a:r>
            <a:endParaRPr sz="2600"/>
          </a:p>
          <a:p>
            <a:pPr marL="355600" marR="741680">
              <a:lnSpc>
                <a:spcPts val="2810"/>
              </a:lnSpc>
              <a:spcBef>
                <a:spcPts val="195"/>
              </a:spcBef>
              <a:tabLst>
                <a:tab pos="1212850" algn="l"/>
              </a:tabLst>
            </a:pPr>
            <a:r>
              <a:rPr sz="2600" spc="-10" dirty="0"/>
              <a:t>total.</a:t>
            </a:r>
            <a:r>
              <a:rPr sz="2600" dirty="0"/>
              <a:t>	Because</a:t>
            </a:r>
            <a:r>
              <a:rPr sz="2600" spc="-60" dirty="0"/>
              <a:t> </a:t>
            </a:r>
            <a:r>
              <a:rPr sz="2600" dirty="0"/>
              <a:t>the</a:t>
            </a:r>
            <a:r>
              <a:rPr sz="2600" spc="-35" dirty="0"/>
              <a:t> </a:t>
            </a:r>
            <a:r>
              <a:rPr sz="2600" dirty="0"/>
              <a:t>payment</a:t>
            </a:r>
            <a:r>
              <a:rPr sz="2600" spc="-45" dirty="0"/>
              <a:t> </a:t>
            </a:r>
            <a:r>
              <a:rPr sz="2600" dirty="0"/>
              <a:t>is</a:t>
            </a:r>
            <a:r>
              <a:rPr sz="2600" spc="-40" dirty="0"/>
              <a:t> </a:t>
            </a:r>
            <a:r>
              <a:rPr sz="2600" dirty="0"/>
              <a:t>under</a:t>
            </a:r>
            <a:r>
              <a:rPr sz="2600" spc="-40" dirty="0"/>
              <a:t> </a:t>
            </a:r>
            <a:r>
              <a:rPr sz="2600" dirty="0"/>
              <a:t>$2,000,</a:t>
            </a:r>
            <a:r>
              <a:rPr sz="2600" spc="-50" dirty="0"/>
              <a:t> </a:t>
            </a:r>
            <a:r>
              <a:rPr sz="2600" dirty="0"/>
              <a:t>no</a:t>
            </a:r>
            <a:r>
              <a:rPr sz="2600" spc="-30" dirty="0"/>
              <a:t> </a:t>
            </a:r>
            <a:r>
              <a:rPr sz="2600" spc="-25" dirty="0"/>
              <a:t>tax </a:t>
            </a:r>
            <a:r>
              <a:rPr sz="2600" dirty="0"/>
              <a:t>withholding</a:t>
            </a:r>
            <a:r>
              <a:rPr sz="2600" spc="-55" dirty="0"/>
              <a:t> </a:t>
            </a:r>
            <a:r>
              <a:rPr sz="2600" dirty="0"/>
              <a:t>is</a:t>
            </a:r>
            <a:r>
              <a:rPr sz="2600" spc="-55" dirty="0"/>
              <a:t> </a:t>
            </a:r>
            <a:r>
              <a:rPr sz="2600" spc="-10" dirty="0"/>
              <a:t>required</a:t>
            </a:r>
            <a:endParaRPr sz="2600"/>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435"/>
              </a:lnSpc>
            </a:pPr>
            <a:r>
              <a:rPr spc="-25" dirty="0"/>
              <a:t>14</a:t>
            </a:r>
          </a:p>
        </p:txBody>
      </p:sp>
      <p:sp>
        <p:nvSpPr>
          <p:cNvPr id="3" name="object 3" descr="$PPTXTitle"/>
          <p:cNvSpPr txBox="1">
            <a:spLocks noGrp="1"/>
          </p:cNvSpPr>
          <p:nvPr>
            <p:ph type="title"/>
          </p:nvPr>
        </p:nvSpPr>
        <p:spPr>
          <a:xfrm>
            <a:off x="541195" y="558798"/>
            <a:ext cx="1598930" cy="452120"/>
          </a:xfrm>
          <a:prstGeom prst="rect">
            <a:avLst/>
          </a:prstGeom>
        </p:spPr>
        <p:txBody>
          <a:bodyPr vert="horz" wrap="square" lIns="0" tIns="12065" rIns="0" bIns="0" rtlCol="0">
            <a:spAutoFit/>
          </a:bodyPr>
          <a:lstStyle/>
          <a:p>
            <a:pPr marL="12700">
              <a:lnSpc>
                <a:spcPct val="100000"/>
              </a:lnSpc>
              <a:spcBef>
                <a:spcPts val="95"/>
              </a:spcBef>
            </a:pPr>
            <a:r>
              <a:rPr spc="-10" dirty="0"/>
              <a:t>EXAMPLES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idx="4294967295"/>
          </p:nvPr>
        </p:nvSpPr>
        <p:spPr>
          <a:xfrm>
            <a:off x="535940" y="392553"/>
            <a:ext cx="8070215" cy="5053965"/>
          </a:xfrm>
          <a:prstGeom prst="rect">
            <a:avLst/>
          </a:prstGeom>
          <a:noFill/>
          <a:ln>
            <a:noFill/>
            <a:prstDash/>
          </a:ln>
          <a:effectLst/>
        </p:spPr>
        <p:txBody>
          <a:bodyPr rot="0" spcFirstLastPara="0" vertOverflow="overflow" horzOverflow="overflow" vert="horz" wrap="square" lIns="0" tIns="179070" rIns="0" bIns="0" numCol="1" spcCol="0" rtlCol="0" fromWordArt="0" anchor="t" anchorCtr="0" forceAA="0" compatLnSpc="1">
            <a:prstTxWarp prst="textNoShape">
              <a:avLst/>
            </a:prstTxWarp>
            <a:spAutoFit/>
          </a:bodyPr>
          <a:lstStyle/>
          <a:p>
            <a:pPr marL="16510" marR="0" lvl="0" indent="0" defTabSz="914400" eaLnBrk="1" fontAlgn="auto" latinLnBrk="0" hangingPunct="1">
              <a:lnSpc>
                <a:spcPct val="100000"/>
              </a:lnSpc>
              <a:spcBef>
                <a:spcPts val="1410"/>
              </a:spcBef>
              <a:spcAft>
                <a:spcPts val="0"/>
              </a:spcAft>
              <a:buClrTx/>
              <a:buSzTx/>
              <a:buFontTx/>
              <a:buNone/>
              <a:tabLst/>
              <a:defRPr/>
            </a:pPr>
            <a:r>
              <a:rPr kumimoji="0" lang="en-US" sz="2800" b="1" i="0" u="none" strike="noStrike" kern="0" cap="none" spc="-10" normalizeH="0" baseline="0" noProof="0" dirty="0">
                <a:ln>
                  <a:noFill/>
                </a:ln>
                <a:solidFill>
                  <a:srgbClr val="0B2240"/>
                </a:solidFill>
                <a:effectLst/>
                <a:uLnTx/>
                <a:uFillTx/>
                <a:latin typeface="Calibri"/>
                <a:cs typeface="Calibri"/>
              </a:rPr>
              <a:t>EXAMPLES</a:t>
            </a:r>
            <a:endParaRPr kumimoji="0" lang="en-US" sz="2800" b="0" i="0" u="none" strike="noStrike" kern="0" cap="none" spc="0" normalizeH="0" baseline="0" noProof="0" dirty="0">
              <a:ln>
                <a:noFill/>
              </a:ln>
              <a:solidFill>
                <a:sysClr val="windowText" lastClr="000000"/>
              </a:solidFill>
              <a:effectLst/>
              <a:uLnTx/>
              <a:uFillTx/>
              <a:latin typeface="Calibri"/>
              <a:cs typeface="Calibri"/>
            </a:endParaRPr>
          </a:p>
          <a:p>
            <a:pPr marL="354330" marR="5080" lvl="0" indent="-342265" defTabSz="914400" eaLnBrk="1" fontAlgn="auto" latinLnBrk="0" hangingPunct="1">
              <a:lnSpc>
                <a:spcPct val="100000"/>
              </a:lnSpc>
              <a:spcBef>
                <a:spcPts val="1315"/>
              </a:spcBef>
              <a:spcAft>
                <a:spcPts val="0"/>
              </a:spcAft>
              <a:buClr>
                <a:srgbClr val="009F4D"/>
              </a:buClr>
              <a:buSzTx/>
              <a:buFont typeface="Arial"/>
              <a:buChar char="•"/>
              <a:tabLst>
                <a:tab pos="354330" algn="l"/>
                <a:tab pos="1663064" algn="l"/>
                <a:tab pos="4055745" algn="l"/>
              </a:tabLst>
              <a:defRPr/>
            </a:pPr>
            <a:r>
              <a:rPr kumimoji="0" lang="en-US" sz="2800" b="0" i="1" u="none" strike="noStrike" kern="0" cap="none" spc="0" normalizeH="0" baseline="0" noProof="0" dirty="0">
                <a:ln>
                  <a:noFill/>
                </a:ln>
                <a:solidFill>
                  <a:srgbClr val="0B2240"/>
                </a:solidFill>
                <a:effectLst/>
                <a:uLnTx/>
                <a:uFillTx/>
                <a:latin typeface="Calibri"/>
                <a:cs typeface="Calibri"/>
              </a:rPr>
              <a:t>Comedian:</a:t>
            </a:r>
            <a:r>
              <a:rPr kumimoji="0" lang="en-US" sz="2800" b="0" i="1" u="none" strike="noStrike" kern="0" cap="none" spc="-6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St</a:t>
            </a:r>
            <a:r>
              <a:rPr kumimoji="0" lang="en-US" sz="2800" b="0" i="0" u="none" strike="noStrike" kern="0" cap="none" spc="-7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Cloud</a:t>
            </a:r>
            <a:r>
              <a:rPr kumimoji="0" lang="en-US" sz="2800" b="0" i="0" u="none" strike="noStrike" kern="0" cap="none" spc="-5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State</a:t>
            </a:r>
            <a:r>
              <a:rPr kumimoji="0" lang="en-US" sz="2800" b="0" i="0" u="none" strike="noStrike" kern="0" cap="none" spc="-8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University</a:t>
            </a:r>
            <a:r>
              <a:rPr kumimoji="0" lang="en-US" sz="2800" b="0" i="0" u="none" strike="noStrike" kern="0" cap="none" spc="-5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hires</a:t>
            </a:r>
            <a:r>
              <a:rPr kumimoji="0" lang="en-US" sz="2800" b="0" i="0" u="none" strike="noStrike" kern="0" cap="none" spc="-5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a</a:t>
            </a:r>
            <a:r>
              <a:rPr kumimoji="0" lang="en-US" sz="2800" b="0" i="0" u="none" strike="noStrike" kern="0" cap="none" spc="-65" normalizeH="0" baseline="0" noProof="0" dirty="0">
                <a:ln>
                  <a:noFill/>
                </a:ln>
                <a:solidFill>
                  <a:srgbClr val="0B2240"/>
                </a:solidFill>
                <a:effectLst/>
                <a:uLnTx/>
                <a:uFillTx/>
                <a:latin typeface="Calibri"/>
                <a:cs typeface="Calibri"/>
              </a:rPr>
              <a:t> </a:t>
            </a:r>
            <a:r>
              <a:rPr kumimoji="0" lang="en-US" sz="2800" b="0" i="0" u="none" strike="noStrike" kern="0" cap="none" spc="-10" normalizeH="0" baseline="0" noProof="0" dirty="0">
                <a:ln>
                  <a:noFill/>
                </a:ln>
                <a:solidFill>
                  <a:srgbClr val="0B2240"/>
                </a:solidFill>
                <a:effectLst/>
                <a:uLnTx/>
                <a:uFillTx/>
                <a:latin typeface="Calibri"/>
                <a:cs typeface="Calibri"/>
              </a:rPr>
              <a:t>comedian </a:t>
            </a:r>
            <a:r>
              <a:rPr kumimoji="0" lang="en-US" sz="2800" b="0" i="0" u="none" strike="noStrike" kern="0" cap="none" spc="0" normalizeH="0" baseline="0" noProof="0" dirty="0">
                <a:ln>
                  <a:noFill/>
                </a:ln>
                <a:solidFill>
                  <a:srgbClr val="0B2240"/>
                </a:solidFill>
                <a:effectLst/>
                <a:uLnTx/>
                <a:uFillTx/>
                <a:latin typeface="Calibri"/>
                <a:cs typeface="Calibri"/>
              </a:rPr>
              <a:t>through</a:t>
            </a:r>
            <a:r>
              <a:rPr kumimoji="0" lang="en-US" sz="2800" b="0" i="0" u="none" strike="noStrike" kern="0" cap="none" spc="-5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a</a:t>
            </a:r>
            <a:r>
              <a:rPr kumimoji="0" lang="en-US" sz="2800" b="0" i="0" u="none" strike="noStrike" kern="0" cap="none" spc="-8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talent</a:t>
            </a:r>
            <a:r>
              <a:rPr kumimoji="0" lang="en-US" sz="2800" b="0" i="0" u="none" strike="noStrike" kern="0" cap="none" spc="-6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agency</a:t>
            </a:r>
            <a:r>
              <a:rPr kumimoji="0" lang="en-US" sz="2800" b="0" i="0" u="none" strike="noStrike" kern="0" cap="none" spc="-8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to</a:t>
            </a:r>
            <a:r>
              <a:rPr kumimoji="0" lang="en-US" sz="2800" b="0" i="0" u="none" strike="noStrike" kern="0" cap="none" spc="-7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perform</a:t>
            </a:r>
            <a:r>
              <a:rPr kumimoji="0" lang="en-US" sz="2800" b="0" i="0" u="none" strike="noStrike" kern="0" cap="none" spc="-6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her</a:t>
            </a:r>
            <a:r>
              <a:rPr kumimoji="0" lang="en-US" sz="2800" b="0" i="0" u="none" strike="noStrike" kern="0" cap="none" spc="-70" normalizeH="0" baseline="0" noProof="0" dirty="0">
                <a:ln>
                  <a:noFill/>
                </a:ln>
                <a:solidFill>
                  <a:srgbClr val="0B2240"/>
                </a:solidFill>
                <a:effectLst/>
                <a:uLnTx/>
                <a:uFillTx/>
                <a:latin typeface="Calibri"/>
                <a:cs typeface="Calibri"/>
              </a:rPr>
              <a:t> </a:t>
            </a:r>
            <a:r>
              <a:rPr kumimoji="0" lang="en-US" sz="2800" b="0" i="0" u="none" strike="noStrike" kern="0" cap="none" spc="-10" normalizeH="0" baseline="0" noProof="0" dirty="0">
                <a:ln>
                  <a:noFill/>
                </a:ln>
                <a:solidFill>
                  <a:srgbClr val="0B2240"/>
                </a:solidFill>
                <a:effectLst/>
                <a:uLnTx/>
                <a:uFillTx/>
                <a:latin typeface="Calibri"/>
                <a:cs typeface="Calibri"/>
              </a:rPr>
              <a:t>comedy routine.</a:t>
            </a:r>
            <a:r>
              <a:rPr kumimoji="0" lang="en-US" sz="2800" b="0" i="0" u="none" strike="noStrike" kern="0" cap="none" spc="0" normalizeH="0" baseline="0" noProof="0" dirty="0">
                <a:ln>
                  <a:noFill/>
                </a:ln>
                <a:solidFill>
                  <a:srgbClr val="0B2240"/>
                </a:solidFill>
                <a:effectLst/>
                <a:uLnTx/>
                <a:uFillTx/>
                <a:latin typeface="Calibri"/>
                <a:cs typeface="Calibri"/>
              </a:rPr>
              <a:t>	The</a:t>
            </a:r>
            <a:r>
              <a:rPr kumimoji="0" lang="en-US" sz="2800" b="0" i="0" u="none" strike="noStrike" kern="0" cap="none" spc="-6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event</a:t>
            </a:r>
            <a:r>
              <a:rPr kumimoji="0" lang="en-US" sz="2800" b="0" i="0" u="none" strike="noStrike" kern="0" cap="none" spc="-5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is</a:t>
            </a:r>
            <a:r>
              <a:rPr kumimoji="0" lang="en-US" sz="2800" b="0" i="0" u="none" strike="noStrike" kern="0" cap="none" spc="-4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open</a:t>
            </a:r>
            <a:r>
              <a:rPr kumimoji="0" lang="en-US" sz="2800" b="0" i="0" u="none" strike="noStrike" kern="0" cap="none" spc="-5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to</a:t>
            </a:r>
            <a:r>
              <a:rPr kumimoji="0" lang="en-US" sz="2800" b="0" i="0" u="none" strike="noStrike" kern="0" cap="none" spc="-5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the</a:t>
            </a:r>
            <a:r>
              <a:rPr kumimoji="0" lang="en-US" sz="2800" b="0" i="0" u="none" strike="noStrike" kern="0" cap="none" spc="-4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campus</a:t>
            </a:r>
            <a:r>
              <a:rPr kumimoji="0" lang="en-US" sz="2800" b="0" i="0" u="none" strike="noStrike" kern="0" cap="none" spc="-25" normalizeH="0" baseline="0" noProof="0" dirty="0">
                <a:ln>
                  <a:noFill/>
                </a:ln>
                <a:solidFill>
                  <a:srgbClr val="0B2240"/>
                </a:solidFill>
                <a:effectLst/>
                <a:uLnTx/>
                <a:uFillTx/>
                <a:latin typeface="Calibri"/>
                <a:cs typeface="Calibri"/>
              </a:rPr>
              <a:t> </a:t>
            </a:r>
            <a:r>
              <a:rPr kumimoji="0" lang="en-US" sz="2800" b="0" i="0" u="none" strike="noStrike" kern="0" cap="none" spc="-50" normalizeH="0" baseline="0" noProof="0" dirty="0">
                <a:ln>
                  <a:noFill/>
                </a:ln>
                <a:solidFill>
                  <a:srgbClr val="0B2240"/>
                </a:solidFill>
                <a:effectLst/>
                <a:uLnTx/>
                <a:uFillTx/>
                <a:latin typeface="Calibri"/>
                <a:cs typeface="Calibri"/>
              </a:rPr>
              <a:t>&amp; </a:t>
            </a:r>
            <a:r>
              <a:rPr kumimoji="0" lang="en-US" sz="2800" b="0" i="0" u="none" strike="noStrike" kern="0" cap="none" spc="0" normalizeH="0" baseline="0" noProof="0" dirty="0">
                <a:ln>
                  <a:noFill/>
                </a:ln>
                <a:solidFill>
                  <a:srgbClr val="0B2240"/>
                </a:solidFill>
                <a:effectLst/>
                <a:uLnTx/>
                <a:uFillTx/>
                <a:latin typeface="Calibri"/>
                <a:cs typeface="Calibri"/>
              </a:rPr>
              <a:t>surrounding</a:t>
            </a:r>
            <a:r>
              <a:rPr kumimoji="0" lang="en-US" sz="2800" b="0" i="0" u="none" strike="noStrike" kern="0" cap="none" spc="-140" normalizeH="0" baseline="0" noProof="0" dirty="0">
                <a:ln>
                  <a:noFill/>
                </a:ln>
                <a:solidFill>
                  <a:srgbClr val="0B2240"/>
                </a:solidFill>
                <a:effectLst/>
                <a:uLnTx/>
                <a:uFillTx/>
                <a:latin typeface="Calibri"/>
                <a:cs typeface="Calibri"/>
              </a:rPr>
              <a:t> </a:t>
            </a:r>
            <a:r>
              <a:rPr kumimoji="0" lang="en-US" sz="2800" b="0" i="0" u="none" strike="noStrike" kern="0" cap="none" spc="-10" normalizeH="0" baseline="0" noProof="0" dirty="0">
                <a:ln>
                  <a:noFill/>
                </a:ln>
                <a:solidFill>
                  <a:srgbClr val="0B2240"/>
                </a:solidFill>
                <a:effectLst/>
                <a:uLnTx/>
                <a:uFillTx/>
                <a:latin typeface="Calibri"/>
                <a:cs typeface="Calibri"/>
              </a:rPr>
              <a:t>community.</a:t>
            </a:r>
            <a:r>
              <a:rPr kumimoji="0" lang="en-US" sz="2800" b="0" i="0" u="none" strike="noStrike" kern="0" cap="none" spc="0" normalizeH="0" baseline="0" noProof="0" dirty="0">
                <a:ln>
                  <a:noFill/>
                </a:ln>
                <a:solidFill>
                  <a:srgbClr val="0B2240"/>
                </a:solidFill>
                <a:effectLst/>
                <a:uLnTx/>
                <a:uFillTx/>
                <a:latin typeface="Calibri"/>
                <a:cs typeface="Calibri"/>
              </a:rPr>
              <a:t>	The</a:t>
            </a:r>
            <a:r>
              <a:rPr kumimoji="0" lang="en-US" sz="2800" b="0" i="0" u="none" strike="noStrike" kern="0" cap="none" spc="-5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talent</a:t>
            </a:r>
            <a:r>
              <a:rPr kumimoji="0" lang="en-US" sz="2800" b="0" i="0" u="none" strike="noStrike" kern="0" cap="none" spc="-4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agency</a:t>
            </a:r>
            <a:r>
              <a:rPr kumimoji="0" lang="en-US" sz="2800" b="0" i="0" u="none" strike="noStrike" kern="0" cap="none" spc="-6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is</a:t>
            </a:r>
            <a:r>
              <a:rPr kumimoji="0" lang="en-US" sz="2800" b="0" i="0" u="none" strike="noStrike" kern="0" cap="none" spc="-40" normalizeH="0" baseline="0" noProof="0" dirty="0">
                <a:ln>
                  <a:noFill/>
                </a:ln>
                <a:solidFill>
                  <a:srgbClr val="0B2240"/>
                </a:solidFill>
                <a:effectLst/>
                <a:uLnTx/>
                <a:uFillTx/>
                <a:latin typeface="Calibri"/>
                <a:cs typeface="Calibri"/>
              </a:rPr>
              <a:t> </a:t>
            </a:r>
            <a:r>
              <a:rPr kumimoji="0" lang="en-US" sz="2800" b="0" i="0" u="none" strike="noStrike" kern="0" cap="none" spc="-10" normalizeH="0" baseline="0" noProof="0" dirty="0">
                <a:ln>
                  <a:noFill/>
                </a:ln>
                <a:solidFill>
                  <a:srgbClr val="0B2240"/>
                </a:solidFill>
                <a:effectLst/>
                <a:uLnTx/>
                <a:uFillTx/>
                <a:latin typeface="Calibri"/>
                <a:cs typeface="Calibri"/>
              </a:rPr>
              <a:t>located </a:t>
            </a:r>
            <a:r>
              <a:rPr kumimoji="0" lang="en-US" sz="2800" b="0" i="0" u="none" strike="noStrike" kern="0" cap="none" spc="0" normalizeH="0" baseline="0" noProof="0" dirty="0">
                <a:ln>
                  <a:noFill/>
                </a:ln>
                <a:solidFill>
                  <a:srgbClr val="0B2240"/>
                </a:solidFill>
                <a:effectLst/>
                <a:uLnTx/>
                <a:uFillTx/>
                <a:latin typeface="Calibri"/>
                <a:cs typeface="Calibri"/>
              </a:rPr>
              <a:t>in</a:t>
            </a:r>
            <a:r>
              <a:rPr kumimoji="0" lang="en-US" sz="2800" b="0" i="0" u="none" strike="noStrike" kern="0" cap="none" spc="-5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Minneapolis</a:t>
            </a:r>
            <a:r>
              <a:rPr kumimoji="0" lang="en-US" sz="2800" b="0" i="0" u="none" strike="noStrike" kern="0" cap="none" spc="-2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but</a:t>
            </a:r>
            <a:r>
              <a:rPr kumimoji="0" lang="en-US" sz="2800" b="0" i="0" u="none" strike="noStrike" kern="0" cap="none" spc="-4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the</a:t>
            </a:r>
            <a:r>
              <a:rPr kumimoji="0" lang="en-US" sz="2800" b="0" i="0" u="none" strike="noStrike" kern="0" cap="none" spc="-5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comedian</a:t>
            </a:r>
            <a:r>
              <a:rPr kumimoji="0" lang="en-US" sz="2800" b="0" i="0" u="none" strike="noStrike" kern="0" cap="none" spc="-4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is</a:t>
            </a:r>
            <a:r>
              <a:rPr kumimoji="0" lang="en-US" sz="2800" b="0" i="0" u="none" strike="noStrike" kern="0" cap="none" spc="-6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a</a:t>
            </a:r>
            <a:r>
              <a:rPr kumimoji="0" lang="en-US" sz="2800" b="0" i="0" u="none" strike="noStrike" kern="0" cap="none" spc="-55" normalizeH="0" baseline="0" noProof="0" dirty="0">
                <a:ln>
                  <a:noFill/>
                </a:ln>
                <a:solidFill>
                  <a:srgbClr val="0B2240"/>
                </a:solidFill>
                <a:effectLst/>
                <a:uLnTx/>
                <a:uFillTx/>
                <a:latin typeface="Calibri"/>
                <a:cs typeface="Calibri"/>
              </a:rPr>
              <a:t> </a:t>
            </a:r>
            <a:r>
              <a:rPr kumimoji="0" lang="en-US" sz="2800" b="0" i="0" u="none" strike="noStrike" kern="0" cap="none" spc="-10" normalizeH="0" baseline="0" noProof="0" dirty="0">
                <a:ln>
                  <a:noFill/>
                </a:ln>
                <a:solidFill>
                  <a:srgbClr val="0B2240"/>
                </a:solidFill>
                <a:effectLst/>
                <a:uLnTx/>
                <a:uFillTx/>
                <a:latin typeface="Calibri"/>
                <a:cs typeface="Calibri"/>
              </a:rPr>
              <a:t>resident</a:t>
            </a:r>
            <a:r>
              <a:rPr kumimoji="0" lang="en-US" sz="2800" b="0" i="0" u="none" strike="noStrike" kern="0" cap="none" spc="-40" normalizeH="0" baseline="0" noProof="0" dirty="0">
                <a:ln>
                  <a:noFill/>
                </a:ln>
                <a:solidFill>
                  <a:srgbClr val="0B2240"/>
                </a:solidFill>
                <a:effectLst/>
                <a:uLnTx/>
                <a:uFillTx/>
                <a:latin typeface="Calibri"/>
                <a:cs typeface="Calibri"/>
              </a:rPr>
              <a:t> </a:t>
            </a:r>
            <a:r>
              <a:rPr kumimoji="0" lang="en-US" sz="2800" b="0" i="0" u="none" strike="noStrike" kern="0" cap="none" spc="-25" normalizeH="0" baseline="0" noProof="0" dirty="0">
                <a:ln>
                  <a:noFill/>
                </a:ln>
                <a:solidFill>
                  <a:srgbClr val="0B2240"/>
                </a:solidFill>
                <a:effectLst/>
                <a:uLnTx/>
                <a:uFillTx/>
                <a:latin typeface="Calibri"/>
                <a:cs typeface="Calibri"/>
              </a:rPr>
              <a:t>of </a:t>
            </a:r>
            <a:r>
              <a:rPr kumimoji="0" lang="en-US" sz="2800" b="0" i="0" u="none" strike="noStrike" kern="0" cap="none" spc="0" normalizeH="0" baseline="0" noProof="0" dirty="0">
                <a:ln>
                  <a:noFill/>
                </a:ln>
                <a:solidFill>
                  <a:srgbClr val="0B2240"/>
                </a:solidFill>
                <a:effectLst/>
                <a:uLnTx/>
                <a:uFillTx/>
                <a:latin typeface="Calibri"/>
                <a:cs typeface="Calibri"/>
              </a:rPr>
              <a:t>Florida.</a:t>
            </a:r>
            <a:r>
              <a:rPr kumimoji="0" lang="en-US" sz="2800" b="0" i="0" u="none" strike="noStrike" kern="0" cap="none" spc="-6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St</a:t>
            </a:r>
            <a:r>
              <a:rPr kumimoji="0" lang="en-US" sz="2800" b="0" i="0" u="none" strike="noStrike" kern="0" cap="none" spc="-7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Cloud</a:t>
            </a:r>
            <a:r>
              <a:rPr kumimoji="0" lang="en-US" sz="2800" b="0" i="0" u="none" strike="noStrike" kern="0" cap="none" spc="-6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State</a:t>
            </a:r>
            <a:r>
              <a:rPr kumimoji="0" lang="en-US" sz="2800" b="0" i="0" u="none" strike="noStrike" kern="0" cap="none" spc="-8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pays</a:t>
            </a:r>
            <a:r>
              <a:rPr kumimoji="0" lang="en-US" sz="2800" b="0" i="0" u="none" strike="noStrike" kern="0" cap="none" spc="-6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the</a:t>
            </a:r>
            <a:r>
              <a:rPr kumimoji="0" lang="en-US" sz="2800" b="0" i="0" u="none" strike="noStrike" kern="0" cap="none" spc="-6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talent</a:t>
            </a:r>
            <a:r>
              <a:rPr kumimoji="0" lang="en-US" sz="2800" b="0" i="0" u="none" strike="noStrike" kern="0" cap="none" spc="-6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agency</a:t>
            </a:r>
            <a:r>
              <a:rPr kumimoji="0" lang="en-US" sz="2800" b="0" i="0" u="none" strike="noStrike" kern="0" cap="none" spc="-90" normalizeH="0" baseline="0" noProof="0" dirty="0">
                <a:ln>
                  <a:noFill/>
                </a:ln>
                <a:solidFill>
                  <a:srgbClr val="0B2240"/>
                </a:solidFill>
                <a:effectLst/>
                <a:uLnTx/>
                <a:uFillTx/>
                <a:latin typeface="Calibri"/>
                <a:cs typeface="Calibri"/>
              </a:rPr>
              <a:t> </a:t>
            </a:r>
            <a:r>
              <a:rPr kumimoji="0" lang="en-US" sz="2800" b="0" i="0" u="none" strike="noStrike" kern="0" cap="none" spc="-10" normalizeH="0" baseline="0" noProof="0" dirty="0">
                <a:ln>
                  <a:noFill/>
                </a:ln>
                <a:solidFill>
                  <a:srgbClr val="0B2240"/>
                </a:solidFill>
                <a:effectLst/>
                <a:uLnTx/>
                <a:uFillTx/>
                <a:latin typeface="Calibri"/>
                <a:cs typeface="Calibri"/>
              </a:rPr>
              <a:t>$4,000 </a:t>
            </a:r>
            <a:r>
              <a:rPr kumimoji="0" lang="en-US" sz="2800" b="0" i="0" u="none" strike="noStrike" kern="0" cap="none" spc="0" normalizeH="0" baseline="0" noProof="0" dirty="0">
                <a:ln>
                  <a:noFill/>
                </a:ln>
                <a:solidFill>
                  <a:srgbClr val="0B2240"/>
                </a:solidFill>
                <a:effectLst/>
                <a:uLnTx/>
                <a:uFillTx/>
                <a:latin typeface="Calibri"/>
                <a:cs typeface="Calibri"/>
              </a:rPr>
              <a:t>plus</a:t>
            </a:r>
            <a:r>
              <a:rPr kumimoji="0" lang="en-US" sz="2800" b="0" i="0" u="none" strike="noStrike" kern="0" cap="none" spc="-7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$1,000</a:t>
            </a:r>
            <a:r>
              <a:rPr kumimoji="0" lang="en-US" sz="2800" b="0" i="0" u="none" strike="noStrike" kern="0" cap="none" spc="-5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for</a:t>
            </a:r>
            <a:r>
              <a:rPr kumimoji="0" lang="en-US" sz="2800" b="0" i="0" u="none" strike="noStrike" kern="0" cap="none" spc="-10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the</a:t>
            </a:r>
            <a:r>
              <a:rPr kumimoji="0" lang="en-US" sz="2800" b="0" i="0" u="none" strike="noStrike" kern="0" cap="none" spc="-85" normalizeH="0" baseline="0" noProof="0" dirty="0">
                <a:ln>
                  <a:noFill/>
                </a:ln>
                <a:solidFill>
                  <a:srgbClr val="0B2240"/>
                </a:solidFill>
                <a:effectLst/>
                <a:uLnTx/>
                <a:uFillTx/>
                <a:latin typeface="Calibri"/>
                <a:cs typeface="Calibri"/>
              </a:rPr>
              <a:t> </a:t>
            </a:r>
            <a:r>
              <a:rPr kumimoji="0" lang="en-US" sz="2800" b="0" i="0" u="none" strike="noStrike" kern="0" cap="none" spc="-20" normalizeH="0" baseline="0" noProof="0" dirty="0">
                <a:ln>
                  <a:noFill/>
                </a:ln>
                <a:solidFill>
                  <a:srgbClr val="0B2240"/>
                </a:solidFill>
                <a:effectLst/>
                <a:uLnTx/>
                <a:uFillTx/>
                <a:latin typeface="Calibri"/>
                <a:cs typeface="Calibri"/>
              </a:rPr>
              <a:t>comedian’s</a:t>
            </a:r>
            <a:r>
              <a:rPr kumimoji="0" lang="en-US" sz="2800" b="0" i="0" u="none" strike="noStrike" kern="0" cap="none" spc="-75" normalizeH="0" baseline="0" noProof="0" dirty="0">
                <a:ln>
                  <a:noFill/>
                </a:ln>
                <a:solidFill>
                  <a:srgbClr val="0B2240"/>
                </a:solidFill>
                <a:effectLst/>
                <a:uLnTx/>
                <a:uFillTx/>
                <a:latin typeface="Calibri"/>
                <a:cs typeface="Calibri"/>
              </a:rPr>
              <a:t> </a:t>
            </a:r>
            <a:r>
              <a:rPr kumimoji="0" lang="en-US" sz="2800" b="0" i="0" u="none" strike="noStrike" kern="0" cap="none" spc="-10" normalizeH="0" baseline="0" noProof="0" dirty="0">
                <a:ln>
                  <a:noFill/>
                </a:ln>
                <a:solidFill>
                  <a:srgbClr val="0B2240"/>
                </a:solidFill>
                <a:effectLst/>
                <a:uLnTx/>
                <a:uFillTx/>
                <a:latin typeface="Calibri"/>
                <a:cs typeface="Calibri"/>
              </a:rPr>
              <a:t>travel</a:t>
            </a:r>
            <a:r>
              <a:rPr kumimoji="0" lang="en-US" sz="2800" b="0" i="0" u="none" strike="noStrike" kern="0" cap="none" spc="-10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expenses.</a:t>
            </a:r>
            <a:r>
              <a:rPr kumimoji="0" lang="en-US" sz="2800" b="0" i="0" u="none" strike="noStrike" kern="0" cap="none" spc="-65" normalizeH="0" baseline="0" noProof="0" dirty="0">
                <a:ln>
                  <a:noFill/>
                </a:ln>
                <a:solidFill>
                  <a:srgbClr val="0B2240"/>
                </a:solidFill>
                <a:effectLst/>
                <a:uLnTx/>
                <a:uFillTx/>
                <a:latin typeface="Calibri"/>
                <a:cs typeface="Calibri"/>
              </a:rPr>
              <a:t> </a:t>
            </a:r>
            <a:r>
              <a:rPr kumimoji="0" lang="en-US" sz="2800" b="0" i="0" u="none" strike="noStrike" kern="0" cap="none" spc="-25" normalizeH="0" baseline="0" noProof="0" dirty="0">
                <a:ln>
                  <a:noFill/>
                </a:ln>
                <a:solidFill>
                  <a:srgbClr val="0B2240"/>
                </a:solidFill>
                <a:effectLst/>
                <a:uLnTx/>
                <a:uFillTx/>
                <a:latin typeface="Calibri"/>
                <a:cs typeface="Calibri"/>
              </a:rPr>
              <a:t>St </a:t>
            </a:r>
            <a:r>
              <a:rPr kumimoji="0" lang="en-US" sz="2800" b="0" i="0" u="none" strike="noStrike" kern="0" cap="none" spc="0" normalizeH="0" baseline="0" noProof="0" dirty="0">
                <a:ln>
                  <a:noFill/>
                </a:ln>
                <a:solidFill>
                  <a:srgbClr val="0B2240"/>
                </a:solidFill>
                <a:effectLst/>
                <a:uLnTx/>
                <a:uFillTx/>
                <a:latin typeface="Calibri"/>
                <a:cs typeface="Calibri"/>
              </a:rPr>
              <a:t>Cloud</a:t>
            </a:r>
            <a:r>
              <a:rPr kumimoji="0" lang="en-US" sz="2800" b="0" i="0" u="none" strike="noStrike" kern="0" cap="none" spc="-7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State</a:t>
            </a:r>
            <a:r>
              <a:rPr kumimoji="0" lang="en-US" sz="2800" b="0" i="0" u="none" strike="noStrike" kern="0" cap="none" spc="-9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must</a:t>
            </a:r>
            <a:r>
              <a:rPr kumimoji="0" lang="en-US" sz="2800" b="0" i="0" u="none" strike="noStrike" kern="0" cap="none" spc="-5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withhold</a:t>
            </a:r>
            <a:r>
              <a:rPr kumimoji="0" lang="en-US" sz="2800" b="0" i="0" u="none" strike="noStrike" kern="0" cap="none" spc="-6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2%</a:t>
            </a:r>
            <a:r>
              <a:rPr kumimoji="0" lang="en-US" sz="2800" b="0" i="0" u="none" strike="noStrike" kern="0" cap="none" spc="-80" normalizeH="0" baseline="0" noProof="0" dirty="0">
                <a:ln>
                  <a:noFill/>
                </a:ln>
                <a:solidFill>
                  <a:srgbClr val="0B2240"/>
                </a:solidFill>
                <a:effectLst/>
                <a:uLnTx/>
                <a:uFillTx/>
                <a:latin typeface="Calibri"/>
                <a:cs typeface="Calibri"/>
              </a:rPr>
              <a:t> </a:t>
            </a:r>
            <a:r>
              <a:rPr kumimoji="0" lang="en-US" sz="2800" b="0" i="0" u="none" strike="noStrike" kern="0" cap="none" spc="-10" normalizeH="0" baseline="0" noProof="0" dirty="0">
                <a:ln>
                  <a:noFill/>
                </a:ln>
                <a:solidFill>
                  <a:srgbClr val="0B2240"/>
                </a:solidFill>
                <a:effectLst/>
                <a:uLnTx/>
                <a:uFillTx/>
                <a:latin typeface="Calibri"/>
                <a:cs typeface="Calibri"/>
              </a:rPr>
              <a:t>nonresident entertainer</a:t>
            </a:r>
            <a:r>
              <a:rPr kumimoji="0" lang="en-US" sz="2800" b="0" i="0" u="none" strike="noStrike" kern="0" cap="none" spc="-7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tax</a:t>
            </a:r>
            <a:r>
              <a:rPr kumimoji="0" lang="en-US" sz="2800" b="0" i="0" u="none" strike="noStrike" kern="0" cap="none" spc="-9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from</a:t>
            </a:r>
            <a:r>
              <a:rPr kumimoji="0" lang="en-US" sz="2800" b="0" i="0" u="none" strike="noStrike" kern="0" cap="none" spc="-7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the</a:t>
            </a:r>
            <a:r>
              <a:rPr kumimoji="0" lang="en-US" sz="2800" b="0" i="0" u="none" strike="noStrike" kern="0" cap="none" spc="-6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entire</a:t>
            </a:r>
            <a:r>
              <a:rPr kumimoji="0" lang="en-US" sz="2800" b="0" i="0" u="none" strike="noStrike" kern="0" cap="none" spc="-7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amount</a:t>
            </a:r>
            <a:r>
              <a:rPr kumimoji="0" lang="en-US" sz="2800" b="0" i="0" u="none" strike="noStrike" kern="0" cap="none" spc="-7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paid,</a:t>
            </a:r>
            <a:r>
              <a:rPr kumimoji="0" lang="en-US" sz="2800" b="0" i="0" u="none" strike="noStrike" kern="0" cap="none" spc="-60" normalizeH="0" baseline="0" noProof="0" dirty="0">
                <a:ln>
                  <a:noFill/>
                </a:ln>
                <a:solidFill>
                  <a:srgbClr val="0B2240"/>
                </a:solidFill>
                <a:effectLst/>
                <a:uLnTx/>
                <a:uFillTx/>
                <a:latin typeface="Calibri"/>
                <a:cs typeface="Calibri"/>
              </a:rPr>
              <a:t> </a:t>
            </a:r>
            <a:r>
              <a:rPr kumimoji="0" lang="en-US" sz="2800" b="0" i="0" u="none" strike="noStrike" kern="0" cap="none" spc="-10" normalizeH="0" baseline="0" noProof="0" dirty="0">
                <a:ln>
                  <a:noFill/>
                </a:ln>
                <a:solidFill>
                  <a:srgbClr val="0B2240"/>
                </a:solidFill>
                <a:effectLst/>
                <a:uLnTx/>
                <a:uFillTx/>
                <a:latin typeface="Calibri"/>
                <a:cs typeface="Calibri"/>
              </a:rPr>
              <a:t>$5000, </a:t>
            </a:r>
            <a:r>
              <a:rPr kumimoji="0" lang="en-US" sz="2800" b="0" i="0" u="none" strike="noStrike" kern="0" cap="none" spc="0" normalizeH="0" baseline="0" noProof="0" dirty="0">
                <a:ln>
                  <a:noFill/>
                </a:ln>
                <a:solidFill>
                  <a:srgbClr val="0B2240"/>
                </a:solidFill>
                <a:effectLst/>
                <a:uLnTx/>
                <a:uFillTx/>
                <a:latin typeface="Calibri"/>
                <a:cs typeface="Calibri"/>
              </a:rPr>
              <a:t>even</a:t>
            </a:r>
            <a:r>
              <a:rPr kumimoji="0" lang="en-US" sz="2800" b="0" i="0" u="none" strike="noStrike" kern="0" cap="none" spc="-7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though</a:t>
            </a:r>
            <a:r>
              <a:rPr kumimoji="0" lang="en-US" sz="2800" b="0" i="0" u="none" strike="noStrike" kern="0" cap="none" spc="-4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the</a:t>
            </a:r>
            <a:r>
              <a:rPr kumimoji="0" lang="en-US" sz="2800" b="0" i="0" u="none" strike="noStrike" kern="0" cap="none" spc="-5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payment</a:t>
            </a:r>
            <a:r>
              <a:rPr kumimoji="0" lang="en-US" sz="2800" b="0" i="0" u="none" strike="noStrike" kern="0" cap="none" spc="-4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is</a:t>
            </a:r>
            <a:r>
              <a:rPr kumimoji="0" lang="en-US" sz="2800" b="0" i="0" u="none" strike="noStrike" kern="0" cap="none" spc="-6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made</a:t>
            </a:r>
            <a:r>
              <a:rPr kumimoji="0" lang="en-US" sz="2800" b="0" i="0" u="none" strike="noStrike" kern="0" cap="none" spc="-5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to</a:t>
            </a:r>
            <a:r>
              <a:rPr kumimoji="0" lang="en-US" sz="2800" b="0" i="0" u="none" strike="noStrike" kern="0" cap="none" spc="-6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the</a:t>
            </a:r>
            <a:r>
              <a:rPr kumimoji="0" lang="en-US" sz="2800" b="0" i="0" u="none" strike="noStrike" kern="0" cap="none" spc="-50" normalizeH="0" baseline="0" noProof="0" dirty="0">
                <a:ln>
                  <a:noFill/>
                </a:ln>
                <a:solidFill>
                  <a:srgbClr val="0B2240"/>
                </a:solidFill>
                <a:effectLst/>
                <a:uLnTx/>
                <a:uFillTx/>
                <a:latin typeface="Calibri"/>
                <a:cs typeface="Calibri"/>
              </a:rPr>
              <a:t> </a:t>
            </a:r>
            <a:r>
              <a:rPr kumimoji="0" lang="en-US" sz="2800" b="0" i="0" u="none" strike="noStrike" kern="0" cap="none" spc="-10" normalizeH="0" baseline="0" noProof="0" dirty="0">
                <a:ln>
                  <a:noFill/>
                </a:ln>
                <a:solidFill>
                  <a:srgbClr val="0B2240"/>
                </a:solidFill>
                <a:effectLst/>
                <a:uLnTx/>
                <a:uFillTx/>
                <a:latin typeface="Calibri"/>
                <a:cs typeface="Calibri"/>
              </a:rPr>
              <a:t>agency.</a:t>
            </a:r>
            <a:endParaRPr kumimoji="0" lang="en-US" sz="2800" b="0" i="0" u="none" strike="noStrike" kern="0" cap="none" spc="0" normalizeH="0" baseline="0" noProof="0" dirty="0">
              <a:ln>
                <a:noFill/>
              </a:ln>
              <a:solidFill>
                <a:sysClr val="windowText" lastClr="000000"/>
              </a:solidFill>
              <a:effectLst/>
              <a:uLnTx/>
              <a:uFillTx/>
              <a:latin typeface="Calibri"/>
              <a:cs typeface="Calibri"/>
            </a:endParaRPr>
          </a:p>
        </p:txBody>
      </p:sp>
      <p:sp>
        <p:nvSpPr>
          <p:cNvPr id="3" name="object 3"/>
          <p:cNvSpPr txBox="1">
            <a:spLocks noGrp="1"/>
          </p:cNvSpPr>
          <p:nvPr>
            <p:ph type="sldNum" sz="quarter" idx="7"/>
          </p:nvPr>
        </p:nvSpPr>
        <p:spPr>
          <a:prstGeom prst="rect">
            <a:avLst/>
          </a:prstGeom>
        </p:spPr>
        <p:txBody>
          <a:bodyPr vert="horz" wrap="square" lIns="0" tIns="0" rIns="0" bIns="0" rtlCol="0">
            <a:spAutoFit/>
          </a:bodyPr>
          <a:lstStyle/>
          <a:p>
            <a:pPr marL="38100">
              <a:lnSpc>
                <a:spcPts val="1435"/>
              </a:lnSpc>
            </a:pPr>
            <a:r>
              <a:rPr spc="-25" dirty="0"/>
              <a:t>15</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idx="4294967295"/>
          </p:nvPr>
        </p:nvSpPr>
        <p:spPr>
          <a:xfrm>
            <a:off x="535940" y="391842"/>
            <a:ext cx="7827009" cy="4627880"/>
          </a:xfrm>
          <a:prstGeom prst="rect">
            <a:avLst/>
          </a:prstGeom>
          <a:noFill/>
          <a:ln>
            <a:noFill/>
            <a:prstDash/>
          </a:ln>
          <a:effectLst/>
        </p:spPr>
        <p:txBody>
          <a:bodyPr rot="0" spcFirstLastPara="0" vertOverflow="overflow" horzOverflow="overflow" vert="horz" wrap="square" lIns="0" tIns="179705" rIns="0" bIns="0" numCol="1" spcCol="0" rtlCol="0" fromWordArt="0" anchor="t" anchorCtr="0" forceAA="0" compatLnSpc="1">
            <a:prstTxWarp prst="textNoShape">
              <a:avLst/>
            </a:prstTxWarp>
            <a:spAutoFit/>
          </a:bodyPr>
          <a:lstStyle/>
          <a:p>
            <a:pPr marL="17145" marR="0" lvl="0" indent="0" defTabSz="914400" eaLnBrk="1" fontAlgn="auto" latinLnBrk="0" hangingPunct="1">
              <a:lnSpc>
                <a:spcPct val="100000"/>
              </a:lnSpc>
              <a:spcBef>
                <a:spcPts val="1415"/>
              </a:spcBef>
              <a:spcAft>
                <a:spcPts val="0"/>
              </a:spcAft>
              <a:buClrTx/>
              <a:buSzTx/>
              <a:buFontTx/>
              <a:buNone/>
              <a:tabLst/>
              <a:defRPr/>
            </a:pPr>
            <a:r>
              <a:rPr kumimoji="0" lang="en-US" sz="2800" b="1" i="0" u="none" strike="noStrike" kern="0" cap="none" spc="-10" normalizeH="0" baseline="0" noProof="0" dirty="0">
                <a:ln>
                  <a:noFill/>
                </a:ln>
                <a:solidFill>
                  <a:srgbClr val="0B2240"/>
                </a:solidFill>
                <a:effectLst/>
                <a:uLnTx/>
                <a:uFillTx/>
                <a:latin typeface="Calibri"/>
                <a:cs typeface="Calibri"/>
              </a:rPr>
              <a:t>EXAMPLES</a:t>
            </a:r>
            <a:endParaRPr kumimoji="0" lang="en-US" sz="2800" b="0" i="0" u="none" strike="noStrike" kern="0" cap="none" spc="0" normalizeH="0" baseline="0" noProof="0" dirty="0">
              <a:ln>
                <a:noFill/>
              </a:ln>
              <a:solidFill>
                <a:sysClr val="windowText" lastClr="000000"/>
              </a:solidFill>
              <a:effectLst/>
              <a:uLnTx/>
              <a:uFillTx/>
              <a:latin typeface="Calibri"/>
              <a:cs typeface="Calibri"/>
            </a:endParaRPr>
          </a:p>
          <a:p>
            <a:pPr marL="354965" marR="5080" lvl="0" indent="-342900" defTabSz="914400" eaLnBrk="1" fontAlgn="auto" latinLnBrk="0" hangingPunct="1">
              <a:lnSpc>
                <a:spcPct val="100000"/>
              </a:lnSpc>
              <a:spcBef>
                <a:spcPts val="1315"/>
              </a:spcBef>
              <a:spcAft>
                <a:spcPts val="0"/>
              </a:spcAft>
              <a:buClr>
                <a:srgbClr val="009F4D"/>
              </a:buClr>
              <a:buSzTx/>
              <a:buFont typeface="Arial"/>
              <a:buChar char="•"/>
              <a:tabLst>
                <a:tab pos="354965" algn="l"/>
                <a:tab pos="1772285" algn="l"/>
                <a:tab pos="1894205" algn="l"/>
                <a:tab pos="4380865" algn="l"/>
                <a:tab pos="5645150" algn="l"/>
              </a:tabLst>
              <a:defRPr/>
            </a:pPr>
            <a:r>
              <a:rPr kumimoji="0" lang="en-US" sz="2800" b="0" i="1" u="none" strike="noStrike" kern="0" cap="none" spc="-10" normalizeH="0" baseline="0" noProof="0" dirty="0">
                <a:ln>
                  <a:noFill/>
                </a:ln>
                <a:solidFill>
                  <a:srgbClr val="0B2240"/>
                </a:solidFill>
                <a:effectLst/>
                <a:uLnTx/>
                <a:uFillTx/>
                <a:latin typeface="Calibri"/>
                <a:cs typeface="Calibri"/>
              </a:rPr>
              <a:t>Dancers:</a:t>
            </a:r>
            <a:r>
              <a:rPr kumimoji="0" lang="en-US" sz="2800" b="0" i="1" u="none" strike="noStrike" kern="0" cap="none" spc="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MSU,</a:t>
            </a:r>
            <a:r>
              <a:rPr kumimoji="0" lang="en-US" sz="2800" b="0" i="0" u="none" strike="noStrike" kern="0" cap="none" spc="-60" normalizeH="0" baseline="0" noProof="0" dirty="0">
                <a:ln>
                  <a:noFill/>
                </a:ln>
                <a:solidFill>
                  <a:srgbClr val="0B2240"/>
                </a:solidFill>
                <a:effectLst/>
                <a:uLnTx/>
                <a:uFillTx/>
                <a:latin typeface="Calibri"/>
                <a:cs typeface="Calibri"/>
              </a:rPr>
              <a:t> </a:t>
            </a:r>
            <a:r>
              <a:rPr kumimoji="0" lang="en-US" sz="2800" b="0" i="0" u="none" strike="noStrike" kern="0" cap="none" spc="-10" normalizeH="0" baseline="0" noProof="0" dirty="0">
                <a:ln>
                  <a:noFill/>
                </a:ln>
                <a:solidFill>
                  <a:srgbClr val="0B2240"/>
                </a:solidFill>
                <a:effectLst/>
                <a:uLnTx/>
                <a:uFillTx/>
                <a:latin typeface="Calibri"/>
                <a:cs typeface="Calibri"/>
              </a:rPr>
              <a:t>Mankato</a:t>
            </a:r>
            <a:r>
              <a:rPr kumimoji="0" lang="en-US" sz="2800" b="0" i="0" u="none" strike="noStrike" kern="0" cap="none" spc="-5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hires</a:t>
            </a:r>
            <a:r>
              <a:rPr kumimoji="0" lang="en-US" sz="2800" b="0" i="0" u="none" strike="noStrike" kern="0" cap="none" spc="-5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a</a:t>
            </a:r>
            <a:r>
              <a:rPr kumimoji="0" lang="en-US" sz="2800" b="0" i="0" u="none" strike="noStrike" kern="0" cap="none" spc="-7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dance</a:t>
            </a:r>
            <a:r>
              <a:rPr kumimoji="0" lang="en-US" sz="2800" b="0" i="0" u="none" strike="noStrike" kern="0" cap="none" spc="-55" normalizeH="0" baseline="0" noProof="0" dirty="0">
                <a:ln>
                  <a:noFill/>
                </a:ln>
                <a:solidFill>
                  <a:srgbClr val="0B2240"/>
                </a:solidFill>
                <a:effectLst/>
                <a:uLnTx/>
                <a:uFillTx/>
                <a:latin typeface="Calibri"/>
                <a:cs typeface="Calibri"/>
              </a:rPr>
              <a:t> </a:t>
            </a:r>
            <a:r>
              <a:rPr kumimoji="0" lang="en-US" sz="2800" b="0" i="0" u="none" strike="noStrike" kern="0" cap="none" spc="-10" normalizeH="0" baseline="0" noProof="0" dirty="0">
                <a:ln>
                  <a:noFill/>
                </a:ln>
                <a:solidFill>
                  <a:srgbClr val="0B2240"/>
                </a:solidFill>
                <a:effectLst/>
                <a:uLnTx/>
                <a:uFillTx/>
                <a:latin typeface="Calibri"/>
                <a:cs typeface="Calibri"/>
              </a:rPr>
              <a:t>ensemble </a:t>
            </a:r>
            <a:r>
              <a:rPr kumimoji="0" lang="en-US" sz="2800" b="0" i="0" u="none" strike="noStrike" kern="0" cap="none" spc="0" normalizeH="0" baseline="0" noProof="0" dirty="0">
                <a:ln>
                  <a:noFill/>
                </a:ln>
                <a:solidFill>
                  <a:srgbClr val="0B2240"/>
                </a:solidFill>
                <a:effectLst/>
                <a:uLnTx/>
                <a:uFillTx/>
                <a:latin typeface="Calibri"/>
                <a:cs typeface="Calibri"/>
              </a:rPr>
              <a:t>from</a:t>
            </a:r>
            <a:r>
              <a:rPr kumimoji="0" lang="en-US" sz="2800" b="0" i="0" u="none" strike="noStrike" kern="0" cap="none" spc="-75" normalizeH="0" baseline="0" noProof="0" dirty="0">
                <a:ln>
                  <a:noFill/>
                </a:ln>
                <a:solidFill>
                  <a:srgbClr val="0B2240"/>
                </a:solidFill>
                <a:effectLst/>
                <a:uLnTx/>
                <a:uFillTx/>
                <a:latin typeface="Calibri"/>
                <a:cs typeface="Calibri"/>
              </a:rPr>
              <a:t> </a:t>
            </a:r>
            <a:r>
              <a:rPr kumimoji="0" lang="en-US" sz="2800" b="0" i="0" u="none" strike="noStrike" kern="0" cap="none" spc="-60" normalizeH="0" baseline="0" noProof="0" dirty="0">
                <a:ln>
                  <a:noFill/>
                </a:ln>
                <a:solidFill>
                  <a:srgbClr val="0B2240"/>
                </a:solidFill>
                <a:effectLst/>
                <a:uLnTx/>
                <a:uFillTx/>
                <a:latin typeface="Calibri"/>
                <a:cs typeface="Calibri"/>
              </a:rPr>
              <a:t>Texas</a:t>
            </a:r>
            <a:r>
              <a:rPr kumimoji="0" lang="en-US" sz="2800" b="0" i="0" u="none" strike="noStrike" kern="0" cap="none" spc="-7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to</a:t>
            </a:r>
            <a:r>
              <a:rPr kumimoji="0" lang="en-US" sz="2800" b="0" i="0" u="none" strike="noStrike" kern="0" cap="none" spc="-8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perform</a:t>
            </a:r>
            <a:r>
              <a:rPr kumimoji="0" lang="en-US" sz="2800" b="0" i="0" u="none" strike="noStrike" kern="0" cap="none" spc="-7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at</a:t>
            </a:r>
            <a:r>
              <a:rPr kumimoji="0" lang="en-US" sz="2800" b="0" i="0" u="none" strike="noStrike" kern="0" cap="none" spc="-8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the</a:t>
            </a:r>
            <a:r>
              <a:rPr kumimoji="0" lang="en-US" sz="2800" b="0" i="0" u="none" strike="noStrike" kern="0" cap="none" spc="-80" normalizeH="0" baseline="0" noProof="0" dirty="0">
                <a:ln>
                  <a:noFill/>
                </a:ln>
                <a:solidFill>
                  <a:srgbClr val="0B2240"/>
                </a:solidFill>
                <a:effectLst/>
                <a:uLnTx/>
                <a:uFillTx/>
                <a:latin typeface="Calibri"/>
                <a:cs typeface="Calibri"/>
              </a:rPr>
              <a:t> </a:t>
            </a:r>
            <a:r>
              <a:rPr kumimoji="0" lang="en-US" sz="2800" b="0" i="0" u="none" strike="noStrike" kern="0" cap="none" spc="-55" normalizeH="0" baseline="0" noProof="0" dirty="0">
                <a:ln>
                  <a:noFill/>
                </a:ln>
                <a:solidFill>
                  <a:srgbClr val="0B2240"/>
                </a:solidFill>
                <a:effectLst/>
                <a:uLnTx/>
                <a:uFillTx/>
                <a:latin typeface="Calibri"/>
                <a:cs typeface="Calibri"/>
              </a:rPr>
              <a:t>Ted</a:t>
            </a:r>
            <a:r>
              <a:rPr kumimoji="0" lang="en-US" sz="2800" b="0" i="0" u="none" strike="noStrike" kern="0" cap="none" spc="-7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Paul</a:t>
            </a:r>
            <a:r>
              <a:rPr kumimoji="0" lang="en-US" sz="2800" b="0" i="0" u="none" strike="noStrike" kern="0" cap="none" spc="-7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Theatre</a:t>
            </a:r>
            <a:r>
              <a:rPr kumimoji="0" lang="en-US" sz="2800" b="0" i="0" u="none" strike="noStrike" kern="0" cap="none" spc="-80" normalizeH="0" baseline="0" noProof="0" dirty="0">
                <a:ln>
                  <a:noFill/>
                </a:ln>
                <a:solidFill>
                  <a:srgbClr val="0B2240"/>
                </a:solidFill>
                <a:effectLst/>
                <a:uLnTx/>
                <a:uFillTx/>
                <a:latin typeface="Calibri"/>
                <a:cs typeface="Calibri"/>
              </a:rPr>
              <a:t> </a:t>
            </a:r>
            <a:r>
              <a:rPr kumimoji="0" lang="en-US" sz="2800" b="0" i="0" u="none" strike="noStrike" kern="0" cap="none" spc="-25" normalizeH="0" baseline="0" noProof="0" dirty="0">
                <a:ln>
                  <a:noFill/>
                </a:ln>
                <a:solidFill>
                  <a:srgbClr val="0B2240"/>
                </a:solidFill>
                <a:effectLst/>
                <a:uLnTx/>
                <a:uFillTx/>
                <a:latin typeface="Calibri"/>
                <a:cs typeface="Calibri"/>
              </a:rPr>
              <a:t>in </a:t>
            </a:r>
            <a:r>
              <a:rPr kumimoji="0" lang="en-US" sz="2800" b="0" i="0" u="none" strike="noStrike" kern="0" cap="none" spc="-10" normalizeH="0" baseline="0" noProof="0" dirty="0">
                <a:ln>
                  <a:noFill/>
                </a:ln>
                <a:solidFill>
                  <a:srgbClr val="0B2240"/>
                </a:solidFill>
                <a:effectLst/>
                <a:uLnTx/>
                <a:uFillTx/>
                <a:latin typeface="Calibri"/>
                <a:cs typeface="Calibri"/>
              </a:rPr>
              <a:t>Mankato.</a:t>
            </a:r>
            <a:r>
              <a:rPr kumimoji="0" lang="en-US" sz="2800" b="0" i="0" u="none" strike="noStrike" kern="0" cap="none" spc="0" normalizeH="0" baseline="0" noProof="0" dirty="0">
                <a:ln>
                  <a:noFill/>
                </a:ln>
                <a:solidFill>
                  <a:srgbClr val="0B2240"/>
                </a:solidFill>
                <a:effectLst/>
                <a:uLnTx/>
                <a:uFillTx/>
                <a:latin typeface="Calibri"/>
                <a:cs typeface="Calibri"/>
              </a:rPr>
              <a:t>		The</a:t>
            </a:r>
            <a:r>
              <a:rPr kumimoji="0" lang="en-US" sz="2800" b="0" i="0" u="none" strike="noStrike" kern="0" cap="none" spc="-30" normalizeH="0" baseline="0" noProof="0" dirty="0">
                <a:ln>
                  <a:noFill/>
                </a:ln>
                <a:solidFill>
                  <a:srgbClr val="0B2240"/>
                </a:solidFill>
                <a:effectLst/>
                <a:uLnTx/>
                <a:uFillTx/>
                <a:latin typeface="Calibri"/>
                <a:cs typeface="Calibri"/>
              </a:rPr>
              <a:t> </a:t>
            </a:r>
            <a:r>
              <a:rPr kumimoji="0" lang="en-US" sz="2800" b="0" i="0" u="none" strike="noStrike" kern="0" cap="none" spc="-10" normalizeH="0" baseline="0" noProof="0" dirty="0">
                <a:ln>
                  <a:noFill/>
                </a:ln>
                <a:solidFill>
                  <a:srgbClr val="0B2240"/>
                </a:solidFill>
                <a:effectLst/>
                <a:uLnTx/>
                <a:uFillTx/>
                <a:latin typeface="Calibri"/>
                <a:cs typeface="Calibri"/>
              </a:rPr>
              <a:t>performance</a:t>
            </a:r>
            <a:r>
              <a:rPr kumimoji="0" lang="en-US" sz="2800" b="0" i="0" u="none" strike="noStrike" kern="0" cap="none" spc="-2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is</a:t>
            </a:r>
            <a:r>
              <a:rPr kumimoji="0" lang="en-US" sz="2800" b="0" i="0" u="none" strike="noStrike" kern="0" cap="none" spc="-3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open</a:t>
            </a:r>
            <a:r>
              <a:rPr kumimoji="0" lang="en-US" sz="2800" b="0" i="0" u="none" strike="noStrike" kern="0" cap="none" spc="-3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to</a:t>
            </a:r>
            <a:r>
              <a:rPr kumimoji="0" lang="en-US" sz="2800" b="0" i="0" u="none" strike="noStrike" kern="0" cap="none" spc="-4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the</a:t>
            </a:r>
            <a:r>
              <a:rPr kumimoji="0" lang="en-US" sz="2800" b="0" i="0" u="none" strike="noStrike" kern="0" cap="none" spc="-25" normalizeH="0" baseline="0" noProof="0" dirty="0">
                <a:ln>
                  <a:noFill/>
                </a:ln>
                <a:solidFill>
                  <a:srgbClr val="0B2240"/>
                </a:solidFill>
                <a:effectLst/>
                <a:uLnTx/>
                <a:uFillTx/>
                <a:latin typeface="Calibri"/>
                <a:cs typeface="Calibri"/>
              </a:rPr>
              <a:t> </a:t>
            </a:r>
            <a:r>
              <a:rPr kumimoji="0" lang="en-US" sz="2800" b="0" i="0" u="none" strike="noStrike" kern="0" cap="none" spc="-10" normalizeH="0" baseline="0" noProof="0" dirty="0">
                <a:ln>
                  <a:noFill/>
                </a:ln>
                <a:solidFill>
                  <a:srgbClr val="0B2240"/>
                </a:solidFill>
                <a:effectLst/>
                <a:uLnTx/>
                <a:uFillTx/>
                <a:latin typeface="Calibri"/>
                <a:cs typeface="Calibri"/>
              </a:rPr>
              <a:t>public. </a:t>
            </a:r>
            <a:r>
              <a:rPr kumimoji="0" lang="en-US" sz="2800" b="0" i="0" u="none" strike="noStrike" kern="0" cap="none" spc="0" normalizeH="0" baseline="0" noProof="0" dirty="0">
                <a:ln>
                  <a:noFill/>
                </a:ln>
                <a:solidFill>
                  <a:srgbClr val="0B2240"/>
                </a:solidFill>
                <a:effectLst/>
                <a:uLnTx/>
                <a:uFillTx/>
                <a:latin typeface="Calibri"/>
                <a:cs typeface="Calibri"/>
              </a:rPr>
              <a:t>The</a:t>
            </a:r>
            <a:r>
              <a:rPr kumimoji="0" lang="en-US" sz="2800" b="0" i="0" u="none" strike="noStrike" kern="0" cap="none" spc="-7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dance</a:t>
            </a:r>
            <a:r>
              <a:rPr kumimoji="0" lang="en-US" sz="2800" b="0" i="0" u="none" strike="noStrike" kern="0" cap="none" spc="-5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ensemble</a:t>
            </a:r>
            <a:r>
              <a:rPr kumimoji="0" lang="en-US" sz="2800" b="0" i="0" u="none" strike="noStrike" kern="0" cap="none" spc="-4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is</a:t>
            </a:r>
            <a:r>
              <a:rPr kumimoji="0" lang="en-US" sz="2800" b="0" i="0" u="none" strike="noStrike" kern="0" cap="none" spc="-6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a</a:t>
            </a:r>
            <a:r>
              <a:rPr kumimoji="0" lang="en-US" sz="2800" b="0" i="0" u="none" strike="noStrike" kern="0" cap="none" spc="-6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nonprofit</a:t>
            </a:r>
            <a:r>
              <a:rPr kumimoji="0" lang="en-US" sz="2800" b="0" i="0" u="none" strike="noStrike" kern="0" cap="none" spc="-35" normalizeH="0" baseline="0" noProof="0" dirty="0">
                <a:ln>
                  <a:noFill/>
                </a:ln>
                <a:solidFill>
                  <a:srgbClr val="0B2240"/>
                </a:solidFill>
                <a:effectLst/>
                <a:uLnTx/>
                <a:uFillTx/>
                <a:latin typeface="Calibri"/>
                <a:cs typeface="Calibri"/>
              </a:rPr>
              <a:t> </a:t>
            </a:r>
            <a:r>
              <a:rPr kumimoji="0" lang="en-US" sz="2800" b="0" i="0" u="none" strike="noStrike" kern="0" cap="none" spc="-10" normalizeH="0" baseline="0" noProof="0" dirty="0">
                <a:ln>
                  <a:noFill/>
                </a:ln>
                <a:solidFill>
                  <a:srgbClr val="0B2240"/>
                </a:solidFill>
                <a:effectLst/>
                <a:uLnTx/>
                <a:uFillTx/>
                <a:latin typeface="Calibri"/>
                <a:cs typeface="Calibri"/>
              </a:rPr>
              <a:t>organization</a:t>
            </a:r>
            <a:r>
              <a:rPr kumimoji="0" lang="en-US" sz="2800" b="0" i="0" u="none" strike="noStrike" kern="0" cap="none" spc="-70" normalizeH="0" baseline="0" noProof="0" dirty="0">
                <a:ln>
                  <a:noFill/>
                </a:ln>
                <a:solidFill>
                  <a:srgbClr val="0B2240"/>
                </a:solidFill>
                <a:effectLst/>
                <a:uLnTx/>
                <a:uFillTx/>
                <a:latin typeface="Calibri"/>
                <a:cs typeface="Calibri"/>
              </a:rPr>
              <a:t> </a:t>
            </a:r>
            <a:r>
              <a:rPr kumimoji="0" lang="en-US" sz="2800" b="0" i="0" u="none" strike="noStrike" kern="0" cap="none" spc="-25" normalizeH="0" baseline="0" noProof="0" dirty="0">
                <a:ln>
                  <a:noFill/>
                </a:ln>
                <a:solidFill>
                  <a:srgbClr val="0B2240"/>
                </a:solidFill>
                <a:effectLst/>
                <a:uLnTx/>
                <a:uFillTx/>
                <a:latin typeface="Calibri"/>
                <a:cs typeface="Calibri"/>
              </a:rPr>
              <a:t>and </a:t>
            </a:r>
            <a:r>
              <a:rPr kumimoji="0" lang="en-US" sz="2800" b="0" i="0" u="none" strike="noStrike" kern="0" cap="none" spc="0" normalizeH="0" baseline="0" noProof="0" dirty="0">
                <a:ln>
                  <a:noFill/>
                </a:ln>
                <a:solidFill>
                  <a:srgbClr val="0B2240"/>
                </a:solidFill>
                <a:effectLst/>
                <a:uLnTx/>
                <a:uFillTx/>
                <a:latin typeface="Calibri"/>
                <a:cs typeface="Calibri"/>
              </a:rPr>
              <a:t>provides</a:t>
            </a:r>
            <a:r>
              <a:rPr kumimoji="0" lang="en-US" sz="2800" b="0" i="0" u="none" strike="noStrike" kern="0" cap="none" spc="-4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MSU,</a:t>
            </a:r>
            <a:r>
              <a:rPr kumimoji="0" lang="en-US" sz="2800" b="0" i="0" u="none" strike="noStrike" kern="0" cap="none" spc="-50" normalizeH="0" baseline="0" noProof="0" dirty="0">
                <a:ln>
                  <a:noFill/>
                </a:ln>
                <a:solidFill>
                  <a:srgbClr val="0B2240"/>
                </a:solidFill>
                <a:effectLst/>
                <a:uLnTx/>
                <a:uFillTx/>
                <a:latin typeface="Calibri"/>
                <a:cs typeface="Calibri"/>
              </a:rPr>
              <a:t> </a:t>
            </a:r>
            <a:r>
              <a:rPr kumimoji="0" lang="en-US" sz="2800" b="0" i="0" u="none" strike="noStrike" kern="0" cap="none" spc="-10" normalizeH="0" baseline="0" noProof="0" dirty="0">
                <a:ln>
                  <a:noFill/>
                </a:ln>
                <a:solidFill>
                  <a:srgbClr val="0B2240"/>
                </a:solidFill>
                <a:effectLst/>
                <a:uLnTx/>
                <a:uFillTx/>
                <a:latin typeface="Calibri"/>
                <a:cs typeface="Calibri"/>
              </a:rPr>
              <a:t>Mankato</a:t>
            </a:r>
            <a:r>
              <a:rPr kumimoji="0" lang="en-US" sz="2800" b="0" i="0" u="none" strike="noStrike" kern="0" cap="none" spc="-7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with</a:t>
            </a:r>
            <a:r>
              <a:rPr kumimoji="0" lang="en-US" sz="2800" b="0" i="0" u="none" strike="noStrike" kern="0" cap="none" spc="-6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a</a:t>
            </a:r>
            <a:r>
              <a:rPr kumimoji="0" lang="en-US" sz="2800" b="0" i="0" u="none" strike="noStrike" kern="0" cap="none" spc="-7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copy</a:t>
            </a:r>
            <a:r>
              <a:rPr kumimoji="0" lang="en-US" sz="2800" b="0" i="0" u="none" strike="noStrike" kern="0" cap="none" spc="-6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of</a:t>
            </a:r>
            <a:r>
              <a:rPr kumimoji="0" lang="en-US" sz="2800" b="0" i="0" u="none" strike="noStrike" kern="0" cap="none" spc="-70" normalizeH="0" baseline="0" noProof="0" dirty="0">
                <a:ln>
                  <a:noFill/>
                </a:ln>
                <a:solidFill>
                  <a:srgbClr val="0B2240"/>
                </a:solidFill>
                <a:effectLst/>
                <a:uLnTx/>
                <a:uFillTx/>
                <a:latin typeface="Calibri"/>
                <a:cs typeface="Calibri"/>
              </a:rPr>
              <a:t> </a:t>
            </a:r>
            <a:r>
              <a:rPr kumimoji="0" lang="en-US" sz="2800" b="0" i="0" u="none" strike="noStrike" kern="0" cap="none" spc="-10" normalizeH="0" baseline="0" noProof="0" dirty="0">
                <a:ln>
                  <a:noFill/>
                </a:ln>
                <a:solidFill>
                  <a:srgbClr val="0B2240"/>
                </a:solidFill>
                <a:effectLst/>
                <a:uLnTx/>
                <a:uFillTx/>
                <a:latin typeface="Calibri"/>
                <a:cs typeface="Calibri"/>
              </a:rPr>
              <a:t>their </a:t>
            </a:r>
            <a:r>
              <a:rPr kumimoji="0" lang="en-US" sz="2800" b="0" i="0" u="none" strike="noStrike" kern="0" cap="none" spc="0" normalizeH="0" baseline="0" noProof="0" dirty="0">
                <a:ln>
                  <a:noFill/>
                </a:ln>
                <a:solidFill>
                  <a:srgbClr val="0B2240"/>
                </a:solidFill>
                <a:effectLst/>
                <a:uLnTx/>
                <a:uFillTx/>
                <a:latin typeface="Calibri"/>
                <a:cs typeface="Calibri"/>
              </a:rPr>
              <a:t>nonprofit</a:t>
            </a:r>
            <a:r>
              <a:rPr kumimoji="0" lang="en-US" sz="2800" b="0" i="0" u="none" strike="noStrike" kern="0" cap="none" spc="-8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status</a:t>
            </a:r>
            <a:r>
              <a:rPr kumimoji="0" lang="en-US" sz="2800" b="0" i="0" u="none" strike="noStrike" kern="0" cap="none" spc="-8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letter</a:t>
            </a:r>
            <a:r>
              <a:rPr kumimoji="0" lang="en-US" sz="2800" b="0" i="0" u="none" strike="noStrike" kern="0" cap="none" spc="-12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from</a:t>
            </a:r>
            <a:r>
              <a:rPr kumimoji="0" lang="en-US" sz="2800" b="0" i="0" u="none" strike="noStrike" kern="0" cap="none" spc="-10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the</a:t>
            </a:r>
            <a:r>
              <a:rPr kumimoji="0" lang="en-US" sz="2800" b="0" i="0" u="none" strike="noStrike" kern="0" cap="none" spc="-114" normalizeH="0" baseline="0" noProof="0" dirty="0">
                <a:ln>
                  <a:noFill/>
                </a:ln>
                <a:solidFill>
                  <a:srgbClr val="0B2240"/>
                </a:solidFill>
                <a:effectLst/>
                <a:uLnTx/>
                <a:uFillTx/>
                <a:latin typeface="Calibri"/>
                <a:cs typeface="Calibri"/>
              </a:rPr>
              <a:t> </a:t>
            </a:r>
            <a:r>
              <a:rPr kumimoji="0" lang="en-US" sz="2800" b="0" i="0" u="none" strike="noStrike" kern="0" cap="none" spc="-20" normalizeH="0" baseline="0" noProof="0" dirty="0">
                <a:ln>
                  <a:noFill/>
                </a:ln>
                <a:solidFill>
                  <a:srgbClr val="0B2240"/>
                </a:solidFill>
                <a:effectLst/>
                <a:uLnTx/>
                <a:uFillTx/>
                <a:latin typeface="Calibri"/>
                <a:cs typeface="Calibri"/>
              </a:rPr>
              <a:t>IRS.</a:t>
            </a:r>
            <a:r>
              <a:rPr kumimoji="0" lang="en-US" sz="2800" b="0" i="0" u="none" strike="noStrike" kern="0" cap="none" spc="0" normalizeH="0" baseline="0" noProof="0" dirty="0">
                <a:ln>
                  <a:noFill/>
                </a:ln>
                <a:solidFill>
                  <a:srgbClr val="0B2240"/>
                </a:solidFill>
                <a:effectLst/>
                <a:uLnTx/>
                <a:uFillTx/>
                <a:latin typeface="Calibri"/>
                <a:cs typeface="Calibri"/>
              </a:rPr>
              <a:t>	MSU,</a:t>
            </a:r>
            <a:r>
              <a:rPr kumimoji="0" lang="en-US" sz="2800" b="0" i="0" u="none" strike="noStrike" kern="0" cap="none" spc="-90" normalizeH="0" baseline="0" noProof="0" dirty="0">
                <a:ln>
                  <a:noFill/>
                </a:ln>
                <a:solidFill>
                  <a:srgbClr val="0B2240"/>
                </a:solidFill>
                <a:effectLst/>
                <a:uLnTx/>
                <a:uFillTx/>
                <a:latin typeface="Calibri"/>
                <a:cs typeface="Calibri"/>
              </a:rPr>
              <a:t> </a:t>
            </a:r>
            <a:r>
              <a:rPr kumimoji="0" lang="en-US" sz="2800" b="0" i="0" u="none" strike="noStrike" kern="0" cap="none" spc="-10" normalizeH="0" baseline="0" noProof="0" dirty="0">
                <a:ln>
                  <a:noFill/>
                </a:ln>
                <a:solidFill>
                  <a:srgbClr val="0B2240"/>
                </a:solidFill>
                <a:effectLst/>
                <a:uLnTx/>
                <a:uFillTx/>
                <a:latin typeface="Calibri"/>
                <a:cs typeface="Calibri"/>
              </a:rPr>
              <a:t>Mankato </a:t>
            </a:r>
            <a:r>
              <a:rPr kumimoji="0" lang="en-US" sz="2800" b="0" i="0" u="none" strike="noStrike" kern="0" cap="none" spc="0" normalizeH="0" baseline="0" noProof="0" dirty="0">
                <a:ln>
                  <a:noFill/>
                </a:ln>
                <a:solidFill>
                  <a:srgbClr val="0B2240"/>
                </a:solidFill>
                <a:effectLst/>
                <a:uLnTx/>
                <a:uFillTx/>
                <a:latin typeface="Calibri"/>
                <a:cs typeface="Calibri"/>
              </a:rPr>
              <a:t>pays</a:t>
            </a:r>
            <a:r>
              <a:rPr kumimoji="0" lang="en-US" sz="2800" b="0" i="0" u="none" strike="noStrike" kern="0" cap="none" spc="-8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the</a:t>
            </a:r>
            <a:r>
              <a:rPr kumimoji="0" lang="en-US" sz="2800" b="0" i="0" u="none" strike="noStrike" kern="0" cap="none" spc="-7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ensemble</a:t>
            </a:r>
            <a:r>
              <a:rPr kumimoji="0" lang="en-US" sz="2800" b="0" i="0" u="none" strike="noStrike" kern="0" cap="none" spc="-65" normalizeH="0" baseline="0" noProof="0" dirty="0">
                <a:ln>
                  <a:noFill/>
                </a:ln>
                <a:solidFill>
                  <a:srgbClr val="0B2240"/>
                </a:solidFill>
                <a:effectLst/>
                <a:uLnTx/>
                <a:uFillTx/>
                <a:latin typeface="Calibri"/>
                <a:cs typeface="Calibri"/>
              </a:rPr>
              <a:t> </a:t>
            </a:r>
            <a:r>
              <a:rPr kumimoji="0" lang="en-US" sz="2800" b="0" i="0" u="none" strike="noStrike" kern="0" cap="none" spc="-10" normalizeH="0" baseline="0" noProof="0" dirty="0">
                <a:ln>
                  <a:noFill/>
                </a:ln>
                <a:solidFill>
                  <a:srgbClr val="0B2240"/>
                </a:solidFill>
                <a:effectLst/>
                <a:uLnTx/>
                <a:uFillTx/>
                <a:latin typeface="Calibri"/>
                <a:cs typeface="Calibri"/>
              </a:rPr>
              <a:t>$2,500.</a:t>
            </a:r>
            <a:r>
              <a:rPr kumimoji="0" lang="en-US" sz="2800" b="0" i="0" u="none" strike="noStrike" kern="0" cap="none" spc="0" normalizeH="0" baseline="0" noProof="0" dirty="0">
                <a:ln>
                  <a:noFill/>
                </a:ln>
                <a:solidFill>
                  <a:srgbClr val="0B2240"/>
                </a:solidFill>
                <a:effectLst/>
                <a:uLnTx/>
                <a:uFillTx/>
                <a:latin typeface="Calibri"/>
                <a:cs typeface="Calibri"/>
              </a:rPr>
              <a:t>	The</a:t>
            </a:r>
            <a:r>
              <a:rPr kumimoji="0" lang="en-US" sz="2800" b="0" i="0" u="none" strike="noStrike" kern="0" cap="none" spc="-35" normalizeH="0" baseline="0" noProof="0" dirty="0">
                <a:ln>
                  <a:noFill/>
                </a:ln>
                <a:solidFill>
                  <a:srgbClr val="0B2240"/>
                </a:solidFill>
                <a:effectLst/>
                <a:uLnTx/>
                <a:uFillTx/>
                <a:latin typeface="Calibri"/>
                <a:cs typeface="Calibri"/>
              </a:rPr>
              <a:t> </a:t>
            </a:r>
            <a:r>
              <a:rPr kumimoji="0" lang="en-US" sz="2800" b="0" i="0" u="none" strike="noStrike" kern="0" cap="none" spc="-10" normalizeH="0" baseline="0" noProof="0" dirty="0">
                <a:ln>
                  <a:noFill/>
                </a:ln>
                <a:solidFill>
                  <a:srgbClr val="0B2240"/>
                </a:solidFill>
                <a:effectLst/>
                <a:uLnTx/>
                <a:uFillTx/>
                <a:latin typeface="Calibri"/>
                <a:cs typeface="Calibri"/>
              </a:rPr>
              <a:t>payment</a:t>
            </a:r>
            <a:r>
              <a:rPr kumimoji="0" lang="en-US" sz="2800" b="0" i="0" u="none" strike="noStrike" kern="0" cap="none" spc="-3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is</a:t>
            </a:r>
            <a:r>
              <a:rPr kumimoji="0" lang="en-US" sz="2800" b="0" i="0" u="none" strike="noStrike" kern="0" cap="none" spc="-40" normalizeH="0" baseline="0" noProof="0" dirty="0">
                <a:ln>
                  <a:noFill/>
                </a:ln>
                <a:solidFill>
                  <a:srgbClr val="0B2240"/>
                </a:solidFill>
                <a:effectLst/>
                <a:uLnTx/>
                <a:uFillTx/>
                <a:latin typeface="Calibri"/>
                <a:cs typeface="Calibri"/>
              </a:rPr>
              <a:t> </a:t>
            </a:r>
            <a:r>
              <a:rPr kumimoji="0" lang="en-US" sz="2800" b="0" i="0" u="none" strike="noStrike" kern="0" cap="none" spc="-25" normalizeH="0" baseline="0" noProof="0" dirty="0">
                <a:ln>
                  <a:noFill/>
                </a:ln>
                <a:solidFill>
                  <a:srgbClr val="0B2240"/>
                </a:solidFill>
                <a:effectLst/>
                <a:uLnTx/>
                <a:uFillTx/>
                <a:latin typeface="Calibri"/>
                <a:cs typeface="Calibri"/>
              </a:rPr>
              <a:t>not </a:t>
            </a:r>
            <a:r>
              <a:rPr kumimoji="0" lang="en-US" sz="2800" b="0" i="0" u="none" strike="noStrike" kern="0" cap="none" spc="0" normalizeH="0" baseline="0" noProof="0" dirty="0">
                <a:ln>
                  <a:noFill/>
                </a:ln>
                <a:solidFill>
                  <a:srgbClr val="0B2240"/>
                </a:solidFill>
                <a:effectLst/>
                <a:uLnTx/>
                <a:uFillTx/>
                <a:latin typeface="Calibri"/>
                <a:cs typeface="Calibri"/>
              </a:rPr>
              <a:t>subject</a:t>
            </a:r>
            <a:r>
              <a:rPr kumimoji="0" lang="en-US" sz="2800" b="0" i="0" u="none" strike="noStrike" kern="0" cap="none" spc="-3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to</a:t>
            </a:r>
            <a:r>
              <a:rPr kumimoji="0" lang="en-US" sz="2800" b="0" i="0" u="none" strike="noStrike" kern="0" cap="none" spc="-70" normalizeH="0" baseline="0" noProof="0" dirty="0">
                <a:ln>
                  <a:noFill/>
                </a:ln>
                <a:solidFill>
                  <a:srgbClr val="0B2240"/>
                </a:solidFill>
                <a:effectLst/>
                <a:uLnTx/>
                <a:uFillTx/>
                <a:latin typeface="Calibri"/>
                <a:cs typeface="Calibri"/>
              </a:rPr>
              <a:t> </a:t>
            </a:r>
            <a:r>
              <a:rPr kumimoji="0" lang="en-US" sz="2800" b="0" i="0" u="none" strike="noStrike" kern="0" cap="none" spc="-10" normalizeH="0" baseline="0" noProof="0" dirty="0">
                <a:ln>
                  <a:noFill/>
                </a:ln>
                <a:solidFill>
                  <a:srgbClr val="0B2240"/>
                </a:solidFill>
                <a:effectLst/>
                <a:uLnTx/>
                <a:uFillTx/>
                <a:latin typeface="Calibri"/>
                <a:cs typeface="Calibri"/>
              </a:rPr>
              <a:t>taxation</a:t>
            </a:r>
            <a:r>
              <a:rPr kumimoji="0" lang="en-US" sz="2800" b="0" i="0" u="none" strike="noStrike" kern="0" cap="none" spc="-7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due</a:t>
            </a:r>
            <a:r>
              <a:rPr kumimoji="0" lang="en-US" sz="2800" b="0" i="0" u="none" strike="noStrike" kern="0" cap="none" spc="-3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to</a:t>
            </a:r>
            <a:r>
              <a:rPr kumimoji="0" lang="en-US" sz="2800" b="0" i="0" u="none" strike="noStrike" kern="0" cap="none" spc="-6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the</a:t>
            </a:r>
            <a:r>
              <a:rPr kumimoji="0" lang="en-US" sz="2800" b="0" i="0" u="none" strike="noStrike" kern="0" cap="none" spc="-45" normalizeH="0" baseline="0" noProof="0" dirty="0">
                <a:ln>
                  <a:noFill/>
                </a:ln>
                <a:solidFill>
                  <a:srgbClr val="0B2240"/>
                </a:solidFill>
                <a:effectLst/>
                <a:uLnTx/>
                <a:uFillTx/>
                <a:latin typeface="Calibri"/>
                <a:cs typeface="Calibri"/>
              </a:rPr>
              <a:t> </a:t>
            </a:r>
            <a:r>
              <a:rPr kumimoji="0" lang="en-US" sz="2800" b="0" i="0" u="none" strike="noStrike" kern="0" cap="none" spc="-20" normalizeH="0" baseline="0" noProof="0" dirty="0">
                <a:ln>
                  <a:noFill/>
                </a:ln>
                <a:solidFill>
                  <a:srgbClr val="0B2240"/>
                </a:solidFill>
                <a:effectLst/>
                <a:uLnTx/>
                <a:uFillTx/>
                <a:latin typeface="Calibri"/>
                <a:cs typeface="Calibri"/>
              </a:rPr>
              <a:t>ensemble’s</a:t>
            </a:r>
            <a:r>
              <a:rPr kumimoji="0" lang="en-US" sz="2800" b="0" i="0" u="none" strike="noStrike" kern="0" cap="none" spc="-40" normalizeH="0" baseline="0" noProof="0" dirty="0">
                <a:ln>
                  <a:noFill/>
                </a:ln>
                <a:solidFill>
                  <a:srgbClr val="0B2240"/>
                </a:solidFill>
                <a:effectLst/>
                <a:uLnTx/>
                <a:uFillTx/>
                <a:latin typeface="Calibri"/>
                <a:cs typeface="Calibri"/>
              </a:rPr>
              <a:t> </a:t>
            </a:r>
            <a:r>
              <a:rPr kumimoji="0" lang="en-US" sz="2800" b="0" i="0" u="none" strike="noStrike" kern="0" cap="none" spc="-10" normalizeH="0" baseline="0" noProof="0" dirty="0">
                <a:ln>
                  <a:noFill/>
                </a:ln>
                <a:solidFill>
                  <a:srgbClr val="0B2240"/>
                </a:solidFill>
                <a:effectLst/>
                <a:uLnTx/>
                <a:uFillTx/>
                <a:latin typeface="Calibri"/>
                <a:cs typeface="Calibri"/>
              </a:rPr>
              <a:t>nonprofit status.</a:t>
            </a:r>
            <a:endParaRPr kumimoji="0" lang="en-US" sz="2800" b="0" i="0" u="none" strike="noStrike" kern="0" cap="none" spc="0" normalizeH="0" baseline="0" noProof="0" dirty="0">
              <a:ln>
                <a:noFill/>
              </a:ln>
              <a:solidFill>
                <a:sysClr val="windowText" lastClr="000000"/>
              </a:solidFill>
              <a:effectLst/>
              <a:uLnTx/>
              <a:uFillTx/>
              <a:latin typeface="Calibri"/>
              <a:cs typeface="Calibri"/>
            </a:endParaRPr>
          </a:p>
        </p:txBody>
      </p:sp>
      <p:sp>
        <p:nvSpPr>
          <p:cNvPr id="3" name="object 3"/>
          <p:cNvSpPr txBox="1">
            <a:spLocks noGrp="1"/>
          </p:cNvSpPr>
          <p:nvPr>
            <p:ph type="sldNum" sz="quarter" idx="7"/>
          </p:nvPr>
        </p:nvSpPr>
        <p:spPr>
          <a:prstGeom prst="rect">
            <a:avLst/>
          </a:prstGeom>
        </p:spPr>
        <p:txBody>
          <a:bodyPr vert="horz" wrap="square" lIns="0" tIns="0" rIns="0" bIns="0" rtlCol="0">
            <a:spAutoFit/>
          </a:bodyPr>
          <a:lstStyle/>
          <a:p>
            <a:pPr marL="38100">
              <a:lnSpc>
                <a:spcPts val="1435"/>
              </a:lnSpc>
            </a:pPr>
            <a:r>
              <a:rPr spc="-25" dirty="0"/>
              <a:t>16</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idx="4294967295"/>
          </p:nvPr>
        </p:nvSpPr>
        <p:spPr>
          <a:xfrm>
            <a:off x="535940" y="391842"/>
            <a:ext cx="7740015" cy="3347085"/>
          </a:xfrm>
          <a:prstGeom prst="rect">
            <a:avLst/>
          </a:prstGeom>
          <a:noFill/>
          <a:ln>
            <a:noFill/>
            <a:prstDash/>
          </a:ln>
          <a:effectLst/>
        </p:spPr>
        <p:txBody>
          <a:bodyPr rot="0" spcFirstLastPara="0" vertOverflow="overflow" horzOverflow="overflow" vert="horz" wrap="square" lIns="0" tIns="179705" rIns="0" bIns="0" numCol="1" spcCol="0" rtlCol="0" fromWordArt="0" anchor="t" anchorCtr="0" forceAA="0" compatLnSpc="1">
            <a:prstTxWarp prst="textNoShape">
              <a:avLst/>
            </a:prstTxWarp>
            <a:spAutoFit/>
          </a:bodyPr>
          <a:lstStyle/>
          <a:p>
            <a:pPr marL="17780" marR="0" lvl="0" indent="0" defTabSz="914400" eaLnBrk="1" fontAlgn="auto" latinLnBrk="0" hangingPunct="1">
              <a:lnSpc>
                <a:spcPct val="100000"/>
              </a:lnSpc>
              <a:spcBef>
                <a:spcPts val="1415"/>
              </a:spcBef>
              <a:spcAft>
                <a:spcPts val="0"/>
              </a:spcAft>
              <a:buClrTx/>
              <a:buSzTx/>
              <a:buFontTx/>
              <a:buNone/>
              <a:tabLst/>
              <a:defRPr/>
            </a:pPr>
            <a:r>
              <a:rPr kumimoji="0" lang="en-US" sz="2800" b="1" i="0" u="none" strike="noStrike" kern="0" cap="none" spc="-10" normalizeH="0" baseline="0" noProof="0" dirty="0">
                <a:ln>
                  <a:noFill/>
                </a:ln>
                <a:solidFill>
                  <a:srgbClr val="0B2240"/>
                </a:solidFill>
                <a:effectLst/>
                <a:uLnTx/>
                <a:uFillTx/>
                <a:latin typeface="Calibri"/>
                <a:cs typeface="Calibri"/>
              </a:rPr>
              <a:t>EXAMPLES</a:t>
            </a:r>
            <a:endParaRPr kumimoji="0" lang="en-US" sz="2800" b="0" i="0" u="none" strike="noStrike" kern="0" cap="none" spc="0" normalizeH="0" baseline="0" noProof="0" dirty="0">
              <a:ln>
                <a:noFill/>
              </a:ln>
              <a:solidFill>
                <a:sysClr val="windowText" lastClr="000000"/>
              </a:solidFill>
              <a:effectLst/>
              <a:uLnTx/>
              <a:uFillTx/>
              <a:latin typeface="Calibri"/>
              <a:cs typeface="Calibri"/>
            </a:endParaRPr>
          </a:p>
          <a:p>
            <a:pPr marL="355600" marR="5080" lvl="0" indent="-342900" defTabSz="914400" eaLnBrk="1" fontAlgn="auto" latinLnBrk="0" hangingPunct="1">
              <a:lnSpc>
                <a:spcPct val="100000"/>
              </a:lnSpc>
              <a:spcBef>
                <a:spcPts val="1315"/>
              </a:spcBef>
              <a:spcAft>
                <a:spcPts val="0"/>
              </a:spcAft>
              <a:buClr>
                <a:srgbClr val="009F4D"/>
              </a:buClr>
              <a:buSzTx/>
              <a:buFont typeface="Arial"/>
              <a:buChar char="•"/>
              <a:tabLst>
                <a:tab pos="355600" algn="l"/>
                <a:tab pos="1837689" algn="l"/>
              </a:tabLst>
              <a:defRPr/>
            </a:pPr>
            <a:r>
              <a:rPr kumimoji="0" lang="en-US" sz="2800" b="0" i="1" u="none" strike="noStrike" kern="0" cap="none" spc="0" normalizeH="0" baseline="0" noProof="0" dirty="0">
                <a:ln>
                  <a:noFill/>
                </a:ln>
                <a:solidFill>
                  <a:srgbClr val="0B2240"/>
                </a:solidFill>
                <a:effectLst/>
                <a:uLnTx/>
                <a:uFillTx/>
                <a:latin typeface="Calibri"/>
                <a:cs typeface="Calibri"/>
              </a:rPr>
              <a:t>Speaker:</a:t>
            </a:r>
            <a:r>
              <a:rPr kumimoji="0" lang="en-US" sz="2800" b="0" i="1" u="none" strike="noStrike" kern="0" cap="none" spc="-9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Winona</a:t>
            </a:r>
            <a:r>
              <a:rPr kumimoji="0" lang="en-US" sz="2800" b="0" i="0" u="none" strike="noStrike" kern="0" cap="none" spc="-7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State</a:t>
            </a:r>
            <a:r>
              <a:rPr kumimoji="0" lang="en-US" sz="2800" b="0" i="0" u="none" strike="noStrike" kern="0" cap="none" spc="-114"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University</a:t>
            </a:r>
            <a:r>
              <a:rPr kumimoji="0" lang="en-US" sz="2800" b="0" i="0" u="none" strike="noStrike" kern="0" cap="none" spc="-8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hires</a:t>
            </a:r>
            <a:r>
              <a:rPr kumimoji="0" lang="en-US" sz="2800" b="0" i="0" u="none" strike="noStrike" kern="0" cap="none" spc="-8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a</a:t>
            </a:r>
            <a:r>
              <a:rPr kumimoji="0" lang="en-US" sz="2800" b="0" i="0" u="none" strike="noStrike" kern="0" cap="none" spc="-105" normalizeH="0" baseline="0" noProof="0" dirty="0">
                <a:ln>
                  <a:noFill/>
                </a:ln>
                <a:solidFill>
                  <a:srgbClr val="0B2240"/>
                </a:solidFill>
                <a:effectLst/>
                <a:uLnTx/>
                <a:uFillTx/>
                <a:latin typeface="Calibri"/>
                <a:cs typeface="Calibri"/>
              </a:rPr>
              <a:t> </a:t>
            </a:r>
            <a:r>
              <a:rPr kumimoji="0" lang="en-US" sz="2800" b="0" i="0" u="none" strike="noStrike" kern="0" cap="none" spc="-10" normalizeH="0" baseline="0" noProof="0" dirty="0">
                <a:ln>
                  <a:noFill/>
                </a:ln>
                <a:solidFill>
                  <a:srgbClr val="0B2240"/>
                </a:solidFill>
                <a:effectLst/>
                <a:uLnTx/>
                <a:uFillTx/>
                <a:latin typeface="Calibri"/>
                <a:cs typeface="Calibri"/>
              </a:rPr>
              <a:t>public </a:t>
            </a:r>
            <a:r>
              <a:rPr kumimoji="0" lang="en-US" sz="2800" b="0" i="0" u="none" strike="noStrike" kern="0" cap="none" spc="0" normalizeH="0" baseline="0" noProof="0" dirty="0">
                <a:ln>
                  <a:noFill/>
                </a:ln>
                <a:solidFill>
                  <a:srgbClr val="0B2240"/>
                </a:solidFill>
                <a:effectLst/>
                <a:uLnTx/>
                <a:uFillTx/>
                <a:latin typeface="Calibri"/>
                <a:cs typeface="Calibri"/>
              </a:rPr>
              <a:t>speaker</a:t>
            </a:r>
            <a:r>
              <a:rPr kumimoji="0" lang="en-US" sz="2800" b="0" i="0" u="none" strike="noStrike" kern="0" cap="none" spc="-10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from</a:t>
            </a:r>
            <a:r>
              <a:rPr kumimoji="0" lang="en-US" sz="2800" b="0" i="0" u="none" strike="noStrike" kern="0" cap="none" spc="-8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Wisconsin</a:t>
            </a:r>
            <a:r>
              <a:rPr kumimoji="0" lang="en-US" sz="2800" b="0" i="0" u="none" strike="noStrike" kern="0" cap="none" spc="-6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to</a:t>
            </a:r>
            <a:r>
              <a:rPr kumimoji="0" lang="en-US" sz="2800" b="0" i="0" u="none" strike="noStrike" kern="0" cap="none" spc="-9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give</a:t>
            </a:r>
            <a:r>
              <a:rPr kumimoji="0" lang="en-US" sz="2800" b="0" i="0" u="none" strike="noStrike" kern="0" cap="none" spc="-11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a</a:t>
            </a:r>
            <a:r>
              <a:rPr kumimoji="0" lang="en-US" sz="2800" b="0" i="0" u="none" strike="noStrike" kern="0" cap="none" spc="-9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workshop</a:t>
            </a:r>
            <a:r>
              <a:rPr kumimoji="0" lang="en-US" sz="2800" b="0" i="0" u="none" strike="noStrike" kern="0" cap="none" spc="-80" normalizeH="0" baseline="0" noProof="0" dirty="0">
                <a:ln>
                  <a:noFill/>
                </a:ln>
                <a:solidFill>
                  <a:srgbClr val="0B2240"/>
                </a:solidFill>
                <a:effectLst/>
                <a:uLnTx/>
                <a:uFillTx/>
                <a:latin typeface="Calibri"/>
                <a:cs typeface="Calibri"/>
              </a:rPr>
              <a:t> </a:t>
            </a:r>
            <a:r>
              <a:rPr kumimoji="0" lang="en-US" sz="2800" b="0" i="0" u="none" strike="noStrike" kern="0" cap="none" spc="-25" normalizeH="0" baseline="0" noProof="0" dirty="0">
                <a:ln>
                  <a:noFill/>
                </a:ln>
                <a:solidFill>
                  <a:srgbClr val="0B2240"/>
                </a:solidFill>
                <a:effectLst/>
                <a:uLnTx/>
                <a:uFillTx/>
                <a:latin typeface="Calibri"/>
                <a:cs typeface="Calibri"/>
              </a:rPr>
              <a:t>on </a:t>
            </a:r>
            <a:r>
              <a:rPr kumimoji="0" lang="en-US" sz="2800" b="0" i="0" u="none" strike="noStrike" kern="0" cap="none" spc="0" normalizeH="0" baseline="0" noProof="0" dirty="0">
                <a:ln>
                  <a:noFill/>
                </a:ln>
                <a:solidFill>
                  <a:srgbClr val="0B2240"/>
                </a:solidFill>
                <a:effectLst/>
                <a:uLnTx/>
                <a:uFillTx/>
                <a:latin typeface="Calibri"/>
                <a:cs typeface="Calibri"/>
              </a:rPr>
              <a:t>Cultural</a:t>
            </a:r>
            <a:r>
              <a:rPr kumimoji="0" lang="en-US" sz="2800" b="0" i="0" u="none" strike="noStrike" kern="0" cap="none" spc="-8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Diversity</a:t>
            </a:r>
            <a:r>
              <a:rPr kumimoji="0" lang="en-US" sz="2800" b="0" i="0" u="none" strike="noStrike" kern="0" cap="none" spc="-7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to</a:t>
            </a:r>
            <a:r>
              <a:rPr kumimoji="0" lang="en-US" sz="2800" b="0" i="0" u="none" strike="noStrike" kern="0" cap="none" spc="-9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high</a:t>
            </a:r>
            <a:r>
              <a:rPr kumimoji="0" lang="en-US" sz="2800" b="0" i="0" u="none" strike="noStrike" kern="0" cap="none" spc="-8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school</a:t>
            </a:r>
            <a:r>
              <a:rPr kumimoji="0" lang="en-US" sz="2800" b="0" i="0" u="none" strike="noStrike" kern="0" cap="none" spc="-8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students</a:t>
            </a:r>
            <a:r>
              <a:rPr kumimoji="0" lang="en-US" sz="2800" b="0" i="0" u="none" strike="noStrike" kern="0" cap="none" spc="-5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who</a:t>
            </a:r>
            <a:r>
              <a:rPr kumimoji="0" lang="en-US" sz="2800" b="0" i="0" u="none" strike="noStrike" kern="0" cap="none" spc="-80" normalizeH="0" baseline="0" noProof="0" dirty="0">
                <a:ln>
                  <a:noFill/>
                </a:ln>
                <a:solidFill>
                  <a:srgbClr val="0B2240"/>
                </a:solidFill>
                <a:effectLst/>
                <a:uLnTx/>
                <a:uFillTx/>
                <a:latin typeface="Calibri"/>
                <a:cs typeface="Calibri"/>
              </a:rPr>
              <a:t> </a:t>
            </a:r>
            <a:r>
              <a:rPr kumimoji="0" lang="en-US" sz="2800" b="0" i="0" u="none" strike="noStrike" kern="0" cap="none" spc="-25" normalizeH="0" baseline="0" noProof="0" dirty="0">
                <a:ln>
                  <a:noFill/>
                </a:ln>
                <a:solidFill>
                  <a:srgbClr val="0B2240"/>
                </a:solidFill>
                <a:effectLst/>
                <a:uLnTx/>
                <a:uFillTx/>
                <a:latin typeface="Calibri"/>
                <a:cs typeface="Calibri"/>
              </a:rPr>
              <a:t>are </a:t>
            </a:r>
            <a:r>
              <a:rPr kumimoji="0" lang="en-US" sz="2800" b="0" i="0" u="none" strike="noStrike" kern="0" cap="none" spc="-10" normalizeH="0" baseline="0" noProof="0" dirty="0">
                <a:ln>
                  <a:noFill/>
                </a:ln>
                <a:solidFill>
                  <a:srgbClr val="0B2240"/>
                </a:solidFill>
                <a:effectLst/>
                <a:uLnTx/>
                <a:uFillTx/>
                <a:latin typeface="Calibri"/>
                <a:cs typeface="Calibri"/>
              </a:rPr>
              <a:t>attending</a:t>
            </a:r>
            <a:r>
              <a:rPr kumimoji="0" lang="en-US" sz="2800" b="0" i="0" u="none" strike="noStrike" kern="0" cap="none" spc="-7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HOPE</a:t>
            </a:r>
            <a:r>
              <a:rPr kumimoji="0" lang="en-US" sz="2800" b="0" i="0" u="none" strike="noStrike" kern="0" cap="none" spc="-7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Academic</a:t>
            </a:r>
            <a:r>
              <a:rPr kumimoji="0" lang="en-US" sz="2800" b="0" i="0" u="none" strike="noStrike" kern="0" cap="none" spc="-7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&amp;</a:t>
            </a:r>
            <a:r>
              <a:rPr kumimoji="0" lang="en-US" sz="2800" b="0" i="0" u="none" strike="noStrike" kern="0" cap="none" spc="-7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Leadership</a:t>
            </a:r>
            <a:r>
              <a:rPr kumimoji="0" lang="en-US" sz="2800" b="0" i="0" u="none" strike="noStrike" kern="0" cap="none" spc="-70" normalizeH="0" baseline="0" noProof="0" dirty="0">
                <a:ln>
                  <a:noFill/>
                </a:ln>
                <a:solidFill>
                  <a:srgbClr val="0B2240"/>
                </a:solidFill>
                <a:effectLst/>
                <a:uLnTx/>
                <a:uFillTx/>
                <a:latin typeface="Calibri"/>
                <a:cs typeface="Calibri"/>
              </a:rPr>
              <a:t> </a:t>
            </a:r>
            <a:r>
              <a:rPr kumimoji="0" lang="en-US" sz="2800" b="0" i="0" u="none" strike="noStrike" kern="0" cap="none" spc="-10" normalizeH="0" baseline="0" noProof="0" dirty="0">
                <a:ln>
                  <a:noFill/>
                </a:ln>
                <a:solidFill>
                  <a:srgbClr val="0B2240"/>
                </a:solidFill>
                <a:effectLst/>
                <a:uLnTx/>
                <a:uFillTx/>
                <a:latin typeface="Calibri"/>
                <a:cs typeface="Calibri"/>
              </a:rPr>
              <a:t>Academy program.</a:t>
            </a:r>
            <a:r>
              <a:rPr kumimoji="0" lang="en-US" sz="2800" b="0" i="0" u="none" strike="noStrike" kern="0" cap="none" spc="0" normalizeH="0" baseline="0" noProof="0" dirty="0">
                <a:ln>
                  <a:noFill/>
                </a:ln>
                <a:solidFill>
                  <a:srgbClr val="0B2240"/>
                </a:solidFill>
                <a:effectLst/>
                <a:uLnTx/>
                <a:uFillTx/>
                <a:latin typeface="Calibri"/>
                <a:cs typeface="Calibri"/>
              </a:rPr>
              <a:t>	Because</a:t>
            </a:r>
            <a:r>
              <a:rPr kumimoji="0" lang="en-US" sz="2800" b="0" i="0" u="none" strike="noStrike" kern="0" cap="none" spc="-5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the</a:t>
            </a:r>
            <a:r>
              <a:rPr kumimoji="0" lang="en-US" sz="2800" b="0" i="0" u="none" strike="noStrike" kern="0" cap="none" spc="-3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event</a:t>
            </a:r>
            <a:r>
              <a:rPr kumimoji="0" lang="en-US" sz="2800" b="0" i="0" u="none" strike="noStrike" kern="0" cap="none" spc="-5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is</a:t>
            </a:r>
            <a:r>
              <a:rPr kumimoji="0" lang="en-US" sz="2800" b="0" i="0" u="none" strike="noStrike" kern="0" cap="none" spc="-4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part</a:t>
            </a:r>
            <a:r>
              <a:rPr kumimoji="0" lang="en-US" sz="2800" b="0" i="0" u="none" strike="noStrike" kern="0" cap="none" spc="-3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of</a:t>
            </a:r>
            <a:r>
              <a:rPr kumimoji="0" lang="en-US" sz="2800" b="0" i="0" u="none" strike="noStrike" kern="0" cap="none" spc="-4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an</a:t>
            </a:r>
            <a:r>
              <a:rPr kumimoji="0" lang="en-US" sz="2800" b="0" i="0" u="none" strike="noStrike" kern="0" cap="none" spc="-55" normalizeH="0" baseline="0" noProof="0" dirty="0">
                <a:ln>
                  <a:noFill/>
                </a:ln>
                <a:solidFill>
                  <a:srgbClr val="0B2240"/>
                </a:solidFill>
                <a:effectLst/>
                <a:uLnTx/>
                <a:uFillTx/>
                <a:latin typeface="Calibri"/>
                <a:cs typeface="Calibri"/>
              </a:rPr>
              <a:t> </a:t>
            </a:r>
            <a:r>
              <a:rPr kumimoji="0" lang="en-US" sz="2800" b="0" i="0" u="none" strike="noStrike" kern="0" cap="none" spc="-10" normalizeH="0" baseline="0" noProof="0" dirty="0">
                <a:ln>
                  <a:noFill/>
                </a:ln>
                <a:solidFill>
                  <a:srgbClr val="0B2240"/>
                </a:solidFill>
                <a:effectLst/>
                <a:uLnTx/>
                <a:uFillTx/>
                <a:latin typeface="Calibri"/>
                <a:cs typeface="Calibri"/>
              </a:rPr>
              <a:t>academic program,</a:t>
            </a:r>
            <a:r>
              <a:rPr kumimoji="0" lang="en-US" sz="2800" b="0" i="0" u="none" strike="noStrike" kern="0" cap="none" spc="-4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the</a:t>
            </a:r>
            <a:r>
              <a:rPr kumimoji="0" lang="en-US" sz="2800" b="0" i="0" u="none" strike="noStrike" kern="0" cap="none" spc="-70" normalizeH="0" baseline="0" noProof="0" dirty="0">
                <a:ln>
                  <a:noFill/>
                </a:ln>
                <a:solidFill>
                  <a:srgbClr val="0B2240"/>
                </a:solidFill>
                <a:effectLst/>
                <a:uLnTx/>
                <a:uFillTx/>
                <a:latin typeface="Calibri"/>
                <a:cs typeface="Calibri"/>
              </a:rPr>
              <a:t> </a:t>
            </a:r>
            <a:r>
              <a:rPr kumimoji="0" lang="en-US" sz="2800" b="0" i="0" u="none" strike="noStrike" kern="0" cap="none" spc="-10" normalizeH="0" baseline="0" noProof="0" dirty="0">
                <a:ln>
                  <a:noFill/>
                </a:ln>
                <a:solidFill>
                  <a:srgbClr val="0B2240"/>
                </a:solidFill>
                <a:effectLst/>
                <a:uLnTx/>
                <a:uFillTx/>
                <a:latin typeface="Calibri"/>
                <a:cs typeface="Calibri"/>
              </a:rPr>
              <a:t>entertainer</a:t>
            </a:r>
            <a:r>
              <a:rPr kumimoji="0" lang="en-US" sz="2800" b="0" i="0" u="none" strike="noStrike" kern="0" cap="none" spc="-5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tax</a:t>
            </a:r>
            <a:r>
              <a:rPr kumimoji="0" lang="en-US" sz="2800" b="0" i="0" u="none" strike="noStrike" kern="0" cap="none" spc="-6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does</a:t>
            </a:r>
            <a:r>
              <a:rPr kumimoji="0" lang="en-US" sz="2800" b="0" i="0" u="none" strike="noStrike" kern="0" cap="none" spc="-6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not</a:t>
            </a:r>
            <a:r>
              <a:rPr kumimoji="0" lang="en-US" sz="2800" b="0" i="0" u="none" strike="noStrike" kern="0" cap="none" spc="-55" normalizeH="0" baseline="0" noProof="0" dirty="0">
                <a:ln>
                  <a:noFill/>
                </a:ln>
                <a:solidFill>
                  <a:srgbClr val="0B2240"/>
                </a:solidFill>
                <a:effectLst/>
                <a:uLnTx/>
                <a:uFillTx/>
                <a:latin typeface="Calibri"/>
                <a:cs typeface="Calibri"/>
              </a:rPr>
              <a:t> </a:t>
            </a:r>
            <a:r>
              <a:rPr kumimoji="0" lang="en-US" sz="2800" b="0" i="0" u="none" strike="noStrike" kern="0" cap="none" spc="-10" normalizeH="0" baseline="0" noProof="0" dirty="0">
                <a:ln>
                  <a:noFill/>
                </a:ln>
                <a:solidFill>
                  <a:srgbClr val="0B2240"/>
                </a:solidFill>
                <a:effectLst/>
                <a:uLnTx/>
                <a:uFillTx/>
                <a:latin typeface="Calibri"/>
                <a:cs typeface="Calibri"/>
              </a:rPr>
              <a:t>apply.</a:t>
            </a:r>
            <a:endParaRPr kumimoji="0" lang="en-US" sz="2800" b="0" i="0" u="none" strike="noStrike" kern="0" cap="none" spc="0" normalizeH="0" baseline="0" noProof="0" dirty="0">
              <a:ln>
                <a:noFill/>
              </a:ln>
              <a:solidFill>
                <a:sysClr val="windowText" lastClr="000000"/>
              </a:solidFill>
              <a:effectLst/>
              <a:uLnTx/>
              <a:uFillTx/>
              <a:latin typeface="Calibri"/>
              <a:cs typeface="Calibri"/>
            </a:endParaRPr>
          </a:p>
        </p:txBody>
      </p:sp>
      <p:sp>
        <p:nvSpPr>
          <p:cNvPr id="3" name="object 3"/>
          <p:cNvSpPr txBox="1">
            <a:spLocks noGrp="1"/>
          </p:cNvSpPr>
          <p:nvPr>
            <p:ph type="sldNum" sz="quarter" idx="7"/>
          </p:nvPr>
        </p:nvSpPr>
        <p:spPr>
          <a:prstGeom prst="rect">
            <a:avLst/>
          </a:prstGeom>
        </p:spPr>
        <p:txBody>
          <a:bodyPr vert="horz" wrap="square" lIns="0" tIns="0" rIns="0" bIns="0" rtlCol="0">
            <a:spAutoFit/>
          </a:bodyPr>
          <a:lstStyle/>
          <a:p>
            <a:pPr marL="38100">
              <a:lnSpc>
                <a:spcPts val="1435"/>
              </a:lnSpc>
            </a:pPr>
            <a:r>
              <a:rPr spc="-25" dirty="0"/>
              <a:t>17</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idx="4294967295"/>
          </p:nvPr>
        </p:nvSpPr>
        <p:spPr>
          <a:xfrm>
            <a:off x="535940" y="391842"/>
            <a:ext cx="7870190" cy="3773804"/>
          </a:xfrm>
          <a:prstGeom prst="rect">
            <a:avLst/>
          </a:prstGeom>
          <a:noFill/>
          <a:ln>
            <a:noFill/>
            <a:prstDash/>
          </a:ln>
          <a:effectLst/>
        </p:spPr>
        <p:txBody>
          <a:bodyPr rot="0" spcFirstLastPara="0" vertOverflow="overflow" horzOverflow="overflow" vert="horz" wrap="square" lIns="0" tIns="179705" rIns="0" bIns="0" numCol="1" spcCol="0" rtlCol="0" fromWordArt="0" anchor="t" anchorCtr="0" forceAA="0" compatLnSpc="1">
            <a:prstTxWarp prst="textNoShape">
              <a:avLst/>
            </a:prstTxWarp>
            <a:spAutoFit/>
          </a:bodyPr>
          <a:lstStyle/>
          <a:p>
            <a:pPr marL="17780" marR="0" lvl="0" indent="0" defTabSz="914400" eaLnBrk="1" fontAlgn="auto" latinLnBrk="0" hangingPunct="1">
              <a:lnSpc>
                <a:spcPct val="100000"/>
              </a:lnSpc>
              <a:spcBef>
                <a:spcPts val="1415"/>
              </a:spcBef>
              <a:spcAft>
                <a:spcPts val="0"/>
              </a:spcAft>
              <a:buClrTx/>
              <a:buSzTx/>
              <a:buFontTx/>
              <a:buNone/>
              <a:tabLst/>
              <a:defRPr/>
            </a:pPr>
            <a:r>
              <a:rPr kumimoji="0" lang="en-US" sz="2800" b="1" i="0" u="none" strike="noStrike" kern="0" cap="none" spc="-10" normalizeH="0" baseline="0" noProof="0" dirty="0">
                <a:ln>
                  <a:noFill/>
                </a:ln>
                <a:solidFill>
                  <a:srgbClr val="0B2240"/>
                </a:solidFill>
                <a:effectLst/>
                <a:uLnTx/>
                <a:uFillTx/>
                <a:latin typeface="Calibri"/>
                <a:cs typeface="Calibri"/>
              </a:rPr>
              <a:t>EXAMPLES</a:t>
            </a:r>
            <a:endParaRPr kumimoji="0" lang="en-US" sz="2800" b="0" i="0" u="none" strike="noStrike" kern="0" cap="none" spc="0" normalizeH="0" baseline="0" noProof="0" dirty="0">
              <a:ln>
                <a:noFill/>
              </a:ln>
              <a:solidFill>
                <a:sysClr val="windowText" lastClr="000000"/>
              </a:solidFill>
              <a:effectLst/>
              <a:uLnTx/>
              <a:uFillTx/>
              <a:latin typeface="Calibri"/>
              <a:cs typeface="Calibri"/>
            </a:endParaRPr>
          </a:p>
          <a:p>
            <a:pPr marL="355600" marR="5080" lvl="0" indent="-342900" defTabSz="914400" eaLnBrk="1" fontAlgn="auto" latinLnBrk="0" hangingPunct="1">
              <a:lnSpc>
                <a:spcPct val="100000"/>
              </a:lnSpc>
              <a:spcBef>
                <a:spcPts val="1315"/>
              </a:spcBef>
              <a:spcAft>
                <a:spcPts val="0"/>
              </a:spcAft>
              <a:buClr>
                <a:srgbClr val="009F4D"/>
              </a:buClr>
              <a:buSzTx/>
              <a:buFont typeface="Arial"/>
              <a:buChar char="•"/>
              <a:tabLst>
                <a:tab pos="355600" algn="l"/>
                <a:tab pos="2833370" algn="l"/>
                <a:tab pos="5327015" algn="l"/>
                <a:tab pos="5402580" algn="l"/>
              </a:tabLst>
              <a:defRPr/>
            </a:pPr>
            <a:r>
              <a:rPr kumimoji="0" lang="en-US" sz="2800" b="0" i="1" u="none" strike="noStrike" kern="0" cap="none" spc="0" normalizeH="0" baseline="0" noProof="0" dirty="0">
                <a:ln>
                  <a:noFill/>
                </a:ln>
                <a:solidFill>
                  <a:srgbClr val="0B2240"/>
                </a:solidFill>
                <a:effectLst/>
                <a:uLnTx/>
                <a:uFillTx/>
                <a:latin typeface="Calibri"/>
                <a:cs typeface="Calibri"/>
              </a:rPr>
              <a:t>Speaker:</a:t>
            </a:r>
            <a:r>
              <a:rPr kumimoji="0" lang="en-US" sz="2800" b="0" i="1" u="none" strike="noStrike" kern="0" cap="none" spc="-6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Fond</a:t>
            </a:r>
            <a:r>
              <a:rPr kumimoji="0" lang="en-US" sz="2800" b="0" i="0" u="none" strike="noStrike" kern="0" cap="none" spc="-6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du</a:t>
            </a:r>
            <a:r>
              <a:rPr kumimoji="0" lang="en-US" sz="2800" b="0" i="0" u="none" strike="noStrike" kern="0" cap="none" spc="-6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Lac</a:t>
            </a:r>
            <a:r>
              <a:rPr kumimoji="0" lang="en-US" sz="2800" b="0" i="0" u="none" strike="noStrike" kern="0" cap="none" spc="-85" normalizeH="0" baseline="0" noProof="0" dirty="0">
                <a:ln>
                  <a:noFill/>
                </a:ln>
                <a:solidFill>
                  <a:srgbClr val="0B2240"/>
                </a:solidFill>
                <a:effectLst/>
                <a:uLnTx/>
                <a:uFillTx/>
                <a:latin typeface="Calibri"/>
                <a:cs typeface="Calibri"/>
              </a:rPr>
              <a:t> </a:t>
            </a:r>
            <a:r>
              <a:rPr kumimoji="0" lang="en-US" sz="2800" b="0" i="0" u="none" strike="noStrike" kern="0" cap="none" spc="-20" normalizeH="0" baseline="0" noProof="0" dirty="0">
                <a:ln>
                  <a:noFill/>
                </a:ln>
                <a:solidFill>
                  <a:srgbClr val="0B2240"/>
                </a:solidFill>
                <a:effectLst/>
                <a:uLnTx/>
                <a:uFillTx/>
                <a:latin typeface="Calibri"/>
                <a:cs typeface="Calibri"/>
              </a:rPr>
              <a:t>Tribal</a:t>
            </a:r>
            <a:r>
              <a:rPr kumimoji="0" lang="en-US" sz="2800" b="0" i="0" u="none" strike="noStrike" kern="0" cap="none" spc="-7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and</a:t>
            </a:r>
            <a:r>
              <a:rPr kumimoji="0" lang="en-US" sz="2800" b="0" i="0" u="none" strike="noStrike" kern="0" cap="none" spc="-7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Community</a:t>
            </a:r>
            <a:r>
              <a:rPr kumimoji="0" lang="en-US" sz="2800" b="0" i="0" u="none" strike="noStrike" kern="0" cap="none" spc="-50" normalizeH="0" baseline="0" noProof="0" dirty="0">
                <a:ln>
                  <a:noFill/>
                </a:ln>
                <a:solidFill>
                  <a:srgbClr val="0B2240"/>
                </a:solidFill>
                <a:effectLst/>
                <a:uLnTx/>
                <a:uFillTx/>
                <a:latin typeface="Calibri"/>
                <a:cs typeface="Calibri"/>
              </a:rPr>
              <a:t> </a:t>
            </a:r>
            <a:r>
              <a:rPr kumimoji="0" lang="en-US" sz="2800" b="0" i="0" u="none" strike="noStrike" kern="0" cap="none" spc="-10" normalizeH="0" baseline="0" noProof="0" dirty="0">
                <a:ln>
                  <a:noFill/>
                </a:ln>
                <a:solidFill>
                  <a:srgbClr val="0B2240"/>
                </a:solidFill>
                <a:effectLst/>
                <a:uLnTx/>
                <a:uFillTx/>
                <a:latin typeface="Calibri"/>
                <a:cs typeface="Calibri"/>
              </a:rPr>
              <a:t>College </a:t>
            </a:r>
            <a:r>
              <a:rPr kumimoji="0" lang="en-US" sz="2800" b="0" i="0" u="none" strike="noStrike" kern="0" cap="none" spc="0" normalizeH="0" baseline="0" noProof="0" dirty="0">
                <a:ln>
                  <a:noFill/>
                </a:ln>
                <a:solidFill>
                  <a:srgbClr val="0B2240"/>
                </a:solidFill>
                <a:effectLst/>
                <a:uLnTx/>
                <a:uFillTx/>
                <a:latin typeface="Calibri"/>
                <a:cs typeface="Calibri"/>
              </a:rPr>
              <a:t>hosts</a:t>
            </a:r>
            <a:r>
              <a:rPr kumimoji="0" lang="en-US" sz="2800" b="0" i="0" u="none" strike="noStrike" kern="0" cap="none" spc="-3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the</a:t>
            </a:r>
            <a:r>
              <a:rPr kumimoji="0" lang="en-US" sz="2800" b="0" i="0" u="none" strike="noStrike" kern="0" cap="none" spc="-5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Society</a:t>
            </a:r>
            <a:r>
              <a:rPr kumimoji="0" lang="en-US" sz="2800" b="0" i="0" u="none" strike="noStrike" kern="0" cap="none" spc="-7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for</a:t>
            </a:r>
            <a:r>
              <a:rPr kumimoji="0" lang="en-US" sz="2800" b="0" i="0" u="none" strike="noStrike" kern="0" cap="none" spc="-7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the</a:t>
            </a:r>
            <a:r>
              <a:rPr kumimoji="0" lang="en-US" sz="2800" b="0" i="0" u="none" strike="noStrike" kern="0" cap="none" spc="-50" normalizeH="0" baseline="0" noProof="0" dirty="0">
                <a:ln>
                  <a:noFill/>
                </a:ln>
                <a:solidFill>
                  <a:srgbClr val="0B2240"/>
                </a:solidFill>
                <a:effectLst/>
                <a:uLnTx/>
                <a:uFillTx/>
                <a:latin typeface="Calibri"/>
                <a:cs typeface="Calibri"/>
              </a:rPr>
              <a:t> </a:t>
            </a:r>
            <a:r>
              <a:rPr kumimoji="0" lang="en-US" sz="2800" b="0" i="0" u="none" strike="noStrike" kern="0" cap="none" spc="-10" normalizeH="0" baseline="0" noProof="0" dirty="0">
                <a:ln>
                  <a:noFill/>
                </a:ln>
                <a:solidFill>
                  <a:srgbClr val="0B2240"/>
                </a:solidFill>
                <a:effectLst/>
                <a:uLnTx/>
                <a:uFillTx/>
                <a:latin typeface="Calibri"/>
                <a:cs typeface="Calibri"/>
              </a:rPr>
              <a:t>Advancement</a:t>
            </a:r>
            <a:r>
              <a:rPr kumimoji="0" lang="en-US" sz="2800" b="0" i="0" u="none" strike="noStrike" kern="0" cap="none" spc="-4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of</a:t>
            </a:r>
            <a:r>
              <a:rPr kumimoji="0" lang="en-US" sz="2800" b="0" i="0" u="none" strike="noStrike" kern="0" cap="none" spc="-60" normalizeH="0" baseline="0" noProof="0" dirty="0">
                <a:ln>
                  <a:noFill/>
                </a:ln>
                <a:solidFill>
                  <a:srgbClr val="0B2240"/>
                </a:solidFill>
                <a:effectLst/>
                <a:uLnTx/>
                <a:uFillTx/>
                <a:latin typeface="Calibri"/>
                <a:cs typeface="Calibri"/>
              </a:rPr>
              <a:t> </a:t>
            </a:r>
            <a:r>
              <a:rPr kumimoji="0" lang="en-US" sz="2800" b="0" i="0" u="none" strike="noStrike" kern="0" cap="none" spc="-10" normalizeH="0" baseline="0" noProof="0" dirty="0">
                <a:ln>
                  <a:noFill/>
                </a:ln>
                <a:solidFill>
                  <a:srgbClr val="0B2240"/>
                </a:solidFill>
                <a:effectLst/>
                <a:uLnTx/>
                <a:uFillTx/>
                <a:latin typeface="Calibri"/>
                <a:cs typeface="Calibri"/>
              </a:rPr>
              <a:t>Native </a:t>
            </a:r>
            <a:r>
              <a:rPr kumimoji="0" lang="en-US" sz="2800" b="0" i="0" u="none" strike="noStrike" kern="0" cap="none" spc="0" normalizeH="0" baseline="0" noProof="0" dirty="0">
                <a:ln>
                  <a:noFill/>
                </a:ln>
                <a:solidFill>
                  <a:srgbClr val="0B2240"/>
                </a:solidFill>
                <a:effectLst/>
                <a:uLnTx/>
                <a:uFillTx/>
                <a:latin typeface="Calibri"/>
                <a:cs typeface="Calibri"/>
              </a:rPr>
              <a:t>Americans</a:t>
            </a:r>
            <a:r>
              <a:rPr kumimoji="0" lang="en-US" sz="2800" b="0" i="0" u="none" strike="noStrike" kern="0" cap="none" spc="-5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in</a:t>
            </a:r>
            <a:r>
              <a:rPr kumimoji="0" lang="en-US" sz="2800" b="0" i="0" u="none" strike="noStrike" kern="0" cap="none" spc="-6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Science</a:t>
            </a:r>
            <a:r>
              <a:rPr kumimoji="0" lang="en-US" sz="2800" b="0" i="0" u="none" strike="noStrike" kern="0" cap="none" spc="-55" normalizeH="0" baseline="0" noProof="0" dirty="0">
                <a:ln>
                  <a:noFill/>
                </a:ln>
                <a:solidFill>
                  <a:srgbClr val="0B2240"/>
                </a:solidFill>
                <a:effectLst/>
                <a:uLnTx/>
                <a:uFillTx/>
                <a:latin typeface="Calibri"/>
                <a:cs typeface="Calibri"/>
              </a:rPr>
              <a:t> </a:t>
            </a:r>
            <a:r>
              <a:rPr kumimoji="0" lang="en-US" sz="2800" b="0" i="0" u="none" strike="noStrike" kern="0" cap="none" spc="-10" normalizeH="0" baseline="0" noProof="0" dirty="0">
                <a:ln>
                  <a:noFill/>
                </a:ln>
                <a:solidFill>
                  <a:srgbClr val="0B2240"/>
                </a:solidFill>
                <a:effectLst/>
                <a:uLnTx/>
                <a:uFillTx/>
                <a:latin typeface="Calibri"/>
                <a:cs typeface="Calibri"/>
              </a:rPr>
              <a:t>conference.</a:t>
            </a:r>
            <a:r>
              <a:rPr kumimoji="0" lang="en-US" sz="2800" b="0" i="0" u="none" strike="noStrike" kern="0" cap="none" spc="0" normalizeH="0" baseline="0" noProof="0" dirty="0">
                <a:ln>
                  <a:noFill/>
                </a:ln>
                <a:solidFill>
                  <a:srgbClr val="0B2240"/>
                </a:solidFill>
                <a:effectLst/>
                <a:uLnTx/>
                <a:uFillTx/>
                <a:latin typeface="Calibri"/>
                <a:cs typeface="Calibri"/>
              </a:rPr>
              <a:t>	The</a:t>
            </a:r>
            <a:r>
              <a:rPr kumimoji="0" lang="en-US" sz="2800" b="0" i="0" u="none" strike="noStrike" kern="0" cap="none" spc="-6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key</a:t>
            </a:r>
            <a:r>
              <a:rPr kumimoji="0" lang="en-US" sz="2800" b="0" i="0" u="none" strike="noStrike" kern="0" cap="none" spc="-80" normalizeH="0" baseline="0" noProof="0" dirty="0">
                <a:ln>
                  <a:noFill/>
                </a:ln>
                <a:solidFill>
                  <a:srgbClr val="0B2240"/>
                </a:solidFill>
                <a:effectLst/>
                <a:uLnTx/>
                <a:uFillTx/>
                <a:latin typeface="Calibri"/>
                <a:cs typeface="Calibri"/>
              </a:rPr>
              <a:t> </a:t>
            </a:r>
            <a:r>
              <a:rPr kumimoji="0" lang="en-US" sz="2800" b="0" i="0" u="none" strike="noStrike" kern="0" cap="none" spc="-20" normalizeH="0" baseline="0" noProof="0" dirty="0">
                <a:ln>
                  <a:noFill/>
                </a:ln>
                <a:solidFill>
                  <a:srgbClr val="0B2240"/>
                </a:solidFill>
                <a:effectLst/>
                <a:uLnTx/>
                <a:uFillTx/>
                <a:latin typeface="Calibri"/>
                <a:cs typeface="Calibri"/>
              </a:rPr>
              <a:t>note </a:t>
            </a:r>
            <a:r>
              <a:rPr kumimoji="0" lang="en-US" sz="2800" b="0" i="0" u="none" strike="noStrike" kern="0" cap="none" spc="0" normalizeH="0" baseline="0" noProof="0" dirty="0">
                <a:ln>
                  <a:noFill/>
                </a:ln>
                <a:solidFill>
                  <a:srgbClr val="0B2240"/>
                </a:solidFill>
                <a:effectLst/>
                <a:uLnTx/>
                <a:uFillTx/>
                <a:latin typeface="Calibri"/>
                <a:cs typeface="Calibri"/>
              </a:rPr>
              <a:t>speaker</a:t>
            </a:r>
            <a:r>
              <a:rPr kumimoji="0" lang="en-US" sz="2800" b="0" i="0" u="none" strike="noStrike" kern="0" cap="none" spc="-9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is</a:t>
            </a:r>
            <a:r>
              <a:rPr kumimoji="0" lang="en-US" sz="2800" b="0" i="0" u="none" strike="noStrike" kern="0" cap="none" spc="-8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from</a:t>
            </a:r>
            <a:r>
              <a:rPr kumimoji="0" lang="en-US" sz="2800" b="0" i="0" u="none" strike="noStrike" kern="0" cap="none" spc="-80" normalizeH="0" baseline="0" noProof="0" dirty="0">
                <a:ln>
                  <a:noFill/>
                </a:ln>
                <a:solidFill>
                  <a:srgbClr val="0B2240"/>
                </a:solidFill>
                <a:effectLst/>
                <a:uLnTx/>
                <a:uFillTx/>
                <a:latin typeface="Calibri"/>
                <a:cs typeface="Calibri"/>
              </a:rPr>
              <a:t> </a:t>
            </a:r>
            <a:r>
              <a:rPr kumimoji="0" lang="en-US" sz="2800" b="0" i="0" u="none" strike="noStrike" kern="0" cap="none" spc="-20" normalizeH="0" baseline="0" noProof="0" dirty="0">
                <a:ln>
                  <a:noFill/>
                </a:ln>
                <a:solidFill>
                  <a:srgbClr val="0B2240"/>
                </a:solidFill>
                <a:effectLst/>
                <a:uLnTx/>
                <a:uFillTx/>
                <a:latin typeface="Calibri"/>
                <a:cs typeface="Calibri"/>
              </a:rPr>
              <a:t>Washington</a:t>
            </a:r>
            <a:r>
              <a:rPr kumimoji="0" lang="en-US" sz="2800" b="0" i="0" u="none" strike="noStrike" kern="0" cap="none" spc="-60" normalizeH="0" baseline="0" noProof="0" dirty="0">
                <a:ln>
                  <a:noFill/>
                </a:ln>
                <a:solidFill>
                  <a:srgbClr val="0B2240"/>
                </a:solidFill>
                <a:effectLst/>
                <a:uLnTx/>
                <a:uFillTx/>
                <a:latin typeface="Calibri"/>
                <a:cs typeface="Calibri"/>
              </a:rPr>
              <a:t> </a:t>
            </a:r>
            <a:r>
              <a:rPr kumimoji="0" lang="en-US" sz="2800" b="0" i="0" u="none" strike="noStrike" kern="0" cap="none" spc="-10" normalizeH="0" baseline="0" noProof="0" dirty="0">
                <a:ln>
                  <a:noFill/>
                </a:ln>
                <a:solidFill>
                  <a:srgbClr val="0B2240"/>
                </a:solidFill>
                <a:effectLst/>
                <a:uLnTx/>
                <a:uFillTx/>
                <a:latin typeface="Calibri"/>
                <a:cs typeface="Calibri"/>
              </a:rPr>
              <a:t>state.</a:t>
            </a:r>
            <a:r>
              <a:rPr kumimoji="0" lang="en-US" sz="2800" b="0" i="0" u="none" strike="noStrike" kern="0" cap="none" spc="0" normalizeH="0" baseline="0" noProof="0" dirty="0">
                <a:ln>
                  <a:noFill/>
                </a:ln>
                <a:solidFill>
                  <a:srgbClr val="0B2240"/>
                </a:solidFill>
                <a:effectLst/>
                <a:uLnTx/>
                <a:uFillTx/>
                <a:latin typeface="Calibri"/>
                <a:cs typeface="Calibri"/>
              </a:rPr>
              <a:t>		Fond</a:t>
            </a:r>
            <a:r>
              <a:rPr kumimoji="0" lang="en-US" sz="2800" b="0" i="0" u="none" strike="noStrike" kern="0" cap="none" spc="-3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du</a:t>
            </a:r>
            <a:r>
              <a:rPr kumimoji="0" lang="en-US" sz="2800" b="0" i="0" u="none" strike="noStrike" kern="0" cap="none" spc="-3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Lac</a:t>
            </a:r>
            <a:r>
              <a:rPr kumimoji="0" lang="en-US" sz="2800" b="0" i="0" u="none" strike="noStrike" kern="0" cap="none" spc="-50" normalizeH="0" baseline="0" noProof="0" dirty="0">
                <a:ln>
                  <a:noFill/>
                </a:ln>
                <a:solidFill>
                  <a:srgbClr val="0B2240"/>
                </a:solidFill>
                <a:effectLst/>
                <a:uLnTx/>
                <a:uFillTx/>
                <a:latin typeface="Calibri"/>
                <a:cs typeface="Calibri"/>
              </a:rPr>
              <a:t> </a:t>
            </a:r>
            <a:r>
              <a:rPr kumimoji="0" lang="en-US" sz="2800" b="0" i="0" u="none" strike="noStrike" kern="0" cap="none" spc="-20" normalizeH="0" baseline="0" noProof="0" dirty="0">
                <a:ln>
                  <a:noFill/>
                </a:ln>
                <a:solidFill>
                  <a:srgbClr val="0B2240"/>
                </a:solidFill>
                <a:effectLst/>
                <a:uLnTx/>
                <a:uFillTx/>
                <a:latin typeface="Calibri"/>
                <a:cs typeface="Calibri"/>
              </a:rPr>
              <a:t>pays </a:t>
            </a:r>
            <a:r>
              <a:rPr kumimoji="0" lang="en-US" sz="2800" b="0" i="0" u="none" strike="noStrike" kern="0" cap="none" spc="0" normalizeH="0" baseline="0" noProof="0" dirty="0">
                <a:ln>
                  <a:noFill/>
                </a:ln>
                <a:solidFill>
                  <a:srgbClr val="0B2240"/>
                </a:solidFill>
                <a:effectLst/>
                <a:uLnTx/>
                <a:uFillTx/>
                <a:latin typeface="Calibri"/>
                <a:cs typeface="Calibri"/>
              </a:rPr>
              <a:t>the</a:t>
            </a:r>
            <a:r>
              <a:rPr kumimoji="0" lang="en-US" sz="2800" b="0" i="0" u="none" strike="noStrike" kern="0" cap="none" spc="-7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speaker</a:t>
            </a:r>
            <a:r>
              <a:rPr kumimoji="0" lang="en-US" sz="2800" b="0" i="0" u="none" strike="noStrike" kern="0" cap="none" spc="-8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$2,500</a:t>
            </a:r>
            <a:r>
              <a:rPr kumimoji="0" lang="en-US" sz="2800" b="0" i="0" u="none" strike="noStrike" kern="0" cap="none" spc="-3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plus</a:t>
            </a:r>
            <a:r>
              <a:rPr kumimoji="0" lang="en-US" sz="2800" b="0" i="0" u="none" strike="noStrike" kern="0" cap="none" spc="-55" normalizeH="0" baseline="0" noProof="0" dirty="0">
                <a:ln>
                  <a:noFill/>
                </a:ln>
                <a:solidFill>
                  <a:srgbClr val="0B2240"/>
                </a:solidFill>
                <a:effectLst/>
                <a:uLnTx/>
                <a:uFillTx/>
                <a:latin typeface="Calibri"/>
                <a:cs typeface="Calibri"/>
              </a:rPr>
              <a:t> </a:t>
            </a:r>
            <a:r>
              <a:rPr kumimoji="0" lang="en-US" sz="2800" b="0" i="0" u="none" strike="noStrike" kern="0" cap="none" spc="-10" normalizeH="0" baseline="0" noProof="0" dirty="0">
                <a:ln>
                  <a:noFill/>
                </a:ln>
                <a:solidFill>
                  <a:srgbClr val="0B2240"/>
                </a:solidFill>
                <a:effectLst/>
                <a:uLnTx/>
                <a:uFillTx/>
                <a:latin typeface="Calibri"/>
                <a:cs typeface="Calibri"/>
              </a:rPr>
              <a:t>reimburses</a:t>
            </a:r>
            <a:r>
              <a:rPr kumimoji="0" lang="en-US" sz="2800" b="0" i="0" u="none" strike="noStrike" kern="0" cap="none" spc="-3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his</a:t>
            </a:r>
            <a:r>
              <a:rPr kumimoji="0" lang="en-US" sz="2800" b="0" i="0" u="none" strike="noStrike" kern="0" cap="none" spc="-60" normalizeH="0" baseline="0" noProof="0" dirty="0">
                <a:ln>
                  <a:noFill/>
                </a:ln>
                <a:solidFill>
                  <a:srgbClr val="0B2240"/>
                </a:solidFill>
                <a:effectLst/>
                <a:uLnTx/>
                <a:uFillTx/>
                <a:latin typeface="Calibri"/>
                <a:cs typeface="Calibri"/>
              </a:rPr>
              <a:t> </a:t>
            </a:r>
            <a:r>
              <a:rPr kumimoji="0" lang="en-US" sz="2800" b="0" i="0" u="none" strike="noStrike" kern="0" cap="none" spc="-10" normalizeH="0" baseline="0" noProof="0" dirty="0">
                <a:ln>
                  <a:noFill/>
                </a:ln>
                <a:solidFill>
                  <a:srgbClr val="0B2240"/>
                </a:solidFill>
                <a:effectLst/>
                <a:uLnTx/>
                <a:uFillTx/>
                <a:latin typeface="Calibri"/>
                <a:cs typeface="Calibri"/>
              </a:rPr>
              <a:t>travel </a:t>
            </a:r>
            <a:r>
              <a:rPr kumimoji="0" lang="en-US" sz="2800" b="0" i="0" u="none" strike="noStrike" kern="0" cap="none" spc="0" normalizeH="0" baseline="0" noProof="0" dirty="0">
                <a:ln>
                  <a:noFill/>
                </a:ln>
                <a:solidFill>
                  <a:srgbClr val="0B2240"/>
                </a:solidFill>
                <a:effectLst/>
                <a:uLnTx/>
                <a:uFillTx/>
                <a:latin typeface="Calibri"/>
                <a:cs typeface="Calibri"/>
              </a:rPr>
              <a:t>expenses,</a:t>
            </a:r>
            <a:r>
              <a:rPr kumimoji="0" lang="en-US" sz="2800" b="0" i="0" u="none" strike="noStrike" kern="0" cap="none" spc="-135" normalizeH="0" baseline="0" noProof="0" dirty="0">
                <a:ln>
                  <a:noFill/>
                </a:ln>
                <a:solidFill>
                  <a:srgbClr val="0B2240"/>
                </a:solidFill>
                <a:effectLst/>
                <a:uLnTx/>
                <a:uFillTx/>
                <a:latin typeface="Calibri"/>
                <a:cs typeface="Calibri"/>
              </a:rPr>
              <a:t> </a:t>
            </a:r>
            <a:r>
              <a:rPr kumimoji="0" lang="en-US" sz="2800" b="0" i="0" u="none" strike="noStrike" kern="0" cap="none" spc="-10" normalizeH="0" baseline="0" noProof="0" dirty="0">
                <a:ln>
                  <a:noFill/>
                </a:ln>
                <a:solidFill>
                  <a:srgbClr val="0B2240"/>
                </a:solidFill>
                <a:effectLst/>
                <a:uLnTx/>
                <a:uFillTx/>
                <a:latin typeface="Calibri"/>
                <a:cs typeface="Calibri"/>
              </a:rPr>
              <a:t>$912.</a:t>
            </a:r>
            <a:r>
              <a:rPr kumimoji="0" lang="en-US" sz="2800" b="0" i="0" u="none" strike="noStrike" kern="0" cap="none" spc="0" normalizeH="0" baseline="0" noProof="0" dirty="0">
                <a:ln>
                  <a:noFill/>
                </a:ln>
                <a:solidFill>
                  <a:srgbClr val="0B2240"/>
                </a:solidFill>
                <a:effectLst/>
                <a:uLnTx/>
                <a:uFillTx/>
                <a:latin typeface="Calibri"/>
                <a:cs typeface="Calibri"/>
              </a:rPr>
              <a:t>	The</a:t>
            </a:r>
            <a:r>
              <a:rPr kumimoji="0" lang="en-US" sz="2800" b="0" i="0" u="none" strike="noStrike" kern="0" cap="none" spc="-8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entire</a:t>
            </a:r>
            <a:r>
              <a:rPr kumimoji="0" lang="en-US" sz="2800" b="0" i="0" u="none" strike="noStrike" kern="0" cap="none" spc="-8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amount</a:t>
            </a:r>
            <a:r>
              <a:rPr kumimoji="0" lang="en-US" sz="2800" b="0" i="0" u="none" strike="noStrike" kern="0" cap="none" spc="-6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paid,</a:t>
            </a:r>
            <a:r>
              <a:rPr kumimoji="0" lang="en-US" sz="2800" b="0" i="0" u="none" strike="noStrike" kern="0" cap="none" spc="-6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$3,412,</a:t>
            </a:r>
            <a:r>
              <a:rPr kumimoji="0" lang="en-US" sz="2800" b="0" i="0" u="none" strike="noStrike" kern="0" cap="none" spc="-35" normalizeH="0" baseline="0" noProof="0" dirty="0">
                <a:ln>
                  <a:noFill/>
                </a:ln>
                <a:solidFill>
                  <a:srgbClr val="0B2240"/>
                </a:solidFill>
                <a:effectLst/>
                <a:uLnTx/>
                <a:uFillTx/>
                <a:latin typeface="Calibri"/>
                <a:cs typeface="Calibri"/>
              </a:rPr>
              <a:t> </a:t>
            </a:r>
            <a:r>
              <a:rPr kumimoji="0" lang="en-US" sz="2800" b="0" i="0" u="none" strike="noStrike" kern="0" cap="none" spc="-25" normalizeH="0" baseline="0" noProof="0" dirty="0">
                <a:ln>
                  <a:noFill/>
                </a:ln>
                <a:solidFill>
                  <a:srgbClr val="0B2240"/>
                </a:solidFill>
                <a:effectLst/>
                <a:uLnTx/>
                <a:uFillTx/>
                <a:latin typeface="Calibri"/>
                <a:cs typeface="Calibri"/>
              </a:rPr>
              <a:t>is </a:t>
            </a:r>
            <a:r>
              <a:rPr kumimoji="0" lang="en-US" sz="2800" b="0" i="0" u="none" strike="noStrike" kern="0" cap="none" spc="0" normalizeH="0" baseline="0" noProof="0" dirty="0">
                <a:ln>
                  <a:noFill/>
                </a:ln>
                <a:solidFill>
                  <a:srgbClr val="0B2240"/>
                </a:solidFill>
                <a:effectLst/>
                <a:uLnTx/>
                <a:uFillTx/>
                <a:latin typeface="Calibri"/>
                <a:cs typeface="Calibri"/>
              </a:rPr>
              <a:t>subject</a:t>
            </a:r>
            <a:r>
              <a:rPr kumimoji="0" lang="en-US" sz="2800" b="0" i="0" u="none" strike="noStrike" kern="0" cap="none" spc="-4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to</a:t>
            </a:r>
            <a:r>
              <a:rPr kumimoji="0" lang="en-US" sz="2800" b="0" i="0" u="none" strike="noStrike" kern="0" cap="none" spc="-7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the</a:t>
            </a:r>
            <a:r>
              <a:rPr kumimoji="0" lang="en-US" sz="2800" b="0" i="0" u="none" strike="noStrike" kern="0" cap="none" spc="-5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2%</a:t>
            </a:r>
            <a:r>
              <a:rPr kumimoji="0" lang="en-US" sz="2800" b="0" i="0" u="none" strike="noStrike" kern="0" cap="none" spc="-50" normalizeH="0" baseline="0" noProof="0" dirty="0">
                <a:ln>
                  <a:noFill/>
                </a:ln>
                <a:solidFill>
                  <a:srgbClr val="0B2240"/>
                </a:solidFill>
                <a:effectLst/>
                <a:uLnTx/>
                <a:uFillTx/>
                <a:latin typeface="Calibri"/>
                <a:cs typeface="Calibri"/>
              </a:rPr>
              <a:t> </a:t>
            </a:r>
            <a:r>
              <a:rPr kumimoji="0" lang="en-US" sz="2800" b="0" i="0" u="none" strike="noStrike" kern="0" cap="none" spc="-10" normalizeH="0" baseline="0" noProof="0" dirty="0">
                <a:ln>
                  <a:noFill/>
                </a:ln>
                <a:solidFill>
                  <a:srgbClr val="0B2240"/>
                </a:solidFill>
                <a:effectLst/>
                <a:uLnTx/>
                <a:uFillTx/>
                <a:latin typeface="Calibri"/>
                <a:cs typeface="Calibri"/>
              </a:rPr>
              <a:t>nonresident</a:t>
            </a:r>
            <a:r>
              <a:rPr kumimoji="0" lang="en-US" sz="2800" b="0" i="0" u="none" strike="noStrike" kern="0" cap="none" spc="-25" normalizeH="0" baseline="0" noProof="0" dirty="0">
                <a:ln>
                  <a:noFill/>
                </a:ln>
                <a:solidFill>
                  <a:srgbClr val="0B2240"/>
                </a:solidFill>
                <a:effectLst/>
                <a:uLnTx/>
                <a:uFillTx/>
                <a:latin typeface="Calibri"/>
                <a:cs typeface="Calibri"/>
              </a:rPr>
              <a:t> </a:t>
            </a:r>
            <a:r>
              <a:rPr kumimoji="0" lang="en-US" sz="2800" b="0" i="0" u="none" strike="noStrike" kern="0" cap="none" spc="-10" normalizeH="0" baseline="0" noProof="0" dirty="0">
                <a:ln>
                  <a:noFill/>
                </a:ln>
                <a:solidFill>
                  <a:srgbClr val="0B2240"/>
                </a:solidFill>
                <a:effectLst/>
                <a:uLnTx/>
                <a:uFillTx/>
                <a:latin typeface="Calibri"/>
                <a:cs typeface="Calibri"/>
              </a:rPr>
              <a:t>entertainer</a:t>
            </a:r>
            <a:r>
              <a:rPr kumimoji="0" lang="en-US" sz="2800" b="0" i="0" u="none" strike="noStrike" kern="0" cap="none" spc="-65" normalizeH="0" baseline="0" noProof="0" dirty="0">
                <a:ln>
                  <a:noFill/>
                </a:ln>
                <a:solidFill>
                  <a:srgbClr val="0B2240"/>
                </a:solidFill>
                <a:effectLst/>
                <a:uLnTx/>
                <a:uFillTx/>
                <a:latin typeface="Calibri"/>
                <a:cs typeface="Calibri"/>
              </a:rPr>
              <a:t> </a:t>
            </a:r>
            <a:r>
              <a:rPr kumimoji="0" lang="en-US" sz="2800" b="0" i="0" u="none" strike="noStrike" kern="0" cap="none" spc="-20" normalizeH="0" baseline="0" noProof="0" dirty="0">
                <a:ln>
                  <a:noFill/>
                </a:ln>
                <a:solidFill>
                  <a:srgbClr val="0B2240"/>
                </a:solidFill>
                <a:effectLst/>
                <a:uLnTx/>
                <a:uFillTx/>
                <a:latin typeface="Calibri"/>
                <a:cs typeface="Calibri"/>
              </a:rPr>
              <a:t>tax.</a:t>
            </a:r>
            <a:endParaRPr kumimoji="0" lang="en-US" sz="2800" b="0" i="0" u="none" strike="noStrike" kern="0" cap="none" spc="0" normalizeH="0" baseline="0" noProof="0" dirty="0">
              <a:ln>
                <a:noFill/>
              </a:ln>
              <a:solidFill>
                <a:sysClr val="windowText" lastClr="000000"/>
              </a:solidFill>
              <a:effectLst/>
              <a:uLnTx/>
              <a:uFillTx/>
              <a:latin typeface="Calibri"/>
              <a:cs typeface="Calibri"/>
            </a:endParaRPr>
          </a:p>
        </p:txBody>
      </p:sp>
      <p:sp>
        <p:nvSpPr>
          <p:cNvPr id="3" name="object 3"/>
          <p:cNvSpPr txBox="1">
            <a:spLocks noGrp="1"/>
          </p:cNvSpPr>
          <p:nvPr>
            <p:ph type="sldNum" sz="quarter" idx="7"/>
          </p:nvPr>
        </p:nvSpPr>
        <p:spPr>
          <a:prstGeom prst="rect">
            <a:avLst/>
          </a:prstGeom>
        </p:spPr>
        <p:txBody>
          <a:bodyPr vert="horz" wrap="square" lIns="0" tIns="0" rIns="0" bIns="0" rtlCol="0">
            <a:spAutoFit/>
          </a:bodyPr>
          <a:lstStyle/>
          <a:p>
            <a:pPr marL="38100">
              <a:lnSpc>
                <a:spcPts val="1435"/>
              </a:lnSpc>
            </a:pPr>
            <a:r>
              <a:rPr spc="-25" dirty="0"/>
              <a:t>18</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idx="4294967295"/>
          </p:nvPr>
        </p:nvSpPr>
        <p:spPr>
          <a:xfrm>
            <a:off x="535940" y="391842"/>
            <a:ext cx="8048625" cy="4201160"/>
          </a:xfrm>
          <a:prstGeom prst="rect">
            <a:avLst/>
          </a:prstGeom>
          <a:noFill/>
          <a:ln>
            <a:noFill/>
            <a:prstDash/>
          </a:ln>
          <a:effectLst/>
        </p:spPr>
        <p:txBody>
          <a:bodyPr rot="0" spcFirstLastPara="0" vertOverflow="overflow" horzOverflow="overflow" vert="horz" wrap="square" lIns="0" tIns="179705" rIns="0" bIns="0" numCol="1" spcCol="0" rtlCol="0" fromWordArt="0" anchor="t" anchorCtr="0" forceAA="0" compatLnSpc="1">
            <a:prstTxWarp prst="textNoShape">
              <a:avLst/>
            </a:prstTxWarp>
            <a:spAutoFit/>
          </a:bodyPr>
          <a:lstStyle/>
          <a:p>
            <a:pPr marL="17780" marR="0" lvl="0" indent="0" defTabSz="914400" eaLnBrk="1" fontAlgn="auto" latinLnBrk="0" hangingPunct="1">
              <a:lnSpc>
                <a:spcPct val="100000"/>
              </a:lnSpc>
              <a:spcBef>
                <a:spcPts val="1415"/>
              </a:spcBef>
              <a:spcAft>
                <a:spcPts val="0"/>
              </a:spcAft>
              <a:buClrTx/>
              <a:buSzTx/>
              <a:buFontTx/>
              <a:buNone/>
              <a:tabLst/>
              <a:defRPr/>
            </a:pPr>
            <a:r>
              <a:rPr kumimoji="0" lang="en-US" sz="2800" b="1" i="0" u="none" strike="noStrike" kern="0" cap="none" spc="-10" normalizeH="0" baseline="0" noProof="0" dirty="0">
                <a:ln>
                  <a:noFill/>
                </a:ln>
                <a:solidFill>
                  <a:srgbClr val="0B2240"/>
                </a:solidFill>
                <a:effectLst/>
                <a:uLnTx/>
                <a:uFillTx/>
                <a:latin typeface="Calibri"/>
                <a:cs typeface="Calibri"/>
              </a:rPr>
              <a:t>EXAMPLES</a:t>
            </a:r>
            <a:endParaRPr kumimoji="0" lang="en-US" sz="2800" b="0" i="0" u="none" strike="noStrike" kern="0" cap="none" spc="0" normalizeH="0" baseline="0" noProof="0" dirty="0">
              <a:ln>
                <a:noFill/>
              </a:ln>
              <a:solidFill>
                <a:sysClr val="windowText" lastClr="000000"/>
              </a:solidFill>
              <a:effectLst/>
              <a:uLnTx/>
              <a:uFillTx/>
              <a:latin typeface="Calibri"/>
              <a:cs typeface="Calibri"/>
            </a:endParaRPr>
          </a:p>
          <a:p>
            <a:pPr marL="355600" marR="5080" lvl="0" indent="-343535" defTabSz="914400" eaLnBrk="1" fontAlgn="auto" latinLnBrk="0" hangingPunct="1">
              <a:lnSpc>
                <a:spcPct val="100000"/>
              </a:lnSpc>
              <a:spcBef>
                <a:spcPts val="1315"/>
              </a:spcBef>
              <a:spcAft>
                <a:spcPts val="0"/>
              </a:spcAft>
              <a:buClr>
                <a:srgbClr val="009F4D"/>
              </a:buClr>
              <a:buSzTx/>
              <a:buFont typeface="Arial"/>
              <a:buChar char="•"/>
              <a:tabLst>
                <a:tab pos="355600" algn="l"/>
              </a:tabLst>
              <a:defRPr/>
            </a:pPr>
            <a:r>
              <a:rPr kumimoji="0" lang="en-US" sz="2800" b="0" i="1" u="none" strike="noStrike" kern="0" cap="none" spc="0" normalizeH="0" baseline="0" noProof="0" dirty="0">
                <a:ln>
                  <a:noFill/>
                </a:ln>
                <a:solidFill>
                  <a:srgbClr val="0B2240"/>
                </a:solidFill>
                <a:effectLst/>
                <a:uLnTx/>
                <a:uFillTx/>
                <a:latin typeface="Calibri"/>
                <a:cs typeface="Calibri"/>
              </a:rPr>
              <a:t>Band:</a:t>
            </a:r>
            <a:r>
              <a:rPr kumimoji="0" lang="en-US" sz="2800" b="0" i="1" u="none" strike="noStrike" kern="0" cap="none" spc="-9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Minnesota</a:t>
            </a:r>
            <a:r>
              <a:rPr kumimoji="0" lang="en-US" sz="2800" b="0" i="0" u="none" strike="noStrike" kern="0" cap="none" spc="-4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State</a:t>
            </a:r>
            <a:r>
              <a:rPr kumimoji="0" lang="en-US" sz="2800" b="0" i="0" u="none" strike="noStrike" kern="0" cap="none" spc="-90" normalizeH="0" baseline="0" noProof="0" dirty="0">
                <a:ln>
                  <a:noFill/>
                </a:ln>
                <a:solidFill>
                  <a:srgbClr val="0B2240"/>
                </a:solidFill>
                <a:effectLst/>
                <a:uLnTx/>
                <a:uFillTx/>
                <a:latin typeface="Calibri"/>
                <a:cs typeface="Calibri"/>
              </a:rPr>
              <a:t> </a:t>
            </a:r>
            <a:r>
              <a:rPr kumimoji="0" lang="en-US" sz="2800" b="0" i="0" u="none" strike="noStrike" kern="0" cap="none" spc="-25" normalizeH="0" baseline="0" noProof="0" dirty="0">
                <a:ln>
                  <a:noFill/>
                </a:ln>
                <a:solidFill>
                  <a:srgbClr val="0B2240"/>
                </a:solidFill>
                <a:effectLst/>
                <a:uLnTx/>
                <a:uFillTx/>
                <a:latin typeface="Calibri"/>
                <a:cs typeface="Calibri"/>
              </a:rPr>
              <a:t>University-</a:t>
            </a:r>
            <a:r>
              <a:rPr kumimoji="0" lang="en-US" sz="2800" b="0" i="0" u="none" strike="noStrike" kern="0" cap="none" spc="0" normalizeH="0" baseline="0" noProof="0" dirty="0">
                <a:ln>
                  <a:noFill/>
                </a:ln>
                <a:solidFill>
                  <a:srgbClr val="0B2240"/>
                </a:solidFill>
                <a:effectLst/>
                <a:uLnTx/>
                <a:uFillTx/>
                <a:latin typeface="Calibri"/>
                <a:cs typeface="Calibri"/>
              </a:rPr>
              <a:t>Moorhead</a:t>
            </a:r>
            <a:r>
              <a:rPr kumimoji="0" lang="en-US" sz="2800" b="0" i="0" u="none" strike="noStrike" kern="0" cap="none" spc="-4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hires</a:t>
            </a:r>
            <a:r>
              <a:rPr kumimoji="0" lang="en-US" sz="2800" b="0" i="0" u="none" strike="noStrike" kern="0" cap="none" spc="-60" normalizeH="0" baseline="0" noProof="0" dirty="0">
                <a:ln>
                  <a:noFill/>
                </a:ln>
                <a:solidFill>
                  <a:srgbClr val="0B2240"/>
                </a:solidFill>
                <a:effectLst/>
                <a:uLnTx/>
                <a:uFillTx/>
                <a:latin typeface="Calibri"/>
                <a:cs typeface="Calibri"/>
              </a:rPr>
              <a:t> </a:t>
            </a:r>
            <a:r>
              <a:rPr kumimoji="0" lang="en-US" sz="2800" b="0" i="0" u="none" strike="noStrike" kern="0" cap="none" spc="-50" normalizeH="0" baseline="0" noProof="0" dirty="0">
                <a:ln>
                  <a:noFill/>
                </a:ln>
                <a:solidFill>
                  <a:srgbClr val="0B2240"/>
                </a:solidFill>
                <a:effectLst/>
                <a:uLnTx/>
                <a:uFillTx/>
                <a:latin typeface="Calibri"/>
                <a:cs typeface="Calibri"/>
              </a:rPr>
              <a:t>a </a:t>
            </a:r>
            <a:r>
              <a:rPr kumimoji="0" lang="en-US" sz="2800" b="0" i="0" u="none" strike="noStrike" kern="0" cap="none" spc="0" normalizeH="0" baseline="0" noProof="0" dirty="0">
                <a:ln>
                  <a:noFill/>
                </a:ln>
                <a:solidFill>
                  <a:srgbClr val="0B2240"/>
                </a:solidFill>
                <a:effectLst/>
                <a:uLnTx/>
                <a:uFillTx/>
                <a:latin typeface="Calibri"/>
                <a:cs typeface="Calibri"/>
              </a:rPr>
              <a:t>band</a:t>
            </a:r>
            <a:r>
              <a:rPr kumimoji="0" lang="en-US" sz="2800" b="0" i="0" u="none" strike="noStrike" kern="0" cap="none" spc="-7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from</a:t>
            </a:r>
            <a:r>
              <a:rPr kumimoji="0" lang="en-US" sz="2800" b="0" i="0" u="none" strike="noStrike" kern="0" cap="none" spc="-8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Nashville</a:t>
            </a:r>
            <a:r>
              <a:rPr kumimoji="0" lang="en-US" sz="2800" b="0" i="0" u="none" strike="noStrike" kern="0" cap="none" spc="-5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to</a:t>
            </a:r>
            <a:r>
              <a:rPr kumimoji="0" lang="en-US" sz="2800" b="0" i="0" u="none" strike="noStrike" kern="0" cap="none" spc="-9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perform</a:t>
            </a:r>
            <a:r>
              <a:rPr kumimoji="0" lang="en-US" sz="2800" b="0" i="0" u="none" strike="noStrike" kern="0" cap="none" spc="-8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two</a:t>
            </a:r>
            <a:r>
              <a:rPr kumimoji="0" lang="en-US" sz="2800" b="0" i="0" u="none" strike="noStrike" kern="0" cap="none" spc="-9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shows.</a:t>
            </a:r>
            <a:r>
              <a:rPr kumimoji="0" lang="en-US" sz="2800" b="0" i="0" u="none" strike="noStrike" kern="0" cap="none" spc="-6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The</a:t>
            </a:r>
            <a:r>
              <a:rPr kumimoji="0" lang="en-US" sz="2800" b="0" i="0" u="none" strike="noStrike" kern="0" cap="none" spc="-90" normalizeH="0" baseline="0" noProof="0" dirty="0">
                <a:ln>
                  <a:noFill/>
                </a:ln>
                <a:solidFill>
                  <a:srgbClr val="0B2240"/>
                </a:solidFill>
                <a:effectLst/>
                <a:uLnTx/>
                <a:uFillTx/>
                <a:latin typeface="Calibri"/>
                <a:cs typeface="Calibri"/>
              </a:rPr>
              <a:t> </a:t>
            </a:r>
            <a:r>
              <a:rPr kumimoji="0" lang="en-US" sz="2800" b="0" i="0" u="none" strike="noStrike" kern="0" cap="none" spc="-20" normalizeH="0" baseline="0" noProof="0" dirty="0">
                <a:ln>
                  <a:noFill/>
                </a:ln>
                <a:solidFill>
                  <a:srgbClr val="0B2240"/>
                </a:solidFill>
                <a:effectLst/>
                <a:uLnTx/>
                <a:uFillTx/>
                <a:latin typeface="Calibri"/>
                <a:cs typeface="Calibri"/>
              </a:rPr>
              <a:t>band </a:t>
            </a:r>
            <a:r>
              <a:rPr kumimoji="0" lang="en-US" sz="2800" b="0" i="0" u="none" strike="noStrike" kern="0" cap="none" spc="0" normalizeH="0" baseline="0" noProof="0" dirty="0">
                <a:ln>
                  <a:noFill/>
                </a:ln>
                <a:solidFill>
                  <a:srgbClr val="0B2240"/>
                </a:solidFill>
                <a:effectLst/>
                <a:uLnTx/>
                <a:uFillTx/>
                <a:latin typeface="Calibri"/>
                <a:cs typeface="Calibri"/>
              </a:rPr>
              <a:t>is</a:t>
            </a:r>
            <a:r>
              <a:rPr kumimoji="0" lang="en-US" sz="2800" b="0" i="0" u="none" strike="noStrike" kern="0" cap="none" spc="-7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a</a:t>
            </a:r>
            <a:r>
              <a:rPr kumimoji="0" lang="en-US" sz="2800" b="0" i="0" u="none" strike="noStrike" kern="0" cap="none" spc="-8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partnership.</a:t>
            </a:r>
            <a:r>
              <a:rPr kumimoji="0" lang="en-US" sz="2800" b="0" i="0" u="none" strike="noStrike" kern="0" cap="none" spc="-2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All</a:t>
            </a:r>
            <a:r>
              <a:rPr kumimoji="0" lang="en-US" sz="2800" b="0" i="0" u="none" strike="noStrike" kern="0" cap="none" spc="-7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band</a:t>
            </a:r>
            <a:r>
              <a:rPr kumimoji="0" lang="en-US" sz="2800" b="0" i="0" u="none" strike="noStrike" kern="0" cap="none" spc="-6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members</a:t>
            </a:r>
            <a:r>
              <a:rPr kumimoji="0" lang="en-US" sz="2800" b="0" i="0" u="none" strike="noStrike" kern="0" cap="none" spc="-5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are</a:t>
            </a:r>
            <a:r>
              <a:rPr kumimoji="0" lang="en-US" sz="2800" b="0" i="0" u="none" strike="noStrike" kern="0" cap="none" spc="-8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partners</a:t>
            </a:r>
            <a:r>
              <a:rPr kumimoji="0" lang="en-US" sz="2800" b="0" i="0" u="none" strike="noStrike" kern="0" cap="none" spc="-55" normalizeH="0" baseline="0" noProof="0" dirty="0">
                <a:ln>
                  <a:noFill/>
                </a:ln>
                <a:solidFill>
                  <a:srgbClr val="0B2240"/>
                </a:solidFill>
                <a:effectLst/>
                <a:uLnTx/>
                <a:uFillTx/>
                <a:latin typeface="Calibri"/>
                <a:cs typeface="Calibri"/>
              </a:rPr>
              <a:t> </a:t>
            </a:r>
            <a:r>
              <a:rPr kumimoji="0" lang="en-US" sz="2800" b="0" i="0" u="none" strike="noStrike" kern="0" cap="none" spc="-25" normalizeH="0" baseline="0" noProof="0" dirty="0">
                <a:ln>
                  <a:noFill/>
                </a:ln>
                <a:solidFill>
                  <a:srgbClr val="0B2240"/>
                </a:solidFill>
                <a:effectLst/>
                <a:uLnTx/>
                <a:uFillTx/>
                <a:latin typeface="Calibri"/>
                <a:cs typeface="Calibri"/>
              </a:rPr>
              <a:t>and </a:t>
            </a:r>
            <a:r>
              <a:rPr kumimoji="0" lang="en-US" sz="2800" b="0" i="0" u="none" strike="noStrike" kern="0" cap="none" spc="0" normalizeH="0" baseline="0" noProof="0" dirty="0">
                <a:ln>
                  <a:noFill/>
                </a:ln>
                <a:solidFill>
                  <a:srgbClr val="0B2240"/>
                </a:solidFill>
                <a:effectLst/>
                <a:uLnTx/>
                <a:uFillTx/>
                <a:latin typeface="Calibri"/>
                <a:cs typeface="Calibri"/>
              </a:rPr>
              <a:t>are</a:t>
            </a:r>
            <a:r>
              <a:rPr kumimoji="0" lang="en-US" sz="2800" b="0" i="0" u="none" strike="noStrike" kern="0" cap="none" spc="-9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residents</a:t>
            </a:r>
            <a:r>
              <a:rPr kumimoji="0" lang="en-US" sz="2800" b="0" i="0" u="none" strike="noStrike" kern="0" cap="none" spc="-5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of</a:t>
            </a:r>
            <a:r>
              <a:rPr kumimoji="0" lang="en-US" sz="2800" b="0" i="0" u="none" strike="noStrike" kern="0" cap="none" spc="-85" normalizeH="0" baseline="0" noProof="0" dirty="0">
                <a:ln>
                  <a:noFill/>
                </a:ln>
                <a:solidFill>
                  <a:srgbClr val="0B2240"/>
                </a:solidFill>
                <a:effectLst/>
                <a:uLnTx/>
                <a:uFillTx/>
                <a:latin typeface="Calibri"/>
                <a:cs typeface="Calibri"/>
              </a:rPr>
              <a:t> </a:t>
            </a:r>
            <a:r>
              <a:rPr kumimoji="0" lang="en-US" sz="2800" b="0" i="0" u="none" strike="noStrike" kern="0" cap="none" spc="-20" normalizeH="0" baseline="0" noProof="0" dirty="0">
                <a:ln>
                  <a:noFill/>
                </a:ln>
                <a:solidFill>
                  <a:srgbClr val="0B2240"/>
                </a:solidFill>
                <a:effectLst/>
                <a:uLnTx/>
                <a:uFillTx/>
                <a:latin typeface="Calibri"/>
                <a:cs typeface="Calibri"/>
              </a:rPr>
              <a:t>Tennessee.</a:t>
            </a:r>
            <a:r>
              <a:rPr kumimoji="0" lang="en-US" sz="2800" b="0" i="0" u="none" strike="noStrike" kern="0" cap="none" spc="-6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The</a:t>
            </a:r>
            <a:r>
              <a:rPr kumimoji="0" lang="en-US" sz="2800" b="0" i="0" u="none" strike="noStrike" kern="0" cap="none" spc="-8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partnership</a:t>
            </a:r>
            <a:r>
              <a:rPr kumimoji="0" lang="en-US" sz="2800" b="0" i="0" u="none" strike="noStrike" kern="0" cap="none" spc="-3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is</a:t>
            </a:r>
            <a:r>
              <a:rPr kumimoji="0" lang="en-US" sz="2800" b="0" i="0" u="none" strike="noStrike" kern="0" cap="none" spc="-85" normalizeH="0" baseline="0" noProof="0" dirty="0">
                <a:ln>
                  <a:noFill/>
                </a:ln>
                <a:solidFill>
                  <a:srgbClr val="0B2240"/>
                </a:solidFill>
                <a:effectLst/>
                <a:uLnTx/>
                <a:uFillTx/>
                <a:latin typeface="Calibri"/>
                <a:cs typeface="Calibri"/>
              </a:rPr>
              <a:t> </a:t>
            </a:r>
            <a:r>
              <a:rPr kumimoji="0" lang="en-US" sz="2800" b="0" i="0" u="none" strike="noStrike" kern="0" cap="none" spc="-25" normalizeH="0" baseline="0" noProof="0" dirty="0">
                <a:ln>
                  <a:noFill/>
                </a:ln>
                <a:solidFill>
                  <a:srgbClr val="0B2240"/>
                </a:solidFill>
                <a:effectLst/>
                <a:uLnTx/>
                <a:uFillTx/>
                <a:latin typeface="Calibri"/>
                <a:cs typeface="Calibri"/>
              </a:rPr>
              <a:t>an </a:t>
            </a:r>
            <a:r>
              <a:rPr kumimoji="0" lang="en-US" sz="2800" b="0" i="0" u="none" strike="noStrike" kern="0" cap="none" spc="-10" normalizeH="0" baseline="0" noProof="0" dirty="0">
                <a:ln>
                  <a:noFill/>
                </a:ln>
                <a:solidFill>
                  <a:srgbClr val="0B2240"/>
                </a:solidFill>
                <a:effectLst/>
                <a:uLnTx/>
                <a:uFillTx/>
                <a:latin typeface="Calibri"/>
                <a:cs typeface="Calibri"/>
              </a:rPr>
              <a:t>entertainment</a:t>
            </a:r>
            <a:r>
              <a:rPr kumimoji="0" lang="en-US" sz="2800" b="0" i="0" u="none" strike="noStrike" kern="0" cap="none" spc="-5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entity</a:t>
            </a:r>
            <a:r>
              <a:rPr kumimoji="0" lang="en-US" sz="2800" b="0" i="0" u="none" strike="noStrike" kern="0" cap="none" spc="-6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and</a:t>
            </a:r>
            <a:r>
              <a:rPr kumimoji="0" lang="en-US" sz="2800" b="0" i="0" u="none" strike="noStrike" kern="0" cap="none" spc="-6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the</a:t>
            </a:r>
            <a:r>
              <a:rPr kumimoji="0" lang="en-US" sz="2800" b="0" i="0" u="none" strike="noStrike" kern="0" cap="none" spc="-6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amount</a:t>
            </a:r>
            <a:r>
              <a:rPr kumimoji="0" lang="en-US" sz="2800" b="0" i="0" u="none" strike="noStrike" kern="0" cap="none" spc="-5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paid</a:t>
            </a:r>
            <a:r>
              <a:rPr kumimoji="0" lang="en-US" sz="2800" b="0" i="0" u="none" strike="noStrike" kern="0" cap="none" spc="-6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to</a:t>
            </a:r>
            <a:r>
              <a:rPr kumimoji="0" lang="en-US" sz="2800" b="0" i="0" u="none" strike="noStrike" kern="0" cap="none" spc="-75" normalizeH="0" baseline="0" noProof="0" dirty="0">
                <a:ln>
                  <a:noFill/>
                </a:ln>
                <a:solidFill>
                  <a:srgbClr val="0B2240"/>
                </a:solidFill>
                <a:effectLst/>
                <a:uLnTx/>
                <a:uFillTx/>
                <a:latin typeface="Calibri"/>
                <a:cs typeface="Calibri"/>
              </a:rPr>
              <a:t> </a:t>
            </a:r>
            <a:r>
              <a:rPr kumimoji="0" lang="en-US" sz="2800" b="0" i="0" u="none" strike="noStrike" kern="0" cap="none" spc="-25" normalizeH="0" baseline="0" noProof="0" dirty="0">
                <a:ln>
                  <a:noFill/>
                </a:ln>
                <a:solidFill>
                  <a:srgbClr val="0B2240"/>
                </a:solidFill>
                <a:effectLst/>
                <a:uLnTx/>
                <a:uFillTx/>
                <a:latin typeface="Calibri"/>
                <a:cs typeface="Calibri"/>
              </a:rPr>
              <a:t>the </a:t>
            </a:r>
            <a:r>
              <a:rPr kumimoji="0" lang="en-US" sz="2800" b="0" i="0" u="none" strike="noStrike" kern="0" cap="none" spc="0" normalizeH="0" baseline="0" noProof="0" dirty="0">
                <a:ln>
                  <a:noFill/>
                </a:ln>
                <a:solidFill>
                  <a:srgbClr val="0B2240"/>
                </a:solidFill>
                <a:effectLst/>
                <a:uLnTx/>
                <a:uFillTx/>
                <a:latin typeface="Calibri"/>
                <a:cs typeface="Calibri"/>
              </a:rPr>
              <a:t>band</a:t>
            </a:r>
            <a:r>
              <a:rPr kumimoji="0" lang="en-US" sz="2800" b="0" i="0" u="none" strike="noStrike" kern="0" cap="none" spc="-4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for</a:t>
            </a:r>
            <a:r>
              <a:rPr kumimoji="0" lang="en-US" sz="2800" b="0" i="0" u="none" strike="noStrike" kern="0" cap="none" spc="-5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their</a:t>
            </a:r>
            <a:r>
              <a:rPr kumimoji="0" lang="en-US" sz="2800" b="0" i="0" u="none" strike="noStrike" kern="0" cap="none" spc="-50" normalizeH="0" baseline="0" noProof="0" dirty="0">
                <a:ln>
                  <a:noFill/>
                </a:ln>
                <a:solidFill>
                  <a:srgbClr val="0B2240"/>
                </a:solidFill>
                <a:effectLst/>
                <a:uLnTx/>
                <a:uFillTx/>
                <a:latin typeface="Calibri"/>
                <a:cs typeface="Calibri"/>
              </a:rPr>
              <a:t> </a:t>
            </a:r>
            <a:r>
              <a:rPr kumimoji="0" lang="en-US" sz="2800" b="0" i="0" u="none" strike="noStrike" kern="0" cap="none" spc="-10" normalizeH="0" baseline="0" noProof="0" dirty="0">
                <a:ln>
                  <a:noFill/>
                </a:ln>
                <a:solidFill>
                  <a:srgbClr val="0B2240"/>
                </a:solidFill>
                <a:effectLst/>
                <a:uLnTx/>
                <a:uFillTx/>
                <a:latin typeface="Calibri"/>
                <a:cs typeface="Calibri"/>
              </a:rPr>
              <a:t>performance</a:t>
            </a:r>
            <a:r>
              <a:rPr kumimoji="0" lang="en-US" sz="2800" b="0" i="0" u="none" strike="noStrike" kern="0" cap="none" spc="-4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is</a:t>
            </a:r>
            <a:r>
              <a:rPr kumimoji="0" lang="en-US" sz="2800" b="0" i="0" u="none" strike="noStrike" kern="0" cap="none" spc="-5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subject</a:t>
            </a:r>
            <a:r>
              <a:rPr kumimoji="0" lang="en-US" sz="2800" b="0" i="0" u="none" strike="noStrike" kern="0" cap="none" spc="-2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to</a:t>
            </a:r>
            <a:r>
              <a:rPr kumimoji="0" lang="en-US" sz="2800" b="0" i="0" u="none" strike="noStrike" kern="0" cap="none" spc="-60" normalizeH="0" baseline="0" noProof="0" dirty="0">
                <a:ln>
                  <a:noFill/>
                </a:ln>
                <a:solidFill>
                  <a:srgbClr val="0B2240"/>
                </a:solidFill>
                <a:effectLst/>
                <a:uLnTx/>
                <a:uFillTx/>
                <a:latin typeface="Calibri"/>
                <a:cs typeface="Calibri"/>
              </a:rPr>
              <a:t> </a:t>
            </a:r>
            <a:r>
              <a:rPr kumimoji="0" lang="en-US" sz="2800" b="0" i="0" u="none" strike="noStrike" kern="0" cap="none" spc="-25" normalizeH="0" baseline="0" noProof="0" dirty="0">
                <a:ln>
                  <a:noFill/>
                </a:ln>
                <a:solidFill>
                  <a:srgbClr val="0B2240"/>
                </a:solidFill>
                <a:effectLst/>
                <a:uLnTx/>
                <a:uFillTx/>
                <a:latin typeface="Calibri"/>
                <a:cs typeface="Calibri"/>
              </a:rPr>
              <a:t>the </a:t>
            </a:r>
            <a:r>
              <a:rPr kumimoji="0" lang="en-US" sz="2800" b="0" i="0" u="none" strike="noStrike" kern="0" cap="none" spc="-10" normalizeH="0" baseline="0" noProof="0" dirty="0">
                <a:ln>
                  <a:noFill/>
                </a:ln>
                <a:solidFill>
                  <a:srgbClr val="0B2240"/>
                </a:solidFill>
                <a:effectLst/>
                <a:uLnTx/>
                <a:uFillTx/>
                <a:latin typeface="Calibri"/>
                <a:cs typeface="Calibri"/>
              </a:rPr>
              <a:t>nonresident</a:t>
            </a:r>
            <a:r>
              <a:rPr kumimoji="0" lang="en-US" sz="2800" b="0" i="0" u="none" strike="noStrike" kern="0" cap="none" spc="-55" normalizeH="0" baseline="0" noProof="0" dirty="0">
                <a:ln>
                  <a:noFill/>
                </a:ln>
                <a:solidFill>
                  <a:srgbClr val="0B2240"/>
                </a:solidFill>
                <a:effectLst/>
                <a:uLnTx/>
                <a:uFillTx/>
                <a:latin typeface="Calibri"/>
                <a:cs typeface="Calibri"/>
              </a:rPr>
              <a:t> </a:t>
            </a:r>
            <a:r>
              <a:rPr kumimoji="0" lang="en-US" sz="2800" b="0" i="0" u="none" strike="noStrike" kern="0" cap="none" spc="-10" normalizeH="0" baseline="0" noProof="0" dirty="0">
                <a:ln>
                  <a:noFill/>
                </a:ln>
                <a:solidFill>
                  <a:srgbClr val="0B2240"/>
                </a:solidFill>
                <a:effectLst/>
                <a:uLnTx/>
                <a:uFillTx/>
                <a:latin typeface="Calibri"/>
                <a:cs typeface="Calibri"/>
              </a:rPr>
              <a:t>entertainer</a:t>
            </a:r>
            <a:r>
              <a:rPr kumimoji="0" lang="en-US" sz="2800" b="0" i="0" u="none" strike="noStrike" kern="0" cap="none" spc="-90"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tax,</a:t>
            </a:r>
            <a:r>
              <a:rPr kumimoji="0" lang="en-US" sz="2800" b="0" i="0" u="none" strike="noStrike" kern="0" cap="none" spc="-95" normalizeH="0" baseline="0" noProof="0" dirty="0">
                <a:ln>
                  <a:noFill/>
                </a:ln>
                <a:solidFill>
                  <a:srgbClr val="0B2240"/>
                </a:solidFill>
                <a:effectLst/>
                <a:uLnTx/>
                <a:uFillTx/>
                <a:latin typeface="Calibri"/>
                <a:cs typeface="Calibri"/>
              </a:rPr>
              <a:t> </a:t>
            </a:r>
            <a:r>
              <a:rPr kumimoji="0" lang="en-US" sz="2800" b="0" i="0" u="none" strike="noStrike" kern="0" cap="none" spc="0" normalizeH="0" baseline="0" noProof="0" dirty="0">
                <a:ln>
                  <a:noFill/>
                </a:ln>
                <a:solidFill>
                  <a:srgbClr val="0B2240"/>
                </a:solidFill>
                <a:effectLst/>
                <a:uLnTx/>
                <a:uFillTx/>
                <a:latin typeface="Calibri"/>
                <a:cs typeface="Calibri"/>
              </a:rPr>
              <a:t>including</a:t>
            </a:r>
            <a:r>
              <a:rPr kumimoji="0" lang="en-US" sz="2800" b="0" i="0" u="none" strike="noStrike" kern="0" cap="none" spc="-65" normalizeH="0" baseline="0" noProof="0" dirty="0">
                <a:ln>
                  <a:noFill/>
                </a:ln>
                <a:solidFill>
                  <a:srgbClr val="0B2240"/>
                </a:solidFill>
                <a:effectLst/>
                <a:uLnTx/>
                <a:uFillTx/>
                <a:latin typeface="Calibri"/>
                <a:cs typeface="Calibri"/>
              </a:rPr>
              <a:t> </a:t>
            </a:r>
            <a:r>
              <a:rPr kumimoji="0" lang="en-US" sz="2800" b="0" i="0" u="none" strike="noStrike" kern="0" cap="none" spc="-25" normalizeH="0" baseline="0" noProof="0" dirty="0">
                <a:ln>
                  <a:noFill/>
                </a:ln>
                <a:solidFill>
                  <a:srgbClr val="0B2240"/>
                </a:solidFill>
                <a:effectLst/>
                <a:uLnTx/>
                <a:uFillTx/>
                <a:latin typeface="Calibri"/>
                <a:cs typeface="Calibri"/>
              </a:rPr>
              <a:t>any </a:t>
            </a:r>
            <a:r>
              <a:rPr kumimoji="0" lang="en-US" sz="2800" b="0" i="0" u="none" strike="noStrike" kern="0" cap="none" spc="0" normalizeH="0" baseline="0" noProof="0" dirty="0">
                <a:ln>
                  <a:noFill/>
                </a:ln>
                <a:solidFill>
                  <a:srgbClr val="0B2240"/>
                </a:solidFill>
                <a:effectLst/>
                <a:uLnTx/>
                <a:uFillTx/>
                <a:latin typeface="Calibri"/>
                <a:cs typeface="Calibri"/>
              </a:rPr>
              <a:t>reimbursed</a:t>
            </a:r>
            <a:r>
              <a:rPr kumimoji="0" lang="en-US" sz="2800" b="0" i="0" u="none" strike="noStrike" kern="0" cap="none" spc="-155" normalizeH="0" baseline="0" noProof="0" dirty="0">
                <a:ln>
                  <a:noFill/>
                </a:ln>
                <a:solidFill>
                  <a:srgbClr val="0B2240"/>
                </a:solidFill>
                <a:effectLst/>
                <a:uLnTx/>
                <a:uFillTx/>
                <a:latin typeface="Calibri"/>
                <a:cs typeface="Calibri"/>
              </a:rPr>
              <a:t> </a:t>
            </a:r>
            <a:r>
              <a:rPr kumimoji="0" lang="en-US" sz="2800" b="0" i="0" u="none" strike="noStrike" kern="0" cap="none" spc="-10" normalizeH="0" baseline="0" noProof="0" dirty="0">
                <a:ln>
                  <a:noFill/>
                </a:ln>
                <a:solidFill>
                  <a:srgbClr val="0B2240"/>
                </a:solidFill>
                <a:effectLst/>
                <a:uLnTx/>
                <a:uFillTx/>
                <a:latin typeface="Calibri"/>
                <a:cs typeface="Calibri"/>
              </a:rPr>
              <a:t>expenses.</a:t>
            </a:r>
            <a:endParaRPr kumimoji="0" lang="en-US" sz="2800" b="0" i="0" u="none" strike="noStrike" kern="0" cap="none" spc="0" normalizeH="0" baseline="0" noProof="0" dirty="0">
              <a:ln>
                <a:noFill/>
              </a:ln>
              <a:solidFill>
                <a:sysClr val="windowText" lastClr="000000"/>
              </a:solidFill>
              <a:effectLst/>
              <a:uLnTx/>
              <a:uFillTx/>
              <a:latin typeface="Calibri"/>
              <a:cs typeface="Calibri"/>
            </a:endParaRPr>
          </a:p>
        </p:txBody>
      </p:sp>
      <p:sp>
        <p:nvSpPr>
          <p:cNvPr id="3" name="object 3"/>
          <p:cNvSpPr txBox="1">
            <a:spLocks noGrp="1"/>
          </p:cNvSpPr>
          <p:nvPr>
            <p:ph type="sldNum" sz="quarter" idx="7"/>
          </p:nvPr>
        </p:nvSpPr>
        <p:spPr>
          <a:prstGeom prst="rect">
            <a:avLst/>
          </a:prstGeom>
        </p:spPr>
        <p:txBody>
          <a:bodyPr vert="horz" wrap="square" lIns="0" tIns="0" rIns="0" bIns="0" rtlCol="0">
            <a:spAutoFit/>
          </a:bodyPr>
          <a:lstStyle/>
          <a:p>
            <a:pPr marL="38100">
              <a:lnSpc>
                <a:spcPts val="1435"/>
              </a:lnSpc>
            </a:pPr>
            <a:r>
              <a:rPr spc="-25" dirty="0"/>
              <a:t>19</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idx="4294967295"/>
          </p:nvPr>
        </p:nvSpPr>
        <p:spPr>
          <a:xfrm>
            <a:off x="535940" y="2058416"/>
            <a:ext cx="6294755" cy="635000"/>
          </a:xfrm>
          <a:prstGeom prst="rect">
            <a:avLst/>
          </a:prstGeom>
          <a:noFill/>
          <a:ln>
            <a:noFill/>
            <a:prstDash/>
          </a:ln>
          <a:effectLst/>
        </p:spPr>
        <p:txBody>
          <a:bodyPr rot="0" spcFirstLastPara="0" vertOverflow="overflow" horzOverflow="overflow" vert="horz" wrap="square" lIns="0" tIns="12065" rIns="0" bIns="0" numCol="1" spcCol="0" rtlCol="0" fromWordArt="0" anchor="t" anchorCtr="0" forceAA="0" compatLnSpc="1">
            <a:prstTxWarp prst="textNoShape">
              <a:avLst/>
            </a:prstTxWarp>
            <a:spAutoFit/>
          </a:bodyPr>
          <a:lstStyle/>
          <a:p>
            <a:pPr marL="354965" marR="0" lvl="0" indent="-342265" defTabSz="914400" eaLnBrk="1" fontAlgn="auto" latinLnBrk="0" hangingPunct="1">
              <a:lnSpc>
                <a:spcPct val="100000"/>
              </a:lnSpc>
              <a:spcBef>
                <a:spcPts val="95"/>
              </a:spcBef>
              <a:spcAft>
                <a:spcPts val="0"/>
              </a:spcAft>
              <a:buClr>
                <a:srgbClr val="009F4D"/>
              </a:buClr>
              <a:buSzTx/>
              <a:buFont typeface="Arial"/>
              <a:buChar char="•"/>
              <a:tabLst>
                <a:tab pos="354965" algn="l"/>
              </a:tabLst>
              <a:defRPr/>
            </a:pPr>
            <a:r>
              <a:rPr kumimoji="0" lang="en-US" sz="4000" b="1" i="0" u="none" strike="noStrike" kern="0" cap="none" spc="0" normalizeH="0" baseline="0" noProof="0" dirty="0">
                <a:ln>
                  <a:noFill/>
                </a:ln>
                <a:solidFill>
                  <a:srgbClr val="0B2240"/>
                </a:solidFill>
                <a:effectLst/>
                <a:uLnTx/>
                <a:uFillTx/>
                <a:latin typeface="Calibri"/>
                <a:cs typeface="Calibri"/>
              </a:rPr>
              <a:t>Campus</a:t>
            </a:r>
            <a:r>
              <a:rPr kumimoji="0" lang="en-US" sz="4000" b="1" i="0" u="none" strike="noStrike" kern="0" cap="none" spc="-120" normalizeH="0" baseline="0" noProof="0" dirty="0">
                <a:ln>
                  <a:noFill/>
                </a:ln>
                <a:solidFill>
                  <a:srgbClr val="0B2240"/>
                </a:solidFill>
                <a:effectLst/>
                <a:uLnTx/>
                <a:uFillTx/>
                <a:latin typeface="Calibri"/>
                <a:cs typeface="Calibri"/>
              </a:rPr>
              <a:t> </a:t>
            </a:r>
            <a:r>
              <a:rPr kumimoji="0" lang="en-US" sz="4000" b="1" i="0" u="none" strike="noStrike" kern="0" cap="none" spc="0" normalizeH="0" baseline="0" noProof="0" dirty="0">
                <a:ln>
                  <a:noFill/>
                </a:ln>
                <a:solidFill>
                  <a:srgbClr val="0B2240"/>
                </a:solidFill>
                <a:effectLst/>
                <a:uLnTx/>
                <a:uFillTx/>
                <a:latin typeface="Calibri"/>
                <a:cs typeface="Calibri"/>
              </a:rPr>
              <a:t>Real</a:t>
            </a:r>
            <a:r>
              <a:rPr kumimoji="0" lang="en-US" sz="4000" b="1" i="0" u="none" strike="noStrike" kern="0" cap="none" spc="-120" normalizeH="0" baseline="0" noProof="0" dirty="0">
                <a:ln>
                  <a:noFill/>
                </a:ln>
                <a:solidFill>
                  <a:srgbClr val="0B2240"/>
                </a:solidFill>
                <a:effectLst/>
                <a:uLnTx/>
                <a:uFillTx/>
                <a:latin typeface="Calibri"/>
                <a:cs typeface="Calibri"/>
              </a:rPr>
              <a:t> </a:t>
            </a:r>
            <a:r>
              <a:rPr kumimoji="0" lang="en-US" sz="4000" b="1" i="0" u="none" strike="noStrike" kern="0" cap="none" spc="0" normalizeH="0" baseline="0" noProof="0" dirty="0">
                <a:ln>
                  <a:noFill/>
                </a:ln>
                <a:solidFill>
                  <a:srgbClr val="0B2240"/>
                </a:solidFill>
                <a:effectLst/>
                <a:uLnTx/>
                <a:uFillTx/>
                <a:latin typeface="Calibri"/>
                <a:cs typeface="Calibri"/>
              </a:rPr>
              <a:t>Life</a:t>
            </a:r>
            <a:r>
              <a:rPr kumimoji="0" lang="en-US" sz="4000" b="1" i="0" u="none" strike="noStrike" kern="0" cap="none" spc="-125" normalizeH="0" baseline="0" noProof="0" dirty="0">
                <a:ln>
                  <a:noFill/>
                </a:ln>
                <a:solidFill>
                  <a:srgbClr val="0B2240"/>
                </a:solidFill>
                <a:effectLst/>
                <a:uLnTx/>
                <a:uFillTx/>
                <a:latin typeface="Calibri"/>
                <a:cs typeface="Calibri"/>
              </a:rPr>
              <a:t> </a:t>
            </a:r>
            <a:r>
              <a:rPr kumimoji="0" lang="en-US" sz="4000" b="1" i="0" u="none" strike="noStrike" kern="0" cap="none" spc="-10" normalizeH="0" baseline="0" noProof="0" dirty="0">
                <a:ln>
                  <a:noFill/>
                </a:ln>
                <a:solidFill>
                  <a:srgbClr val="0B2240"/>
                </a:solidFill>
                <a:effectLst/>
                <a:uLnTx/>
                <a:uFillTx/>
                <a:latin typeface="Calibri"/>
                <a:cs typeface="Calibri"/>
              </a:rPr>
              <a:t>Scenarios?</a:t>
            </a:r>
            <a:endParaRPr kumimoji="0" lang="en-US" sz="4000" b="0" i="0" u="none" strike="noStrike" kern="0" cap="none" spc="0" normalizeH="0" baseline="0" noProof="0" dirty="0">
              <a:ln>
                <a:noFill/>
              </a:ln>
              <a:solidFill>
                <a:sysClr val="windowText" lastClr="000000"/>
              </a:solidFill>
              <a:effectLst/>
              <a:uLnTx/>
              <a:uFillTx/>
              <a:latin typeface="Calibri"/>
              <a:cs typeface="Calibri"/>
            </a:endParaRPr>
          </a:p>
        </p:txBody>
      </p:sp>
      <p:sp>
        <p:nvSpPr>
          <p:cNvPr id="3" name="object 3"/>
          <p:cNvSpPr txBox="1"/>
          <p:nvPr/>
        </p:nvSpPr>
        <p:spPr>
          <a:xfrm>
            <a:off x="535940" y="859027"/>
            <a:ext cx="2787015" cy="239395"/>
          </a:xfrm>
          <a:prstGeom prst="rect">
            <a:avLst/>
          </a:prstGeom>
        </p:spPr>
        <p:txBody>
          <a:bodyPr vert="horz" wrap="square" lIns="0" tIns="13335" rIns="0" bIns="0" rtlCol="0">
            <a:spAutoFit/>
          </a:bodyPr>
          <a:lstStyle/>
          <a:p>
            <a:pPr marL="12700">
              <a:lnSpc>
                <a:spcPct val="100000"/>
              </a:lnSpc>
              <a:spcBef>
                <a:spcPts val="105"/>
              </a:spcBef>
            </a:pPr>
            <a:r>
              <a:rPr sz="1400" b="1" dirty="0">
                <a:solidFill>
                  <a:srgbClr val="0B2240"/>
                </a:solidFill>
                <a:latin typeface="Calibri"/>
                <a:cs typeface="Calibri"/>
              </a:rPr>
              <a:t>MN</a:t>
            </a:r>
            <a:r>
              <a:rPr sz="1400" b="1" spc="-55" dirty="0">
                <a:solidFill>
                  <a:srgbClr val="0B2240"/>
                </a:solidFill>
                <a:latin typeface="Calibri"/>
                <a:cs typeface="Calibri"/>
              </a:rPr>
              <a:t> </a:t>
            </a:r>
            <a:r>
              <a:rPr sz="1400" b="1" dirty="0">
                <a:solidFill>
                  <a:srgbClr val="0B2240"/>
                </a:solidFill>
                <a:latin typeface="Calibri"/>
                <a:cs typeface="Calibri"/>
              </a:rPr>
              <a:t>NONRESIDENT</a:t>
            </a:r>
            <a:r>
              <a:rPr sz="1400" b="1" spc="-45" dirty="0">
                <a:solidFill>
                  <a:srgbClr val="0B2240"/>
                </a:solidFill>
                <a:latin typeface="Calibri"/>
                <a:cs typeface="Calibri"/>
              </a:rPr>
              <a:t> </a:t>
            </a:r>
            <a:r>
              <a:rPr sz="1400" b="1" spc="-10" dirty="0">
                <a:solidFill>
                  <a:srgbClr val="0B2240"/>
                </a:solidFill>
                <a:latin typeface="Calibri"/>
                <a:cs typeface="Calibri"/>
              </a:rPr>
              <a:t>ENTERTAINER</a:t>
            </a:r>
            <a:r>
              <a:rPr sz="1400" b="1" spc="-60" dirty="0">
                <a:solidFill>
                  <a:srgbClr val="0B2240"/>
                </a:solidFill>
                <a:latin typeface="Calibri"/>
                <a:cs typeface="Calibri"/>
              </a:rPr>
              <a:t> </a:t>
            </a:r>
            <a:r>
              <a:rPr sz="1400" b="1" spc="-25" dirty="0">
                <a:solidFill>
                  <a:srgbClr val="0B2240"/>
                </a:solidFill>
                <a:latin typeface="Calibri"/>
                <a:cs typeface="Calibri"/>
              </a:rPr>
              <a:t>TAX</a:t>
            </a:r>
            <a:endParaRPr sz="1400">
              <a:latin typeface="Calibri"/>
              <a:cs typeface="Calibri"/>
            </a:endParaRPr>
          </a:p>
        </p:txBody>
      </p:sp>
      <p:pic>
        <p:nvPicPr>
          <p:cNvPr id="4" name="object 4" descr="40 Strategies for Teaching ELD Students | Heather Wolpert ..."/>
          <p:cNvPicPr/>
          <p:nvPr/>
        </p:nvPicPr>
        <p:blipFill>
          <a:blip r:embed="rId2" cstate="print"/>
          <a:stretch>
            <a:fillRect/>
          </a:stretch>
        </p:blipFill>
        <p:spPr>
          <a:xfrm>
            <a:off x="1676400" y="3151632"/>
            <a:ext cx="4876787" cy="2779775"/>
          </a:xfrm>
          <a:prstGeom prst="rect">
            <a:avLst/>
          </a:prstGeom>
        </p:spPr>
      </p:pic>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1435"/>
              </a:lnSpc>
            </a:pPr>
            <a:r>
              <a:rPr spc="-25" dirty="0"/>
              <a:t>20</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descr="Students will become competent citizens who will interact creatively ..."/>
          <p:cNvPicPr/>
          <p:nvPr/>
        </p:nvPicPr>
        <p:blipFill>
          <a:blip r:embed="rId2" cstate="print"/>
          <a:stretch>
            <a:fillRect/>
          </a:stretch>
        </p:blipFill>
        <p:spPr>
          <a:xfrm>
            <a:off x="5257800" y="3600723"/>
            <a:ext cx="3200399" cy="2525756"/>
          </a:xfrm>
          <a:prstGeom prst="rect">
            <a:avLst/>
          </a:prstGeom>
        </p:spPr>
      </p:pic>
      <p:sp>
        <p:nvSpPr>
          <p:cNvPr id="3" name="object 3" descr="$PPTXTitle"/>
          <p:cNvSpPr txBox="1">
            <a:spLocks noGrp="1"/>
          </p:cNvSpPr>
          <p:nvPr>
            <p:ph type="title"/>
          </p:nvPr>
        </p:nvSpPr>
        <p:spPr>
          <a:xfrm>
            <a:off x="535940" y="461581"/>
            <a:ext cx="3594735" cy="696595"/>
          </a:xfrm>
          <a:prstGeom prst="rect">
            <a:avLst/>
          </a:prstGeom>
        </p:spPr>
        <p:txBody>
          <a:bodyPr vert="horz" wrap="square" lIns="0" tIns="13335" rIns="0" bIns="0" rtlCol="0">
            <a:spAutoFit/>
          </a:bodyPr>
          <a:lstStyle/>
          <a:p>
            <a:pPr marL="12700">
              <a:lnSpc>
                <a:spcPct val="100000"/>
              </a:lnSpc>
              <a:spcBef>
                <a:spcPts val="105"/>
              </a:spcBef>
            </a:pPr>
            <a:r>
              <a:rPr sz="4400" dirty="0"/>
              <a:t>Goals</a:t>
            </a:r>
            <a:r>
              <a:rPr sz="4400" spc="-80" dirty="0"/>
              <a:t> </a:t>
            </a:r>
            <a:r>
              <a:rPr sz="4400" dirty="0"/>
              <a:t>for</a:t>
            </a:r>
            <a:r>
              <a:rPr sz="4400" spc="-45" dirty="0"/>
              <a:t> </a:t>
            </a:r>
            <a:r>
              <a:rPr sz="4400" spc="-80" dirty="0"/>
              <a:t>Today</a:t>
            </a:r>
            <a:endParaRPr sz="4400"/>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1435"/>
              </a:lnSpc>
            </a:pPr>
            <a:r>
              <a:rPr spc="-25" dirty="0"/>
              <a:t>3</a:t>
            </a:r>
          </a:p>
        </p:txBody>
      </p:sp>
      <p:sp>
        <p:nvSpPr>
          <p:cNvPr id="4" name="object 4"/>
          <p:cNvSpPr txBox="1"/>
          <p:nvPr/>
        </p:nvSpPr>
        <p:spPr>
          <a:xfrm>
            <a:off x="535940" y="1520878"/>
            <a:ext cx="7192645" cy="4129404"/>
          </a:xfrm>
          <a:prstGeom prst="rect">
            <a:avLst/>
          </a:prstGeom>
        </p:spPr>
        <p:txBody>
          <a:bodyPr vert="horz" wrap="square" lIns="0" tIns="101600" rIns="0" bIns="0" rtlCol="0">
            <a:spAutoFit/>
          </a:bodyPr>
          <a:lstStyle/>
          <a:p>
            <a:pPr marL="354965" indent="-342265">
              <a:lnSpc>
                <a:spcPct val="100000"/>
              </a:lnSpc>
              <a:spcBef>
                <a:spcPts val="800"/>
              </a:spcBef>
              <a:buClr>
                <a:srgbClr val="009F4D"/>
              </a:buClr>
              <a:buFont typeface="Arial"/>
              <a:buChar char="•"/>
              <a:tabLst>
                <a:tab pos="354965" algn="l"/>
              </a:tabLst>
            </a:pPr>
            <a:r>
              <a:rPr sz="2800" dirty="0">
                <a:solidFill>
                  <a:srgbClr val="0B2240"/>
                </a:solidFill>
                <a:latin typeface="Calibri"/>
                <a:cs typeface="Calibri"/>
              </a:rPr>
              <a:t>When</a:t>
            </a:r>
            <a:r>
              <a:rPr sz="2800" spc="-50" dirty="0">
                <a:solidFill>
                  <a:srgbClr val="0B2240"/>
                </a:solidFill>
                <a:latin typeface="Calibri"/>
                <a:cs typeface="Calibri"/>
              </a:rPr>
              <a:t> </a:t>
            </a:r>
            <a:r>
              <a:rPr sz="2800" dirty="0">
                <a:solidFill>
                  <a:srgbClr val="0B2240"/>
                </a:solidFill>
                <a:latin typeface="Calibri"/>
                <a:cs typeface="Calibri"/>
              </a:rPr>
              <a:t>to</a:t>
            </a:r>
            <a:r>
              <a:rPr sz="2800" spc="-65" dirty="0">
                <a:solidFill>
                  <a:srgbClr val="0B2240"/>
                </a:solidFill>
                <a:latin typeface="Calibri"/>
                <a:cs typeface="Calibri"/>
              </a:rPr>
              <a:t> </a:t>
            </a:r>
            <a:r>
              <a:rPr sz="2800" dirty="0">
                <a:solidFill>
                  <a:srgbClr val="0B2240"/>
                </a:solidFill>
                <a:latin typeface="Calibri"/>
                <a:cs typeface="Calibri"/>
              </a:rPr>
              <a:t>apply</a:t>
            </a:r>
            <a:r>
              <a:rPr sz="2800" spc="-45" dirty="0">
                <a:solidFill>
                  <a:srgbClr val="0B2240"/>
                </a:solidFill>
                <a:latin typeface="Calibri"/>
                <a:cs typeface="Calibri"/>
              </a:rPr>
              <a:t> </a:t>
            </a:r>
            <a:r>
              <a:rPr sz="2800" dirty="0">
                <a:solidFill>
                  <a:srgbClr val="0B2240"/>
                </a:solidFill>
                <a:latin typeface="Calibri"/>
                <a:cs typeface="Calibri"/>
              </a:rPr>
              <a:t>MN</a:t>
            </a:r>
            <a:r>
              <a:rPr sz="2800" spc="-45" dirty="0">
                <a:solidFill>
                  <a:srgbClr val="0B2240"/>
                </a:solidFill>
                <a:latin typeface="Calibri"/>
                <a:cs typeface="Calibri"/>
              </a:rPr>
              <a:t> </a:t>
            </a:r>
            <a:r>
              <a:rPr sz="2800" spc="-10" dirty="0">
                <a:solidFill>
                  <a:srgbClr val="0B2240"/>
                </a:solidFill>
                <a:latin typeface="Calibri"/>
                <a:cs typeface="Calibri"/>
              </a:rPr>
              <a:t>Nonresident</a:t>
            </a:r>
            <a:r>
              <a:rPr sz="2800" spc="-20" dirty="0">
                <a:solidFill>
                  <a:srgbClr val="0B2240"/>
                </a:solidFill>
                <a:latin typeface="Calibri"/>
                <a:cs typeface="Calibri"/>
              </a:rPr>
              <a:t> </a:t>
            </a:r>
            <a:r>
              <a:rPr sz="2800" spc="-10" dirty="0">
                <a:solidFill>
                  <a:srgbClr val="0B2240"/>
                </a:solidFill>
                <a:latin typeface="Calibri"/>
                <a:cs typeface="Calibri"/>
              </a:rPr>
              <a:t>Entertainer</a:t>
            </a:r>
            <a:r>
              <a:rPr sz="2800" spc="-65" dirty="0">
                <a:solidFill>
                  <a:srgbClr val="0B2240"/>
                </a:solidFill>
                <a:latin typeface="Calibri"/>
                <a:cs typeface="Calibri"/>
              </a:rPr>
              <a:t> </a:t>
            </a:r>
            <a:r>
              <a:rPr sz="2800" spc="-25" dirty="0">
                <a:solidFill>
                  <a:srgbClr val="0B2240"/>
                </a:solidFill>
                <a:latin typeface="Calibri"/>
                <a:cs typeface="Calibri"/>
              </a:rPr>
              <a:t>tax</a:t>
            </a:r>
            <a:endParaRPr sz="2800">
              <a:latin typeface="Calibri"/>
              <a:cs typeface="Calibri"/>
            </a:endParaRPr>
          </a:p>
          <a:p>
            <a:pPr marL="755015" lvl="1" indent="-285115">
              <a:lnSpc>
                <a:spcPct val="100000"/>
              </a:lnSpc>
              <a:spcBef>
                <a:spcPts val="605"/>
              </a:spcBef>
              <a:buClr>
                <a:srgbClr val="009F4D"/>
              </a:buClr>
              <a:buFont typeface="Arial"/>
              <a:buChar char="–"/>
              <a:tabLst>
                <a:tab pos="755015" algn="l"/>
              </a:tabLst>
            </a:pPr>
            <a:r>
              <a:rPr sz="2400" dirty="0">
                <a:solidFill>
                  <a:srgbClr val="0B2240"/>
                </a:solidFill>
                <a:latin typeface="Calibri"/>
                <a:cs typeface="Calibri"/>
              </a:rPr>
              <a:t>Campus</a:t>
            </a:r>
            <a:r>
              <a:rPr sz="2400" spc="-35" dirty="0">
                <a:solidFill>
                  <a:srgbClr val="0B2240"/>
                </a:solidFill>
                <a:latin typeface="Calibri"/>
                <a:cs typeface="Calibri"/>
              </a:rPr>
              <a:t> </a:t>
            </a:r>
            <a:r>
              <a:rPr sz="2400" spc="-10" dirty="0">
                <a:solidFill>
                  <a:srgbClr val="0B2240"/>
                </a:solidFill>
                <a:latin typeface="Calibri"/>
                <a:cs typeface="Calibri"/>
              </a:rPr>
              <a:t>Participation:</a:t>
            </a:r>
            <a:r>
              <a:rPr sz="2400" spc="-50" dirty="0">
                <a:solidFill>
                  <a:srgbClr val="0B2240"/>
                </a:solidFill>
                <a:latin typeface="Calibri"/>
                <a:cs typeface="Calibri"/>
              </a:rPr>
              <a:t> </a:t>
            </a:r>
            <a:r>
              <a:rPr sz="2400" dirty="0">
                <a:solidFill>
                  <a:srgbClr val="0B2240"/>
                </a:solidFill>
                <a:latin typeface="Calibri"/>
                <a:cs typeface="Calibri"/>
              </a:rPr>
              <a:t>Specific</a:t>
            </a:r>
            <a:r>
              <a:rPr sz="2400" spc="-25" dirty="0">
                <a:solidFill>
                  <a:srgbClr val="0B2240"/>
                </a:solidFill>
                <a:latin typeface="Calibri"/>
                <a:cs typeface="Calibri"/>
              </a:rPr>
              <a:t> </a:t>
            </a:r>
            <a:r>
              <a:rPr sz="2400" spc="-10" dirty="0">
                <a:solidFill>
                  <a:srgbClr val="0B2240"/>
                </a:solidFill>
                <a:latin typeface="Calibri"/>
                <a:cs typeface="Calibri"/>
              </a:rPr>
              <a:t>Scenarios</a:t>
            </a:r>
            <a:endParaRPr sz="2400">
              <a:latin typeface="Calibri"/>
              <a:cs typeface="Calibri"/>
            </a:endParaRPr>
          </a:p>
          <a:p>
            <a:pPr marL="354965" indent="-342265">
              <a:lnSpc>
                <a:spcPct val="100000"/>
              </a:lnSpc>
              <a:spcBef>
                <a:spcPts val="640"/>
              </a:spcBef>
              <a:buClr>
                <a:srgbClr val="009F4D"/>
              </a:buClr>
              <a:buFont typeface="Arial"/>
              <a:buChar char="•"/>
              <a:tabLst>
                <a:tab pos="354965" algn="l"/>
              </a:tabLst>
            </a:pPr>
            <a:r>
              <a:rPr sz="2800" dirty="0">
                <a:solidFill>
                  <a:srgbClr val="0B2240"/>
                </a:solidFill>
                <a:latin typeface="Calibri"/>
                <a:cs typeface="Calibri"/>
              </a:rPr>
              <a:t>Where</a:t>
            </a:r>
            <a:r>
              <a:rPr sz="2800" spc="-60" dirty="0">
                <a:solidFill>
                  <a:srgbClr val="0B2240"/>
                </a:solidFill>
                <a:latin typeface="Calibri"/>
                <a:cs typeface="Calibri"/>
              </a:rPr>
              <a:t> </a:t>
            </a:r>
            <a:r>
              <a:rPr sz="2800" dirty="0">
                <a:solidFill>
                  <a:srgbClr val="0B2240"/>
                </a:solidFill>
                <a:latin typeface="Calibri"/>
                <a:cs typeface="Calibri"/>
              </a:rPr>
              <a:t>to</a:t>
            </a:r>
            <a:r>
              <a:rPr sz="2800" spc="-65" dirty="0">
                <a:solidFill>
                  <a:srgbClr val="0B2240"/>
                </a:solidFill>
                <a:latin typeface="Calibri"/>
                <a:cs typeface="Calibri"/>
              </a:rPr>
              <a:t> </a:t>
            </a:r>
            <a:r>
              <a:rPr sz="2800" dirty="0">
                <a:solidFill>
                  <a:srgbClr val="0B2240"/>
                </a:solidFill>
                <a:latin typeface="Calibri"/>
                <a:cs typeface="Calibri"/>
              </a:rPr>
              <a:t>find</a:t>
            </a:r>
            <a:r>
              <a:rPr sz="2800" spc="-50" dirty="0">
                <a:solidFill>
                  <a:srgbClr val="0B2240"/>
                </a:solidFill>
                <a:latin typeface="Calibri"/>
                <a:cs typeface="Calibri"/>
              </a:rPr>
              <a:t> </a:t>
            </a:r>
            <a:r>
              <a:rPr sz="2800" spc="-20" dirty="0">
                <a:solidFill>
                  <a:srgbClr val="0B2240"/>
                </a:solidFill>
                <a:latin typeface="Calibri"/>
                <a:cs typeface="Calibri"/>
              </a:rPr>
              <a:t>help:</a:t>
            </a:r>
            <a:endParaRPr sz="2800">
              <a:latin typeface="Calibri"/>
              <a:cs typeface="Calibri"/>
            </a:endParaRPr>
          </a:p>
          <a:p>
            <a:pPr marL="755015" lvl="1" indent="-285115">
              <a:lnSpc>
                <a:spcPct val="100000"/>
              </a:lnSpc>
              <a:spcBef>
                <a:spcPts val="605"/>
              </a:spcBef>
              <a:buClr>
                <a:srgbClr val="009F4D"/>
              </a:buClr>
              <a:buFont typeface="Arial"/>
              <a:buChar char="–"/>
              <a:tabLst>
                <a:tab pos="755015" algn="l"/>
              </a:tabLst>
            </a:pPr>
            <a:r>
              <a:rPr sz="2400" spc="-65" dirty="0">
                <a:solidFill>
                  <a:srgbClr val="0B2240"/>
                </a:solidFill>
                <a:latin typeface="Calibri"/>
                <a:cs typeface="Calibri"/>
              </a:rPr>
              <a:t>Tax</a:t>
            </a:r>
            <a:r>
              <a:rPr sz="2400" spc="-60" dirty="0">
                <a:solidFill>
                  <a:srgbClr val="0B2240"/>
                </a:solidFill>
                <a:latin typeface="Calibri"/>
                <a:cs typeface="Calibri"/>
              </a:rPr>
              <a:t> </a:t>
            </a:r>
            <a:r>
              <a:rPr sz="2400" dirty="0">
                <a:solidFill>
                  <a:srgbClr val="0B2240"/>
                </a:solidFill>
                <a:latin typeface="Calibri"/>
                <a:cs typeface="Calibri"/>
              </a:rPr>
              <a:t>Services,</a:t>
            </a:r>
            <a:r>
              <a:rPr sz="2400" spc="-60" dirty="0">
                <a:solidFill>
                  <a:srgbClr val="0B2240"/>
                </a:solidFill>
                <a:latin typeface="Calibri"/>
                <a:cs typeface="Calibri"/>
              </a:rPr>
              <a:t> </a:t>
            </a:r>
            <a:r>
              <a:rPr sz="2400" dirty="0">
                <a:solidFill>
                  <a:srgbClr val="0B2240"/>
                </a:solidFill>
                <a:latin typeface="Calibri"/>
                <a:cs typeface="Calibri"/>
              </a:rPr>
              <a:t>Steve</a:t>
            </a:r>
            <a:r>
              <a:rPr sz="2400" spc="-70" dirty="0">
                <a:solidFill>
                  <a:srgbClr val="0B2240"/>
                </a:solidFill>
                <a:latin typeface="Calibri"/>
                <a:cs typeface="Calibri"/>
              </a:rPr>
              <a:t> </a:t>
            </a:r>
            <a:r>
              <a:rPr sz="2400" spc="-10" dirty="0">
                <a:solidFill>
                  <a:srgbClr val="0B2240"/>
                </a:solidFill>
                <a:latin typeface="Calibri"/>
                <a:cs typeface="Calibri"/>
              </a:rPr>
              <a:t>Gednalske</a:t>
            </a:r>
            <a:r>
              <a:rPr sz="2400" spc="-70" dirty="0">
                <a:solidFill>
                  <a:srgbClr val="0B2240"/>
                </a:solidFill>
                <a:latin typeface="Calibri"/>
                <a:cs typeface="Calibri"/>
              </a:rPr>
              <a:t> </a:t>
            </a:r>
            <a:r>
              <a:rPr sz="2400" dirty="0">
                <a:solidFill>
                  <a:srgbClr val="0B2240"/>
                </a:solidFill>
                <a:latin typeface="Calibri"/>
                <a:cs typeface="Calibri"/>
              </a:rPr>
              <a:t>or</a:t>
            </a:r>
            <a:r>
              <a:rPr sz="2400" spc="-55" dirty="0">
                <a:solidFill>
                  <a:srgbClr val="0B2240"/>
                </a:solidFill>
                <a:latin typeface="Calibri"/>
                <a:cs typeface="Calibri"/>
              </a:rPr>
              <a:t> </a:t>
            </a:r>
            <a:r>
              <a:rPr sz="2400" dirty="0">
                <a:solidFill>
                  <a:srgbClr val="0B2240"/>
                </a:solidFill>
                <a:latin typeface="Calibri"/>
                <a:cs typeface="Calibri"/>
              </a:rPr>
              <a:t>Ann</a:t>
            </a:r>
            <a:r>
              <a:rPr sz="2400" spc="-65" dirty="0">
                <a:solidFill>
                  <a:srgbClr val="0B2240"/>
                </a:solidFill>
                <a:latin typeface="Calibri"/>
                <a:cs typeface="Calibri"/>
              </a:rPr>
              <a:t> </a:t>
            </a:r>
            <a:r>
              <a:rPr sz="2400" spc="-20" dirty="0">
                <a:solidFill>
                  <a:srgbClr val="0B2240"/>
                </a:solidFill>
                <a:latin typeface="Calibri"/>
                <a:cs typeface="Calibri"/>
              </a:rPr>
              <a:t>Page</a:t>
            </a:r>
            <a:endParaRPr sz="2400">
              <a:latin typeface="Calibri"/>
              <a:cs typeface="Calibri"/>
            </a:endParaRPr>
          </a:p>
          <a:p>
            <a:pPr marL="755015" lvl="1" indent="-285115">
              <a:lnSpc>
                <a:spcPct val="100000"/>
              </a:lnSpc>
              <a:spcBef>
                <a:spcPts val="575"/>
              </a:spcBef>
              <a:buClr>
                <a:srgbClr val="009F4D"/>
              </a:buClr>
              <a:buFont typeface="Arial"/>
              <a:buChar char="–"/>
              <a:tabLst>
                <a:tab pos="755015" algn="l"/>
              </a:tabLst>
            </a:pPr>
            <a:r>
              <a:rPr sz="2400" u="sng" spc="-10" dirty="0">
                <a:solidFill>
                  <a:srgbClr val="0000FF"/>
                </a:solidFill>
                <a:uFill>
                  <a:solidFill>
                    <a:srgbClr val="0000FF"/>
                  </a:solidFill>
                </a:uFill>
                <a:latin typeface="Calibri"/>
                <a:cs typeface="Calibri"/>
                <a:hlinkClick r:id="rId3"/>
              </a:rPr>
              <a:t>Steven.Gednalske@minnstate.edu</a:t>
            </a:r>
            <a:endParaRPr sz="2400">
              <a:latin typeface="Calibri"/>
              <a:cs typeface="Calibri"/>
            </a:endParaRPr>
          </a:p>
          <a:p>
            <a:pPr marL="755015" lvl="1" indent="-285115">
              <a:lnSpc>
                <a:spcPct val="100000"/>
              </a:lnSpc>
              <a:spcBef>
                <a:spcPts val="580"/>
              </a:spcBef>
              <a:buClr>
                <a:srgbClr val="009F4D"/>
              </a:buClr>
              <a:buFont typeface="Arial"/>
              <a:buChar char="–"/>
              <a:tabLst>
                <a:tab pos="755015" algn="l"/>
              </a:tabLst>
            </a:pPr>
            <a:r>
              <a:rPr sz="2400" spc="-10" dirty="0">
                <a:solidFill>
                  <a:srgbClr val="0B2240"/>
                </a:solidFill>
                <a:latin typeface="Calibri"/>
                <a:cs typeface="Calibri"/>
              </a:rPr>
              <a:t>651-201-</a:t>
            </a:r>
            <a:r>
              <a:rPr sz="2400" spc="-20" dirty="0">
                <a:solidFill>
                  <a:srgbClr val="0B2240"/>
                </a:solidFill>
                <a:latin typeface="Calibri"/>
                <a:cs typeface="Calibri"/>
              </a:rPr>
              <a:t>1657</a:t>
            </a:r>
            <a:endParaRPr sz="2400">
              <a:latin typeface="Calibri"/>
              <a:cs typeface="Calibri"/>
            </a:endParaRPr>
          </a:p>
          <a:p>
            <a:pPr marL="755015" lvl="1" indent="-285115">
              <a:lnSpc>
                <a:spcPct val="100000"/>
              </a:lnSpc>
              <a:spcBef>
                <a:spcPts val="575"/>
              </a:spcBef>
              <a:buClr>
                <a:srgbClr val="009F4D"/>
              </a:buClr>
              <a:buFont typeface="Arial"/>
              <a:buChar char="–"/>
              <a:tabLst>
                <a:tab pos="755015" algn="l"/>
              </a:tabLst>
            </a:pPr>
            <a:r>
              <a:rPr sz="2400" u="sng" spc="-10" dirty="0">
                <a:solidFill>
                  <a:srgbClr val="0000FF"/>
                </a:solidFill>
                <a:uFill>
                  <a:solidFill>
                    <a:srgbClr val="0000FF"/>
                  </a:solidFill>
                </a:uFill>
                <a:latin typeface="Calibri"/>
                <a:cs typeface="Calibri"/>
                <a:hlinkClick r:id="rId4"/>
              </a:rPr>
              <a:t>Ann.Page@minnstate.edu</a:t>
            </a:r>
            <a:endParaRPr sz="2400">
              <a:latin typeface="Calibri"/>
              <a:cs typeface="Calibri"/>
            </a:endParaRPr>
          </a:p>
          <a:p>
            <a:pPr marL="755015" lvl="1" indent="-285115">
              <a:lnSpc>
                <a:spcPct val="100000"/>
              </a:lnSpc>
              <a:spcBef>
                <a:spcPts val="575"/>
              </a:spcBef>
              <a:buClr>
                <a:srgbClr val="009F4D"/>
              </a:buClr>
              <a:buFont typeface="Arial"/>
              <a:buChar char="–"/>
              <a:tabLst>
                <a:tab pos="755015" algn="l"/>
              </a:tabLst>
            </a:pPr>
            <a:r>
              <a:rPr sz="2400" spc="-10" dirty="0">
                <a:solidFill>
                  <a:srgbClr val="0B2240"/>
                </a:solidFill>
                <a:latin typeface="Calibri"/>
                <a:cs typeface="Calibri"/>
              </a:rPr>
              <a:t>651-201-</a:t>
            </a:r>
            <a:r>
              <a:rPr sz="2400" spc="-20" dirty="0">
                <a:solidFill>
                  <a:srgbClr val="0B2240"/>
                </a:solidFill>
                <a:latin typeface="Calibri"/>
                <a:cs typeface="Calibri"/>
              </a:rPr>
              <a:t>1730</a:t>
            </a:r>
            <a:endParaRPr sz="2400">
              <a:latin typeface="Calibri"/>
              <a:cs typeface="Calibri"/>
            </a:endParaRPr>
          </a:p>
          <a:p>
            <a:pPr marL="755015" lvl="1" indent="-285115">
              <a:lnSpc>
                <a:spcPct val="100000"/>
              </a:lnSpc>
              <a:spcBef>
                <a:spcPts val="575"/>
              </a:spcBef>
              <a:buClr>
                <a:srgbClr val="009F4D"/>
              </a:buClr>
              <a:buFont typeface="Arial"/>
              <a:buChar char="–"/>
              <a:tabLst>
                <a:tab pos="755015" algn="l"/>
              </a:tabLst>
            </a:pPr>
            <a:r>
              <a:rPr sz="2400" u="sng" spc="-65" dirty="0">
                <a:solidFill>
                  <a:srgbClr val="0000FF"/>
                </a:solidFill>
                <a:uFill>
                  <a:solidFill>
                    <a:srgbClr val="0000FF"/>
                  </a:solidFill>
                </a:uFill>
                <a:latin typeface="Calibri"/>
                <a:cs typeface="Calibri"/>
                <a:hlinkClick r:id="rId5"/>
              </a:rPr>
              <a:t>Tax</a:t>
            </a:r>
            <a:r>
              <a:rPr sz="2400" u="sng" spc="-55" dirty="0">
                <a:solidFill>
                  <a:srgbClr val="0000FF"/>
                </a:solidFill>
                <a:uFill>
                  <a:solidFill>
                    <a:srgbClr val="0000FF"/>
                  </a:solidFill>
                </a:uFill>
                <a:latin typeface="Calibri"/>
                <a:cs typeface="Calibri"/>
                <a:hlinkClick r:id="rId5"/>
              </a:rPr>
              <a:t> </a:t>
            </a:r>
            <a:r>
              <a:rPr sz="2400" u="sng" dirty="0">
                <a:solidFill>
                  <a:srgbClr val="0000FF"/>
                </a:solidFill>
                <a:uFill>
                  <a:solidFill>
                    <a:srgbClr val="0000FF"/>
                  </a:solidFill>
                </a:uFill>
                <a:latin typeface="Calibri"/>
                <a:cs typeface="Calibri"/>
                <a:hlinkClick r:id="rId5"/>
              </a:rPr>
              <a:t>Services</a:t>
            </a:r>
            <a:r>
              <a:rPr sz="2400" u="sng" spc="-60" dirty="0">
                <a:solidFill>
                  <a:srgbClr val="0000FF"/>
                </a:solidFill>
                <a:uFill>
                  <a:solidFill>
                    <a:srgbClr val="0000FF"/>
                  </a:solidFill>
                </a:uFill>
                <a:latin typeface="Calibri"/>
                <a:cs typeface="Calibri"/>
                <a:hlinkClick r:id="rId5"/>
              </a:rPr>
              <a:t> </a:t>
            </a:r>
            <a:r>
              <a:rPr sz="2400" u="sng" spc="-10" dirty="0">
                <a:solidFill>
                  <a:srgbClr val="0000FF"/>
                </a:solidFill>
                <a:uFill>
                  <a:solidFill>
                    <a:srgbClr val="0000FF"/>
                  </a:solidFill>
                </a:uFill>
                <a:latin typeface="Calibri"/>
                <a:cs typeface="Calibri"/>
                <a:hlinkClick r:id="rId5"/>
              </a:rPr>
              <a:t>Website</a:t>
            </a:r>
            <a:r>
              <a:rPr sz="2400" u="none" spc="-60" dirty="0">
                <a:solidFill>
                  <a:srgbClr val="0000FF"/>
                </a:solidFill>
                <a:latin typeface="Calibri"/>
                <a:cs typeface="Calibri"/>
              </a:rPr>
              <a:t> </a:t>
            </a:r>
            <a:r>
              <a:rPr sz="2400" u="none" dirty="0">
                <a:solidFill>
                  <a:srgbClr val="0B2240"/>
                </a:solidFill>
                <a:latin typeface="Calibri"/>
                <a:cs typeface="Calibri"/>
              </a:rPr>
              <a:t>&amp;</a:t>
            </a:r>
            <a:r>
              <a:rPr sz="2400" u="none" spc="-65" dirty="0">
                <a:solidFill>
                  <a:srgbClr val="0B2240"/>
                </a:solidFill>
                <a:latin typeface="Calibri"/>
                <a:cs typeface="Calibri"/>
              </a:rPr>
              <a:t> </a:t>
            </a:r>
            <a:r>
              <a:rPr sz="2400" u="sng" spc="-10" dirty="0">
                <a:solidFill>
                  <a:srgbClr val="0000FF"/>
                </a:solidFill>
                <a:uFill>
                  <a:solidFill>
                    <a:srgbClr val="0000FF"/>
                  </a:solidFill>
                </a:uFill>
                <a:latin typeface="Calibri"/>
                <a:cs typeface="Calibri"/>
                <a:hlinkClick r:id="rId6"/>
              </a:rPr>
              <a:t>SharePoint</a:t>
            </a:r>
            <a:endParaRPr sz="2400">
              <a:latin typeface="Calibri"/>
              <a:cs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5940" y="1153160"/>
            <a:ext cx="8002905" cy="3884295"/>
          </a:xfrm>
          <a:prstGeom prst="rect">
            <a:avLst/>
          </a:prstGeom>
        </p:spPr>
        <p:txBody>
          <a:bodyPr vert="horz" wrap="square" lIns="0" tIns="12065" rIns="0" bIns="0" rtlCol="0">
            <a:spAutoFit/>
          </a:bodyPr>
          <a:lstStyle/>
          <a:p>
            <a:pPr marL="355600" marR="12700" indent="-342900">
              <a:lnSpc>
                <a:spcPct val="100000"/>
              </a:lnSpc>
              <a:spcBef>
                <a:spcPts val="95"/>
              </a:spcBef>
              <a:buClr>
                <a:srgbClr val="009F4D"/>
              </a:buClr>
              <a:buFont typeface="Wingdings"/>
              <a:buChar char=""/>
              <a:tabLst>
                <a:tab pos="355600" algn="l"/>
              </a:tabLst>
            </a:pPr>
            <a:r>
              <a:rPr sz="2800" dirty="0">
                <a:solidFill>
                  <a:srgbClr val="0B2240"/>
                </a:solidFill>
                <a:latin typeface="Calibri"/>
                <a:cs typeface="Calibri"/>
              </a:rPr>
              <a:t>State</a:t>
            </a:r>
            <a:r>
              <a:rPr sz="2800" spc="-80" dirty="0">
                <a:solidFill>
                  <a:srgbClr val="0B2240"/>
                </a:solidFill>
                <a:latin typeface="Calibri"/>
                <a:cs typeface="Calibri"/>
              </a:rPr>
              <a:t> </a:t>
            </a:r>
            <a:r>
              <a:rPr sz="2800" dirty="0">
                <a:solidFill>
                  <a:srgbClr val="0B2240"/>
                </a:solidFill>
                <a:latin typeface="Calibri"/>
                <a:cs typeface="Calibri"/>
              </a:rPr>
              <a:t>in</a:t>
            </a:r>
            <a:r>
              <a:rPr sz="2800" spc="-55" dirty="0">
                <a:solidFill>
                  <a:srgbClr val="0B2240"/>
                </a:solidFill>
                <a:latin typeface="Calibri"/>
                <a:cs typeface="Calibri"/>
              </a:rPr>
              <a:t> </a:t>
            </a:r>
            <a:r>
              <a:rPr sz="2800" spc="-10" dirty="0">
                <a:solidFill>
                  <a:srgbClr val="0B2240"/>
                </a:solidFill>
                <a:latin typeface="Calibri"/>
                <a:cs typeface="Calibri"/>
              </a:rPr>
              <a:t>contract</a:t>
            </a:r>
            <a:r>
              <a:rPr sz="2800" spc="-50" dirty="0">
                <a:solidFill>
                  <a:srgbClr val="0B2240"/>
                </a:solidFill>
                <a:latin typeface="Calibri"/>
                <a:cs typeface="Calibri"/>
              </a:rPr>
              <a:t> </a:t>
            </a:r>
            <a:r>
              <a:rPr sz="2800" dirty="0">
                <a:solidFill>
                  <a:srgbClr val="0B2240"/>
                </a:solidFill>
                <a:latin typeface="Calibri"/>
                <a:cs typeface="Calibri"/>
              </a:rPr>
              <a:t>what</a:t>
            </a:r>
            <a:r>
              <a:rPr sz="2800" spc="-60" dirty="0">
                <a:solidFill>
                  <a:srgbClr val="0B2240"/>
                </a:solidFill>
                <a:latin typeface="Calibri"/>
                <a:cs typeface="Calibri"/>
              </a:rPr>
              <a:t> </a:t>
            </a:r>
            <a:r>
              <a:rPr sz="2800" dirty="0">
                <a:solidFill>
                  <a:srgbClr val="0B2240"/>
                </a:solidFill>
                <a:latin typeface="Calibri"/>
                <a:cs typeface="Calibri"/>
              </a:rPr>
              <a:t>portion</a:t>
            </a:r>
            <a:r>
              <a:rPr sz="2800" spc="-50" dirty="0">
                <a:solidFill>
                  <a:srgbClr val="0B2240"/>
                </a:solidFill>
                <a:latin typeface="Calibri"/>
                <a:cs typeface="Calibri"/>
              </a:rPr>
              <a:t> </a:t>
            </a:r>
            <a:r>
              <a:rPr sz="2800" dirty="0">
                <a:solidFill>
                  <a:srgbClr val="0B2240"/>
                </a:solidFill>
                <a:latin typeface="Calibri"/>
                <a:cs typeface="Calibri"/>
              </a:rPr>
              <a:t>of</a:t>
            </a:r>
            <a:r>
              <a:rPr sz="2800" spc="-65" dirty="0">
                <a:solidFill>
                  <a:srgbClr val="0B2240"/>
                </a:solidFill>
                <a:latin typeface="Calibri"/>
                <a:cs typeface="Calibri"/>
              </a:rPr>
              <a:t> </a:t>
            </a:r>
            <a:r>
              <a:rPr sz="2800" spc="-10" dirty="0">
                <a:solidFill>
                  <a:srgbClr val="0B2240"/>
                </a:solidFill>
                <a:latin typeface="Calibri"/>
                <a:cs typeface="Calibri"/>
              </a:rPr>
              <a:t>compensation</a:t>
            </a:r>
            <a:r>
              <a:rPr sz="2800" spc="-40" dirty="0">
                <a:solidFill>
                  <a:srgbClr val="0B2240"/>
                </a:solidFill>
                <a:latin typeface="Calibri"/>
                <a:cs typeface="Calibri"/>
              </a:rPr>
              <a:t> </a:t>
            </a:r>
            <a:r>
              <a:rPr sz="2800" dirty="0">
                <a:solidFill>
                  <a:srgbClr val="0B2240"/>
                </a:solidFill>
                <a:latin typeface="Calibri"/>
                <a:cs typeface="Calibri"/>
              </a:rPr>
              <a:t>is</a:t>
            </a:r>
            <a:r>
              <a:rPr sz="2800" spc="-55" dirty="0">
                <a:solidFill>
                  <a:srgbClr val="0B2240"/>
                </a:solidFill>
                <a:latin typeface="Calibri"/>
                <a:cs typeface="Calibri"/>
              </a:rPr>
              <a:t> </a:t>
            </a:r>
            <a:r>
              <a:rPr sz="2800" spc="-25" dirty="0">
                <a:solidFill>
                  <a:srgbClr val="0B2240"/>
                </a:solidFill>
                <a:latin typeface="Calibri"/>
                <a:cs typeface="Calibri"/>
              </a:rPr>
              <a:t>for </a:t>
            </a:r>
            <a:r>
              <a:rPr sz="2800" dirty="0">
                <a:solidFill>
                  <a:srgbClr val="0B2240"/>
                </a:solidFill>
                <a:latin typeface="Calibri"/>
                <a:cs typeface="Calibri"/>
              </a:rPr>
              <a:t>public</a:t>
            </a:r>
            <a:r>
              <a:rPr sz="2800" spc="-40" dirty="0">
                <a:solidFill>
                  <a:srgbClr val="0B2240"/>
                </a:solidFill>
                <a:latin typeface="Calibri"/>
                <a:cs typeface="Calibri"/>
              </a:rPr>
              <a:t> </a:t>
            </a:r>
            <a:r>
              <a:rPr sz="2800" spc="-10" dirty="0">
                <a:solidFill>
                  <a:srgbClr val="0B2240"/>
                </a:solidFill>
                <a:latin typeface="Calibri"/>
                <a:cs typeface="Calibri"/>
              </a:rPr>
              <a:t>performance</a:t>
            </a:r>
            <a:endParaRPr sz="2800">
              <a:latin typeface="Calibri"/>
              <a:cs typeface="Calibri"/>
            </a:endParaRPr>
          </a:p>
          <a:p>
            <a:pPr marL="756285" marR="5080" lvl="1" indent="-287020">
              <a:lnSpc>
                <a:spcPct val="100000"/>
              </a:lnSpc>
              <a:spcBef>
                <a:spcPts val="625"/>
              </a:spcBef>
              <a:buClr>
                <a:srgbClr val="009F4D"/>
              </a:buClr>
              <a:buFont typeface="Wingdings"/>
              <a:buChar char=""/>
              <a:tabLst>
                <a:tab pos="756285" algn="l"/>
                <a:tab pos="1767839" algn="l"/>
                <a:tab pos="2021205" algn="l"/>
                <a:tab pos="6802120" algn="l"/>
                <a:tab pos="7752715" algn="l"/>
              </a:tabLst>
            </a:pPr>
            <a:r>
              <a:rPr sz="2400" spc="-10" dirty="0">
                <a:solidFill>
                  <a:srgbClr val="0B2240"/>
                </a:solidFill>
                <a:latin typeface="Calibri"/>
                <a:cs typeface="Calibri"/>
              </a:rPr>
              <a:t>Example:</a:t>
            </a:r>
            <a:r>
              <a:rPr sz="2400" dirty="0">
                <a:solidFill>
                  <a:srgbClr val="0B2240"/>
                </a:solidFill>
                <a:latin typeface="Calibri"/>
                <a:cs typeface="Calibri"/>
              </a:rPr>
              <a:t>	Anoka</a:t>
            </a:r>
            <a:r>
              <a:rPr sz="2400" spc="-65" dirty="0">
                <a:solidFill>
                  <a:srgbClr val="0B2240"/>
                </a:solidFill>
                <a:latin typeface="Calibri"/>
                <a:cs typeface="Calibri"/>
              </a:rPr>
              <a:t> </a:t>
            </a:r>
            <a:r>
              <a:rPr sz="2400" dirty="0">
                <a:solidFill>
                  <a:srgbClr val="0B2240"/>
                </a:solidFill>
                <a:latin typeface="Calibri"/>
                <a:cs typeface="Calibri"/>
              </a:rPr>
              <a:t>Ramsey</a:t>
            </a:r>
            <a:r>
              <a:rPr sz="2400" spc="-75" dirty="0">
                <a:solidFill>
                  <a:srgbClr val="0B2240"/>
                </a:solidFill>
                <a:latin typeface="Calibri"/>
                <a:cs typeface="Calibri"/>
              </a:rPr>
              <a:t> </a:t>
            </a:r>
            <a:r>
              <a:rPr sz="2400" dirty="0">
                <a:solidFill>
                  <a:srgbClr val="0B2240"/>
                </a:solidFill>
                <a:latin typeface="Calibri"/>
                <a:cs typeface="Calibri"/>
              </a:rPr>
              <a:t>CC</a:t>
            </a:r>
            <a:r>
              <a:rPr sz="2400" spc="-60" dirty="0">
                <a:solidFill>
                  <a:srgbClr val="0B2240"/>
                </a:solidFill>
                <a:latin typeface="Calibri"/>
                <a:cs typeface="Calibri"/>
              </a:rPr>
              <a:t> </a:t>
            </a:r>
            <a:r>
              <a:rPr sz="2400" dirty="0">
                <a:solidFill>
                  <a:srgbClr val="0B2240"/>
                </a:solidFill>
                <a:latin typeface="Calibri"/>
                <a:cs typeface="Calibri"/>
              </a:rPr>
              <a:t>invites</a:t>
            </a:r>
            <a:r>
              <a:rPr sz="2400" spc="-65" dirty="0">
                <a:solidFill>
                  <a:srgbClr val="0B2240"/>
                </a:solidFill>
                <a:latin typeface="Calibri"/>
                <a:cs typeface="Calibri"/>
              </a:rPr>
              <a:t> </a:t>
            </a:r>
            <a:r>
              <a:rPr sz="2400" dirty="0">
                <a:solidFill>
                  <a:srgbClr val="0B2240"/>
                </a:solidFill>
                <a:latin typeface="Calibri"/>
                <a:cs typeface="Calibri"/>
              </a:rPr>
              <a:t>a</a:t>
            </a:r>
            <a:r>
              <a:rPr sz="2400" spc="-50" dirty="0">
                <a:solidFill>
                  <a:srgbClr val="0B2240"/>
                </a:solidFill>
                <a:latin typeface="Calibri"/>
                <a:cs typeface="Calibri"/>
              </a:rPr>
              <a:t> </a:t>
            </a:r>
            <a:r>
              <a:rPr sz="2400" dirty="0">
                <a:solidFill>
                  <a:srgbClr val="0B2240"/>
                </a:solidFill>
                <a:latin typeface="Calibri"/>
                <a:cs typeface="Calibri"/>
              </a:rPr>
              <a:t>jazz</a:t>
            </a:r>
            <a:r>
              <a:rPr sz="2400" spc="-55" dirty="0">
                <a:solidFill>
                  <a:srgbClr val="0B2240"/>
                </a:solidFill>
                <a:latin typeface="Calibri"/>
                <a:cs typeface="Calibri"/>
              </a:rPr>
              <a:t> </a:t>
            </a:r>
            <a:r>
              <a:rPr sz="2400" dirty="0">
                <a:solidFill>
                  <a:srgbClr val="0B2240"/>
                </a:solidFill>
                <a:latin typeface="Calibri"/>
                <a:cs typeface="Calibri"/>
              </a:rPr>
              <a:t>musician</a:t>
            </a:r>
            <a:r>
              <a:rPr sz="2400" spc="-70" dirty="0">
                <a:solidFill>
                  <a:srgbClr val="0B2240"/>
                </a:solidFill>
                <a:latin typeface="Calibri"/>
                <a:cs typeface="Calibri"/>
              </a:rPr>
              <a:t> </a:t>
            </a:r>
            <a:r>
              <a:rPr sz="2400" spc="-20" dirty="0">
                <a:solidFill>
                  <a:srgbClr val="0B2240"/>
                </a:solidFill>
                <a:latin typeface="Calibri"/>
                <a:cs typeface="Calibri"/>
              </a:rPr>
              <a:t>from </a:t>
            </a:r>
            <a:r>
              <a:rPr sz="2400" dirty="0">
                <a:solidFill>
                  <a:srgbClr val="0B2240"/>
                </a:solidFill>
                <a:latin typeface="Calibri"/>
                <a:cs typeface="Calibri"/>
              </a:rPr>
              <a:t>California</a:t>
            </a:r>
            <a:r>
              <a:rPr sz="2400" spc="-70" dirty="0">
                <a:solidFill>
                  <a:srgbClr val="0B2240"/>
                </a:solidFill>
                <a:latin typeface="Calibri"/>
                <a:cs typeface="Calibri"/>
              </a:rPr>
              <a:t> </a:t>
            </a:r>
            <a:r>
              <a:rPr sz="2400" dirty="0">
                <a:solidFill>
                  <a:srgbClr val="0B2240"/>
                </a:solidFill>
                <a:latin typeface="Calibri"/>
                <a:cs typeface="Calibri"/>
              </a:rPr>
              <a:t>to</a:t>
            </a:r>
            <a:r>
              <a:rPr sz="2400" spc="-75" dirty="0">
                <a:solidFill>
                  <a:srgbClr val="0B2240"/>
                </a:solidFill>
                <a:latin typeface="Calibri"/>
                <a:cs typeface="Calibri"/>
              </a:rPr>
              <a:t> </a:t>
            </a:r>
            <a:r>
              <a:rPr sz="2400" dirty="0">
                <a:solidFill>
                  <a:srgbClr val="0B2240"/>
                </a:solidFill>
                <a:latin typeface="Calibri"/>
                <a:cs typeface="Calibri"/>
              </a:rPr>
              <a:t>speak</a:t>
            </a:r>
            <a:r>
              <a:rPr sz="2400" spc="-55" dirty="0">
                <a:solidFill>
                  <a:srgbClr val="0B2240"/>
                </a:solidFill>
                <a:latin typeface="Calibri"/>
                <a:cs typeface="Calibri"/>
              </a:rPr>
              <a:t> </a:t>
            </a:r>
            <a:r>
              <a:rPr sz="2400" dirty="0">
                <a:solidFill>
                  <a:srgbClr val="0B2240"/>
                </a:solidFill>
                <a:latin typeface="Calibri"/>
                <a:cs typeface="Calibri"/>
              </a:rPr>
              <a:t>and</a:t>
            </a:r>
            <a:r>
              <a:rPr sz="2400" spc="-60" dirty="0">
                <a:solidFill>
                  <a:srgbClr val="0B2240"/>
                </a:solidFill>
                <a:latin typeface="Calibri"/>
                <a:cs typeface="Calibri"/>
              </a:rPr>
              <a:t> </a:t>
            </a:r>
            <a:r>
              <a:rPr sz="2400" dirty="0">
                <a:solidFill>
                  <a:srgbClr val="0B2240"/>
                </a:solidFill>
                <a:latin typeface="Calibri"/>
                <a:cs typeface="Calibri"/>
              </a:rPr>
              <a:t>play</a:t>
            </a:r>
            <a:r>
              <a:rPr sz="2400" spc="-50" dirty="0">
                <a:solidFill>
                  <a:srgbClr val="0B2240"/>
                </a:solidFill>
                <a:latin typeface="Calibri"/>
                <a:cs typeface="Calibri"/>
              </a:rPr>
              <a:t> </a:t>
            </a:r>
            <a:r>
              <a:rPr sz="2400" dirty="0">
                <a:solidFill>
                  <a:srgbClr val="0B2240"/>
                </a:solidFill>
                <a:latin typeface="Calibri"/>
                <a:cs typeface="Calibri"/>
              </a:rPr>
              <a:t>for</a:t>
            </a:r>
            <a:r>
              <a:rPr sz="2400" spc="-55" dirty="0">
                <a:solidFill>
                  <a:srgbClr val="0B2240"/>
                </a:solidFill>
                <a:latin typeface="Calibri"/>
                <a:cs typeface="Calibri"/>
              </a:rPr>
              <a:t> </a:t>
            </a:r>
            <a:r>
              <a:rPr sz="2400" dirty="0">
                <a:solidFill>
                  <a:srgbClr val="0B2240"/>
                </a:solidFill>
                <a:latin typeface="Calibri"/>
                <a:cs typeface="Calibri"/>
              </a:rPr>
              <a:t>the</a:t>
            </a:r>
            <a:r>
              <a:rPr sz="2400" spc="-60" dirty="0">
                <a:solidFill>
                  <a:srgbClr val="0B2240"/>
                </a:solidFill>
                <a:latin typeface="Calibri"/>
                <a:cs typeface="Calibri"/>
              </a:rPr>
              <a:t> </a:t>
            </a:r>
            <a:r>
              <a:rPr sz="2400" dirty="0">
                <a:solidFill>
                  <a:srgbClr val="0B2240"/>
                </a:solidFill>
                <a:latin typeface="Calibri"/>
                <a:cs typeface="Calibri"/>
              </a:rPr>
              <a:t>Jazz</a:t>
            </a:r>
            <a:r>
              <a:rPr sz="2400" spc="-60" dirty="0">
                <a:solidFill>
                  <a:srgbClr val="0B2240"/>
                </a:solidFill>
                <a:latin typeface="Calibri"/>
                <a:cs typeface="Calibri"/>
              </a:rPr>
              <a:t> </a:t>
            </a:r>
            <a:r>
              <a:rPr sz="2400" dirty="0">
                <a:solidFill>
                  <a:srgbClr val="0B2240"/>
                </a:solidFill>
                <a:latin typeface="Calibri"/>
                <a:cs typeface="Calibri"/>
              </a:rPr>
              <a:t>Ensemble</a:t>
            </a:r>
            <a:r>
              <a:rPr sz="2400" spc="-60" dirty="0">
                <a:solidFill>
                  <a:srgbClr val="0B2240"/>
                </a:solidFill>
                <a:latin typeface="Calibri"/>
                <a:cs typeface="Calibri"/>
              </a:rPr>
              <a:t> </a:t>
            </a:r>
            <a:r>
              <a:rPr sz="2400" spc="-10" dirty="0">
                <a:solidFill>
                  <a:srgbClr val="0B2240"/>
                </a:solidFill>
                <a:latin typeface="Calibri"/>
                <a:cs typeface="Calibri"/>
              </a:rPr>
              <a:t>class.</a:t>
            </a:r>
            <a:r>
              <a:rPr sz="2400" dirty="0">
                <a:solidFill>
                  <a:srgbClr val="0B2240"/>
                </a:solidFill>
                <a:latin typeface="Calibri"/>
                <a:cs typeface="Calibri"/>
              </a:rPr>
              <a:t>	</a:t>
            </a:r>
            <a:r>
              <a:rPr sz="2400" spc="-25" dirty="0">
                <a:solidFill>
                  <a:srgbClr val="0B2240"/>
                </a:solidFill>
                <a:latin typeface="Calibri"/>
                <a:cs typeface="Calibri"/>
              </a:rPr>
              <a:t>In </a:t>
            </a:r>
            <a:r>
              <a:rPr sz="2400" dirty="0">
                <a:solidFill>
                  <a:srgbClr val="0B2240"/>
                </a:solidFill>
                <a:latin typeface="Calibri"/>
                <a:cs typeface="Calibri"/>
              </a:rPr>
              <a:t>addition</a:t>
            </a:r>
            <a:r>
              <a:rPr sz="2400" spc="-45" dirty="0">
                <a:solidFill>
                  <a:srgbClr val="0B2240"/>
                </a:solidFill>
                <a:latin typeface="Calibri"/>
                <a:cs typeface="Calibri"/>
              </a:rPr>
              <a:t> </a:t>
            </a:r>
            <a:r>
              <a:rPr sz="2400" dirty="0">
                <a:solidFill>
                  <a:srgbClr val="0B2240"/>
                </a:solidFill>
                <a:latin typeface="Calibri"/>
                <a:cs typeface="Calibri"/>
              </a:rPr>
              <a:t>to</a:t>
            </a:r>
            <a:r>
              <a:rPr sz="2400" spc="-55" dirty="0">
                <a:solidFill>
                  <a:srgbClr val="0B2240"/>
                </a:solidFill>
                <a:latin typeface="Calibri"/>
                <a:cs typeface="Calibri"/>
              </a:rPr>
              <a:t> </a:t>
            </a:r>
            <a:r>
              <a:rPr sz="2400" dirty="0">
                <a:solidFill>
                  <a:srgbClr val="0B2240"/>
                </a:solidFill>
                <a:latin typeface="Calibri"/>
                <a:cs typeface="Calibri"/>
              </a:rPr>
              <a:t>the</a:t>
            </a:r>
            <a:r>
              <a:rPr sz="2400" spc="-35" dirty="0">
                <a:solidFill>
                  <a:srgbClr val="0B2240"/>
                </a:solidFill>
                <a:latin typeface="Calibri"/>
                <a:cs typeface="Calibri"/>
              </a:rPr>
              <a:t> </a:t>
            </a:r>
            <a:r>
              <a:rPr sz="2400" dirty="0">
                <a:solidFill>
                  <a:srgbClr val="0B2240"/>
                </a:solidFill>
                <a:latin typeface="Calibri"/>
                <a:cs typeface="Calibri"/>
              </a:rPr>
              <a:t>classroom</a:t>
            </a:r>
            <a:r>
              <a:rPr sz="2400" spc="-50" dirty="0">
                <a:solidFill>
                  <a:srgbClr val="0B2240"/>
                </a:solidFill>
                <a:latin typeface="Calibri"/>
                <a:cs typeface="Calibri"/>
              </a:rPr>
              <a:t> </a:t>
            </a:r>
            <a:r>
              <a:rPr sz="2400" dirty="0">
                <a:solidFill>
                  <a:srgbClr val="0B2240"/>
                </a:solidFill>
                <a:latin typeface="Calibri"/>
                <a:cs typeface="Calibri"/>
              </a:rPr>
              <a:t>visit,</a:t>
            </a:r>
            <a:r>
              <a:rPr sz="2400" spc="-40" dirty="0">
                <a:solidFill>
                  <a:srgbClr val="0B2240"/>
                </a:solidFill>
                <a:latin typeface="Calibri"/>
                <a:cs typeface="Calibri"/>
              </a:rPr>
              <a:t> </a:t>
            </a:r>
            <a:r>
              <a:rPr sz="2400" dirty="0">
                <a:solidFill>
                  <a:srgbClr val="0B2240"/>
                </a:solidFill>
                <a:latin typeface="Calibri"/>
                <a:cs typeface="Calibri"/>
              </a:rPr>
              <a:t>the</a:t>
            </a:r>
            <a:r>
              <a:rPr sz="2400" spc="-45" dirty="0">
                <a:solidFill>
                  <a:srgbClr val="0B2240"/>
                </a:solidFill>
                <a:latin typeface="Calibri"/>
                <a:cs typeface="Calibri"/>
              </a:rPr>
              <a:t> </a:t>
            </a:r>
            <a:r>
              <a:rPr sz="2400" dirty="0">
                <a:solidFill>
                  <a:srgbClr val="0B2240"/>
                </a:solidFill>
                <a:latin typeface="Calibri"/>
                <a:cs typeface="Calibri"/>
              </a:rPr>
              <a:t>musician</a:t>
            </a:r>
            <a:r>
              <a:rPr sz="2400" spc="-55" dirty="0">
                <a:solidFill>
                  <a:srgbClr val="0B2240"/>
                </a:solidFill>
                <a:latin typeface="Calibri"/>
                <a:cs typeface="Calibri"/>
              </a:rPr>
              <a:t> </a:t>
            </a:r>
            <a:r>
              <a:rPr sz="2400" dirty="0">
                <a:solidFill>
                  <a:srgbClr val="0B2240"/>
                </a:solidFill>
                <a:latin typeface="Calibri"/>
                <a:cs typeface="Calibri"/>
              </a:rPr>
              <a:t>will</a:t>
            </a:r>
            <a:r>
              <a:rPr sz="2400" spc="-50" dirty="0">
                <a:solidFill>
                  <a:srgbClr val="0B2240"/>
                </a:solidFill>
                <a:latin typeface="Calibri"/>
                <a:cs typeface="Calibri"/>
              </a:rPr>
              <a:t> </a:t>
            </a:r>
            <a:r>
              <a:rPr sz="2400" dirty="0">
                <a:solidFill>
                  <a:srgbClr val="0B2240"/>
                </a:solidFill>
                <a:latin typeface="Calibri"/>
                <a:cs typeface="Calibri"/>
              </a:rPr>
              <a:t>be</a:t>
            </a:r>
            <a:r>
              <a:rPr sz="2400" spc="-35" dirty="0">
                <a:solidFill>
                  <a:srgbClr val="0B2240"/>
                </a:solidFill>
                <a:latin typeface="Calibri"/>
                <a:cs typeface="Calibri"/>
              </a:rPr>
              <a:t> </a:t>
            </a:r>
            <a:r>
              <a:rPr sz="2400" spc="-10" dirty="0">
                <a:solidFill>
                  <a:srgbClr val="0B2240"/>
                </a:solidFill>
                <a:latin typeface="Calibri"/>
                <a:cs typeface="Calibri"/>
              </a:rPr>
              <a:t>giving </a:t>
            </a:r>
            <a:r>
              <a:rPr sz="2400" dirty="0">
                <a:solidFill>
                  <a:srgbClr val="0B2240"/>
                </a:solidFill>
                <a:latin typeface="Calibri"/>
                <a:cs typeface="Calibri"/>
              </a:rPr>
              <a:t>a</a:t>
            </a:r>
            <a:r>
              <a:rPr sz="2400" spc="-50" dirty="0">
                <a:solidFill>
                  <a:srgbClr val="0B2240"/>
                </a:solidFill>
                <a:latin typeface="Calibri"/>
                <a:cs typeface="Calibri"/>
              </a:rPr>
              <a:t> </a:t>
            </a:r>
            <a:r>
              <a:rPr sz="2400" dirty="0">
                <a:solidFill>
                  <a:srgbClr val="0B2240"/>
                </a:solidFill>
                <a:latin typeface="Calibri"/>
                <a:cs typeface="Calibri"/>
              </a:rPr>
              <a:t>public</a:t>
            </a:r>
            <a:r>
              <a:rPr sz="2400" spc="-50" dirty="0">
                <a:solidFill>
                  <a:srgbClr val="0B2240"/>
                </a:solidFill>
                <a:latin typeface="Calibri"/>
                <a:cs typeface="Calibri"/>
              </a:rPr>
              <a:t> </a:t>
            </a:r>
            <a:r>
              <a:rPr sz="2400" dirty="0">
                <a:solidFill>
                  <a:srgbClr val="0B2240"/>
                </a:solidFill>
                <a:latin typeface="Calibri"/>
                <a:cs typeface="Calibri"/>
              </a:rPr>
              <a:t>performance</a:t>
            </a:r>
            <a:r>
              <a:rPr sz="2400" spc="-50" dirty="0">
                <a:solidFill>
                  <a:srgbClr val="0B2240"/>
                </a:solidFill>
                <a:latin typeface="Calibri"/>
                <a:cs typeface="Calibri"/>
              </a:rPr>
              <a:t> </a:t>
            </a:r>
            <a:r>
              <a:rPr sz="2400" dirty="0">
                <a:solidFill>
                  <a:srgbClr val="0B2240"/>
                </a:solidFill>
                <a:latin typeface="Calibri"/>
                <a:cs typeface="Calibri"/>
              </a:rPr>
              <a:t>of</a:t>
            </a:r>
            <a:r>
              <a:rPr sz="2400" spc="-45" dirty="0">
                <a:solidFill>
                  <a:srgbClr val="0B2240"/>
                </a:solidFill>
                <a:latin typeface="Calibri"/>
                <a:cs typeface="Calibri"/>
              </a:rPr>
              <a:t> </a:t>
            </a:r>
            <a:r>
              <a:rPr sz="2400" dirty="0">
                <a:solidFill>
                  <a:srgbClr val="0B2240"/>
                </a:solidFill>
                <a:latin typeface="Calibri"/>
                <a:cs typeface="Calibri"/>
              </a:rPr>
              <a:t>her</a:t>
            </a:r>
            <a:r>
              <a:rPr sz="2400" spc="-45" dirty="0">
                <a:solidFill>
                  <a:srgbClr val="0B2240"/>
                </a:solidFill>
                <a:latin typeface="Calibri"/>
                <a:cs typeface="Calibri"/>
              </a:rPr>
              <a:t> </a:t>
            </a:r>
            <a:r>
              <a:rPr sz="2400" dirty="0">
                <a:solidFill>
                  <a:srgbClr val="0B2240"/>
                </a:solidFill>
                <a:latin typeface="Calibri"/>
                <a:cs typeface="Calibri"/>
              </a:rPr>
              <a:t>work</a:t>
            </a:r>
            <a:r>
              <a:rPr sz="2400" spc="-55" dirty="0">
                <a:solidFill>
                  <a:srgbClr val="0B2240"/>
                </a:solidFill>
                <a:latin typeface="Calibri"/>
                <a:cs typeface="Calibri"/>
              </a:rPr>
              <a:t> </a:t>
            </a:r>
            <a:r>
              <a:rPr sz="2400" dirty="0">
                <a:solidFill>
                  <a:srgbClr val="0B2240"/>
                </a:solidFill>
                <a:latin typeface="Calibri"/>
                <a:cs typeface="Calibri"/>
              </a:rPr>
              <a:t>at</a:t>
            </a:r>
            <a:r>
              <a:rPr sz="2400" spc="-45" dirty="0">
                <a:solidFill>
                  <a:srgbClr val="0B2240"/>
                </a:solidFill>
                <a:latin typeface="Calibri"/>
                <a:cs typeface="Calibri"/>
              </a:rPr>
              <a:t> </a:t>
            </a:r>
            <a:r>
              <a:rPr sz="2400" dirty="0">
                <a:solidFill>
                  <a:srgbClr val="0B2240"/>
                </a:solidFill>
                <a:latin typeface="Calibri"/>
                <a:cs typeface="Calibri"/>
              </a:rPr>
              <a:t>the</a:t>
            </a:r>
            <a:r>
              <a:rPr sz="2400" spc="-45" dirty="0">
                <a:solidFill>
                  <a:srgbClr val="0B2240"/>
                </a:solidFill>
                <a:latin typeface="Calibri"/>
                <a:cs typeface="Calibri"/>
              </a:rPr>
              <a:t> </a:t>
            </a:r>
            <a:r>
              <a:rPr sz="2400" spc="-10" dirty="0">
                <a:solidFill>
                  <a:srgbClr val="0B2240"/>
                </a:solidFill>
                <a:latin typeface="Calibri"/>
                <a:cs typeface="Calibri"/>
              </a:rPr>
              <a:t>Performing</a:t>
            </a:r>
            <a:r>
              <a:rPr sz="2400" spc="-60" dirty="0">
                <a:solidFill>
                  <a:srgbClr val="0B2240"/>
                </a:solidFill>
                <a:latin typeface="Calibri"/>
                <a:cs typeface="Calibri"/>
              </a:rPr>
              <a:t> </a:t>
            </a:r>
            <a:r>
              <a:rPr sz="2400" spc="-20" dirty="0">
                <a:solidFill>
                  <a:srgbClr val="0B2240"/>
                </a:solidFill>
                <a:latin typeface="Calibri"/>
                <a:cs typeface="Calibri"/>
              </a:rPr>
              <a:t>Arts </a:t>
            </a:r>
            <a:r>
              <a:rPr sz="2400" spc="-10" dirty="0">
                <a:solidFill>
                  <a:srgbClr val="0B2240"/>
                </a:solidFill>
                <a:latin typeface="Calibri"/>
                <a:cs typeface="Calibri"/>
              </a:rPr>
              <a:t>Center.</a:t>
            </a:r>
            <a:r>
              <a:rPr sz="2400" dirty="0">
                <a:solidFill>
                  <a:srgbClr val="0B2240"/>
                </a:solidFill>
                <a:latin typeface="Calibri"/>
                <a:cs typeface="Calibri"/>
              </a:rPr>
              <a:t>	The</a:t>
            </a:r>
            <a:r>
              <a:rPr sz="2400" spc="-65" dirty="0">
                <a:solidFill>
                  <a:srgbClr val="0B2240"/>
                </a:solidFill>
                <a:latin typeface="Calibri"/>
                <a:cs typeface="Calibri"/>
              </a:rPr>
              <a:t> </a:t>
            </a:r>
            <a:r>
              <a:rPr sz="2400" dirty="0">
                <a:solidFill>
                  <a:srgbClr val="0B2240"/>
                </a:solidFill>
                <a:latin typeface="Calibri"/>
                <a:cs typeface="Calibri"/>
              </a:rPr>
              <a:t>contract</a:t>
            </a:r>
            <a:r>
              <a:rPr sz="2400" spc="-80" dirty="0">
                <a:solidFill>
                  <a:srgbClr val="0B2240"/>
                </a:solidFill>
                <a:latin typeface="Calibri"/>
                <a:cs typeface="Calibri"/>
              </a:rPr>
              <a:t> </a:t>
            </a:r>
            <a:r>
              <a:rPr sz="2400" dirty="0">
                <a:solidFill>
                  <a:srgbClr val="0B2240"/>
                </a:solidFill>
                <a:latin typeface="Calibri"/>
                <a:cs typeface="Calibri"/>
              </a:rPr>
              <a:t>should</a:t>
            </a:r>
            <a:r>
              <a:rPr sz="2400" spc="-70" dirty="0">
                <a:solidFill>
                  <a:srgbClr val="0B2240"/>
                </a:solidFill>
                <a:latin typeface="Calibri"/>
                <a:cs typeface="Calibri"/>
              </a:rPr>
              <a:t> </a:t>
            </a:r>
            <a:r>
              <a:rPr sz="2400" dirty="0">
                <a:solidFill>
                  <a:srgbClr val="0B2240"/>
                </a:solidFill>
                <a:latin typeface="Calibri"/>
                <a:cs typeface="Calibri"/>
              </a:rPr>
              <a:t>clearly</a:t>
            </a:r>
            <a:r>
              <a:rPr sz="2400" spc="-85" dirty="0">
                <a:solidFill>
                  <a:srgbClr val="0B2240"/>
                </a:solidFill>
                <a:latin typeface="Calibri"/>
                <a:cs typeface="Calibri"/>
              </a:rPr>
              <a:t> </a:t>
            </a:r>
            <a:r>
              <a:rPr sz="2400" spc="-10" dirty="0">
                <a:solidFill>
                  <a:srgbClr val="0B2240"/>
                </a:solidFill>
                <a:latin typeface="Calibri"/>
                <a:cs typeface="Calibri"/>
              </a:rPr>
              <a:t>state</a:t>
            </a:r>
            <a:r>
              <a:rPr sz="2400" spc="-70" dirty="0">
                <a:solidFill>
                  <a:srgbClr val="0B2240"/>
                </a:solidFill>
                <a:latin typeface="Calibri"/>
                <a:cs typeface="Calibri"/>
              </a:rPr>
              <a:t> </a:t>
            </a:r>
            <a:r>
              <a:rPr sz="2400" dirty="0">
                <a:solidFill>
                  <a:srgbClr val="0B2240"/>
                </a:solidFill>
                <a:latin typeface="Calibri"/>
                <a:cs typeface="Calibri"/>
              </a:rPr>
              <a:t>the</a:t>
            </a:r>
            <a:r>
              <a:rPr sz="2400" spc="-75" dirty="0">
                <a:solidFill>
                  <a:srgbClr val="0B2240"/>
                </a:solidFill>
                <a:latin typeface="Calibri"/>
                <a:cs typeface="Calibri"/>
              </a:rPr>
              <a:t> </a:t>
            </a:r>
            <a:r>
              <a:rPr sz="2400" dirty="0">
                <a:solidFill>
                  <a:srgbClr val="0B2240"/>
                </a:solidFill>
                <a:latin typeface="Calibri"/>
                <a:cs typeface="Calibri"/>
              </a:rPr>
              <a:t>amount</a:t>
            </a:r>
            <a:r>
              <a:rPr sz="2400" spc="-70" dirty="0">
                <a:solidFill>
                  <a:srgbClr val="0B2240"/>
                </a:solidFill>
                <a:latin typeface="Calibri"/>
                <a:cs typeface="Calibri"/>
              </a:rPr>
              <a:t> </a:t>
            </a:r>
            <a:r>
              <a:rPr sz="2400" spc="-25" dirty="0">
                <a:solidFill>
                  <a:srgbClr val="0B2240"/>
                </a:solidFill>
                <a:latin typeface="Calibri"/>
                <a:cs typeface="Calibri"/>
              </a:rPr>
              <a:t>of </a:t>
            </a:r>
            <a:r>
              <a:rPr sz="2400" spc="-10" dirty="0">
                <a:solidFill>
                  <a:srgbClr val="0B2240"/>
                </a:solidFill>
                <a:latin typeface="Calibri"/>
                <a:cs typeface="Calibri"/>
              </a:rPr>
              <a:t>compensation</a:t>
            </a:r>
            <a:r>
              <a:rPr sz="2400" spc="-40" dirty="0">
                <a:solidFill>
                  <a:srgbClr val="0B2240"/>
                </a:solidFill>
                <a:latin typeface="Calibri"/>
                <a:cs typeface="Calibri"/>
              </a:rPr>
              <a:t> </a:t>
            </a:r>
            <a:r>
              <a:rPr sz="2400" dirty="0">
                <a:solidFill>
                  <a:srgbClr val="0B2240"/>
                </a:solidFill>
                <a:latin typeface="Calibri"/>
                <a:cs typeface="Calibri"/>
              </a:rPr>
              <a:t>that</a:t>
            </a:r>
            <a:r>
              <a:rPr sz="2400" spc="-45" dirty="0">
                <a:solidFill>
                  <a:srgbClr val="0B2240"/>
                </a:solidFill>
                <a:latin typeface="Calibri"/>
                <a:cs typeface="Calibri"/>
              </a:rPr>
              <a:t> </a:t>
            </a:r>
            <a:r>
              <a:rPr sz="2400" dirty="0">
                <a:solidFill>
                  <a:srgbClr val="0B2240"/>
                </a:solidFill>
                <a:latin typeface="Calibri"/>
                <a:cs typeface="Calibri"/>
              </a:rPr>
              <a:t>will</a:t>
            </a:r>
            <a:r>
              <a:rPr sz="2400" spc="-45" dirty="0">
                <a:solidFill>
                  <a:srgbClr val="0B2240"/>
                </a:solidFill>
                <a:latin typeface="Calibri"/>
                <a:cs typeface="Calibri"/>
              </a:rPr>
              <a:t> </a:t>
            </a:r>
            <a:r>
              <a:rPr sz="2400" dirty="0">
                <a:solidFill>
                  <a:srgbClr val="0B2240"/>
                </a:solidFill>
                <a:latin typeface="Calibri"/>
                <a:cs typeface="Calibri"/>
              </a:rPr>
              <a:t>be</a:t>
            </a:r>
            <a:r>
              <a:rPr sz="2400" spc="-35" dirty="0">
                <a:solidFill>
                  <a:srgbClr val="0B2240"/>
                </a:solidFill>
                <a:latin typeface="Calibri"/>
                <a:cs typeface="Calibri"/>
              </a:rPr>
              <a:t> </a:t>
            </a:r>
            <a:r>
              <a:rPr sz="2400" dirty="0">
                <a:solidFill>
                  <a:srgbClr val="0B2240"/>
                </a:solidFill>
                <a:latin typeface="Calibri"/>
                <a:cs typeface="Calibri"/>
              </a:rPr>
              <a:t>paid</a:t>
            </a:r>
            <a:r>
              <a:rPr sz="2400" spc="-35" dirty="0">
                <a:solidFill>
                  <a:srgbClr val="0B2240"/>
                </a:solidFill>
                <a:latin typeface="Calibri"/>
                <a:cs typeface="Calibri"/>
              </a:rPr>
              <a:t> </a:t>
            </a:r>
            <a:r>
              <a:rPr sz="2400" dirty="0">
                <a:solidFill>
                  <a:srgbClr val="0B2240"/>
                </a:solidFill>
                <a:latin typeface="Calibri"/>
                <a:cs typeface="Calibri"/>
              </a:rPr>
              <a:t>for</a:t>
            </a:r>
            <a:r>
              <a:rPr sz="2400" spc="-30" dirty="0">
                <a:solidFill>
                  <a:srgbClr val="0B2240"/>
                </a:solidFill>
                <a:latin typeface="Calibri"/>
                <a:cs typeface="Calibri"/>
              </a:rPr>
              <a:t> </a:t>
            </a:r>
            <a:r>
              <a:rPr sz="2400" dirty="0">
                <a:solidFill>
                  <a:srgbClr val="0B2240"/>
                </a:solidFill>
                <a:latin typeface="Calibri"/>
                <a:cs typeface="Calibri"/>
              </a:rPr>
              <a:t>each</a:t>
            </a:r>
            <a:r>
              <a:rPr sz="2400" spc="-50" dirty="0">
                <a:solidFill>
                  <a:srgbClr val="0B2240"/>
                </a:solidFill>
                <a:latin typeface="Calibri"/>
                <a:cs typeface="Calibri"/>
              </a:rPr>
              <a:t> </a:t>
            </a:r>
            <a:r>
              <a:rPr sz="2400" spc="-10" dirty="0">
                <a:solidFill>
                  <a:srgbClr val="0B2240"/>
                </a:solidFill>
                <a:latin typeface="Calibri"/>
                <a:cs typeface="Calibri"/>
              </a:rPr>
              <a:t>activity.</a:t>
            </a:r>
            <a:r>
              <a:rPr sz="2400" dirty="0">
                <a:solidFill>
                  <a:srgbClr val="0B2240"/>
                </a:solidFill>
                <a:latin typeface="Calibri"/>
                <a:cs typeface="Calibri"/>
              </a:rPr>
              <a:t>	</a:t>
            </a:r>
            <a:r>
              <a:rPr sz="2400" spc="-20" dirty="0">
                <a:solidFill>
                  <a:srgbClr val="0B2240"/>
                </a:solidFill>
                <a:latin typeface="Calibri"/>
                <a:cs typeface="Calibri"/>
              </a:rPr>
              <a:t>When </a:t>
            </a:r>
            <a:r>
              <a:rPr sz="2400" dirty="0">
                <a:solidFill>
                  <a:srgbClr val="0B2240"/>
                </a:solidFill>
                <a:latin typeface="Calibri"/>
                <a:cs typeface="Calibri"/>
              </a:rPr>
              <a:t>making</a:t>
            </a:r>
            <a:r>
              <a:rPr sz="2400" spc="-80" dirty="0">
                <a:solidFill>
                  <a:srgbClr val="0B2240"/>
                </a:solidFill>
                <a:latin typeface="Calibri"/>
                <a:cs typeface="Calibri"/>
              </a:rPr>
              <a:t> </a:t>
            </a:r>
            <a:r>
              <a:rPr sz="2400" dirty="0">
                <a:solidFill>
                  <a:srgbClr val="0B2240"/>
                </a:solidFill>
                <a:latin typeface="Calibri"/>
                <a:cs typeface="Calibri"/>
              </a:rPr>
              <a:t>payment</a:t>
            </a:r>
            <a:r>
              <a:rPr sz="2400" spc="-50" dirty="0">
                <a:solidFill>
                  <a:srgbClr val="0B2240"/>
                </a:solidFill>
                <a:latin typeface="Calibri"/>
                <a:cs typeface="Calibri"/>
              </a:rPr>
              <a:t> </a:t>
            </a:r>
            <a:r>
              <a:rPr sz="2400" dirty="0">
                <a:solidFill>
                  <a:srgbClr val="0B2240"/>
                </a:solidFill>
                <a:latin typeface="Calibri"/>
                <a:cs typeface="Calibri"/>
              </a:rPr>
              <a:t>ARCC</a:t>
            </a:r>
            <a:r>
              <a:rPr sz="2400" spc="-80" dirty="0">
                <a:solidFill>
                  <a:srgbClr val="0B2240"/>
                </a:solidFill>
                <a:latin typeface="Calibri"/>
                <a:cs typeface="Calibri"/>
              </a:rPr>
              <a:t> </a:t>
            </a:r>
            <a:r>
              <a:rPr sz="2400" dirty="0">
                <a:solidFill>
                  <a:srgbClr val="0B2240"/>
                </a:solidFill>
                <a:latin typeface="Calibri"/>
                <a:cs typeface="Calibri"/>
              </a:rPr>
              <a:t>only</a:t>
            </a:r>
            <a:r>
              <a:rPr sz="2400" spc="-50" dirty="0">
                <a:solidFill>
                  <a:srgbClr val="0B2240"/>
                </a:solidFill>
                <a:latin typeface="Calibri"/>
                <a:cs typeface="Calibri"/>
              </a:rPr>
              <a:t> </a:t>
            </a:r>
            <a:r>
              <a:rPr sz="2400" dirty="0">
                <a:solidFill>
                  <a:srgbClr val="0B2240"/>
                </a:solidFill>
                <a:latin typeface="Calibri"/>
                <a:cs typeface="Calibri"/>
              </a:rPr>
              <a:t>withholds</a:t>
            </a:r>
            <a:r>
              <a:rPr sz="2400" spc="-60" dirty="0">
                <a:solidFill>
                  <a:srgbClr val="0B2240"/>
                </a:solidFill>
                <a:latin typeface="Calibri"/>
                <a:cs typeface="Calibri"/>
              </a:rPr>
              <a:t> </a:t>
            </a:r>
            <a:r>
              <a:rPr sz="2400" dirty="0">
                <a:solidFill>
                  <a:srgbClr val="0B2240"/>
                </a:solidFill>
                <a:latin typeface="Calibri"/>
                <a:cs typeface="Calibri"/>
              </a:rPr>
              <a:t>on</a:t>
            </a:r>
            <a:r>
              <a:rPr sz="2400" spc="-50" dirty="0">
                <a:solidFill>
                  <a:srgbClr val="0B2240"/>
                </a:solidFill>
                <a:latin typeface="Calibri"/>
                <a:cs typeface="Calibri"/>
              </a:rPr>
              <a:t> </a:t>
            </a:r>
            <a:r>
              <a:rPr sz="2400" spc="-25" dirty="0">
                <a:solidFill>
                  <a:srgbClr val="0B2240"/>
                </a:solidFill>
                <a:latin typeface="Calibri"/>
                <a:cs typeface="Calibri"/>
              </a:rPr>
              <a:t>the </a:t>
            </a:r>
            <a:r>
              <a:rPr sz="2400" spc="-10" dirty="0">
                <a:solidFill>
                  <a:srgbClr val="0B2240"/>
                </a:solidFill>
                <a:latin typeface="Calibri"/>
                <a:cs typeface="Calibri"/>
              </a:rPr>
              <a:t>compensation</a:t>
            </a:r>
            <a:r>
              <a:rPr sz="2400" spc="-55" dirty="0">
                <a:solidFill>
                  <a:srgbClr val="0B2240"/>
                </a:solidFill>
                <a:latin typeface="Calibri"/>
                <a:cs typeface="Calibri"/>
              </a:rPr>
              <a:t> </a:t>
            </a:r>
            <a:r>
              <a:rPr sz="2400" dirty="0">
                <a:solidFill>
                  <a:srgbClr val="0B2240"/>
                </a:solidFill>
                <a:latin typeface="Calibri"/>
                <a:cs typeface="Calibri"/>
              </a:rPr>
              <a:t>for</a:t>
            </a:r>
            <a:r>
              <a:rPr sz="2400" spc="-50" dirty="0">
                <a:solidFill>
                  <a:srgbClr val="0B2240"/>
                </a:solidFill>
                <a:latin typeface="Calibri"/>
                <a:cs typeface="Calibri"/>
              </a:rPr>
              <a:t> </a:t>
            </a:r>
            <a:r>
              <a:rPr sz="2400" dirty="0">
                <a:solidFill>
                  <a:srgbClr val="0B2240"/>
                </a:solidFill>
                <a:latin typeface="Calibri"/>
                <a:cs typeface="Calibri"/>
              </a:rPr>
              <a:t>the</a:t>
            </a:r>
            <a:r>
              <a:rPr sz="2400" spc="-55" dirty="0">
                <a:solidFill>
                  <a:srgbClr val="0B2240"/>
                </a:solidFill>
                <a:latin typeface="Calibri"/>
                <a:cs typeface="Calibri"/>
              </a:rPr>
              <a:t> </a:t>
            </a:r>
            <a:r>
              <a:rPr sz="2400" dirty="0">
                <a:solidFill>
                  <a:srgbClr val="0B2240"/>
                </a:solidFill>
                <a:latin typeface="Calibri"/>
                <a:cs typeface="Calibri"/>
              </a:rPr>
              <a:t>public</a:t>
            </a:r>
            <a:r>
              <a:rPr sz="2400" spc="-50" dirty="0">
                <a:solidFill>
                  <a:srgbClr val="0B2240"/>
                </a:solidFill>
                <a:latin typeface="Calibri"/>
                <a:cs typeface="Calibri"/>
              </a:rPr>
              <a:t> </a:t>
            </a:r>
            <a:r>
              <a:rPr sz="2400" spc="-10" dirty="0">
                <a:solidFill>
                  <a:srgbClr val="0B2240"/>
                </a:solidFill>
                <a:latin typeface="Calibri"/>
                <a:cs typeface="Calibri"/>
              </a:rPr>
              <a:t>performance.</a:t>
            </a:r>
            <a:endParaRPr sz="2400">
              <a:latin typeface="Calibri"/>
              <a:cs typeface="Calibri"/>
            </a:endParaRP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435"/>
              </a:lnSpc>
            </a:pPr>
            <a:r>
              <a:rPr spc="-25" dirty="0"/>
              <a:t>21</a:t>
            </a:r>
          </a:p>
        </p:txBody>
      </p:sp>
      <p:sp>
        <p:nvSpPr>
          <p:cNvPr id="3" name="object 3" descr="$PPTXTitle"/>
          <p:cNvSpPr txBox="1">
            <a:spLocks noGrp="1"/>
          </p:cNvSpPr>
          <p:nvPr>
            <p:ph type="title"/>
          </p:nvPr>
        </p:nvSpPr>
        <p:spPr>
          <a:xfrm>
            <a:off x="541195" y="558798"/>
            <a:ext cx="652780" cy="452120"/>
          </a:xfrm>
          <a:prstGeom prst="rect">
            <a:avLst/>
          </a:prstGeom>
        </p:spPr>
        <p:txBody>
          <a:bodyPr vert="horz" wrap="square" lIns="0" tIns="12065" rIns="0" bIns="0" rtlCol="0">
            <a:spAutoFit/>
          </a:bodyPr>
          <a:lstStyle/>
          <a:p>
            <a:pPr marL="12700">
              <a:lnSpc>
                <a:spcPct val="100000"/>
              </a:lnSpc>
              <a:spcBef>
                <a:spcPts val="95"/>
              </a:spcBef>
            </a:pPr>
            <a:r>
              <a:rPr spc="-20" dirty="0"/>
              <a:t>TIPS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body" idx="1"/>
          </p:nvPr>
        </p:nvSpPr>
        <p:spPr>
          <a:prstGeom prst="rect">
            <a:avLst/>
          </a:prstGeom>
        </p:spPr>
        <p:txBody>
          <a:bodyPr vert="horz" wrap="square" lIns="0" tIns="50165" rIns="0" bIns="0" rtlCol="0">
            <a:spAutoFit/>
          </a:bodyPr>
          <a:lstStyle/>
          <a:p>
            <a:pPr marL="355600" marR="218440" indent="-342900">
              <a:lnSpc>
                <a:spcPct val="100000"/>
              </a:lnSpc>
              <a:spcBef>
                <a:spcPts val="95"/>
              </a:spcBef>
              <a:buClr>
                <a:srgbClr val="009F4D"/>
              </a:buClr>
              <a:buFont typeface="Wingdings"/>
              <a:buChar char=""/>
              <a:tabLst>
                <a:tab pos="355600" algn="l"/>
              </a:tabLst>
            </a:pPr>
            <a:r>
              <a:rPr dirty="0"/>
              <a:t>Business</a:t>
            </a:r>
            <a:r>
              <a:rPr spc="-20" dirty="0"/>
              <a:t> </a:t>
            </a:r>
            <a:r>
              <a:rPr dirty="0"/>
              <a:t>Office</a:t>
            </a:r>
            <a:r>
              <a:rPr spc="-65" dirty="0"/>
              <a:t> </a:t>
            </a:r>
            <a:r>
              <a:rPr dirty="0"/>
              <a:t>should</a:t>
            </a:r>
            <a:r>
              <a:rPr spc="-20" dirty="0"/>
              <a:t> </a:t>
            </a:r>
            <a:r>
              <a:rPr dirty="0"/>
              <a:t>be</a:t>
            </a:r>
            <a:r>
              <a:rPr spc="-60" dirty="0"/>
              <a:t> </a:t>
            </a:r>
            <a:r>
              <a:rPr dirty="0"/>
              <a:t>on</a:t>
            </a:r>
            <a:r>
              <a:rPr spc="-50" dirty="0"/>
              <a:t> </a:t>
            </a:r>
            <a:r>
              <a:rPr dirty="0"/>
              <a:t>the</a:t>
            </a:r>
            <a:r>
              <a:rPr spc="-40" dirty="0"/>
              <a:t> </a:t>
            </a:r>
            <a:r>
              <a:rPr dirty="0"/>
              <a:t>look</a:t>
            </a:r>
            <a:r>
              <a:rPr spc="-45" dirty="0"/>
              <a:t> </a:t>
            </a:r>
            <a:r>
              <a:rPr dirty="0"/>
              <a:t>out</a:t>
            </a:r>
            <a:r>
              <a:rPr spc="-45" dirty="0"/>
              <a:t> </a:t>
            </a:r>
            <a:r>
              <a:rPr dirty="0"/>
              <a:t>for</a:t>
            </a:r>
            <a:r>
              <a:rPr spc="-60" dirty="0"/>
              <a:t> </a:t>
            </a:r>
            <a:r>
              <a:rPr spc="-10" dirty="0"/>
              <a:t>public </a:t>
            </a:r>
            <a:r>
              <a:rPr spc="-20" dirty="0"/>
              <a:t>speaker/entertainer</a:t>
            </a:r>
            <a:r>
              <a:rPr spc="-50" dirty="0"/>
              <a:t> </a:t>
            </a:r>
            <a:r>
              <a:rPr spc="-10" dirty="0"/>
              <a:t>payments</a:t>
            </a:r>
            <a:r>
              <a:rPr spc="-30" dirty="0"/>
              <a:t> </a:t>
            </a:r>
            <a:r>
              <a:rPr dirty="0"/>
              <a:t>that</a:t>
            </a:r>
            <a:r>
              <a:rPr spc="-45" dirty="0"/>
              <a:t> </a:t>
            </a:r>
            <a:r>
              <a:rPr dirty="0"/>
              <a:t>are</a:t>
            </a:r>
            <a:r>
              <a:rPr spc="-65" dirty="0"/>
              <a:t> </a:t>
            </a:r>
            <a:r>
              <a:rPr spc="-10" dirty="0"/>
              <a:t>miscoded.</a:t>
            </a:r>
          </a:p>
          <a:p>
            <a:pPr marL="756285" marR="5080" lvl="1" indent="-287020">
              <a:lnSpc>
                <a:spcPct val="100000"/>
              </a:lnSpc>
              <a:spcBef>
                <a:spcPts val="625"/>
              </a:spcBef>
              <a:buClr>
                <a:srgbClr val="009F4D"/>
              </a:buClr>
              <a:buFont typeface="Wingdings"/>
              <a:buChar char=""/>
              <a:tabLst>
                <a:tab pos="756285" algn="l"/>
                <a:tab pos="1665605" algn="l"/>
                <a:tab pos="2021205" algn="l"/>
                <a:tab pos="3300095" algn="l"/>
              </a:tabLst>
            </a:pPr>
            <a:r>
              <a:rPr sz="2400" spc="-10" dirty="0">
                <a:solidFill>
                  <a:srgbClr val="0B2240"/>
                </a:solidFill>
                <a:latin typeface="Calibri"/>
                <a:cs typeface="Calibri"/>
              </a:rPr>
              <a:t>Example:</a:t>
            </a:r>
            <a:r>
              <a:rPr sz="2400" dirty="0">
                <a:solidFill>
                  <a:srgbClr val="0B2240"/>
                </a:solidFill>
                <a:latin typeface="Calibri"/>
                <a:cs typeface="Calibri"/>
              </a:rPr>
              <a:t>	A</a:t>
            </a:r>
            <a:r>
              <a:rPr sz="2400" spc="-80" dirty="0">
                <a:solidFill>
                  <a:srgbClr val="0B2240"/>
                </a:solidFill>
                <a:latin typeface="Calibri"/>
                <a:cs typeface="Calibri"/>
              </a:rPr>
              <a:t> </a:t>
            </a:r>
            <a:r>
              <a:rPr sz="2400" dirty="0">
                <a:solidFill>
                  <a:srgbClr val="0B2240"/>
                </a:solidFill>
                <a:latin typeface="Calibri"/>
                <a:cs typeface="Calibri"/>
              </a:rPr>
              <a:t>Minnesota</a:t>
            </a:r>
            <a:r>
              <a:rPr sz="2400" spc="-80" dirty="0">
                <a:solidFill>
                  <a:srgbClr val="0B2240"/>
                </a:solidFill>
                <a:latin typeface="Calibri"/>
                <a:cs typeface="Calibri"/>
              </a:rPr>
              <a:t> </a:t>
            </a:r>
            <a:r>
              <a:rPr sz="2400" dirty="0">
                <a:solidFill>
                  <a:srgbClr val="0B2240"/>
                </a:solidFill>
                <a:latin typeface="Calibri"/>
                <a:cs typeface="Calibri"/>
              </a:rPr>
              <a:t>State</a:t>
            </a:r>
            <a:r>
              <a:rPr sz="2400" spc="-70" dirty="0">
                <a:solidFill>
                  <a:srgbClr val="0B2240"/>
                </a:solidFill>
                <a:latin typeface="Calibri"/>
                <a:cs typeface="Calibri"/>
              </a:rPr>
              <a:t> </a:t>
            </a:r>
            <a:r>
              <a:rPr sz="2400" spc="-10" dirty="0">
                <a:solidFill>
                  <a:srgbClr val="0B2240"/>
                </a:solidFill>
                <a:latin typeface="Calibri"/>
                <a:cs typeface="Calibri"/>
              </a:rPr>
              <a:t>college/university</a:t>
            </a:r>
            <a:r>
              <a:rPr sz="2400" spc="-75" dirty="0">
                <a:solidFill>
                  <a:srgbClr val="0B2240"/>
                </a:solidFill>
                <a:latin typeface="Calibri"/>
                <a:cs typeface="Calibri"/>
              </a:rPr>
              <a:t> </a:t>
            </a:r>
            <a:r>
              <a:rPr sz="2400" dirty="0">
                <a:solidFill>
                  <a:srgbClr val="0B2240"/>
                </a:solidFill>
                <a:latin typeface="Calibri"/>
                <a:cs typeface="Calibri"/>
              </a:rPr>
              <a:t>hosts</a:t>
            </a:r>
            <a:r>
              <a:rPr sz="2400" spc="-80" dirty="0">
                <a:solidFill>
                  <a:srgbClr val="0B2240"/>
                </a:solidFill>
                <a:latin typeface="Calibri"/>
                <a:cs typeface="Calibri"/>
              </a:rPr>
              <a:t> </a:t>
            </a:r>
            <a:r>
              <a:rPr sz="2400" spc="-50" dirty="0">
                <a:solidFill>
                  <a:srgbClr val="0B2240"/>
                </a:solidFill>
                <a:latin typeface="Calibri"/>
                <a:cs typeface="Calibri"/>
              </a:rPr>
              <a:t>a </a:t>
            </a:r>
            <a:r>
              <a:rPr sz="2400" spc="-10" dirty="0">
                <a:solidFill>
                  <a:srgbClr val="0B2240"/>
                </a:solidFill>
                <a:latin typeface="Calibri"/>
                <a:cs typeface="Calibri"/>
              </a:rPr>
              <a:t>conference</a:t>
            </a:r>
            <a:r>
              <a:rPr sz="2400" spc="-55" dirty="0">
                <a:solidFill>
                  <a:srgbClr val="0B2240"/>
                </a:solidFill>
                <a:latin typeface="Calibri"/>
                <a:cs typeface="Calibri"/>
              </a:rPr>
              <a:t> </a:t>
            </a:r>
            <a:r>
              <a:rPr sz="2400" dirty="0">
                <a:solidFill>
                  <a:srgbClr val="0B2240"/>
                </a:solidFill>
                <a:latin typeface="Calibri"/>
                <a:cs typeface="Calibri"/>
              </a:rPr>
              <a:t>and</a:t>
            </a:r>
            <a:r>
              <a:rPr sz="2400" spc="-60" dirty="0">
                <a:solidFill>
                  <a:srgbClr val="0B2240"/>
                </a:solidFill>
                <a:latin typeface="Calibri"/>
                <a:cs typeface="Calibri"/>
              </a:rPr>
              <a:t> </a:t>
            </a:r>
            <a:r>
              <a:rPr sz="2400" spc="-10" dirty="0">
                <a:solidFill>
                  <a:srgbClr val="0B2240"/>
                </a:solidFill>
                <a:latin typeface="Calibri"/>
                <a:cs typeface="Calibri"/>
              </a:rPr>
              <a:t>contracts</a:t>
            </a:r>
            <a:r>
              <a:rPr sz="2400" spc="-85" dirty="0">
                <a:solidFill>
                  <a:srgbClr val="0B2240"/>
                </a:solidFill>
                <a:latin typeface="Calibri"/>
                <a:cs typeface="Calibri"/>
              </a:rPr>
              <a:t> </a:t>
            </a:r>
            <a:r>
              <a:rPr sz="2400" dirty="0">
                <a:solidFill>
                  <a:srgbClr val="0B2240"/>
                </a:solidFill>
                <a:latin typeface="Calibri"/>
                <a:cs typeface="Calibri"/>
              </a:rPr>
              <a:t>with</a:t>
            </a:r>
            <a:r>
              <a:rPr sz="2400" spc="-60" dirty="0">
                <a:solidFill>
                  <a:srgbClr val="0B2240"/>
                </a:solidFill>
                <a:latin typeface="Calibri"/>
                <a:cs typeface="Calibri"/>
              </a:rPr>
              <a:t> </a:t>
            </a:r>
            <a:r>
              <a:rPr sz="2400" dirty="0">
                <a:solidFill>
                  <a:srgbClr val="0B2240"/>
                </a:solidFill>
                <a:latin typeface="Calibri"/>
                <a:cs typeface="Calibri"/>
              </a:rPr>
              <a:t>a</a:t>
            </a:r>
            <a:r>
              <a:rPr sz="2400" spc="-65" dirty="0">
                <a:solidFill>
                  <a:srgbClr val="0B2240"/>
                </a:solidFill>
                <a:latin typeface="Calibri"/>
                <a:cs typeface="Calibri"/>
              </a:rPr>
              <a:t> </a:t>
            </a:r>
            <a:r>
              <a:rPr sz="2400" dirty="0">
                <a:solidFill>
                  <a:srgbClr val="0B2240"/>
                </a:solidFill>
                <a:latin typeface="Calibri"/>
                <a:cs typeface="Calibri"/>
              </a:rPr>
              <a:t>key</a:t>
            </a:r>
            <a:r>
              <a:rPr sz="2400" spc="-65" dirty="0">
                <a:solidFill>
                  <a:srgbClr val="0B2240"/>
                </a:solidFill>
                <a:latin typeface="Calibri"/>
                <a:cs typeface="Calibri"/>
              </a:rPr>
              <a:t> </a:t>
            </a:r>
            <a:r>
              <a:rPr sz="2400" dirty="0">
                <a:solidFill>
                  <a:srgbClr val="0B2240"/>
                </a:solidFill>
                <a:latin typeface="Calibri"/>
                <a:cs typeface="Calibri"/>
              </a:rPr>
              <a:t>note</a:t>
            </a:r>
            <a:r>
              <a:rPr sz="2400" spc="-65" dirty="0">
                <a:solidFill>
                  <a:srgbClr val="0B2240"/>
                </a:solidFill>
                <a:latin typeface="Calibri"/>
                <a:cs typeface="Calibri"/>
              </a:rPr>
              <a:t> </a:t>
            </a:r>
            <a:r>
              <a:rPr sz="2400" spc="-10" dirty="0">
                <a:solidFill>
                  <a:srgbClr val="0B2240"/>
                </a:solidFill>
                <a:latin typeface="Calibri"/>
                <a:cs typeface="Calibri"/>
              </a:rPr>
              <a:t>speaker</a:t>
            </a:r>
            <a:r>
              <a:rPr sz="2400" spc="-65" dirty="0">
                <a:solidFill>
                  <a:srgbClr val="0B2240"/>
                </a:solidFill>
                <a:latin typeface="Calibri"/>
                <a:cs typeface="Calibri"/>
              </a:rPr>
              <a:t> </a:t>
            </a:r>
            <a:r>
              <a:rPr sz="2400" dirty="0">
                <a:solidFill>
                  <a:srgbClr val="0B2240"/>
                </a:solidFill>
                <a:latin typeface="Calibri"/>
                <a:cs typeface="Calibri"/>
              </a:rPr>
              <a:t>for</a:t>
            </a:r>
            <a:r>
              <a:rPr sz="2400" spc="-55" dirty="0">
                <a:solidFill>
                  <a:srgbClr val="0B2240"/>
                </a:solidFill>
                <a:latin typeface="Calibri"/>
                <a:cs typeface="Calibri"/>
              </a:rPr>
              <a:t> </a:t>
            </a:r>
            <a:r>
              <a:rPr sz="2400" spc="-25" dirty="0">
                <a:solidFill>
                  <a:srgbClr val="0B2240"/>
                </a:solidFill>
                <a:latin typeface="Calibri"/>
                <a:cs typeface="Calibri"/>
              </a:rPr>
              <a:t>the </a:t>
            </a:r>
            <a:r>
              <a:rPr sz="2400" spc="-10" dirty="0">
                <a:solidFill>
                  <a:srgbClr val="0B2240"/>
                </a:solidFill>
                <a:latin typeface="Calibri"/>
                <a:cs typeface="Calibri"/>
              </a:rPr>
              <a:t>event.</a:t>
            </a:r>
            <a:r>
              <a:rPr sz="2400" dirty="0">
                <a:solidFill>
                  <a:srgbClr val="0B2240"/>
                </a:solidFill>
                <a:latin typeface="Calibri"/>
                <a:cs typeface="Calibri"/>
              </a:rPr>
              <a:t>	Instead</a:t>
            </a:r>
            <a:r>
              <a:rPr sz="2400" spc="-55" dirty="0">
                <a:solidFill>
                  <a:srgbClr val="0B2240"/>
                </a:solidFill>
                <a:latin typeface="Calibri"/>
                <a:cs typeface="Calibri"/>
              </a:rPr>
              <a:t> </a:t>
            </a:r>
            <a:r>
              <a:rPr sz="2400" dirty="0">
                <a:solidFill>
                  <a:srgbClr val="0B2240"/>
                </a:solidFill>
                <a:latin typeface="Calibri"/>
                <a:cs typeface="Calibri"/>
              </a:rPr>
              <a:t>of</a:t>
            </a:r>
            <a:r>
              <a:rPr sz="2400" spc="-50" dirty="0">
                <a:solidFill>
                  <a:srgbClr val="0B2240"/>
                </a:solidFill>
                <a:latin typeface="Calibri"/>
                <a:cs typeface="Calibri"/>
              </a:rPr>
              <a:t> </a:t>
            </a:r>
            <a:r>
              <a:rPr sz="2400" dirty="0">
                <a:solidFill>
                  <a:srgbClr val="0B2240"/>
                </a:solidFill>
                <a:latin typeface="Calibri"/>
                <a:cs typeface="Calibri"/>
              </a:rPr>
              <a:t>using</a:t>
            </a:r>
            <a:r>
              <a:rPr sz="2400" spc="-50" dirty="0">
                <a:solidFill>
                  <a:srgbClr val="0B2240"/>
                </a:solidFill>
                <a:latin typeface="Calibri"/>
                <a:cs typeface="Calibri"/>
              </a:rPr>
              <a:t> </a:t>
            </a:r>
            <a:r>
              <a:rPr sz="2400" dirty="0">
                <a:solidFill>
                  <a:srgbClr val="0B2240"/>
                </a:solidFill>
                <a:latin typeface="Calibri"/>
                <a:cs typeface="Calibri"/>
              </a:rPr>
              <a:t>object</a:t>
            </a:r>
            <a:r>
              <a:rPr sz="2400" spc="-60" dirty="0">
                <a:solidFill>
                  <a:srgbClr val="0B2240"/>
                </a:solidFill>
                <a:latin typeface="Calibri"/>
                <a:cs typeface="Calibri"/>
              </a:rPr>
              <a:t> </a:t>
            </a:r>
            <a:r>
              <a:rPr sz="2400" dirty="0">
                <a:solidFill>
                  <a:srgbClr val="0B2240"/>
                </a:solidFill>
                <a:latin typeface="Calibri"/>
                <a:cs typeface="Calibri"/>
              </a:rPr>
              <a:t>code</a:t>
            </a:r>
            <a:r>
              <a:rPr sz="2400" spc="-45" dirty="0">
                <a:solidFill>
                  <a:srgbClr val="0B2240"/>
                </a:solidFill>
                <a:latin typeface="Calibri"/>
                <a:cs typeface="Calibri"/>
              </a:rPr>
              <a:t> </a:t>
            </a:r>
            <a:r>
              <a:rPr sz="2400" dirty="0">
                <a:solidFill>
                  <a:srgbClr val="0B2240"/>
                </a:solidFill>
                <a:latin typeface="Calibri"/>
                <a:cs typeface="Calibri"/>
              </a:rPr>
              <a:t>1910,</a:t>
            </a:r>
            <a:r>
              <a:rPr sz="2400" spc="-50" dirty="0">
                <a:solidFill>
                  <a:srgbClr val="0B2240"/>
                </a:solidFill>
                <a:latin typeface="Calibri"/>
                <a:cs typeface="Calibri"/>
              </a:rPr>
              <a:t> </a:t>
            </a:r>
            <a:r>
              <a:rPr sz="2400" dirty="0">
                <a:solidFill>
                  <a:srgbClr val="0B2240"/>
                </a:solidFill>
                <a:latin typeface="Calibri"/>
                <a:cs typeface="Calibri"/>
              </a:rPr>
              <a:t>object</a:t>
            </a:r>
            <a:r>
              <a:rPr sz="2400" spc="-60" dirty="0">
                <a:solidFill>
                  <a:srgbClr val="0B2240"/>
                </a:solidFill>
                <a:latin typeface="Calibri"/>
                <a:cs typeface="Calibri"/>
              </a:rPr>
              <a:t> </a:t>
            </a:r>
            <a:r>
              <a:rPr sz="2400" spc="-20" dirty="0">
                <a:solidFill>
                  <a:srgbClr val="0B2240"/>
                </a:solidFill>
                <a:latin typeface="Calibri"/>
                <a:cs typeface="Calibri"/>
              </a:rPr>
              <a:t>code </a:t>
            </a:r>
            <a:r>
              <a:rPr sz="2400" dirty="0">
                <a:solidFill>
                  <a:srgbClr val="0B2240"/>
                </a:solidFill>
                <a:latin typeface="Calibri"/>
                <a:cs typeface="Calibri"/>
              </a:rPr>
              <a:t>1570,</a:t>
            </a:r>
            <a:r>
              <a:rPr sz="2400" spc="-25" dirty="0">
                <a:solidFill>
                  <a:srgbClr val="0B2240"/>
                </a:solidFill>
                <a:latin typeface="Calibri"/>
                <a:cs typeface="Calibri"/>
              </a:rPr>
              <a:t> </a:t>
            </a:r>
            <a:r>
              <a:rPr sz="2400" dirty="0">
                <a:solidFill>
                  <a:srgbClr val="0B2240"/>
                </a:solidFill>
                <a:latin typeface="Calibri"/>
                <a:cs typeface="Calibri"/>
              </a:rPr>
              <a:t>Other</a:t>
            </a:r>
            <a:r>
              <a:rPr sz="2400" spc="-15" dirty="0">
                <a:solidFill>
                  <a:srgbClr val="0B2240"/>
                </a:solidFill>
                <a:latin typeface="Calibri"/>
                <a:cs typeface="Calibri"/>
              </a:rPr>
              <a:t> </a:t>
            </a:r>
            <a:r>
              <a:rPr sz="2400" spc="-25" dirty="0">
                <a:solidFill>
                  <a:srgbClr val="0B2240"/>
                </a:solidFill>
                <a:latin typeface="Calibri"/>
                <a:cs typeface="Calibri"/>
              </a:rPr>
              <a:t>Professional/Technical</a:t>
            </a:r>
            <a:r>
              <a:rPr sz="2400" spc="-20" dirty="0">
                <a:solidFill>
                  <a:srgbClr val="0B2240"/>
                </a:solidFill>
                <a:latin typeface="Calibri"/>
                <a:cs typeface="Calibri"/>
              </a:rPr>
              <a:t> </a:t>
            </a:r>
            <a:r>
              <a:rPr sz="2400" dirty="0">
                <a:solidFill>
                  <a:srgbClr val="0B2240"/>
                </a:solidFill>
                <a:latin typeface="Calibri"/>
                <a:cs typeface="Calibri"/>
              </a:rPr>
              <a:t>Services,</a:t>
            </a:r>
            <a:r>
              <a:rPr sz="2400" spc="-30" dirty="0">
                <a:solidFill>
                  <a:srgbClr val="0B2240"/>
                </a:solidFill>
                <a:latin typeface="Calibri"/>
                <a:cs typeface="Calibri"/>
              </a:rPr>
              <a:t> </a:t>
            </a:r>
            <a:r>
              <a:rPr sz="2400" dirty="0">
                <a:solidFill>
                  <a:srgbClr val="0B2240"/>
                </a:solidFill>
                <a:latin typeface="Calibri"/>
                <a:cs typeface="Calibri"/>
              </a:rPr>
              <a:t>was</a:t>
            </a:r>
            <a:r>
              <a:rPr sz="2400" spc="-25" dirty="0">
                <a:solidFill>
                  <a:srgbClr val="0B2240"/>
                </a:solidFill>
                <a:latin typeface="Calibri"/>
                <a:cs typeface="Calibri"/>
              </a:rPr>
              <a:t> </a:t>
            </a:r>
            <a:r>
              <a:rPr sz="2400" dirty="0">
                <a:solidFill>
                  <a:srgbClr val="0B2240"/>
                </a:solidFill>
                <a:latin typeface="Calibri"/>
                <a:cs typeface="Calibri"/>
              </a:rPr>
              <a:t>used</a:t>
            </a:r>
            <a:r>
              <a:rPr sz="2400" spc="-25" dirty="0">
                <a:solidFill>
                  <a:srgbClr val="0B2240"/>
                </a:solidFill>
                <a:latin typeface="Calibri"/>
                <a:cs typeface="Calibri"/>
              </a:rPr>
              <a:t> on </a:t>
            </a:r>
            <a:r>
              <a:rPr sz="2400" dirty="0">
                <a:solidFill>
                  <a:srgbClr val="0B2240"/>
                </a:solidFill>
                <a:latin typeface="Calibri"/>
                <a:cs typeface="Calibri"/>
              </a:rPr>
              <a:t>the</a:t>
            </a:r>
            <a:r>
              <a:rPr sz="2400" spc="-70" dirty="0">
                <a:solidFill>
                  <a:srgbClr val="0B2240"/>
                </a:solidFill>
                <a:latin typeface="Calibri"/>
                <a:cs typeface="Calibri"/>
              </a:rPr>
              <a:t> </a:t>
            </a:r>
            <a:r>
              <a:rPr sz="2400" dirty="0">
                <a:solidFill>
                  <a:srgbClr val="0B2240"/>
                </a:solidFill>
                <a:latin typeface="Calibri"/>
                <a:cs typeface="Calibri"/>
              </a:rPr>
              <a:t>purchase</a:t>
            </a:r>
            <a:r>
              <a:rPr sz="2400" spc="-85" dirty="0">
                <a:solidFill>
                  <a:srgbClr val="0B2240"/>
                </a:solidFill>
                <a:latin typeface="Calibri"/>
                <a:cs typeface="Calibri"/>
              </a:rPr>
              <a:t> </a:t>
            </a:r>
            <a:r>
              <a:rPr sz="2400" spc="-10" dirty="0">
                <a:solidFill>
                  <a:srgbClr val="0B2240"/>
                </a:solidFill>
                <a:latin typeface="Calibri"/>
                <a:cs typeface="Calibri"/>
              </a:rPr>
              <a:t>order.</a:t>
            </a:r>
            <a:r>
              <a:rPr sz="2400" dirty="0">
                <a:solidFill>
                  <a:srgbClr val="0B2240"/>
                </a:solidFill>
                <a:latin typeface="Calibri"/>
                <a:cs typeface="Calibri"/>
              </a:rPr>
              <a:t>	The</a:t>
            </a:r>
            <a:r>
              <a:rPr sz="2400" spc="-30" dirty="0">
                <a:solidFill>
                  <a:srgbClr val="0B2240"/>
                </a:solidFill>
                <a:latin typeface="Calibri"/>
                <a:cs typeface="Calibri"/>
              </a:rPr>
              <a:t> </a:t>
            </a:r>
            <a:r>
              <a:rPr sz="2400" spc="-10" dirty="0">
                <a:solidFill>
                  <a:srgbClr val="0B2240"/>
                </a:solidFill>
                <a:latin typeface="Calibri"/>
                <a:cs typeface="Calibri"/>
              </a:rPr>
              <a:t>payment</a:t>
            </a:r>
            <a:r>
              <a:rPr sz="2400" spc="-55" dirty="0">
                <a:solidFill>
                  <a:srgbClr val="0B2240"/>
                </a:solidFill>
                <a:latin typeface="Calibri"/>
                <a:cs typeface="Calibri"/>
              </a:rPr>
              <a:t> </a:t>
            </a:r>
            <a:r>
              <a:rPr sz="2400" dirty="0">
                <a:solidFill>
                  <a:srgbClr val="0B2240"/>
                </a:solidFill>
                <a:latin typeface="Calibri"/>
                <a:cs typeface="Calibri"/>
              </a:rPr>
              <a:t>was</a:t>
            </a:r>
            <a:r>
              <a:rPr sz="2400" spc="-60" dirty="0">
                <a:solidFill>
                  <a:srgbClr val="0B2240"/>
                </a:solidFill>
                <a:latin typeface="Calibri"/>
                <a:cs typeface="Calibri"/>
              </a:rPr>
              <a:t> </a:t>
            </a:r>
            <a:r>
              <a:rPr sz="2400" dirty="0">
                <a:solidFill>
                  <a:srgbClr val="0B2240"/>
                </a:solidFill>
                <a:latin typeface="Calibri"/>
                <a:cs typeface="Calibri"/>
              </a:rPr>
              <a:t>subject</a:t>
            </a:r>
            <a:r>
              <a:rPr sz="2400" spc="-45" dirty="0">
                <a:solidFill>
                  <a:srgbClr val="0B2240"/>
                </a:solidFill>
                <a:latin typeface="Calibri"/>
                <a:cs typeface="Calibri"/>
              </a:rPr>
              <a:t> </a:t>
            </a:r>
            <a:r>
              <a:rPr sz="2400" dirty="0">
                <a:solidFill>
                  <a:srgbClr val="0B2240"/>
                </a:solidFill>
                <a:latin typeface="Calibri"/>
                <a:cs typeface="Calibri"/>
              </a:rPr>
              <a:t>to</a:t>
            </a:r>
            <a:r>
              <a:rPr sz="2400" spc="-65" dirty="0">
                <a:solidFill>
                  <a:srgbClr val="0B2240"/>
                </a:solidFill>
                <a:latin typeface="Calibri"/>
                <a:cs typeface="Calibri"/>
              </a:rPr>
              <a:t> </a:t>
            </a:r>
            <a:r>
              <a:rPr sz="2400" dirty="0">
                <a:solidFill>
                  <a:srgbClr val="0B2240"/>
                </a:solidFill>
                <a:latin typeface="Calibri"/>
                <a:cs typeface="Calibri"/>
              </a:rPr>
              <a:t>the</a:t>
            </a:r>
            <a:r>
              <a:rPr sz="2400" spc="-40" dirty="0">
                <a:solidFill>
                  <a:srgbClr val="0B2240"/>
                </a:solidFill>
                <a:latin typeface="Calibri"/>
                <a:cs typeface="Calibri"/>
              </a:rPr>
              <a:t> </a:t>
            </a:r>
            <a:r>
              <a:rPr sz="2400" spc="-25" dirty="0">
                <a:solidFill>
                  <a:srgbClr val="0B2240"/>
                </a:solidFill>
                <a:latin typeface="Calibri"/>
                <a:cs typeface="Calibri"/>
              </a:rPr>
              <a:t>2% </a:t>
            </a:r>
            <a:r>
              <a:rPr sz="2400" dirty="0">
                <a:solidFill>
                  <a:srgbClr val="0B2240"/>
                </a:solidFill>
                <a:latin typeface="Calibri"/>
                <a:cs typeface="Calibri"/>
              </a:rPr>
              <a:t>withholding</a:t>
            </a:r>
            <a:r>
              <a:rPr sz="2400" spc="-70" dirty="0">
                <a:solidFill>
                  <a:srgbClr val="0B2240"/>
                </a:solidFill>
                <a:latin typeface="Calibri"/>
                <a:cs typeface="Calibri"/>
              </a:rPr>
              <a:t> </a:t>
            </a:r>
            <a:r>
              <a:rPr sz="2400" dirty="0">
                <a:solidFill>
                  <a:srgbClr val="0B2240"/>
                </a:solidFill>
                <a:latin typeface="Calibri"/>
                <a:cs typeface="Calibri"/>
              </a:rPr>
              <a:t>even</a:t>
            </a:r>
            <a:r>
              <a:rPr sz="2400" spc="-40" dirty="0">
                <a:solidFill>
                  <a:srgbClr val="0B2240"/>
                </a:solidFill>
                <a:latin typeface="Calibri"/>
                <a:cs typeface="Calibri"/>
              </a:rPr>
              <a:t> </a:t>
            </a:r>
            <a:r>
              <a:rPr sz="2400" dirty="0">
                <a:solidFill>
                  <a:srgbClr val="0B2240"/>
                </a:solidFill>
                <a:latin typeface="Calibri"/>
                <a:cs typeface="Calibri"/>
              </a:rPr>
              <a:t>though</a:t>
            </a:r>
            <a:r>
              <a:rPr sz="2400" spc="-55" dirty="0">
                <a:solidFill>
                  <a:srgbClr val="0B2240"/>
                </a:solidFill>
                <a:latin typeface="Calibri"/>
                <a:cs typeface="Calibri"/>
              </a:rPr>
              <a:t> </a:t>
            </a:r>
            <a:r>
              <a:rPr sz="2400" dirty="0">
                <a:solidFill>
                  <a:srgbClr val="0B2240"/>
                </a:solidFill>
                <a:latin typeface="Calibri"/>
                <a:cs typeface="Calibri"/>
              </a:rPr>
              <a:t>the</a:t>
            </a:r>
            <a:r>
              <a:rPr sz="2400" spc="-50" dirty="0">
                <a:solidFill>
                  <a:srgbClr val="0B2240"/>
                </a:solidFill>
                <a:latin typeface="Calibri"/>
                <a:cs typeface="Calibri"/>
              </a:rPr>
              <a:t> </a:t>
            </a:r>
            <a:r>
              <a:rPr sz="2400" dirty="0">
                <a:solidFill>
                  <a:srgbClr val="0B2240"/>
                </a:solidFill>
                <a:latin typeface="Calibri"/>
                <a:cs typeface="Calibri"/>
              </a:rPr>
              <a:t>wrong</a:t>
            </a:r>
            <a:r>
              <a:rPr sz="2400" spc="-65" dirty="0">
                <a:solidFill>
                  <a:srgbClr val="0B2240"/>
                </a:solidFill>
                <a:latin typeface="Calibri"/>
                <a:cs typeface="Calibri"/>
              </a:rPr>
              <a:t> </a:t>
            </a:r>
            <a:r>
              <a:rPr sz="2400" dirty="0">
                <a:solidFill>
                  <a:srgbClr val="0B2240"/>
                </a:solidFill>
                <a:latin typeface="Calibri"/>
                <a:cs typeface="Calibri"/>
              </a:rPr>
              <a:t>object</a:t>
            </a:r>
            <a:r>
              <a:rPr sz="2400" spc="-60" dirty="0">
                <a:solidFill>
                  <a:srgbClr val="0B2240"/>
                </a:solidFill>
                <a:latin typeface="Calibri"/>
                <a:cs typeface="Calibri"/>
              </a:rPr>
              <a:t> </a:t>
            </a:r>
            <a:r>
              <a:rPr sz="2400" dirty="0">
                <a:solidFill>
                  <a:srgbClr val="0B2240"/>
                </a:solidFill>
                <a:latin typeface="Calibri"/>
                <a:cs typeface="Calibri"/>
              </a:rPr>
              <a:t>code</a:t>
            </a:r>
            <a:r>
              <a:rPr sz="2400" spc="-50" dirty="0">
                <a:solidFill>
                  <a:srgbClr val="0B2240"/>
                </a:solidFill>
                <a:latin typeface="Calibri"/>
                <a:cs typeface="Calibri"/>
              </a:rPr>
              <a:t> </a:t>
            </a:r>
            <a:r>
              <a:rPr sz="2400" dirty="0">
                <a:solidFill>
                  <a:srgbClr val="0B2240"/>
                </a:solidFill>
                <a:latin typeface="Calibri"/>
                <a:cs typeface="Calibri"/>
              </a:rPr>
              <a:t>was</a:t>
            </a:r>
            <a:r>
              <a:rPr sz="2400" spc="-65" dirty="0">
                <a:solidFill>
                  <a:srgbClr val="0B2240"/>
                </a:solidFill>
                <a:latin typeface="Calibri"/>
                <a:cs typeface="Calibri"/>
              </a:rPr>
              <a:t> </a:t>
            </a:r>
            <a:r>
              <a:rPr sz="2400" spc="-10" dirty="0">
                <a:solidFill>
                  <a:srgbClr val="0B2240"/>
                </a:solidFill>
                <a:latin typeface="Calibri"/>
                <a:cs typeface="Calibri"/>
              </a:rPr>
              <a:t>used. </a:t>
            </a:r>
            <a:r>
              <a:rPr sz="2400" dirty="0">
                <a:solidFill>
                  <a:srgbClr val="0B2240"/>
                </a:solidFill>
                <a:latin typeface="Calibri"/>
                <a:cs typeface="Calibri"/>
              </a:rPr>
              <a:t>The</a:t>
            </a:r>
            <a:r>
              <a:rPr sz="2400" spc="-40" dirty="0">
                <a:solidFill>
                  <a:srgbClr val="0B2240"/>
                </a:solidFill>
                <a:latin typeface="Calibri"/>
                <a:cs typeface="Calibri"/>
              </a:rPr>
              <a:t> </a:t>
            </a:r>
            <a:r>
              <a:rPr sz="2400" dirty="0">
                <a:solidFill>
                  <a:srgbClr val="0B2240"/>
                </a:solidFill>
                <a:latin typeface="Calibri"/>
                <a:cs typeface="Calibri"/>
              </a:rPr>
              <a:t>campus</a:t>
            </a:r>
            <a:r>
              <a:rPr sz="2400" spc="-70" dirty="0">
                <a:solidFill>
                  <a:srgbClr val="0B2240"/>
                </a:solidFill>
                <a:latin typeface="Calibri"/>
                <a:cs typeface="Calibri"/>
              </a:rPr>
              <a:t> </a:t>
            </a:r>
            <a:r>
              <a:rPr sz="2400" dirty="0">
                <a:solidFill>
                  <a:srgbClr val="0B2240"/>
                </a:solidFill>
                <a:latin typeface="Calibri"/>
                <a:cs typeface="Calibri"/>
              </a:rPr>
              <a:t>must</a:t>
            </a:r>
            <a:r>
              <a:rPr sz="2400" spc="-60" dirty="0">
                <a:solidFill>
                  <a:srgbClr val="0B2240"/>
                </a:solidFill>
                <a:latin typeface="Calibri"/>
                <a:cs typeface="Calibri"/>
              </a:rPr>
              <a:t> </a:t>
            </a:r>
            <a:r>
              <a:rPr sz="2400" dirty="0">
                <a:solidFill>
                  <a:srgbClr val="0B2240"/>
                </a:solidFill>
                <a:latin typeface="Calibri"/>
                <a:cs typeface="Calibri"/>
              </a:rPr>
              <a:t>correct</a:t>
            </a:r>
            <a:r>
              <a:rPr sz="2400" spc="-65" dirty="0">
                <a:solidFill>
                  <a:srgbClr val="0B2240"/>
                </a:solidFill>
                <a:latin typeface="Calibri"/>
                <a:cs typeface="Calibri"/>
              </a:rPr>
              <a:t> </a:t>
            </a:r>
            <a:r>
              <a:rPr sz="2400" dirty="0">
                <a:solidFill>
                  <a:srgbClr val="0B2240"/>
                </a:solidFill>
                <a:latin typeface="Calibri"/>
                <a:cs typeface="Calibri"/>
              </a:rPr>
              <a:t>the</a:t>
            </a:r>
            <a:r>
              <a:rPr sz="2400" spc="-60" dirty="0">
                <a:solidFill>
                  <a:srgbClr val="0B2240"/>
                </a:solidFill>
                <a:latin typeface="Calibri"/>
                <a:cs typeface="Calibri"/>
              </a:rPr>
              <a:t> </a:t>
            </a:r>
            <a:r>
              <a:rPr sz="2400" dirty="0">
                <a:solidFill>
                  <a:srgbClr val="0B2240"/>
                </a:solidFill>
                <a:latin typeface="Calibri"/>
                <a:cs typeface="Calibri"/>
              </a:rPr>
              <a:t>object</a:t>
            </a:r>
            <a:r>
              <a:rPr sz="2400" spc="-55" dirty="0">
                <a:solidFill>
                  <a:srgbClr val="0B2240"/>
                </a:solidFill>
                <a:latin typeface="Calibri"/>
                <a:cs typeface="Calibri"/>
              </a:rPr>
              <a:t> </a:t>
            </a:r>
            <a:r>
              <a:rPr sz="2400" dirty="0">
                <a:solidFill>
                  <a:srgbClr val="0B2240"/>
                </a:solidFill>
                <a:latin typeface="Calibri"/>
                <a:cs typeface="Calibri"/>
              </a:rPr>
              <a:t>code</a:t>
            </a:r>
            <a:r>
              <a:rPr sz="2400" spc="-50" dirty="0">
                <a:solidFill>
                  <a:srgbClr val="0B2240"/>
                </a:solidFill>
                <a:latin typeface="Calibri"/>
                <a:cs typeface="Calibri"/>
              </a:rPr>
              <a:t> </a:t>
            </a:r>
            <a:r>
              <a:rPr sz="2400" dirty="0">
                <a:solidFill>
                  <a:srgbClr val="0B2240"/>
                </a:solidFill>
                <a:latin typeface="Calibri"/>
                <a:cs typeface="Calibri"/>
              </a:rPr>
              <a:t>in</a:t>
            </a:r>
            <a:r>
              <a:rPr sz="2400" spc="-70" dirty="0">
                <a:solidFill>
                  <a:srgbClr val="0B2240"/>
                </a:solidFill>
                <a:latin typeface="Calibri"/>
                <a:cs typeface="Calibri"/>
              </a:rPr>
              <a:t> </a:t>
            </a:r>
            <a:r>
              <a:rPr sz="2400" spc="-10" dirty="0">
                <a:solidFill>
                  <a:srgbClr val="0B2240"/>
                </a:solidFill>
                <a:latin typeface="Calibri"/>
                <a:cs typeface="Calibri"/>
              </a:rPr>
              <a:t>Marketplace </a:t>
            </a:r>
            <a:r>
              <a:rPr sz="2400" dirty="0">
                <a:solidFill>
                  <a:srgbClr val="0B2240"/>
                </a:solidFill>
                <a:latin typeface="Calibri"/>
                <a:cs typeface="Calibri"/>
              </a:rPr>
              <a:t>in</a:t>
            </a:r>
            <a:r>
              <a:rPr sz="2400" spc="-45" dirty="0">
                <a:solidFill>
                  <a:srgbClr val="0B2240"/>
                </a:solidFill>
                <a:latin typeface="Calibri"/>
                <a:cs typeface="Calibri"/>
              </a:rPr>
              <a:t> </a:t>
            </a:r>
            <a:r>
              <a:rPr sz="2400" dirty="0">
                <a:solidFill>
                  <a:srgbClr val="0B2240"/>
                </a:solidFill>
                <a:latin typeface="Calibri"/>
                <a:cs typeface="Calibri"/>
              </a:rPr>
              <a:t>order</a:t>
            </a:r>
            <a:r>
              <a:rPr sz="2400" spc="-40" dirty="0">
                <a:solidFill>
                  <a:srgbClr val="0B2240"/>
                </a:solidFill>
                <a:latin typeface="Calibri"/>
                <a:cs typeface="Calibri"/>
              </a:rPr>
              <a:t> </a:t>
            </a:r>
            <a:r>
              <a:rPr sz="2400" dirty="0">
                <a:solidFill>
                  <a:srgbClr val="0B2240"/>
                </a:solidFill>
                <a:latin typeface="Calibri"/>
                <a:cs typeface="Calibri"/>
              </a:rPr>
              <a:t>to</a:t>
            </a:r>
            <a:r>
              <a:rPr sz="2400" spc="-50" dirty="0">
                <a:solidFill>
                  <a:srgbClr val="0B2240"/>
                </a:solidFill>
                <a:latin typeface="Calibri"/>
                <a:cs typeface="Calibri"/>
              </a:rPr>
              <a:t> </a:t>
            </a:r>
            <a:r>
              <a:rPr sz="2400" dirty="0">
                <a:solidFill>
                  <a:srgbClr val="0B2240"/>
                </a:solidFill>
                <a:latin typeface="Calibri"/>
                <a:cs typeface="Calibri"/>
              </a:rPr>
              <a:t>withhold</a:t>
            </a:r>
            <a:r>
              <a:rPr sz="2400" spc="-55" dirty="0">
                <a:solidFill>
                  <a:srgbClr val="0B2240"/>
                </a:solidFill>
                <a:latin typeface="Calibri"/>
                <a:cs typeface="Calibri"/>
              </a:rPr>
              <a:t> </a:t>
            </a:r>
            <a:r>
              <a:rPr sz="2400" dirty="0">
                <a:solidFill>
                  <a:srgbClr val="0B2240"/>
                </a:solidFill>
                <a:latin typeface="Calibri"/>
                <a:cs typeface="Calibri"/>
              </a:rPr>
              <a:t>the</a:t>
            </a:r>
            <a:r>
              <a:rPr sz="2400" spc="-40" dirty="0">
                <a:solidFill>
                  <a:srgbClr val="0B2240"/>
                </a:solidFill>
                <a:latin typeface="Calibri"/>
                <a:cs typeface="Calibri"/>
              </a:rPr>
              <a:t> </a:t>
            </a:r>
            <a:r>
              <a:rPr sz="2400" spc="-20" dirty="0">
                <a:solidFill>
                  <a:srgbClr val="0B2240"/>
                </a:solidFill>
                <a:latin typeface="Calibri"/>
                <a:cs typeface="Calibri"/>
              </a:rPr>
              <a:t>tax.</a:t>
            </a:r>
            <a:endParaRPr sz="2400">
              <a:latin typeface="Calibri"/>
              <a:cs typeface="Calibri"/>
            </a:endParaRP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435"/>
              </a:lnSpc>
            </a:pPr>
            <a:r>
              <a:rPr spc="-25" dirty="0"/>
              <a:t>22</a:t>
            </a:r>
          </a:p>
        </p:txBody>
      </p:sp>
      <p:sp>
        <p:nvSpPr>
          <p:cNvPr id="3" name="object 3" descr="$PPTXTitle"/>
          <p:cNvSpPr txBox="1">
            <a:spLocks noGrp="1"/>
          </p:cNvSpPr>
          <p:nvPr>
            <p:ph type="title"/>
          </p:nvPr>
        </p:nvSpPr>
        <p:spPr>
          <a:xfrm>
            <a:off x="541195" y="558798"/>
            <a:ext cx="652780" cy="452120"/>
          </a:xfrm>
          <a:prstGeom prst="rect">
            <a:avLst/>
          </a:prstGeom>
        </p:spPr>
        <p:txBody>
          <a:bodyPr vert="horz" wrap="square" lIns="0" tIns="12065" rIns="0" bIns="0" rtlCol="0">
            <a:spAutoFit/>
          </a:bodyPr>
          <a:lstStyle/>
          <a:p>
            <a:pPr marL="12700">
              <a:lnSpc>
                <a:spcPct val="100000"/>
              </a:lnSpc>
              <a:spcBef>
                <a:spcPts val="95"/>
              </a:spcBef>
            </a:pPr>
            <a:r>
              <a:rPr spc="-20" dirty="0"/>
              <a:t>TIPS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descr="Global and Minnesota State logo"/>
          <p:cNvPicPr/>
          <p:nvPr/>
        </p:nvPicPr>
        <p:blipFill>
          <a:blip r:embed="rId2" cstate="print"/>
          <a:stretch>
            <a:fillRect/>
          </a:stretch>
        </p:blipFill>
        <p:spPr>
          <a:xfrm>
            <a:off x="7619680" y="6162598"/>
            <a:ext cx="1071592" cy="532790"/>
          </a:xfrm>
          <a:prstGeom prst="rect">
            <a:avLst/>
          </a:prstGeom>
        </p:spPr>
      </p:pic>
      <p:sp>
        <p:nvSpPr>
          <p:cNvPr id="3" name="object 3" descr="$PPTXTitle"/>
          <p:cNvSpPr txBox="1">
            <a:spLocks noGrp="1"/>
          </p:cNvSpPr>
          <p:nvPr>
            <p:ph type="title"/>
          </p:nvPr>
        </p:nvSpPr>
        <p:spPr>
          <a:xfrm>
            <a:off x="459740" y="1596644"/>
            <a:ext cx="6657975" cy="1259840"/>
          </a:xfrm>
          <a:prstGeom prst="rect">
            <a:avLst/>
          </a:prstGeom>
        </p:spPr>
        <p:txBody>
          <a:bodyPr vert="horz" wrap="square" lIns="0" tIns="12700" rIns="0" bIns="0" rtlCol="0">
            <a:spAutoFit/>
          </a:bodyPr>
          <a:lstStyle/>
          <a:p>
            <a:pPr marL="12700" marR="5080">
              <a:lnSpc>
                <a:spcPct val="100000"/>
              </a:lnSpc>
              <a:spcBef>
                <a:spcPts val="100"/>
              </a:spcBef>
            </a:pPr>
            <a:r>
              <a:rPr sz="2700" u="sng" spc="-60" dirty="0">
                <a:solidFill>
                  <a:srgbClr val="0000FF"/>
                </a:solidFill>
                <a:uFill>
                  <a:solidFill>
                    <a:srgbClr val="0000FF"/>
                  </a:solidFill>
                </a:uFill>
                <a:hlinkClick r:id="rId3"/>
              </a:rPr>
              <a:t>Tax</a:t>
            </a:r>
            <a:r>
              <a:rPr sz="2700" u="sng" spc="-65" dirty="0">
                <a:solidFill>
                  <a:srgbClr val="0000FF"/>
                </a:solidFill>
                <a:uFill>
                  <a:solidFill>
                    <a:srgbClr val="0000FF"/>
                  </a:solidFill>
                </a:uFill>
                <a:hlinkClick r:id="rId3"/>
              </a:rPr>
              <a:t> </a:t>
            </a:r>
            <a:r>
              <a:rPr sz="2700" u="sng" spc="-20" dirty="0">
                <a:solidFill>
                  <a:srgbClr val="0000FF"/>
                </a:solidFill>
                <a:uFill>
                  <a:solidFill>
                    <a:srgbClr val="0000FF"/>
                  </a:solidFill>
                </a:uFill>
                <a:hlinkClick r:id="rId3"/>
              </a:rPr>
              <a:t>Website</a:t>
            </a:r>
            <a:r>
              <a:rPr sz="2700" u="sng" spc="-60" dirty="0">
                <a:solidFill>
                  <a:srgbClr val="0000FF"/>
                </a:solidFill>
                <a:uFill>
                  <a:solidFill>
                    <a:srgbClr val="0000FF"/>
                  </a:solidFill>
                </a:uFill>
                <a:hlinkClick r:id="rId3"/>
              </a:rPr>
              <a:t> </a:t>
            </a:r>
            <a:r>
              <a:rPr sz="2700" u="sng" dirty="0">
                <a:solidFill>
                  <a:srgbClr val="0000FF"/>
                </a:solidFill>
                <a:uFill>
                  <a:solidFill>
                    <a:srgbClr val="0000FF"/>
                  </a:solidFill>
                </a:uFill>
                <a:hlinkClick r:id="rId3"/>
              </a:rPr>
              <a:t>–</a:t>
            </a:r>
            <a:r>
              <a:rPr sz="2700" u="sng" spc="-55" dirty="0">
                <a:solidFill>
                  <a:srgbClr val="0000FF"/>
                </a:solidFill>
                <a:uFill>
                  <a:solidFill>
                    <a:srgbClr val="0000FF"/>
                  </a:solidFill>
                </a:uFill>
                <a:hlinkClick r:id="rId3"/>
              </a:rPr>
              <a:t> </a:t>
            </a:r>
            <a:r>
              <a:rPr sz="2700" u="sng" dirty="0">
                <a:solidFill>
                  <a:srgbClr val="0000FF"/>
                </a:solidFill>
                <a:uFill>
                  <a:solidFill>
                    <a:srgbClr val="0000FF"/>
                  </a:solidFill>
                </a:uFill>
                <a:hlinkClick r:id="rId3"/>
              </a:rPr>
              <a:t>MN</a:t>
            </a:r>
            <a:r>
              <a:rPr sz="2700" u="sng" spc="-70" dirty="0">
                <a:solidFill>
                  <a:srgbClr val="0000FF"/>
                </a:solidFill>
                <a:uFill>
                  <a:solidFill>
                    <a:srgbClr val="0000FF"/>
                  </a:solidFill>
                </a:uFill>
                <a:hlinkClick r:id="rId3"/>
              </a:rPr>
              <a:t> </a:t>
            </a:r>
            <a:r>
              <a:rPr sz="2700" u="sng" spc="-10" dirty="0">
                <a:solidFill>
                  <a:srgbClr val="0000FF"/>
                </a:solidFill>
                <a:uFill>
                  <a:solidFill>
                    <a:srgbClr val="0000FF"/>
                  </a:solidFill>
                </a:uFill>
                <a:hlinkClick r:id="rId3"/>
              </a:rPr>
              <a:t>Nonresident</a:t>
            </a:r>
            <a:r>
              <a:rPr sz="2700" u="sng" spc="-65" dirty="0">
                <a:solidFill>
                  <a:srgbClr val="0000FF"/>
                </a:solidFill>
                <a:uFill>
                  <a:solidFill>
                    <a:srgbClr val="0000FF"/>
                  </a:solidFill>
                </a:uFill>
                <a:hlinkClick r:id="rId3"/>
              </a:rPr>
              <a:t> </a:t>
            </a:r>
            <a:r>
              <a:rPr sz="2700" u="sng" spc="-10" dirty="0">
                <a:solidFill>
                  <a:srgbClr val="0000FF"/>
                </a:solidFill>
                <a:uFill>
                  <a:solidFill>
                    <a:srgbClr val="0000FF"/>
                  </a:solidFill>
                </a:uFill>
                <a:hlinkClick r:id="rId3"/>
              </a:rPr>
              <a:t>Entertainer</a:t>
            </a:r>
            <a:r>
              <a:rPr sz="2700" u="sng" spc="-40" dirty="0">
                <a:solidFill>
                  <a:srgbClr val="0000FF"/>
                </a:solidFill>
                <a:uFill>
                  <a:solidFill>
                    <a:srgbClr val="0000FF"/>
                  </a:solidFill>
                </a:uFill>
                <a:hlinkClick r:id="rId3"/>
              </a:rPr>
              <a:t> </a:t>
            </a:r>
            <a:r>
              <a:rPr sz="2700" u="sng" spc="-25" dirty="0">
                <a:solidFill>
                  <a:srgbClr val="0000FF"/>
                </a:solidFill>
                <a:uFill>
                  <a:solidFill>
                    <a:srgbClr val="0000FF"/>
                  </a:solidFill>
                </a:uFill>
                <a:hlinkClick r:id="rId3"/>
              </a:rPr>
              <a:t>Tax</a:t>
            </a:r>
            <a:r>
              <a:rPr sz="2700" u="none" spc="-25" dirty="0">
                <a:solidFill>
                  <a:srgbClr val="0000FF"/>
                </a:solidFill>
              </a:rPr>
              <a:t> </a:t>
            </a:r>
            <a:r>
              <a:rPr sz="2700" u="sng" spc="-10" dirty="0">
                <a:solidFill>
                  <a:srgbClr val="0000FF"/>
                </a:solidFill>
                <a:uFill>
                  <a:solidFill>
                    <a:srgbClr val="0000FF"/>
                  </a:solidFill>
                </a:uFill>
                <a:hlinkClick r:id="rId4"/>
              </a:rPr>
              <a:t>SharePoint</a:t>
            </a:r>
            <a:r>
              <a:rPr sz="2700" u="sng" spc="-50" dirty="0">
                <a:solidFill>
                  <a:srgbClr val="0000FF"/>
                </a:solidFill>
                <a:uFill>
                  <a:solidFill>
                    <a:srgbClr val="0000FF"/>
                  </a:solidFill>
                </a:uFill>
                <a:hlinkClick r:id="rId4"/>
              </a:rPr>
              <a:t> </a:t>
            </a:r>
            <a:r>
              <a:rPr sz="2700" u="sng" dirty="0">
                <a:solidFill>
                  <a:srgbClr val="0000FF"/>
                </a:solidFill>
                <a:uFill>
                  <a:solidFill>
                    <a:srgbClr val="0000FF"/>
                  </a:solidFill>
                </a:uFill>
                <a:hlinkClick r:id="rId4"/>
              </a:rPr>
              <a:t>–</a:t>
            </a:r>
            <a:r>
              <a:rPr sz="2700" u="sng" spc="-75" dirty="0">
                <a:solidFill>
                  <a:srgbClr val="0000FF"/>
                </a:solidFill>
                <a:uFill>
                  <a:solidFill>
                    <a:srgbClr val="0000FF"/>
                  </a:solidFill>
                </a:uFill>
                <a:hlinkClick r:id="rId4"/>
              </a:rPr>
              <a:t> </a:t>
            </a:r>
            <a:r>
              <a:rPr sz="2700" u="sng" dirty="0">
                <a:solidFill>
                  <a:srgbClr val="0000FF"/>
                </a:solidFill>
                <a:uFill>
                  <a:solidFill>
                    <a:srgbClr val="0000FF"/>
                  </a:solidFill>
                </a:uFill>
                <a:hlinkClick r:id="rId4"/>
              </a:rPr>
              <a:t>MN</a:t>
            </a:r>
            <a:r>
              <a:rPr sz="2700" u="sng" spc="-65" dirty="0">
                <a:solidFill>
                  <a:srgbClr val="0000FF"/>
                </a:solidFill>
                <a:uFill>
                  <a:solidFill>
                    <a:srgbClr val="0000FF"/>
                  </a:solidFill>
                </a:uFill>
                <a:hlinkClick r:id="rId4"/>
              </a:rPr>
              <a:t> </a:t>
            </a:r>
            <a:r>
              <a:rPr sz="2700" u="sng" spc="-10" dirty="0">
                <a:solidFill>
                  <a:srgbClr val="0000FF"/>
                </a:solidFill>
                <a:uFill>
                  <a:solidFill>
                    <a:srgbClr val="0000FF"/>
                  </a:solidFill>
                </a:uFill>
                <a:hlinkClick r:id="rId4"/>
              </a:rPr>
              <a:t>Nonresident</a:t>
            </a:r>
            <a:r>
              <a:rPr sz="2700" u="sng" spc="-60" dirty="0">
                <a:solidFill>
                  <a:srgbClr val="0000FF"/>
                </a:solidFill>
                <a:uFill>
                  <a:solidFill>
                    <a:srgbClr val="0000FF"/>
                  </a:solidFill>
                </a:uFill>
                <a:hlinkClick r:id="rId4"/>
              </a:rPr>
              <a:t> </a:t>
            </a:r>
            <a:r>
              <a:rPr sz="2700" u="sng" spc="-10" dirty="0">
                <a:solidFill>
                  <a:srgbClr val="0000FF"/>
                </a:solidFill>
                <a:uFill>
                  <a:solidFill>
                    <a:srgbClr val="0000FF"/>
                  </a:solidFill>
                </a:uFill>
                <a:hlinkClick r:id="rId4"/>
              </a:rPr>
              <a:t>Entertainer</a:t>
            </a:r>
            <a:r>
              <a:rPr sz="2700" u="sng" spc="-50" dirty="0">
                <a:solidFill>
                  <a:srgbClr val="0000FF"/>
                </a:solidFill>
                <a:uFill>
                  <a:solidFill>
                    <a:srgbClr val="0000FF"/>
                  </a:solidFill>
                </a:uFill>
                <a:hlinkClick r:id="rId4"/>
              </a:rPr>
              <a:t> </a:t>
            </a:r>
            <a:r>
              <a:rPr sz="2700" u="sng" spc="-25" dirty="0">
                <a:solidFill>
                  <a:srgbClr val="0000FF"/>
                </a:solidFill>
                <a:uFill>
                  <a:solidFill>
                    <a:srgbClr val="0000FF"/>
                  </a:solidFill>
                </a:uFill>
                <a:hlinkClick r:id="rId4"/>
              </a:rPr>
              <a:t>Tax</a:t>
            </a:r>
            <a:r>
              <a:rPr sz="2700" u="none" spc="-25" dirty="0">
                <a:solidFill>
                  <a:srgbClr val="0000FF"/>
                </a:solidFill>
              </a:rPr>
              <a:t> </a:t>
            </a:r>
            <a:r>
              <a:rPr sz="2700" u="sng" dirty="0">
                <a:solidFill>
                  <a:srgbClr val="0000FF"/>
                </a:solidFill>
                <a:uFill>
                  <a:solidFill>
                    <a:srgbClr val="0000FF"/>
                  </a:solidFill>
                </a:uFill>
                <a:hlinkClick r:id="rId5"/>
              </a:rPr>
              <a:t>Minnesota</a:t>
            </a:r>
            <a:r>
              <a:rPr sz="2700" u="sng" spc="-90" dirty="0">
                <a:solidFill>
                  <a:srgbClr val="0000FF"/>
                </a:solidFill>
                <a:uFill>
                  <a:solidFill>
                    <a:srgbClr val="0000FF"/>
                  </a:solidFill>
                </a:uFill>
                <a:hlinkClick r:id="rId5"/>
              </a:rPr>
              <a:t> </a:t>
            </a:r>
            <a:r>
              <a:rPr sz="2700" u="sng" spc="-10" dirty="0">
                <a:solidFill>
                  <a:srgbClr val="0000FF"/>
                </a:solidFill>
                <a:uFill>
                  <a:solidFill>
                    <a:srgbClr val="0000FF"/>
                  </a:solidFill>
                </a:uFill>
                <a:hlinkClick r:id="rId5"/>
              </a:rPr>
              <a:t>Revenue</a:t>
            </a:r>
            <a:r>
              <a:rPr sz="2700" u="sng" spc="-75" dirty="0">
                <a:solidFill>
                  <a:srgbClr val="0000FF"/>
                </a:solidFill>
                <a:uFill>
                  <a:solidFill>
                    <a:srgbClr val="0000FF"/>
                  </a:solidFill>
                </a:uFill>
                <a:hlinkClick r:id="rId5"/>
              </a:rPr>
              <a:t> </a:t>
            </a:r>
            <a:r>
              <a:rPr sz="2700" u="sng" dirty="0">
                <a:solidFill>
                  <a:srgbClr val="0000FF"/>
                </a:solidFill>
                <a:uFill>
                  <a:solidFill>
                    <a:srgbClr val="0000FF"/>
                  </a:solidFill>
                </a:uFill>
                <a:hlinkClick r:id="rId5"/>
              </a:rPr>
              <a:t>–</a:t>
            </a:r>
            <a:r>
              <a:rPr sz="2700" u="sng" spc="-75" dirty="0">
                <a:solidFill>
                  <a:srgbClr val="0000FF"/>
                </a:solidFill>
                <a:uFill>
                  <a:solidFill>
                    <a:srgbClr val="0000FF"/>
                  </a:solidFill>
                </a:uFill>
                <a:hlinkClick r:id="rId5"/>
              </a:rPr>
              <a:t> </a:t>
            </a:r>
            <a:r>
              <a:rPr sz="2700" u="sng" dirty="0">
                <a:solidFill>
                  <a:srgbClr val="0000FF"/>
                </a:solidFill>
                <a:uFill>
                  <a:solidFill>
                    <a:srgbClr val="0000FF"/>
                  </a:solidFill>
                </a:uFill>
                <a:hlinkClick r:id="rId5"/>
              </a:rPr>
              <a:t>Fact</a:t>
            </a:r>
            <a:r>
              <a:rPr sz="2700" u="sng" spc="-90" dirty="0">
                <a:solidFill>
                  <a:srgbClr val="0000FF"/>
                </a:solidFill>
                <a:uFill>
                  <a:solidFill>
                    <a:srgbClr val="0000FF"/>
                  </a:solidFill>
                </a:uFill>
                <a:hlinkClick r:id="rId5"/>
              </a:rPr>
              <a:t> </a:t>
            </a:r>
            <a:r>
              <a:rPr sz="2700" u="sng" dirty="0">
                <a:solidFill>
                  <a:srgbClr val="0000FF"/>
                </a:solidFill>
                <a:uFill>
                  <a:solidFill>
                    <a:srgbClr val="0000FF"/>
                  </a:solidFill>
                </a:uFill>
                <a:hlinkClick r:id="rId5"/>
              </a:rPr>
              <a:t>Sheet</a:t>
            </a:r>
            <a:r>
              <a:rPr sz="2700" u="sng" spc="-65" dirty="0">
                <a:solidFill>
                  <a:srgbClr val="0000FF"/>
                </a:solidFill>
                <a:uFill>
                  <a:solidFill>
                    <a:srgbClr val="0000FF"/>
                  </a:solidFill>
                </a:uFill>
                <a:hlinkClick r:id="rId5"/>
              </a:rPr>
              <a:t> </a:t>
            </a:r>
            <a:r>
              <a:rPr sz="2700" u="sng" spc="-25" dirty="0">
                <a:solidFill>
                  <a:srgbClr val="0000FF"/>
                </a:solidFill>
                <a:uFill>
                  <a:solidFill>
                    <a:srgbClr val="0000FF"/>
                  </a:solidFill>
                </a:uFill>
                <a:hlinkClick r:id="rId5"/>
              </a:rPr>
              <a:t>11</a:t>
            </a:r>
            <a:endParaRPr sz="2700"/>
          </a:p>
        </p:txBody>
      </p:sp>
      <p:pic>
        <p:nvPicPr>
          <p:cNvPr id="4" name="object 4" descr="Erioll_&lt;strong&gt;world&lt;/strong&gt;_2.svg ‎ (SVG file, nominally 256 × 256 pixels, file ..."/>
          <p:cNvPicPr/>
          <p:nvPr/>
        </p:nvPicPr>
        <p:blipFill>
          <a:blip r:embed="rId6" cstate="print"/>
          <a:stretch>
            <a:fillRect/>
          </a:stretch>
        </p:blipFill>
        <p:spPr>
          <a:xfrm>
            <a:off x="3276600" y="3733800"/>
            <a:ext cx="2438400" cy="2438400"/>
          </a:xfrm>
          <a:prstGeom prst="rect">
            <a:avLst/>
          </a:prstGeom>
        </p:spPr>
      </p:pic>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1435"/>
              </a:lnSpc>
            </a:pPr>
            <a:r>
              <a:rPr spc="-25" dirty="0"/>
              <a:t>23</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a:extLst>
              <a:ext uri="{C183D7F6-B498-43B3-948B-1728B52AA6E4}">
                <adec:decorative xmlns:adec="http://schemas.microsoft.com/office/drawing/2017/decorative" val="1"/>
              </a:ext>
            </a:extLst>
          </p:cNvPr>
          <p:cNvGrpSpPr/>
          <p:nvPr/>
        </p:nvGrpSpPr>
        <p:grpSpPr>
          <a:xfrm>
            <a:off x="0" y="908303"/>
            <a:ext cx="8686800" cy="2527300"/>
            <a:chOff x="0" y="908303"/>
            <a:chExt cx="8686800" cy="2527300"/>
          </a:xfrm>
        </p:grpSpPr>
        <p:sp>
          <p:nvSpPr>
            <p:cNvPr id="3" name="object 3"/>
            <p:cNvSpPr/>
            <p:nvPr/>
          </p:nvSpPr>
          <p:spPr>
            <a:xfrm>
              <a:off x="228600" y="914399"/>
              <a:ext cx="2514600" cy="2514600"/>
            </a:xfrm>
            <a:custGeom>
              <a:avLst/>
              <a:gdLst/>
              <a:ahLst/>
              <a:cxnLst/>
              <a:rect l="l" t="t" r="r" b="b"/>
              <a:pathLst>
                <a:path w="2514600" h="2514600">
                  <a:moveTo>
                    <a:pt x="0" y="1257300"/>
                  </a:moveTo>
                  <a:lnTo>
                    <a:pt x="907" y="1209073"/>
                  </a:lnTo>
                  <a:lnTo>
                    <a:pt x="3609" y="1161305"/>
                  </a:lnTo>
                  <a:lnTo>
                    <a:pt x="8073" y="1114029"/>
                  </a:lnTo>
                  <a:lnTo>
                    <a:pt x="14265" y="1067278"/>
                  </a:lnTo>
                  <a:lnTo>
                    <a:pt x="22154" y="1021083"/>
                  </a:lnTo>
                  <a:lnTo>
                    <a:pt x="31707" y="975478"/>
                  </a:lnTo>
                  <a:lnTo>
                    <a:pt x="42891" y="930495"/>
                  </a:lnTo>
                  <a:lnTo>
                    <a:pt x="55674" y="886166"/>
                  </a:lnTo>
                  <a:lnTo>
                    <a:pt x="70023" y="842524"/>
                  </a:lnTo>
                  <a:lnTo>
                    <a:pt x="85906" y="799602"/>
                  </a:lnTo>
                  <a:lnTo>
                    <a:pt x="103290" y="757432"/>
                  </a:lnTo>
                  <a:lnTo>
                    <a:pt x="122142" y="716047"/>
                  </a:lnTo>
                  <a:lnTo>
                    <a:pt x="142430" y="675480"/>
                  </a:lnTo>
                  <a:lnTo>
                    <a:pt x="164122" y="635762"/>
                  </a:lnTo>
                  <a:lnTo>
                    <a:pt x="187184" y="596927"/>
                  </a:lnTo>
                  <a:lnTo>
                    <a:pt x="211585" y="559006"/>
                  </a:lnTo>
                  <a:lnTo>
                    <a:pt x="237291" y="522033"/>
                  </a:lnTo>
                  <a:lnTo>
                    <a:pt x="264271" y="486041"/>
                  </a:lnTo>
                  <a:lnTo>
                    <a:pt x="292491" y="451061"/>
                  </a:lnTo>
                  <a:lnTo>
                    <a:pt x="321919" y="417126"/>
                  </a:lnTo>
                  <a:lnTo>
                    <a:pt x="352523" y="384269"/>
                  </a:lnTo>
                  <a:lnTo>
                    <a:pt x="384269" y="352523"/>
                  </a:lnTo>
                  <a:lnTo>
                    <a:pt x="417126" y="321919"/>
                  </a:lnTo>
                  <a:lnTo>
                    <a:pt x="451061" y="292491"/>
                  </a:lnTo>
                  <a:lnTo>
                    <a:pt x="486041" y="264271"/>
                  </a:lnTo>
                  <a:lnTo>
                    <a:pt x="522033" y="237291"/>
                  </a:lnTo>
                  <a:lnTo>
                    <a:pt x="559006" y="211585"/>
                  </a:lnTo>
                  <a:lnTo>
                    <a:pt x="596927" y="187184"/>
                  </a:lnTo>
                  <a:lnTo>
                    <a:pt x="635762" y="164122"/>
                  </a:lnTo>
                  <a:lnTo>
                    <a:pt x="675480" y="142430"/>
                  </a:lnTo>
                  <a:lnTo>
                    <a:pt x="716047" y="122142"/>
                  </a:lnTo>
                  <a:lnTo>
                    <a:pt x="757432" y="103290"/>
                  </a:lnTo>
                  <a:lnTo>
                    <a:pt x="799602" y="85906"/>
                  </a:lnTo>
                  <a:lnTo>
                    <a:pt x="842524" y="70023"/>
                  </a:lnTo>
                  <a:lnTo>
                    <a:pt x="886166" y="55674"/>
                  </a:lnTo>
                  <a:lnTo>
                    <a:pt x="930495" y="42891"/>
                  </a:lnTo>
                  <a:lnTo>
                    <a:pt x="975478" y="31707"/>
                  </a:lnTo>
                  <a:lnTo>
                    <a:pt x="1021083" y="22154"/>
                  </a:lnTo>
                  <a:lnTo>
                    <a:pt x="1067278" y="14265"/>
                  </a:lnTo>
                  <a:lnTo>
                    <a:pt x="1114029" y="8073"/>
                  </a:lnTo>
                  <a:lnTo>
                    <a:pt x="1161305" y="3609"/>
                  </a:lnTo>
                  <a:lnTo>
                    <a:pt x="1209073" y="907"/>
                  </a:lnTo>
                  <a:lnTo>
                    <a:pt x="1257300" y="0"/>
                  </a:lnTo>
                  <a:lnTo>
                    <a:pt x="1305526" y="907"/>
                  </a:lnTo>
                  <a:lnTo>
                    <a:pt x="1353294" y="3609"/>
                  </a:lnTo>
                  <a:lnTo>
                    <a:pt x="1400570" y="8073"/>
                  </a:lnTo>
                  <a:lnTo>
                    <a:pt x="1447321" y="14265"/>
                  </a:lnTo>
                  <a:lnTo>
                    <a:pt x="1493516" y="22154"/>
                  </a:lnTo>
                  <a:lnTo>
                    <a:pt x="1539121" y="31707"/>
                  </a:lnTo>
                  <a:lnTo>
                    <a:pt x="1584104" y="42891"/>
                  </a:lnTo>
                  <a:lnTo>
                    <a:pt x="1628433" y="55674"/>
                  </a:lnTo>
                  <a:lnTo>
                    <a:pt x="1672075" y="70023"/>
                  </a:lnTo>
                  <a:lnTo>
                    <a:pt x="1714997" y="85906"/>
                  </a:lnTo>
                  <a:lnTo>
                    <a:pt x="1757167" y="103290"/>
                  </a:lnTo>
                  <a:lnTo>
                    <a:pt x="1798552" y="122142"/>
                  </a:lnTo>
                  <a:lnTo>
                    <a:pt x="1839119" y="142430"/>
                  </a:lnTo>
                  <a:lnTo>
                    <a:pt x="1878837" y="164122"/>
                  </a:lnTo>
                  <a:lnTo>
                    <a:pt x="1917672" y="187184"/>
                  </a:lnTo>
                  <a:lnTo>
                    <a:pt x="1955593" y="211585"/>
                  </a:lnTo>
                  <a:lnTo>
                    <a:pt x="1992566" y="237291"/>
                  </a:lnTo>
                  <a:lnTo>
                    <a:pt x="2028558" y="264271"/>
                  </a:lnTo>
                  <a:lnTo>
                    <a:pt x="2063538" y="292491"/>
                  </a:lnTo>
                  <a:lnTo>
                    <a:pt x="2097473" y="321919"/>
                  </a:lnTo>
                  <a:lnTo>
                    <a:pt x="2130330" y="352523"/>
                  </a:lnTo>
                  <a:lnTo>
                    <a:pt x="2162076" y="384269"/>
                  </a:lnTo>
                  <a:lnTo>
                    <a:pt x="2192680" y="417126"/>
                  </a:lnTo>
                  <a:lnTo>
                    <a:pt x="2222108" y="451061"/>
                  </a:lnTo>
                  <a:lnTo>
                    <a:pt x="2250328" y="486041"/>
                  </a:lnTo>
                  <a:lnTo>
                    <a:pt x="2277308" y="522033"/>
                  </a:lnTo>
                  <a:lnTo>
                    <a:pt x="2303014" y="559006"/>
                  </a:lnTo>
                  <a:lnTo>
                    <a:pt x="2327415" y="596927"/>
                  </a:lnTo>
                  <a:lnTo>
                    <a:pt x="2350477" y="635762"/>
                  </a:lnTo>
                  <a:lnTo>
                    <a:pt x="2372169" y="675480"/>
                  </a:lnTo>
                  <a:lnTo>
                    <a:pt x="2392457" y="716047"/>
                  </a:lnTo>
                  <a:lnTo>
                    <a:pt x="2411309" y="757432"/>
                  </a:lnTo>
                  <a:lnTo>
                    <a:pt x="2428693" y="799602"/>
                  </a:lnTo>
                  <a:lnTo>
                    <a:pt x="2444576" y="842524"/>
                  </a:lnTo>
                  <a:lnTo>
                    <a:pt x="2458925" y="886166"/>
                  </a:lnTo>
                  <a:lnTo>
                    <a:pt x="2471708" y="930495"/>
                  </a:lnTo>
                  <a:lnTo>
                    <a:pt x="2482892" y="975478"/>
                  </a:lnTo>
                  <a:lnTo>
                    <a:pt x="2492445" y="1021083"/>
                  </a:lnTo>
                  <a:lnTo>
                    <a:pt x="2500334" y="1067278"/>
                  </a:lnTo>
                  <a:lnTo>
                    <a:pt x="2506526" y="1114029"/>
                  </a:lnTo>
                  <a:lnTo>
                    <a:pt x="2510990" y="1161305"/>
                  </a:lnTo>
                  <a:lnTo>
                    <a:pt x="2513692" y="1209073"/>
                  </a:lnTo>
                  <a:lnTo>
                    <a:pt x="2514600" y="1257300"/>
                  </a:lnTo>
                  <a:lnTo>
                    <a:pt x="2513692" y="1305526"/>
                  </a:lnTo>
                  <a:lnTo>
                    <a:pt x="2510990" y="1353294"/>
                  </a:lnTo>
                  <a:lnTo>
                    <a:pt x="2506526" y="1400570"/>
                  </a:lnTo>
                  <a:lnTo>
                    <a:pt x="2500334" y="1447321"/>
                  </a:lnTo>
                  <a:lnTo>
                    <a:pt x="2492445" y="1493516"/>
                  </a:lnTo>
                  <a:lnTo>
                    <a:pt x="2482892" y="1539121"/>
                  </a:lnTo>
                  <a:lnTo>
                    <a:pt x="2471708" y="1584104"/>
                  </a:lnTo>
                  <a:lnTo>
                    <a:pt x="2458925" y="1628433"/>
                  </a:lnTo>
                  <a:lnTo>
                    <a:pt x="2444576" y="1672075"/>
                  </a:lnTo>
                  <a:lnTo>
                    <a:pt x="2428693" y="1714997"/>
                  </a:lnTo>
                  <a:lnTo>
                    <a:pt x="2411309" y="1757167"/>
                  </a:lnTo>
                  <a:lnTo>
                    <a:pt x="2392457" y="1798552"/>
                  </a:lnTo>
                  <a:lnTo>
                    <a:pt x="2372169" y="1839119"/>
                  </a:lnTo>
                  <a:lnTo>
                    <a:pt x="2350477" y="1878837"/>
                  </a:lnTo>
                  <a:lnTo>
                    <a:pt x="2327415" y="1917672"/>
                  </a:lnTo>
                  <a:lnTo>
                    <a:pt x="2303014" y="1955593"/>
                  </a:lnTo>
                  <a:lnTo>
                    <a:pt x="2277308" y="1992566"/>
                  </a:lnTo>
                  <a:lnTo>
                    <a:pt x="2250328" y="2028558"/>
                  </a:lnTo>
                  <a:lnTo>
                    <a:pt x="2222108" y="2063538"/>
                  </a:lnTo>
                  <a:lnTo>
                    <a:pt x="2192680" y="2097473"/>
                  </a:lnTo>
                  <a:lnTo>
                    <a:pt x="2162076" y="2130330"/>
                  </a:lnTo>
                  <a:lnTo>
                    <a:pt x="2130330" y="2162076"/>
                  </a:lnTo>
                  <a:lnTo>
                    <a:pt x="2097473" y="2192680"/>
                  </a:lnTo>
                  <a:lnTo>
                    <a:pt x="2063538" y="2222108"/>
                  </a:lnTo>
                  <a:lnTo>
                    <a:pt x="2028558" y="2250328"/>
                  </a:lnTo>
                  <a:lnTo>
                    <a:pt x="1992566" y="2277308"/>
                  </a:lnTo>
                  <a:lnTo>
                    <a:pt x="1955593" y="2303014"/>
                  </a:lnTo>
                  <a:lnTo>
                    <a:pt x="1917672" y="2327415"/>
                  </a:lnTo>
                  <a:lnTo>
                    <a:pt x="1878837" y="2350477"/>
                  </a:lnTo>
                  <a:lnTo>
                    <a:pt x="1839119" y="2372169"/>
                  </a:lnTo>
                  <a:lnTo>
                    <a:pt x="1798552" y="2392457"/>
                  </a:lnTo>
                  <a:lnTo>
                    <a:pt x="1757167" y="2411309"/>
                  </a:lnTo>
                  <a:lnTo>
                    <a:pt x="1714997" y="2428693"/>
                  </a:lnTo>
                  <a:lnTo>
                    <a:pt x="1672075" y="2444576"/>
                  </a:lnTo>
                  <a:lnTo>
                    <a:pt x="1628433" y="2458925"/>
                  </a:lnTo>
                  <a:lnTo>
                    <a:pt x="1584104" y="2471708"/>
                  </a:lnTo>
                  <a:lnTo>
                    <a:pt x="1539121" y="2482892"/>
                  </a:lnTo>
                  <a:lnTo>
                    <a:pt x="1493516" y="2492445"/>
                  </a:lnTo>
                  <a:lnTo>
                    <a:pt x="1447321" y="2500334"/>
                  </a:lnTo>
                  <a:lnTo>
                    <a:pt x="1400570" y="2506526"/>
                  </a:lnTo>
                  <a:lnTo>
                    <a:pt x="1353294" y="2510990"/>
                  </a:lnTo>
                  <a:lnTo>
                    <a:pt x="1305526" y="2513692"/>
                  </a:lnTo>
                  <a:lnTo>
                    <a:pt x="1257300" y="2514600"/>
                  </a:lnTo>
                  <a:lnTo>
                    <a:pt x="1209073" y="2513692"/>
                  </a:lnTo>
                  <a:lnTo>
                    <a:pt x="1161305" y="2510990"/>
                  </a:lnTo>
                  <a:lnTo>
                    <a:pt x="1114029" y="2506526"/>
                  </a:lnTo>
                  <a:lnTo>
                    <a:pt x="1067278" y="2500334"/>
                  </a:lnTo>
                  <a:lnTo>
                    <a:pt x="1021083" y="2492445"/>
                  </a:lnTo>
                  <a:lnTo>
                    <a:pt x="975478" y="2482892"/>
                  </a:lnTo>
                  <a:lnTo>
                    <a:pt x="930495" y="2471708"/>
                  </a:lnTo>
                  <a:lnTo>
                    <a:pt x="886166" y="2458925"/>
                  </a:lnTo>
                  <a:lnTo>
                    <a:pt x="842524" y="2444576"/>
                  </a:lnTo>
                  <a:lnTo>
                    <a:pt x="799602" y="2428693"/>
                  </a:lnTo>
                  <a:lnTo>
                    <a:pt x="757432" y="2411309"/>
                  </a:lnTo>
                  <a:lnTo>
                    <a:pt x="716047" y="2392457"/>
                  </a:lnTo>
                  <a:lnTo>
                    <a:pt x="675480" y="2372169"/>
                  </a:lnTo>
                  <a:lnTo>
                    <a:pt x="635762" y="2350477"/>
                  </a:lnTo>
                  <a:lnTo>
                    <a:pt x="596927" y="2327415"/>
                  </a:lnTo>
                  <a:lnTo>
                    <a:pt x="559006" y="2303014"/>
                  </a:lnTo>
                  <a:lnTo>
                    <a:pt x="522033" y="2277308"/>
                  </a:lnTo>
                  <a:lnTo>
                    <a:pt x="486041" y="2250328"/>
                  </a:lnTo>
                  <a:lnTo>
                    <a:pt x="451061" y="2222108"/>
                  </a:lnTo>
                  <a:lnTo>
                    <a:pt x="417126" y="2192680"/>
                  </a:lnTo>
                  <a:lnTo>
                    <a:pt x="384269" y="2162076"/>
                  </a:lnTo>
                  <a:lnTo>
                    <a:pt x="352523" y="2130330"/>
                  </a:lnTo>
                  <a:lnTo>
                    <a:pt x="321919" y="2097473"/>
                  </a:lnTo>
                  <a:lnTo>
                    <a:pt x="292491" y="2063538"/>
                  </a:lnTo>
                  <a:lnTo>
                    <a:pt x="264271" y="2028558"/>
                  </a:lnTo>
                  <a:lnTo>
                    <a:pt x="237291" y="1992566"/>
                  </a:lnTo>
                  <a:lnTo>
                    <a:pt x="211585" y="1955593"/>
                  </a:lnTo>
                  <a:lnTo>
                    <a:pt x="187184" y="1917672"/>
                  </a:lnTo>
                  <a:lnTo>
                    <a:pt x="164122" y="1878837"/>
                  </a:lnTo>
                  <a:lnTo>
                    <a:pt x="142430" y="1839119"/>
                  </a:lnTo>
                  <a:lnTo>
                    <a:pt x="122142" y="1798552"/>
                  </a:lnTo>
                  <a:lnTo>
                    <a:pt x="103290" y="1757167"/>
                  </a:lnTo>
                  <a:lnTo>
                    <a:pt x="85906" y="1714997"/>
                  </a:lnTo>
                  <a:lnTo>
                    <a:pt x="70023" y="1672075"/>
                  </a:lnTo>
                  <a:lnTo>
                    <a:pt x="55674" y="1628433"/>
                  </a:lnTo>
                  <a:lnTo>
                    <a:pt x="42891" y="1584104"/>
                  </a:lnTo>
                  <a:lnTo>
                    <a:pt x="31707" y="1539121"/>
                  </a:lnTo>
                  <a:lnTo>
                    <a:pt x="22154" y="1493516"/>
                  </a:lnTo>
                  <a:lnTo>
                    <a:pt x="14265" y="1447321"/>
                  </a:lnTo>
                  <a:lnTo>
                    <a:pt x="8073" y="1400570"/>
                  </a:lnTo>
                  <a:lnTo>
                    <a:pt x="3609" y="1353294"/>
                  </a:lnTo>
                  <a:lnTo>
                    <a:pt x="907" y="1305526"/>
                  </a:lnTo>
                  <a:lnTo>
                    <a:pt x="0" y="1257300"/>
                  </a:lnTo>
                  <a:close/>
                </a:path>
              </a:pathLst>
            </a:custGeom>
            <a:ln w="12192">
              <a:solidFill>
                <a:srgbClr val="ACA29A"/>
              </a:solidFill>
            </a:ln>
          </p:spPr>
          <p:txBody>
            <a:bodyPr wrap="square" lIns="0" tIns="0" rIns="0" bIns="0" rtlCol="0"/>
            <a:lstStyle/>
            <a:p>
              <a:endParaRPr/>
            </a:p>
          </p:txBody>
        </p:sp>
        <p:sp>
          <p:nvSpPr>
            <p:cNvPr id="4" name="object 4"/>
            <p:cNvSpPr/>
            <p:nvPr/>
          </p:nvSpPr>
          <p:spPr>
            <a:xfrm>
              <a:off x="0" y="1676399"/>
              <a:ext cx="3962400" cy="1143000"/>
            </a:xfrm>
            <a:custGeom>
              <a:avLst/>
              <a:gdLst/>
              <a:ahLst/>
              <a:cxnLst/>
              <a:rect l="l" t="t" r="r" b="b"/>
              <a:pathLst>
                <a:path w="3962400" h="1143000">
                  <a:moveTo>
                    <a:pt x="0" y="1143000"/>
                  </a:moveTo>
                  <a:lnTo>
                    <a:pt x="3962400" y="1143000"/>
                  </a:lnTo>
                  <a:lnTo>
                    <a:pt x="3962400" y="0"/>
                  </a:lnTo>
                  <a:lnTo>
                    <a:pt x="0" y="0"/>
                  </a:lnTo>
                  <a:lnTo>
                    <a:pt x="0" y="1143000"/>
                  </a:lnTo>
                  <a:close/>
                </a:path>
              </a:pathLst>
            </a:custGeom>
            <a:solidFill>
              <a:srgbClr val="009CDE"/>
            </a:solidFill>
          </p:spPr>
          <p:txBody>
            <a:bodyPr wrap="square" lIns="0" tIns="0" rIns="0" bIns="0" rtlCol="0"/>
            <a:lstStyle/>
            <a:p>
              <a:endParaRPr/>
            </a:p>
          </p:txBody>
        </p:sp>
        <p:pic>
          <p:nvPicPr>
            <p:cNvPr id="5" name="object 5"/>
            <p:cNvPicPr/>
            <p:nvPr/>
          </p:nvPicPr>
          <p:blipFill>
            <a:blip r:embed="rId2" cstate="print"/>
            <a:stretch>
              <a:fillRect/>
            </a:stretch>
          </p:blipFill>
          <p:spPr>
            <a:xfrm>
              <a:off x="3962400" y="1676399"/>
              <a:ext cx="4724400" cy="1143000"/>
            </a:xfrm>
            <a:prstGeom prst="rect">
              <a:avLst/>
            </a:prstGeom>
          </p:spPr>
        </p:pic>
        <p:sp>
          <p:nvSpPr>
            <p:cNvPr id="6" name="object 6"/>
            <p:cNvSpPr/>
            <p:nvPr/>
          </p:nvSpPr>
          <p:spPr>
            <a:xfrm>
              <a:off x="609600" y="1523999"/>
              <a:ext cx="228600" cy="1449705"/>
            </a:xfrm>
            <a:custGeom>
              <a:avLst/>
              <a:gdLst/>
              <a:ahLst/>
              <a:cxnLst/>
              <a:rect l="l" t="t" r="r" b="b"/>
              <a:pathLst>
                <a:path w="228600" h="1449705">
                  <a:moveTo>
                    <a:pt x="228600" y="1449324"/>
                  </a:moveTo>
                  <a:lnTo>
                    <a:pt x="0" y="1449324"/>
                  </a:lnTo>
                  <a:lnTo>
                    <a:pt x="0" y="0"/>
                  </a:lnTo>
                  <a:lnTo>
                    <a:pt x="228600" y="0"/>
                  </a:lnTo>
                </a:path>
              </a:pathLst>
            </a:custGeom>
            <a:ln w="76200">
              <a:solidFill>
                <a:srgbClr val="0B2240"/>
              </a:solidFill>
            </a:ln>
          </p:spPr>
          <p:txBody>
            <a:bodyPr wrap="square" lIns="0" tIns="0" rIns="0" bIns="0" rtlCol="0"/>
            <a:lstStyle/>
            <a:p>
              <a:endParaRPr/>
            </a:p>
          </p:txBody>
        </p:sp>
        <p:sp>
          <p:nvSpPr>
            <p:cNvPr id="7" name="object 7"/>
            <p:cNvSpPr/>
            <p:nvPr/>
          </p:nvSpPr>
          <p:spPr>
            <a:xfrm>
              <a:off x="7848600" y="1210055"/>
              <a:ext cx="262255" cy="1371600"/>
            </a:xfrm>
            <a:custGeom>
              <a:avLst/>
              <a:gdLst/>
              <a:ahLst/>
              <a:cxnLst/>
              <a:rect l="l" t="t" r="r" b="b"/>
              <a:pathLst>
                <a:path w="262254" h="1371600">
                  <a:moveTo>
                    <a:pt x="0" y="0"/>
                  </a:moveTo>
                  <a:lnTo>
                    <a:pt x="262128" y="0"/>
                  </a:lnTo>
                  <a:lnTo>
                    <a:pt x="262128" y="1371600"/>
                  </a:lnTo>
                  <a:lnTo>
                    <a:pt x="0" y="1371600"/>
                  </a:lnTo>
                </a:path>
              </a:pathLst>
            </a:custGeom>
            <a:ln w="76200">
              <a:solidFill>
                <a:srgbClr val="ACA29A"/>
              </a:solidFill>
            </a:ln>
          </p:spPr>
          <p:txBody>
            <a:bodyPr wrap="square" lIns="0" tIns="0" rIns="0" bIns="0" rtlCol="0"/>
            <a:lstStyle/>
            <a:p>
              <a:endParaRPr/>
            </a:p>
          </p:txBody>
        </p:sp>
      </p:grpSp>
      <p:sp>
        <p:nvSpPr>
          <p:cNvPr id="8" name="object 8" descr="$PPTXTitle"/>
          <p:cNvSpPr txBox="1">
            <a:spLocks noGrp="1"/>
          </p:cNvSpPr>
          <p:nvPr>
            <p:ph type="title"/>
          </p:nvPr>
        </p:nvSpPr>
        <p:spPr>
          <a:xfrm>
            <a:off x="2219070" y="1729232"/>
            <a:ext cx="3558540" cy="939800"/>
          </a:xfrm>
          <a:prstGeom prst="rect">
            <a:avLst/>
          </a:prstGeom>
        </p:spPr>
        <p:txBody>
          <a:bodyPr vert="horz" wrap="square" lIns="0" tIns="12700" rIns="0" bIns="0" rtlCol="0">
            <a:spAutoFit/>
          </a:bodyPr>
          <a:lstStyle/>
          <a:p>
            <a:pPr marL="12700">
              <a:lnSpc>
                <a:spcPct val="100000"/>
              </a:lnSpc>
              <a:spcBef>
                <a:spcPts val="100"/>
              </a:spcBef>
            </a:pPr>
            <a:r>
              <a:rPr sz="6000" spc="-10" dirty="0"/>
              <a:t>Questions?</a:t>
            </a:r>
            <a:endParaRPr sz="60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5940" y="558897"/>
            <a:ext cx="7591425" cy="3646170"/>
          </a:xfrm>
          <a:prstGeom prst="rect">
            <a:avLst/>
          </a:prstGeom>
        </p:spPr>
        <p:txBody>
          <a:bodyPr vert="horz" wrap="square" lIns="0" tIns="12065" rIns="0" bIns="0" rtlCol="0">
            <a:spAutoFit/>
          </a:bodyPr>
          <a:lstStyle/>
          <a:p>
            <a:pPr marL="164465">
              <a:lnSpc>
                <a:spcPct val="100000"/>
              </a:lnSpc>
              <a:spcBef>
                <a:spcPts val="95"/>
              </a:spcBef>
            </a:pPr>
            <a:r>
              <a:rPr sz="2800" b="1" spc="-35" dirty="0">
                <a:solidFill>
                  <a:srgbClr val="0B2240"/>
                </a:solidFill>
                <a:latin typeface="Calibri"/>
                <a:cs typeface="Calibri"/>
              </a:rPr>
              <a:t>MINNESOTA</a:t>
            </a:r>
            <a:r>
              <a:rPr sz="2800" b="1" spc="-120" dirty="0">
                <a:solidFill>
                  <a:srgbClr val="0B2240"/>
                </a:solidFill>
                <a:latin typeface="Calibri"/>
                <a:cs typeface="Calibri"/>
              </a:rPr>
              <a:t> </a:t>
            </a:r>
            <a:r>
              <a:rPr sz="2800" b="1" dirty="0">
                <a:solidFill>
                  <a:srgbClr val="0B2240"/>
                </a:solidFill>
                <a:latin typeface="Calibri"/>
                <a:cs typeface="Calibri"/>
              </a:rPr>
              <a:t>NONRESIDENT</a:t>
            </a:r>
            <a:r>
              <a:rPr sz="2800" b="1" spc="-125" dirty="0">
                <a:solidFill>
                  <a:srgbClr val="0B2240"/>
                </a:solidFill>
                <a:latin typeface="Calibri"/>
                <a:cs typeface="Calibri"/>
              </a:rPr>
              <a:t> </a:t>
            </a:r>
            <a:r>
              <a:rPr sz="2800" b="1" spc="-25" dirty="0">
                <a:solidFill>
                  <a:srgbClr val="0B2240"/>
                </a:solidFill>
                <a:latin typeface="Calibri"/>
                <a:cs typeface="Calibri"/>
              </a:rPr>
              <a:t>ENTERTAINER</a:t>
            </a:r>
            <a:r>
              <a:rPr sz="2800" b="1" spc="-110" dirty="0">
                <a:solidFill>
                  <a:srgbClr val="0B2240"/>
                </a:solidFill>
                <a:latin typeface="Calibri"/>
                <a:cs typeface="Calibri"/>
              </a:rPr>
              <a:t> </a:t>
            </a:r>
            <a:r>
              <a:rPr sz="2800" b="1" spc="-25" dirty="0">
                <a:solidFill>
                  <a:srgbClr val="0B2240"/>
                </a:solidFill>
                <a:latin typeface="Calibri"/>
                <a:cs typeface="Calibri"/>
              </a:rPr>
              <a:t>TAX</a:t>
            </a:r>
            <a:endParaRPr sz="2800">
              <a:latin typeface="Calibri"/>
              <a:cs typeface="Calibri"/>
            </a:endParaRPr>
          </a:p>
          <a:p>
            <a:pPr>
              <a:lnSpc>
                <a:spcPct val="100000"/>
              </a:lnSpc>
              <a:spcBef>
                <a:spcPts val="900"/>
              </a:spcBef>
            </a:pPr>
            <a:endParaRPr sz="2800">
              <a:latin typeface="Calibri"/>
              <a:cs typeface="Calibri"/>
            </a:endParaRPr>
          </a:p>
          <a:p>
            <a:pPr marL="354965" marR="5080" indent="-342900">
              <a:lnSpc>
                <a:spcPct val="100000"/>
              </a:lnSpc>
              <a:buClr>
                <a:srgbClr val="009F4D"/>
              </a:buClr>
              <a:buFont typeface="Arial"/>
              <a:buChar char="•"/>
              <a:tabLst>
                <a:tab pos="354965" algn="l"/>
              </a:tabLst>
            </a:pPr>
            <a:r>
              <a:rPr sz="2800" spc="-10" dirty="0">
                <a:solidFill>
                  <a:srgbClr val="0B2240"/>
                </a:solidFill>
                <a:latin typeface="Calibri"/>
                <a:cs typeface="Calibri"/>
              </a:rPr>
              <a:t>Entertainers</a:t>
            </a:r>
            <a:r>
              <a:rPr sz="2800" spc="-80" dirty="0">
                <a:solidFill>
                  <a:srgbClr val="0B2240"/>
                </a:solidFill>
                <a:latin typeface="Calibri"/>
                <a:cs typeface="Calibri"/>
              </a:rPr>
              <a:t> </a:t>
            </a:r>
            <a:r>
              <a:rPr sz="2800" dirty="0">
                <a:solidFill>
                  <a:srgbClr val="0B2240"/>
                </a:solidFill>
                <a:latin typeface="Calibri"/>
                <a:cs typeface="Calibri"/>
              </a:rPr>
              <a:t>who</a:t>
            </a:r>
            <a:r>
              <a:rPr sz="2800" spc="-70" dirty="0">
                <a:solidFill>
                  <a:srgbClr val="0B2240"/>
                </a:solidFill>
                <a:latin typeface="Calibri"/>
                <a:cs typeface="Calibri"/>
              </a:rPr>
              <a:t> </a:t>
            </a:r>
            <a:r>
              <a:rPr sz="2800" dirty="0">
                <a:solidFill>
                  <a:srgbClr val="0B2240"/>
                </a:solidFill>
                <a:latin typeface="Calibri"/>
                <a:cs typeface="Calibri"/>
              </a:rPr>
              <a:t>are</a:t>
            </a:r>
            <a:r>
              <a:rPr sz="2800" spc="-95" dirty="0">
                <a:solidFill>
                  <a:srgbClr val="0B2240"/>
                </a:solidFill>
                <a:latin typeface="Calibri"/>
                <a:cs typeface="Calibri"/>
              </a:rPr>
              <a:t> </a:t>
            </a:r>
            <a:r>
              <a:rPr sz="2800" dirty="0">
                <a:solidFill>
                  <a:srgbClr val="0B2240"/>
                </a:solidFill>
                <a:latin typeface="Calibri"/>
                <a:cs typeface="Calibri"/>
              </a:rPr>
              <a:t>residents</a:t>
            </a:r>
            <a:r>
              <a:rPr sz="2800" spc="-50" dirty="0">
                <a:solidFill>
                  <a:srgbClr val="0B2240"/>
                </a:solidFill>
                <a:latin typeface="Calibri"/>
                <a:cs typeface="Calibri"/>
              </a:rPr>
              <a:t> </a:t>
            </a:r>
            <a:r>
              <a:rPr sz="2800" dirty="0">
                <a:solidFill>
                  <a:srgbClr val="0B2240"/>
                </a:solidFill>
                <a:latin typeface="Calibri"/>
                <a:cs typeface="Calibri"/>
              </a:rPr>
              <a:t>of</a:t>
            </a:r>
            <a:r>
              <a:rPr sz="2800" spc="-85" dirty="0">
                <a:solidFill>
                  <a:srgbClr val="0B2240"/>
                </a:solidFill>
                <a:latin typeface="Calibri"/>
                <a:cs typeface="Calibri"/>
              </a:rPr>
              <a:t> </a:t>
            </a:r>
            <a:r>
              <a:rPr sz="2800" dirty="0">
                <a:solidFill>
                  <a:srgbClr val="0B2240"/>
                </a:solidFill>
                <a:latin typeface="Calibri"/>
                <a:cs typeface="Calibri"/>
              </a:rPr>
              <a:t>other</a:t>
            </a:r>
            <a:r>
              <a:rPr sz="2800" spc="-75" dirty="0">
                <a:solidFill>
                  <a:srgbClr val="0B2240"/>
                </a:solidFill>
                <a:latin typeface="Calibri"/>
                <a:cs typeface="Calibri"/>
              </a:rPr>
              <a:t> </a:t>
            </a:r>
            <a:r>
              <a:rPr sz="2800" spc="-10" dirty="0">
                <a:solidFill>
                  <a:srgbClr val="0B2240"/>
                </a:solidFill>
                <a:latin typeface="Calibri"/>
                <a:cs typeface="Calibri"/>
              </a:rPr>
              <a:t>states</a:t>
            </a:r>
            <a:r>
              <a:rPr sz="2800" spc="-75" dirty="0">
                <a:solidFill>
                  <a:srgbClr val="0B2240"/>
                </a:solidFill>
                <a:latin typeface="Calibri"/>
                <a:cs typeface="Calibri"/>
              </a:rPr>
              <a:t> </a:t>
            </a:r>
            <a:r>
              <a:rPr sz="2800" spc="-25" dirty="0">
                <a:solidFill>
                  <a:srgbClr val="0B2240"/>
                </a:solidFill>
                <a:latin typeface="Calibri"/>
                <a:cs typeface="Calibri"/>
              </a:rPr>
              <a:t>and </a:t>
            </a:r>
            <a:r>
              <a:rPr sz="2800" dirty="0">
                <a:solidFill>
                  <a:srgbClr val="0B2240"/>
                </a:solidFill>
                <a:latin typeface="Calibri"/>
                <a:cs typeface="Calibri"/>
              </a:rPr>
              <a:t>perform</a:t>
            </a:r>
            <a:r>
              <a:rPr sz="2800" spc="-80" dirty="0">
                <a:solidFill>
                  <a:srgbClr val="0B2240"/>
                </a:solidFill>
                <a:latin typeface="Calibri"/>
                <a:cs typeface="Calibri"/>
              </a:rPr>
              <a:t> </a:t>
            </a:r>
            <a:r>
              <a:rPr sz="2800" dirty="0">
                <a:solidFill>
                  <a:srgbClr val="0B2240"/>
                </a:solidFill>
                <a:latin typeface="Calibri"/>
                <a:cs typeface="Calibri"/>
              </a:rPr>
              <a:t>in</a:t>
            </a:r>
            <a:r>
              <a:rPr sz="2800" spc="-65" dirty="0">
                <a:solidFill>
                  <a:srgbClr val="0B2240"/>
                </a:solidFill>
                <a:latin typeface="Calibri"/>
                <a:cs typeface="Calibri"/>
              </a:rPr>
              <a:t> </a:t>
            </a:r>
            <a:r>
              <a:rPr sz="2800" dirty="0">
                <a:solidFill>
                  <a:srgbClr val="0B2240"/>
                </a:solidFill>
                <a:latin typeface="Calibri"/>
                <a:cs typeface="Calibri"/>
              </a:rPr>
              <a:t>Minnesota</a:t>
            </a:r>
            <a:r>
              <a:rPr sz="2800" spc="-55" dirty="0">
                <a:solidFill>
                  <a:srgbClr val="0B2240"/>
                </a:solidFill>
                <a:latin typeface="Calibri"/>
                <a:cs typeface="Calibri"/>
              </a:rPr>
              <a:t> </a:t>
            </a:r>
            <a:r>
              <a:rPr sz="2800" dirty="0">
                <a:solidFill>
                  <a:srgbClr val="0B2240"/>
                </a:solidFill>
                <a:latin typeface="Calibri"/>
                <a:cs typeface="Calibri"/>
              </a:rPr>
              <a:t>are</a:t>
            </a:r>
            <a:r>
              <a:rPr sz="2800" spc="-90" dirty="0">
                <a:solidFill>
                  <a:srgbClr val="0B2240"/>
                </a:solidFill>
                <a:latin typeface="Calibri"/>
                <a:cs typeface="Calibri"/>
              </a:rPr>
              <a:t> </a:t>
            </a:r>
            <a:r>
              <a:rPr sz="2800" dirty="0">
                <a:solidFill>
                  <a:srgbClr val="0B2240"/>
                </a:solidFill>
                <a:latin typeface="Calibri"/>
                <a:cs typeface="Calibri"/>
              </a:rPr>
              <a:t>subject</a:t>
            </a:r>
            <a:r>
              <a:rPr sz="2800" spc="-55" dirty="0">
                <a:solidFill>
                  <a:srgbClr val="0B2240"/>
                </a:solidFill>
                <a:latin typeface="Calibri"/>
                <a:cs typeface="Calibri"/>
              </a:rPr>
              <a:t> </a:t>
            </a:r>
            <a:r>
              <a:rPr sz="2800" dirty="0">
                <a:solidFill>
                  <a:srgbClr val="0B2240"/>
                </a:solidFill>
                <a:latin typeface="Calibri"/>
                <a:cs typeface="Calibri"/>
              </a:rPr>
              <a:t>to</a:t>
            </a:r>
            <a:r>
              <a:rPr sz="2800" spc="-85" dirty="0">
                <a:solidFill>
                  <a:srgbClr val="0B2240"/>
                </a:solidFill>
                <a:latin typeface="Calibri"/>
                <a:cs typeface="Calibri"/>
              </a:rPr>
              <a:t> </a:t>
            </a:r>
            <a:r>
              <a:rPr sz="2800" spc="-10" dirty="0">
                <a:solidFill>
                  <a:srgbClr val="0B2240"/>
                </a:solidFill>
                <a:latin typeface="Calibri"/>
                <a:cs typeface="Calibri"/>
              </a:rPr>
              <a:t>Minnesota’s Nonresident</a:t>
            </a:r>
            <a:r>
              <a:rPr sz="2800" spc="-50" dirty="0">
                <a:solidFill>
                  <a:srgbClr val="0B2240"/>
                </a:solidFill>
                <a:latin typeface="Calibri"/>
                <a:cs typeface="Calibri"/>
              </a:rPr>
              <a:t> </a:t>
            </a:r>
            <a:r>
              <a:rPr sz="2800" spc="-10" dirty="0">
                <a:solidFill>
                  <a:srgbClr val="0B2240"/>
                </a:solidFill>
                <a:latin typeface="Calibri"/>
                <a:cs typeface="Calibri"/>
              </a:rPr>
              <a:t>Entertainer</a:t>
            </a:r>
            <a:r>
              <a:rPr sz="2800" spc="-80" dirty="0">
                <a:solidFill>
                  <a:srgbClr val="0B2240"/>
                </a:solidFill>
                <a:latin typeface="Calibri"/>
                <a:cs typeface="Calibri"/>
              </a:rPr>
              <a:t> </a:t>
            </a:r>
            <a:r>
              <a:rPr sz="2800" spc="-20" dirty="0">
                <a:solidFill>
                  <a:srgbClr val="0B2240"/>
                </a:solidFill>
                <a:latin typeface="Calibri"/>
                <a:cs typeface="Calibri"/>
              </a:rPr>
              <a:t>Tax.</a:t>
            </a:r>
            <a:endParaRPr sz="2800">
              <a:latin typeface="Calibri"/>
              <a:cs typeface="Calibri"/>
            </a:endParaRPr>
          </a:p>
          <a:p>
            <a:pPr marL="354965" marR="471805" indent="-342900">
              <a:lnSpc>
                <a:spcPct val="100000"/>
              </a:lnSpc>
              <a:spcBef>
                <a:spcPts val="675"/>
              </a:spcBef>
              <a:buClr>
                <a:srgbClr val="009F4D"/>
              </a:buClr>
              <a:buFont typeface="Arial"/>
              <a:buChar char="•"/>
              <a:tabLst>
                <a:tab pos="354965" algn="l"/>
              </a:tabLst>
            </a:pPr>
            <a:r>
              <a:rPr sz="2800" dirty="0">
                <a:solidFill>
                  <a:srgbClr val="0B2240"/>
                </a:solidFill>
                <a:latin typeface="Calibri"/>
                <a:cs typeface="Calibri"/>
              </a:rPr>
              <a:t>This</a:t>
            </a:r>
            <a:r>
              <a:rPr sz="2800" spc="-50" dirty="0">
                <a:solidFill>
                  <a:srgbClr val="0B2240"/>
                </a:solidFill>
                <a:latin typeface="Calibri"/>
                <a:cs typeface="Calibri"/>
              </a:rPr>
              <a:t> </a:t>
            </a:r>
            <a:r>
              <a:rPr sz="2800" dirty="0">
                <a:solidFill>
                  <a:srgbClr val="0B2240"/>
                </a:solidFill>
                <a:latin typeface="Calibri"/>
                <a:cs typeface="Calibri"/>
              </a:rPr>
              <a:t>tax</a:t>
            </a:r>
            <a:r>
              <a:rPr sz="2800" spc="-55" dirty="0">
                <a:solidFill>
                  <a:srgbClr val="0B2240"/>
                </a:solidFill>
                <a:latin typeface="Calibri"/>
                <a:cs typeface="Calibri"/>
              </a:rPr>
              <a:t> </a:t>
            </a:r>
            <a:r>
              <a:rPr sz="2800" dirty="0">
                <a:solidFill>
                  <a:srgbClr val="0B2240"/>
                </a:solidFill>
                <a:latin typeface="Calibri"/>
                <a:cs typeface="Calibri"/>
              </a:rPr>
              <a:t>is</a:t>
            </a:r>
            <a:r>
              <a:rPr sz="2800" spc="-40" dirty="0">
                <a:solidFill>
                  <a:srgbClr val="0B2240"/>
                </a:solidFill>
                <a:latin typeface="Calibri"/>
                <a:cs typeface="Calibri"/>
              </a:rPr>
              <a:t> </a:t>
            </a:r>
            <a:r>
              <a:rPr sz="2800" dirty="0">
                <a:solidFill>
                  <a:srgbClr val="0B2240"/>
                </a:solidFill>
                <a:latin typeface="Calibri"/>
                <a:cs typeface="Calibri"/>
              </a:rPr>
              <a:t>2</a:t>
            </a:r>
            <a:r>
              <a:rPr sz="2800" spc="-50" dirty="0">
                <a:solidFill>
                  <a:srgbClr val="0B2240"/>
                </a:solidFill>
                <a:latin typeface="Calibri"/>
                <a:cs typeface="Calibri"/>
              </a:rPr>
              <a:t> </a:t>
            </a:r>
            <a:r>
              <a:rPr sz="2800" dirty="0">
                <a:solidFill>
                  <a:srgbClr val="0B2240"/>
                </a:solidFill>
                <a:latin typeface="Calibri"/>
                <a:cs typeface="Calibri"/>
              </a:rPr>
              <a:t>percent</a:t>
            </a:r>
            <a:r>
              <a:rPr sz="2800" spc="-40" dirty="0">
                <a:solidFill>
                  <a:srgbClr val="0B2240"/>
                </a:solidFill>
                <a:latin typeface="Calibri"/>
                <a:cs typeface="Calibri"/>
              </a:rPr>
              <a:t> </a:t>
            </a:r>
            <a:r>
              <a:rPr sz="2800" dirty="0">
                <a:solidFill>
                  <a:srgbClr val="0B2240"/>
                </a:solidFill>
                <a:latin typeface="Calibri"/>
                <a:cs typeface="Calibri"/>
              </a:rPr>
              <a:t>of</a:t>
            </a:r>
            <a:r>
              <a:rPr sz="2800" spc="-55" dirty="0">
                <a:solidFill>
                  <a:srgbClr val="0B2240"/>
                </a:solidFill>
                <a:latin typeface="Calibri"/>
                <a:cs typeface="Calibri"/>
              </a:rPr>
              <a:t> </a:t>
            </a:r>
            <a:r>
              <a:rPr sz="2800" dirty="0">
                <a:solidFill>
                  <a:srgbClr val="0B2240"/>
                </a:solidFill>
                <a:latin typeface="Calibri"/>
                <a:cs typeface="Calibri"/>
              </a:rPr>
              <a:t>the</a:t>
            </a:r>
            <a:r>
              <a:rPr sz="2800" spc="-45" dirty="0">
                <a:solidFill>
                  <a:srgbClr val="0B2240"/>
                </a:solidFill>
                <a:latin typeface="Calibri"/>
                <a:cs typeface="Calibri"/>
              </a:rPr>
              <a:t> </a:t>
            </a:r>
            <a:r>
              <a:rPr sz="2800" dirty="0">
                <a:solidFill>
                  <a:srgbClr val="0B2240"/>
                </a:solidFill>
                <a:latin typeface="Calibri"/>
                <a:cs typeface="Calibri"/>
              </a:rPr>
              <a:t>gross</a:t>
            </a:r>
            <a:r>
              <a:rPr sz="2800" spc="-40" dirty="0">
                <a:solidFill>
                  <a:srgbClr val="0B2240"/>
                </a:solidFill>
                <a:latin typeface="Calibri"/>
                <a:cs typeface="Calibri"/>
              </a:rPr>
              <a:t> </a:t>
            </a:r>
            <a:r>
              <a:rPr sz="2800" spc="-10" dirty="0">
                <a:solidFill>
                  <a:srgbClr val="0B2240"/>
                </a:solidFill>
                <a:latin typeface="Calibri"/>
                <a:cs typeface="Calibri"/>
              </a:rPr>
              <a:t>compensation </a:t>
            </a:r>
            <a:r>
              <a:rPr sz="2800" dirty="0">
                <a:solidFill>
                  <a:srgbClr val="0B2240"/>
                </a:solidFill>
                <a:latin typeface="Calibri"/>
                <a:cs typeface="Calibri"/>
              </a:rPr>
              <a:t>received</a:t>
            </a:r>
            <a:r>
              <a:rPr sz="2800" spc="-70" dirty="0">
                <a:solidFill>
                  <a:srgbClr val="0B2240"/>
                </a:solidFill>
                <a:latin typeface="Calibri"/>
                <a:cs typeface="Calibri"/>
              </a:rPr>
              <a:t> </a:t>
            </a:r>
            <a:r>
              <a:rPr sz="2800" dirty="0">
                <a:solidFill>
                  <a:srgbClr val="0B2240"/>
                </a:solidFill>
                <a:latin typeface="Calibri"/>
                <a:cs typeface="Calibri"/>
              </a:rPr>
              <a:t>by</a:t>
            </a:r>
            <a:r>
              <a:rPr sz="2800" spc="-55" dirty="0">
                <a:solidFill>
                  <a:srgbClr val="0B2240"/>
                </a:solidFill>
                <a:latin typeface="Calibri"/>
                <a:cs typeface="Calibri"/>
              </a:rPr>
              <a:t> </a:t>
            </a:r>
            <a:r>
              <a:rPr sz="2800" dirty="0">
                <a:solidFill>
                  <a:srgbClr val="0B2240"/>
                </a:solidFill>
                <a:latin typeface="Calibri"/>
                <a:cs typeface="Calibri"/>
              </a:rPr>
              <a:t>a</a:t>
            </a:r>
            <a:r>
              <a:rPr sz="2800" spc="-55" dirty="0">
                <a:solidFill>
                  <a:srgbClr val="0B2240"/>
                </a:solidFill>
                <a:latin typeface="Calibri"/>
                <a:cs typeface="Calibri"/>
              </a:rPr>
              <a:t> </a:t>
            </a:r>
            <a:r>
              <a:rPr sz="2800" spc="-10" dirty="0">
                <a:solidFill>
                  <a:srgbClr val="0B2240"/>
                </a:solidFill>
                <a:latin typeface="Calibri"/>
                <a:cs typeface="Calibri"/>
              </a:rPr>
              <a:t>nonresident</a:t>
            </a:r>
            <a:r>
              <a:rPr sz="2800" spc="-20" dirty="0">
                <a:solidFill>
                  <a:srgbClr val="0B2240"/>
                </a:solidFill>
                <a:latin typeface="Calibri"/>
                <a:cs typeface="Calibri"/>
              </a:rPr>
              <a:t> </a:t>
            </a:r>
            <a:r>
              <a:rPr sz="2800" spc="-10" dirty="0">
                <a:solidFill>
                  <a:srgbClr val="0B2240"/>
                </a:solidFill>
                <a:latin typeface="Calibri"/>
                <a:cs typeface="Calibri"/>
              </a:rPr>
              <a:t>entertainer</a:t>
            </a:r>
            <a:r>
              <a:rPr sz="2800" spc="-70" dirty="0">
                <a:solidFill>
                  <a:srgbClr val="0B2240"/>
                </a:solidFill>
                <a:latin typeface="Calibri"/>
                <a:cs typeface="Calibri"/>
              </a:rPr>
              <a:t> </a:t>
            </a:r>
            <a:r>
              <a:rPr sz="2800" spc="-25" dirty="0">
                <a:solidFill>
                  <a:srgbClr val="0B2240"/>
                </a:solidFill>
                <a:latin typeface="Calibri"/>
                <a:cs typeface="Calibri"/>
              </a:rPr>
              <a:t>or </a:t>
            </a:r>
            <a:r>
              <a:rPr sz="2800" spc="-10" dirty="0">
                <a:solidFill>
                  <a:srgbClr val="0B2240"/>
                </a:solidFill>
                <a:latin typeface="Calibri"/>
                <a:cs typeface="Calibri"/>
              </a:rPr>
              <a:t>entertainment</a:t>
            </a:r>
            <a:r>
              <a:rPr sz="2800" spc="-130" dirty="0">
                <a:solidFill>
                  <a:srgbClr val="0B2240"/>
                </a:solidFill>
                <a:latin typeface="Calibri"/>
                <a:cs typeface="Calibri"/>
              </a:rPr>
              <a:t> </a:t>
            </a:r>
            <a:r>
              <a:rPr sz="2800" spc="-10" dirty="0">
                <a:solidFill>
                  <a:srgbClr val="0B2240"/>
                </a:solidFill>
                <a:latin typeface="Calibri"/>
                <a:cs typeface="Calibri"/>
              </a:rPr>
              <a:t>entity.</a:t>
            </a:r>
            <a:endParaRPr sz="2800">
              <a:latin typeface="Calibri"/>
              <a:cs typeface="Calibri"/>
            </a:endParaRPr>
          </a:p>
        </p:txBody>
      </p:sp>
      <p:pic>
        <p:nvPicPr>
          <p:cNvPr id="3" name="object 3" descr="ballet shoes, theater masks, and a violin"/>
          <p:cNvPicPr/>
          <p:nvPr/>
        </p:nvPicPr>
        <p:blipFill>
          <a:blip r:embed="rId2" cstate="print"/>
          <a:stretch>
            <a:fillRect/>
          </a:stretch>
        </p:blipFill>
        <p:spPr>
          <a:xfrm>
            <a:off x="4553711" y="4359981"/>
            <a:ext cx="2670048" cy="2100437"/>
          </a:xfrm>
          <a:prstGeom prst="rect">
            <a:avLst/>
          </a:prstGeom>
        </p:spPr>
      </p:pic>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435"/>
              </a:lnSpc>
            </a:pPr>
            <a:r>
              <a:rPr spc="-25" dirty="0"/>
              <a:t>4</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5940" y="1063615"/>
            <a:ext cx="8008620" cy="4769485"/>
          </a:xfrm>
          <a:prstGeom prst="rect">
            <a:avLst/>
          </a:prstGeom>
        </p:spPr>
        <p:txBody>
          <a:bodyPr vert="horz" wrap="square" lIns="0" tIns="59055" rIns="0" bIns="0" rtlCol="0">
            <a:spAutoFit/>
          </a:bodyPr>
          <a:lstStyle/>
          <a:p>
            <a:pPr marL="354965" indent="-342265">
              <a:lnSpc>
                <a:spcPct val="100000"/>
              </a:lnSpc>
              <a:spcBef>
                <a:spcPts val="465"/>
              </a:spcBef>
              <a:buClr>
                <a:srgbClr val="009F4D"/>
              </a:buClr>
              <a:buFont typeface="Arial"/>
              <a:buChar char="•"/>
              <a:tabLst>
                <a:tab pos="354965" algn="l"/>
              </a:tabLst>
            </a:pPr>
            <a:r>
              <a:rPr sz="2800" b="1" spc="-10" dirty="0">
                <a:solidFill>
                  <a:srgbClr val="0B2240"/>
                </a:solidFill>
                <a:latin typeface="Calibri"/>
                <a:cs typeface="Calibri"/>
              </a:rPr>
              <a:t>Nonresident:</a:t>
            </a:r>
            <a:endParaRPr sz="2800">
              <a:latin typeface="Calibri"/>
              <a:cs typeface="Calibri"/>
            </a:endParaRPr>
          </a:p>
          <a:p>
            <a:pPr marL="755015" lvl="1" indent="-285115">
              <a:lnSpc>
                <a:spcPct val="100000"/>
              </a:lnSpc>
              <a:spcBef>
                <a:spcPts val="315"/>
              </a:spcBef>
              <a:buClr>
                <a:srgbClr val="009F4D"/>
              </a:buClr>
              <a:buFont typeface="Arial"/>
              <a:buChar char="–"/>
              <a:tabLst>
                <a:tab pos="755015" algn="l"/>
              </a:tabLst>
            </a:pPr>
            <a:r>
              <a:rPr sz="2400" dirty="0">
                <a:solidFill>
                  <a:srgbClr val="0B2240"/>
                </a:solidFill>
                <a:latin typeface="Calibri"/>
                <a:cs typeface="Calibri"/>
              </a:rPr>
              <a:t>an</a:t>
            </a:r>
            <a:r>
              <a:rPr sz="2400" spc="-45" dirty="0">
                <a:solidFill>
                  <a:srgbClr val="0B2240"/>
                </a:solidFill>
                <a:latin typeface="Calibri"/>
                <a:cs typeface="Calibri"/>
              </a:rPr>
              <a:t> </a:t>
            </a:r>
            <a:r>
              <a:rPr sz="2400" dirty="0">
                <a:solidFill>
                  <a:srgbClr val="0B2240"/>
                </a:solidFill>
                <a:latin typeface="Calibri"/>
                <a:cs typeface="Calibri"/>
              </a:rPr>
              <a:t>individual</a:t>
            </a:r>
            <a:r>
              <a:rPr sz="2400" spc="-40" dirty="0">
                <a:solidFill>
                  <a:srgbClr val="0B2240"/>
                </a:solidFill>
                <a:latin typeface="Calibri"/>
                <a:cs typeface="Calibri"/>
              </a:rPr>
              <a:t> </a:t>
            </a:r>
            <a:r>
              <a:rPr sz="2400" dirty="0">
                <a:solidFill>
                  <a:srgbClr val="0B2240"/>
                </a:solidFill>
                <a:latin typeface="Calibri"/>
                <a:cs typeface="Calibri"/>
              </a:rPr>
              <a:t>who</a:t>
            </a:r>
            <a:r>
              <a:rPr sz="2400" spc="-45" dirty="0">
                <a:solidFill>
                  <a:srgbClr val="0B2240"/>
                </a:solidFill>
                <a:latin typeface="Calibri"/>
                <a:cs typeface="Calibri"/>
              </a:rPr>
              <a:t> </a:t>
            </a:r>
            <a:r>
              <a:rPr sz="2400" dirty="0">
                <a:solidFill>
                  <a:srgbClr val="0B2240"/>
                </a:solidFill>
                <a:latin typeface="Calibri"/>
                <a:cs typeface="Calibri"/>
              </a:rPr>
              <a:t>is</a:t>
            </a:r>
            <a:r>
              <a:rPr sz="2400" spc="-45" dirty="0">
                <a:solidFill>
                  <a:srgbClr val="0B2240"/>
                </a:solidFill>
                <a:latin typeface="Calibri"/>
                <a:cs typeface="Calibri"/>
              </a:rPr>
              <a:t> </a:t>
            </a:r>
            <a:r>
              <a:rPr sz="2400" dirty="0">
                <a:solidFill>
                  <a:srgbClr val="0B2240"/>
                </a:solidFill>
                <a:latin typeface="Calibri"/>
                <a:cs typeface="Calibri"/>
              </a:rPr>
              <a:t>not</a:t>
            </a:r>
            <a:r>
              <a:rPr sz="2400" spc="-40" dirty="0">
                <a:solidFill>
                  <a:srgbClr val="0B2240"/>
                </a:solidFill>
                <a:latin typeface="Calibri"/>
                <a:cs typeface="Calibri"/>
              </a:rPr>
              <a:t> </a:t>
            </a:r>
            <a:r>
              <a:rPr sz="2400" dirty="0">
                <a:solidFill>
                  <a:srgbClr val="0B2240"/>
                </a:solidFill>
                <a:latin typeface="Calibri"/>
                <a:cs typeface="Calibri"/>
              </a:rPr>
              <a:t>a</a:t>
            </a:r>
            <a:r>
              <a:rPr sz="2400" spc="-50" dirty="0">
                <a:solidFill>
                  <a:srgbClr val="0B2240"/>
                </a:solidFill>
                <a:latin typeface="Calibri"/>
                <a:cs typeface="Calibri"/>
              </a:rPr>
              <a:t> </a:t>
            </a:r>
            <a:r>
              <a:rPr sz="2400" dirty="0">
                <a:solidFill>
                  <a:srgbClr val="0B2240"/>
                </a:solidFill>
                <a:latin typeface="Calibri"/>
                <a:cs typeface="Calibri"/>
              </a:rPr>
              <a:t>resident</a:t>
            </a:r>
            <a:r>
              <a:rPr sz="2400" spc="-30" dirty="0">
                <a:solidFill>
                  <a:srgbClr val="0B2240"/>
                </a:solidFill>
                <a:latin typeface="Calibri"/>
                <a:cs typeface="Calibri"/>
              </a:rPr>
              <a:t> </a:t>
            </a:r>
            <a:r>
              <a:rPr sz="2400" dirty="0">
                <a:solidFill>
                  <a:srgbClr val="0B2240"/>
                </a:solidFill>
                <a:latin typeface="Calibri"/>
                <a:cs typeface="Calibri"/>
              </a:rPr>
              <a:t>of</a:t>
            </a:r>
            <a:r>
              <a:rPr sz="2400" spc="-40" dirty="0">
                <a:solidFill>
                  <a:srgbClr val="0B2240"/>
                </a:solidFill>
                <a:latin typeface="Calibri"/>
                <a:cs typeface="Calibri"/>
              </a:rPr>
              <a:t> </a:t>
            </a:r>
            <a:r>
              <a:rPr sz="2400" spc="-10" dirty="0">
                <a:solidFill>
                  <a:srgbClr val="0B2240"/>
                </a:solidFill>
                <a:latin typeface="Calibri"/>
                <a:cs typeface="Calibri"/>
              </a:rPr>
              <a:t>Minnesota</a:t>
            </a:r>
            <a:endParaRPr sz="2400">
              <a:latin typeface="Calibri"/>
              <a:cs typeface="Calibri"/>
            </a:endParaRPr>
          </a:p>
          <a:p>
            <a:pPr marL="354965" indent="-342265">
              <a:lnSpc>
                <a:spcPct val="100000"/>
              </a:lnSpc>
              <a:spcBef>
                <a:spcPts val="309"/>
              </a:spcBef>
              <a:buClr>
                <a:srgbClr val="009F4D"/>
              </a:buClr>
              <a:buFont typeface="Arial"/>
              <a:buChar char="•"/>
              <a:tabLst>
                <a:tab pos="354965" algn="l"/>
              </a:tabLst>
            </a:pPr>
            <a:r>
              <a:rPr sz="2800" b="1" spc="-10" dirty="0">
                <a:solidFill>
                  <a:srgbClr val="0B2240"/>
                </a:solidFill>
                <a:latin typeface="Calibri"/>
                <a:cs typeface="Calibri"/>
              </a:rPr>
              <a:t>Entertainers:</a:t>
            </a:r>
            <a:endParaRPr sz="2800">
              <a:latin typeface="Calibri"/>
              <a:cs typeface="Calibri"/>
            </a:endParaRPr>
          </a:p>
          <a:p>
            <a:pPr marL="754380" marR="5080" lvl="1" indent="-285115">
              <a:lnSpc>
                <a:spcPts val="2590"/>
              </a:lnSpc>
              <a:spcBef>
                <a:spcPts val="640"/>
              </a:spcBef>
              <a:buClr>
                <a:srgbClr val="009F4D"/>
              </a:buClr>
              <a:buFont typeface="Arial"/>
              <a:buChar char="–"/>
              <a:tabLst>
                <a:tab pos="756285" algn="l"/>
              </a:tabLst>
            </a:pPr>
            <a:r>
              <a:rPr sz="2400" dirty="0">
                <a:solidFill>
                  <a:srgbClr val="0B2240"/>
                </a:solidFill>
                <a:latin typeface="Calibri"/>
                <a:cs typeface="Calibri"/>
              </a:rPr>
              <a:t>include,</a:t>
            </a:r>
            <a:r>
              <a:rPr sz="2400" spc="-80" dirty="0">
                <a:solidFill>
                  <a:srgbClr val="0B2240"/>
                </a:solidFill>
                <a:latin typeface="Calibri"/>
                <a:cs typeface="Calibri"/>
              </a:rPr>
              <a:t> </a:t>
            </a:r>
            <a:r>
              <a:rPr sz="2400" dirty="0">
                <a:solidFill>
                  <a:srgbClr val="0B2240"/>
                </a:solidFill>
                <a:latin typeface="Calibri"/>
                <a:cs typeface="Calibri"/>
              </a:rPr>
              <a:t>but</a:t>
            </a:r>
            <a:r>
              <a:rPr sz="2400" spc="-65" dirty="0">
                <a:solidFill>
                  <a:srgbClr val="0B2240"/>
                </a:solidFill>
                <a:latin typeface="Calibri"/>
                <a:cs typeface="Calibri"/>
              </a:rPr>
              <a:t> </a:t>
            </a:r>
            <a:r>
              <a:rPr sz="2400" dirty="0">
                <a:solidFill>
                  <a:srgbClr val="0B2240"/>
                </a:solidFill>
                <a:latin typeface="Calibri"/>
                <a:cs typeface="Calibri"/>
              </a:rPr>
              <a:t>are</a:t>
            </a:r>
            <a:r>
              <a:rPr sz="2400" spc="-65" dirty="0">
                <a:solidFill>
                  <a:srgbClr val="0B2240"/>
                </a:solidFill>
                <a:latin typeface="Calibri"/>
                <a:cs typeface="Calibri"/>
              </a:rPr>
              <a:t> </a:t>
            </a:r>
            <a:r>
              <a:rPr sz="2400" dirty="0">
                <a:solidFill>
                  <a:srgbClr val="0B2240"/>
                </a:solidFill>
                <a:latin typeface="Calibri"/>
                <a:cs typeface="Calibri"/>
              </a:rPr>
              <a:t>not</a:t>
            </a:r>
            <a:r>
              <a:rPr sz="2400" spc="-65" dirty="0">
                <a:solidFill>
                  <a:srgbClr val="0B2240"/>
                </a:solidFill>
                <a:latin typeface="Calibri"/>
                <a:cs typeface="Calibri"/>
              </a:rPr>
              <a:t> </a:t>
            </a:r>
            <a:r>
              <a:rPr sz="2400" dirty="0">
                <a:solidFill>
                  <a:srgbClr val="0B2240"/>
                </a:solidFill>
                <a:latin typeface="Calibri"/>
                <a:cs typeface="Calibri"/>
              </a:rPr>
              <a:t>limited</a:t>
            </a:r>
            <a:r>
              <a:rPr sz="2400" spc="-90" dirty="0">
                <a:solidFill>
                  <a:srgbClr val="0B2240"/>
                </a:solidFill>
                <a:latin typeface="Calibri"/>
                <a:cs typeface="Calibri"/>
              </a:rPr>
              <a:t> </a:t>
            </a:r>
            <a:r>
              <a:rPr sz="2400" dirty="0">
                <a:solidFill>
                  <a:srgbClr val="0B2240"/>
                </a:solidFill>
                <a:latin typeface="Calibri"/>
                <a:cs typeface="Calibri"/>
              </a:rPr>
              <a:t>to,</a:t>
            </a:r>
            <a:r>
              <a:rPr sz="2400" spc="-65" dirty="0">
                <a:solidFill>
                  <a:srgbClr val="0B2240"/>
                </a:solidFill>
                <a:latin typeface="Calibri"/>
                <a:cs typeface="Calibri"/>
              </a:rPr>
              <a:t> </a:t>
            </a:r>
            <a:r>
              <a:rPr sz="2400" dirty="0">
                <a:solidFill>
                  <a:srgbClr val="0B2240"/>
                </a:solidFill>
                <a:latin typeface="Calibri"/>
                <a:cs typeface="Calibri"/>
              </a:rPr>
              <a:t>musicians,</a:t>
            </a:r>
            <a:r>
              <a:rPr sz="2400" spc="-80" dirty="0">
                <a:solidFill>
                  <a:srgbClr val="0B2240"/>
                </a:solidFill>
                <a:latin typeface="Calibri"/>
                <a:cs typeface="Calibri"/>
              </a:rPr>
              <a:t> </a:t>
            </a:r>
            <a:r>
              <a:rPr sz="2400" dirty="0">
                <a:solidFill>
                  <a:srgbClr val="0B2240"/>
                </a:solidFill>
                <a:latin typeface="Calibri"/>
                <a:cs typeface="Calibri"/>
              </a:rPr>
              <a:t>singers,</a:t>
            </a:r>
            <a:r>
              <a:rPr sz="2400" spc="-70" dirty="0">
                <a:solidFill>
                  <a:srgbClr val="0B2240"/>
                </a:solidFill>
                <a:latin typeface="Calibri"/>
                <a:cs typeface="Calibri"/>
              </a:rPr>
              <a:t> </a:t>
            </a:r>
            <a:r>
              <a:rPr sz="2400" spc="-10" dirty="0">
                <a:solidFill>
                  <a:srgbClr val="0B2240"/>
                </a:solidFill>
                <a:latin typeface="Calibri"/>
                <a:cs typeface="Calibri"/>
              </a:rPr>
              <a:t>dancers, 	</a:t>
            </a:r>
            <a:r>
              <a:rPr sz="2400" dirty="0">
                <a:solidFill>
                  <a:srgbClr val="0B2240"/>
                </a:solidFill>
                <a:latin typeface="Calibri"/>
                <a:cs typeface="Calibri"/>
              </a:rPr>
              <a:t>comedians,</a:t>
            </a:r>
            <a:r>
              <a:rPr sz="2400" spc="-85" dirty="0">
                <a:solidFill>
                  <a:srgbClr val="0B2240"/>
                </a:solidFill>
                <a:latin typeface="Calibri"/>
                <a:cs typeface="Calibri"/>
              </a:rPr>
              <a:t> </a:t>
            </a:r>
            <a:r>
              <a:rPr sz="2400" dirty="0">
                <a:solidFill>
                  <a:srgbClr val="0B2240"/>
                </a:solidFill>
                <a:latin typeface="Calibri"/>
                <a:cs typeface="Calibri"/>
              </a:rPr>
              <a:t>actors,</a:t>
            </a:r>
            <a:r>
              <a:rPr sz="2400" spc="-80" dirty="0">
                <a:solidFill>
                  <a:srgbClr val="0B2240"/>
                </a:solidFill>
                <a:latin typeface="Calibri"/>
                <a:cs typeface="Calibri"/>
              </a:rPr>
              <a:t> </a:t>
            </a:r>
            <a:r>
              <a:rPr sz="2400" spc="-10" dirty="0">
                <a:solidFill>
                  <a:srgbClr val="0B2240"/>
                </a:solidFill>
                <a:latin typeface="Calibri"/>
                <a:cs typeface="Calibri"/>
              </a:rPr>
              <a:t>athletes,</a:t>
            </a:r>
            <a:r>
              <a:rPr sz="2400" spc="-80" dirty="0">
                <a:solidFill>
                  <a:srgbClr val="0B2240"/>
                </a:solidFill>
                <a:latin typeface="Calibri"/>
                <a:cs typeface="Calibri"/>
              </a:rPr>
              <a:t> </a:t>
            </a:r>
            <a:r>
              <a:rPr sz="2400" dirty="0">
                <a:solidFill>
                  <a:srgbClr val="0B2240"/>
                </a:solidFill>
                <a:latin typeface="Calibri"/>
                <a:cs typeface="Calibri"/>
              </a:rPr>
              <a:t>and</a:t>
            </a:r>
            <a:r>
              <a:rPr sz="2400" spc="-75" dirty="0">
                <a:solidFill>
                  <a:srgbClr val="0B2240"/>
                </a:solidFill>
                <a:latin typeface="Calibri"/>
                <a:cs typeface="Calibri"/>
              </a:rPr>
              <a:t> </a:t>
            </a:r>
            <a:r>
              <a:rPr sz="2400" dirty="0">
                <a:solidFill>
                  <a:srgbClr val="0B2240"/>
                </a:solidFill>
                <a:latin typeface="Calibri"/>
                <a:cs typeface="Calibri"/>
              </a:rPr>
              <a:t>public</a:t>
            </a:r>
            <a:r>
              <a:rPr sz="2400" spc="-75" dirty="0">
                <a:solidFill>
                  <a:srgbClr val="0B2240"/>
                </a:solidFill>
                <a:latin typeface="Calibri"/>
                <a:cs typeface="Calibri"/>
              </a:rPr>
              <a:t> </a:t>
            </a:r>
            <a:r>
              <a:rPr sz="2400" spc="-10" dirty="0">
                <a:solidFill>
                  <a:srgbClr val="0B2240"/>
                </a:solidFill>
                <a:latin typeface="Calibri"/>
                <a:cs typeface="Calibri"/>
              </a:rPr>
              <a:t>speakers.</a:t>
            </a:r>
            <a:endParaRPr sz="2400">
              <a:latin typeface="Calibri"/>
              <a:cs typeface="Calibri"/>
            </a:endParaRPr>
          </a:p>
          <a:p>
            <a:pPr marL="354965" indent="-342265">
              <a:lnSpc>
                <a:spcPct val="100000"/>
              </a:lnSpc>
              <a:spcBef>
                <a:spcPts val="275"/>
              </a:spcBef>
              <a:buClr>
                <a:srgbClr val="009F4D"/>
              </a:buClr>
              <a:buFont typeface="Arial"/>
              <a:buChar char="•"/>
              <a:tabLst>
                <a:tab pos="354965" algn="l"/>
              </a:tabLst>
            </a:pPr>
            <a:r>
              <a:rPr sz="2800" b="1" spc="-10" dirty="0">
                <a:solidFill>
                  <a:srgbClr val="0B2240"/>
                </a:solidFill>
                <a:latin typeface="Calibri"/>
                <a:cs typeface="Calibri"/>
              </a:rPr>
              <a:t>Entertainment</a:t>
            </a:r>
            <a:r>
              <a:rPr sz="2800" b="1" spc="-114" dirty="0">
                <a:solidFill>
                  <a:srgbClr val="0B2240"/>
                </a:solidFill>
                <a:latin typeface="Calibri"/>
                <a:cs typeface="Calibri"/>
              </a:rPr>
              <a:t> </a:t>
            </a:r>
            <a:r>
              <a:rPr sz="2800" b="1" spc="-10" dirty="0">
                <a:solidFill>
                  <a:srgbClr val="0B2240"/>
                </a:solidFill>
                <a:latin typeface="Calibri"/>
                <a:cs typeface="Calibri"/>
              </a:rPr>
              <a:t>Entities:</a:t>
            </a:r>
            <a:endParaRPr sz="2800">
              <a:latin typeface="Calibri"/>
              <a:cs typeface="Calibri"/>
            </a:endParaRPr>
          </a:p>
          <a:p>
            <a:pPr marL="754380" marR="1035050" lvl="1" indent="-285115">
              <a:lnSpc>
                <a:spcPts val="2590"/>
              </a:lnSpc>
              <a:spcBef>
                <a:spcPts val="645"/>
              </a:spcBef>
              <a:buClr>
                <a:srgbClr val="009F4D"/>
              </a:buClr>
              <a:buFont typeface="Arial"/>
              <a:buChar char="–"/>
              <a:tabLst>
                <a:tab pos="756285" algn="l"/>
              </a:tabLst>
            </a:pPr>
            <a:r>
              <a:rPr sz="2400" dirty="0">
                <a:solidFill>
                  <a:srgbClr val="0B2240"/>
                </a:solidFill>
                <a:latin typeface="Calibri"/>
                <a:cs typeface="Calibri"/>
              </a:rPr>
              <a:t>An</a:t>
            </a:r>
            <a:r>
              <a:rPr sz="2400" spc="-40" dirty="0">
                <a:solidFill>
                  <a:srgbClr val="0B2240"/>
                </a:solidFill>
                <a:latin typeface="Calibri"/>
                <a:cs typeface="Calibri"/>
              </a:rPr>
              <a:t> </a:t>
            </a:r>
            <a:r>
              <a:rPr sz="2400" b="1" spc="-10" dirty="0">
                <a:solidFill>
                  <a:srgbClr val="0B2240"/>
                </a:solidFill>
                <a:latin typeface="Calibri"/>
                <a:cs typeface="Calibri"/>
              </a:rPr>
              <a:t>independent</a:t>
            </a:r>
            <a:r>
              <a:rPr sz="2400" b="1" spc="-20" dirty="0">
                <a:solidFill>
                  <a:srgbClr val="0B2240"/>
                </a:solidFill>
                <a:latin typeface="Calibri"/>
                <a:cs typeface="Calibri"/>
              </a:rPr>
              <a:t> </a:t>
            </a:r>
            <a:r>
              <a:rPr sz="2400" b="1" spc="-10" dirty="0">
                <a:solidFill>
                  <a:srgbClr val="0B2240"/>
                </a:solidFill>
                <a:latin typeface="Calibri"/>
                <a:cs typeface="Calibri"/>
              </a:rPr>
              <a:t>contractor</a:t>
            </a:r>
            <a:r>
              <a:rPr sz="2400" b="1" spc="-35" dirty="0">
                <a:solidFill>
                  <a:srgbClr val="0B2240"/>
                </a:solidFill>
                <a:latin typeface="Calibri"/>
                <a:cs typeface="Calibri"/>
              </a:rPr>
              <a:t> </a:t>
            </a:r>
            <a:r>
              <a:rPr sz="2400" dirty="0">
                <a:solidFill>
                  <a:srgbClr val="0B2240"/>
                </a:solidFill>
                <a:latin typeface="Calibri"/>
                <a:cs typeface="Calibri"/>
              </a:rPr>
              <a:t>who</a:t>
            </a:r>
            <a:r>
              <a:rPr sz="2400" spc="-55" dirty="0">
                <a:solidFill>
                  <a:srgbClr val="0B2240"/>
                </a:solidFill>
                <a:latin typeface="Calibri"/>
                <a:cs typeface="Calibri"/>
              </a:rPr>
              <a:t> </a:t>
            </a:r>
            <a:r>
              <a:rPr sz="2400" dirty="0">
                <a:solidFill>
                  <a:srgbClr val="0B2240"/>
                </a:solidFill>
                <a:latin typeface="Calibri"/>
                <a:cs typeface="Calibri"/>
              </a:rPr>
              <a:t>is</a:t>
            </a:r>
            <a:r>
              <a:rPr sz="2400" spc="-45" dirty="0">
                <a:solidFill>
                  <a:srgbClr val="0B2240"/>
                </a:solidFill>
                <a:latin typeface="Calibri"/>
                <a:cs typeface="Calibri"/>
              </a:rPr>
              <a:t> </a:t>
            </a:r>
            <a:r>
              <a:rPr sz="2400" dirty="0">
                <a:solidFill>
                  <a:srgbClr val="0B2240"/>
                </a:solidFill>
                <a:latin typeface="Calibri"/>
                <a:cs typeface="Calibri"/>
              </a:rPr>
              <a:t>paid</a:t>
            </a:r>
            <a:r>
              <a:rPr sz="2400" spc="-35" dirty="0">
                <a:solidFill>
                  <a:srgbClr val="0B2240"/>
                </a:solidFill>
                <a:latin typeface="Calibri"/>
                <a:cs typeface="Calibri"/>
              </a:rPr>
              <a:t> </a:t>
            </a:r>
            <a:r>
              <a:rPr sz="2400" dirty="0">
                <a:solidFill>
                  <a:srgbClr val="0B2240"/>
                </a:solidFill>
                <a:latin typeface="Calibri"/>
                <a:cs typeface="Calibri"/>
              </a:rPr>
              <a:t>to</a:t>
            </a:r>
            <a:r>
              <a:rPr sz="2400" spc="-45" dirty="0">
                <a:solidFill>
                  <a:srgbClr val="0B2240"/>
                </a:solidFill>
                <a:latin typeface="Calibri"/>
                <a:cs typeface="Calibri"/>
              </a:rPr>
              <a:t> </a:t>
            </a:r>
            <a:r>
              <a:rPr sz="2400" spc="-10" dirty="0">
                <a:solidFill>
                  <a:srgbClr val="0B2240"/>
                </a:solidFill>
                <a:latin typeface="Calibri"/>
                <a:cs typeface="Calibri"/>
              </a:rPr>
              <a:t>provide 	entertainment</a:t>
            </a:r>
            <a:endParaRPr sz="2400">
              <a:latin typeface="Calibri"/>
              <a:cs typeface="Calibri"/>
            </a:endParaRPr>
          </a:p>
          <a:p>
            <a:pPr marL="754380" marR="266700" lvl="1" indent="-285115">
              <a:lnSpc>
                <a:spcPts val="2590"/>
              </a:lnSpc>
              <a:spcBef>
                <a:spcPts val="580"/>
              </a:spcBef>
              <a:buClr>
                <a:srgbClr val="009F4D"/>
              </a:buClr>
              <a:buFont typeface="Arial"/>
              <a:buChar char="–"/>
              <a:tabLst>
                <a:tab pos="756285" algn="l"/>
              </a:tabLst>
            </a:pPr>
            <a:r>
              <a:rPr sz="2400" dirty="0">
                <a:solidFill>
                  <a:srgbClr val="0B2240"/>
                </a:solidFill>
                <a:latin typeface="Calibri"/>
                <a:cs typeface="Calibri"/>
              </a:rPr>
              <a:t>A</a:t>
            </a:r>
            <a:r>
              <a:rPr sz="2400" spc="-70" dirty="0">
                <a:solidFill>
                  <a:srgbClr val="0B2240"/>
                </a:solidFill>
                <a:latin typeface="Calibri"/>
                <a:cs typeface="Calibri"/>
              </a:rPr>
              <a:t> </a:t>
            </a:r>
            <a:r>
              <a:rPr sz="2400" b="1" dirty="0">
                <a:solidFill>
                  <a:srgbClr val="0B2240"/>
                </a:solidFill>
                <a:latin typeface="Calibri"/>
                <a:cs typeface="Calibri"/>
              </a:rPr>
              <a:t>partnership</a:t>
            </a:r>
            <a:r>
              <a:rPr sz="2400" b="1" spc="-40" dirty="0">
                <a:solidFill>
                  <a:srgbClr val="0B2240"/>
                </a:solidFill>
                <a:latin typeface="Calibri"/>
                <a:cs typeface="Calibri"/>
              </a:rPr>
              <a:t> </a:t>
            </a:r>
            <a:r>
              <a:rPr sz="2400" dirty="0">
                <a:solidFill>
                  <a:srgbClr val="0B2240"/>
                </a:solidFill>
                <a:latin typeface="Calibri"/>
                <a:cs typeface="Calibri"/>
              </a:rPr>
              <a:t>that</a:t>
            </a:r>
            <a:r>
              <a:rPr sz="2400" spc="-65" dirty="0">
                <a:solidFill>
                  <a:srgbClr val="0B2240"/>
                </a:solidFill>
                <a:latin typeface="Calibri"/>
                <a:cs typeface="Calibri"/>
              </a:rPr>
              <a:t> </a:t>
            </a:r>
            <a:r>
              <a:rPr sz="2400" dirty="0">
                <a:solidFill>
                  <a:srgbClr val="0B2240"/>
                </a:solidFill>
                <a:latin typeface="Calibri"/>
                <a:cs typeface="Calibri"/>
              </a:rPr>
              <a:t>is</a:t>
            </a:r>
            <a:r>
              <a:rPr sz="2400" spc="-65" dirty="0">
                <a:solidFill>
                  <a:srgbClr val="0B2240"/>
                </a:solidFill>
                <a:latin typeface="Calibri"/>
                <a:cs typeface="Calibri"/>
              </a:rPr>
              <a:t> </a:t>
            </a:r>
            <a:r>
              <a:rPr sz="2400" dirty="0">
                <a:solidFill>
                  <a:srgbClr val="0B2240"/>
                </a:solidFill>
                <a:latin typeface="Calibri"/>
                <a:cs typeface="Calibri"/>
              </a:rPr>
              <a:t>paid</a:t>
            </a:r>
            <a:r>
              <a:rPr sz="2400" spc="-75" dirty="0">
                <a:solidFill>
                  <a:srgbClr val="0B2240"/>
                </a:solidFill>
                <a:latin typeface="Calibri"/>
                <a:cs typeface="Calibri"/>
              </a:rPr>
              <a:t> </a:t>
            </a:r>
            <a:r>
              <a:rPr sz="2400" dirty="0">
                <a:solidFill>
                  <a:srgbClr val="0B2240"/>
                </a:solidFill>
                <a:latin typeface="Calibri"/>
                <a:cs typeface="Calibri"/>
              </a:rPr>
              <a:t>for</a:t>
            </a:r>
            <a:r>
              <a:rPr sz="2400" spc="-45" dirty="0">
                <a:solidFill>
                  <a:srgbClr val="0B2240"/>
                </a:solidFill>
                <a:latin typeface="Calibri"/>
                <a:cs typeface="Calibri"/>
              </a:rPr>
              <a:t> </a:t>
            </a:r>
            <a:r>
              <a:rPr sz="2400" spc="-10" dirty="0">
                <a:solidFill>
                  <a:srgbClr val="0B2240"/>
                </a:solidFill>
                <a:latin typeface="Calibri"/>
                <a:cs typeface="Calibri"/>
              </a:rPr>
              <a:t>entertainment</a:t>
            </a:r>
            <a:r>
              <a:rPr sz="2400" spc="-90" dirty="0">
                <a:solidFill>
                  <a:srgbClr val="0B2240"/>
                </a:solidFill>
                <a:latin typeface="Calibri"/>
                <a:cs typeface="Calibri"/>
              </a:rPr>
              <a:t> </a:t>
            </a:r>
            <a:r>
              <a:rPr sz="2400" dirty="0">
                <a:solidFill>
                  <a:srgbClr val="0B2240"/>
                </a:solidFill>
                <a:latin typeface="Calibri"/>
                <a:cs typeface="Calibri"/>
              </a:rPr>
              <a:t>provided</a:t>
            </a:r>
            <a:r>
              <a:rPr sz="2400" spc="-55" dirty="0">
                <a:solidFill>
                  <a:srgbClr val="0B2240"/>
                </a:solidFill>
                <a:latin typeface="Calibri"/>
                <a:cs typeface="Calibri"/>
              </a:rPr>
              <a:t> </a:t>
            </a:r>
            <a:r>
              <a:rPr sz="2400" spc="-25" dirty="0">
                <a:solidFill>
                  <a:srgbClr val="0B2240"/>
                </a:solidFill>
                <a:latin typeface="Calibri"/>
                <a:cs typeface="Calibri"/>
              </a:rPr>
              <a:t>by 	</a:t>
            </a:r>
            <a:r>
              <a:rPr sz="2400" spc="-10" dirty="0">
                <a:solidFill>
                  <a:srgbClr val="0B2240"/>
                </a:solidFill>
                <a:latin typeface="Calibri"/>
                <a:cs typeface="Calibri"/>
              </a:rPr>
              <a:t>entertainers</a:t>
            </a:r>
            <a:r>
              <a:rPr sz="2400" spc="-85" dirty="0">
                <a:solidFill>
                  <a:srgbClr val="0B2240"/>
                </a:solidFill>
                <a:latin typeface="Calibri"/>
                <a:cs typeface="Calibri"/>
              </a:rPr>
              <a:t> </a:t>
            </a:r>
            <a:r>
              <a:rPr sz="2400" dirty="0">
                <a:solidFill>
                  <a:srgbClr val="0B2240"/>
                </a:solidFill>
                <a:latin typeface="Calibri"/>
                <a:cs typeface="Calibri"/>
              </a:rPr>
              <a:t>who</a:t>
            </a:r>
            <a:r>
              <a:rPr sz="2400" spc="-55" dirty="0">
                <a:solidFill>
                  <a:srgbClr val="0B2240"/>
                </a:solidFill>
                <a:latin typeface="Calibri"/>
                <a:cs typeface="Calibri"/>
              </a:rPr>
              <a:t> </a:t>
            </a:r>
            <a:r>
              <a:rPr sz="2400" dirty="0">
                <a:solidFill>
                  <a:srgbClr val="0B2240"/>
                </a:solidFill>
                <a:latin typeface="Calibri"/>
                <a:cs typeface="Calibri"/>
              </a:rPr>
              <a:t>are</a:t>
            </a:r>
            <a:r>
              <a:rPr sz="2400" spc="-50" dirty="0">
                <a:solidFill>
                  <a:srgbClr val="0B2240"/>
                </a:solidFill>
                <a:latin typeface="Calibri"/>
                <a:cs typeface="Calibri"/>
              </a:rPr>
              <a:t> </a:t>
            </a:r>
            <a:r>
              <a:rPr sz="2400" spc="-10" dirty="0">
                <a:solidFill>
                  <a:srgbClr val="0B2240"/>
                </a:solidFill>
                <a:latin typeface="Calibri"/>
                <a:cs typeface="Calibri"/>
              </a:rPr>
              <a:t>partners.</a:t>
            </a:r>
            <a:endParaRPr sz="2400">
              <a:latin typeface="Calibri"/>
              <a:cs typeface="Calibri"/>
            </a:endParaRPr>
          </a:p>
          <a:p>
            <a:pPr marL="754380" marR="33020" lvl="1" indent="-285115">
              <a:lnSpc>
                <a:spcPts val="2590"/>
              </a:lnSpc>
              <a:spcBef>
                <a:spcPts val="580"/>
              </a:spcBef>
              <a:buClr>
                <a:srgbClr val="009F4D"/>
              </a:buClr>
              <a:buFont typeface="Arial"/>
              <a:buChar char="–"/>
              <a:tabLst>
                <a:tab pos="756285" algn="l"/>
              </a:tabLst>
            </a:pPr>
            <a:r>
              <a:rPr sz="2400" dirty="0">
                <a:solidFill>
                  <a:srgbClr val="0B2240"/>
                </a:solidFill>
                <a:latin typeface="Calibri"/>
                <a:cs typeface="Calibri"/>
              </a:rPr>
              <a:t>A</a:t>
            </a:r>
            <a:r>
              <a:rPr sz="2400" spc="-55" dirty="0">
                <a:solidFill>
                  <a:srgbClr val="0B2240"/>
                </a:solidFill>
                <a:latin typeface="Calibri"/>
                <a:cs typeface="Calibri"/>
              </a:rPr>
              <a:t> </a:t>
            </a:r>
            <a:r>
              <a:rPr sz="2400" b="1" spc="-10" dirty="0">
                <a:solidFill>
                  <a:srgbClr val="0B2240"/>
                </a:solidFill>
                <a:latin typeface="Calibri"/>
                <a:cs typeface="Calibri"/>
              </a:rPr>
              <a:t>corporation</a:t>
            </a:r>
            <a:r>
              <a:rPr sz="2400" b="1" spc="-70" dirty="0">
                <a:solidFill>
                  <a:srgbClr val="0B2240"/>
                </a:solidFill>
                <a:latin typeface="Calibri"/>
                <a:cs typeface="Calibri"/>
              </a:rPr>
              <a:t> </a:t>
            </a:r>
            <a:r>
              <a:rPr sz="2400" dirty="0">
                <a:solidFill>
                  <a:srgbClr val="0B2240"/>
                </a:solidFill>
                <a:latin typeface="Calibri"/>
                <a:cs typeface="Calibri"/>
              </a:rPr>
              <a:t>that</a:t>
            </a:r>
            <a:r>
              <a:rPr sz="2400" spc="-55" dirty="0">
                <a:solidFill>
                  <a:srgbClr val="0B2240"/>
                </a:solidFill>
                <a:latin typeface="Calibri"/>
                <a:cs typeface="Calibri"/>
              </a:rPr>
              <a:t> </a:t>
            </a:r>
            <a:r>
              <a:rPr sz="2400" dirty="0">
                <a:solidFill>
                  <a:srgbClr val="0B2240"/>
                </a:solidFill>
                <a:latin typeface="Calibri"/>
                <a:cs typeface="Calibri"/>
              </a:rPr>
              <a:t>is</a:t>
            </a:r>
            <a:r>
              <a:rPr sz="2400" spc="-50" dirty="0">
                <a:solidFill>
                  <a:srgbClr val="0B2240"/>
                </a:solidFill>
                <a:latin typeface="Calibri"/>
                <a:cs typeface="Calibri"/>
              </a:rPr>
              <a:t> </a:t>
            </a:r>
            <a:r>
              <a:rPr sz="2400" dirty="0">
                <a:solidFill>
                  <a:srgbClr val="0B2240"/>
                </a:solidFill>
                <a:latin typeface="Calibri"/>
                <a:cs typeface="Calibri"/>
              </a:rPr>
              <a:t>paid</a:t>
            </a:r>
            <a:r>
              <a:rPr sz="2400" spc="-45" dirty="0">
                <a:solidFill>
                  <a:srgbClr val="0B2240"/>
                </a:solidFill>
                <a:latin typeface="Calibri"/>
                <a:cs typeface="Calibri"/>
              </a:rPr>
              <a:t> </a:t>
            </a:r>
            <a:r>
              <a:rPr sz="2400" dirty="0">
                <a:solidFill>
                  <a:srgbClr val="0B2240"/>
                </a:solidFill>
                <a:latin typeface="Calibri"/>
                <a:cs typeface="Calibri"/>
              </a:rPr>
              <a:t>for</a:t>
            </a:r>
            <a:r>
              <a:rPr sz="2400" spc="-40" dirty="0">
                <a:solidFill>
                  <a:srgbClr val="0B2240"/>
                </a:solidFill>
                <a:latin typeface="Calibri"/>
                <a:cs typeface="Calibri"/>
              </a:rPr>
              <a:t> </a:t>
            </a:r>
            <a:r>
              <a:rPr sz="2400" spc="-10" dirty="0">
                <a:solidFill>
                  <a:srgbClr val="0B2240"/>
                </a:solidFill>
                <a:latin typeface="Calibri"/>
                <a:cs typeface="Calibri"/>
              </a:rPr>
              <a:t>entertainment</a:t>
            </a:r>
            <a:r>
              <a:rPr sz="2400" spc="-65" dirty="0">
                <a:solidFill>
                  <a:srgbClr val="0B2240"/>
                </a:solidFill>
                <a:latin typeface="Calibri"/>
                <a:cs typeface="Calibri"/>
              </a:rPr>
              <a:t> </a:t>
            </a:r>
            <a:r>
              <a:rPr sz="2400" spc="-10" dirty="0">
                <a:solidFill>
                  <a:srgbClr val="0B2240"/>
                </a:solidFill>
                <a:latin typeface="Calibri"/>
                <a:cs typeface="Calibri"/>
              </a:rPr>
              <a:t>performed</a:t>
            </a:r>
            <a:r>
              <a:rPr sz="2400" spc="-45" dirty="0">
                <a:solidFill>
                  <a:srgbClr val="0B2240"/>
                </a:solidFill>
                <a:latin typeface="Calibri"/>
                <a:cs typeface="Calibri"/>
              </a:rPr>
              <a:t> </a:t>
            </a:r>
            <a:r>
              <a:rPr sz="2400" spc="-25" dirty="0">
                <a:solidFill>
                  <a:srgbClr val="0B2240"/>
                </a:solidFill>
                <a:latin typeface="Calibri"/>
                <a:cs typeface="Calibri"/>
              </a:rPr>
              <a:t>by 	</a:t>
            </a:r>
            <a:r>
              <a:rPr sz="2400" spc="-10" dirty="0">
                <a:solidFill>
                  <a:srgbClr val="0B2240"/>
                </a:solidFill>
                <a:latin typeface="Calibri"/>
                <a:cs typeface="Calibri"/>
              </a:rPr>
              <a:t>entertainers</a:t>
            </a:r>
            <a:r>
              <a:rPr sz="2400" spc="-75" dirty="0">
                <a:solidFill>
                  <a:srgbClr val="0B2240"/>
                </a:solidFill>
                <a:latin typeface="Calibri"/>
                <a:cs typeface="Calibri"/>
              </a:rPr>
              <a:t> </a:t>
            </a:r>
            <a:r>
              <a:rPr sz="2400" dirty="0">
                <a:solidFill>
                  <a:srgbClr val="0B2240"/>
                </a:solidFill>
                <a:latin typeface="Calibri"/>
                <a:cs typeface="Calibri"/>
              </a:rPr>
              <a:t>who</a:t>
            </a:r>
            <a:r>
              <a:rPr sz="2400" spc="-45" dirty="0">
                <a:solidFill>
                  <a:srgbClr val="0B2240"/>
                </a:solidFill>
                <a:latin typeface="Calibri"/>
                <a:cs typeface="Calibri"/>
              </a:rPr>
              <a:t> </a:t>
            </a:r>
            <a:r>
              <a:rPr sz="2400" dirty="0">
                <a:solidFill>
                  <a:srgbClr val="0B2240"/>
                </a:solidFill>
                <a:latin typeface="Calibri"/>
                <a:cs typeface="Calibri"/>
              </a:rPr>
              <a:t>are</a:t>
            </a:r>
            <a:r>
              <a:rPr sz="2400" spc="-40" dirty="0">
                <a:solidFill>
                  <a:srgbClr val="0B2240"/>
                </a:solidFill>
                <a:latin typeface="Calibri"/>
                <a:cs typeface="Calibri"/>
              </a:rPr>
              <a:t> </a:t>
            </a:r>
            <a:r>
              <a:rPr sz="2400" spc="-10" dirty="0">
                <a:solidFill>
                  <a:srgbClr val="0B2240"/>
                </a:solidFill>
                <a:latin typeface="Calibri"/>
                <a:cs typeface="Calibri"/>
              </a:rPr>
              <a:t>shareholders</a:t>
            </a:r>
            <a:r>
              <a:rPr sz="2400" spc="-50" dirty="0">
                <a:solidFill>
                  <a:srgbClr val="0B2240"/>
                </a:solidFill>
                <a:latin typeface="Calibri"/>
                <a:cs typeface="Calibri"/>
              </a:rPr>
              <a:t> </a:t>
            </a:r>
            <a:r>
              <a:rPr sz="2400" dirty="0">
                <a:solidFill>
                  <a:srgbClr val="0B2240"/>
                </a:solidFill>
                <a:latin typeface="Calibri"/>
                <a:cs typeface="Calibri"/>
              </a:rPr>
              <a:t>of</a:t>
            </a:r>
            <a:r>
              <a:rPr sz="2400" spc="-45" dirty="0">
                <a:solidFill>
                  <a:srgbClr val="0B2240"/>
                </a:solidFill>
                <a:latin typeface="Calibri"/>
                <a:cs typeface="Calibri"/>
              </a:rPr>
              <a:t> </a:t>
            </a:r>
            <a:r>
              <a:rPr sz="2400" dirty="0">
                <a:solidFill>
                  <a:srgbClr val="0B2240"/>
                </a:solidFill>
                <a:latin typeface="Calibri"/>
                <a:cs typeface="Calibri"/>
              </a:rPr>
              <a:t>the</a:t>
            </a:r>
            <a:r>
              <a:rPr sz="2400" spc="-40" dirty="0">
                <a:solidFill>
                  <a:srgbClr val="0B2240"/>
                </a:solidFill>
                <a:latin typeface="Calibri"/>
                <a:cs typeface="Calibri"/>
              </a:rPr>
              <a:t> </a:t>
            </a:r>
            <a:r>
              <a:rPr sz="2400" spc="-10" dirty="0">
                <a:solidFill>
                  <a:srgbClr val="0B2240"/>
                </a:solidFill>
                <a:latin typeface="Calibri"/>
                <a:cs typeface="Calibri"/>
              </a:rPr>
              <a:t>corporation.</a:t>
            </a:r>
            <a:endParaRPr sz="2400">
              <a:latin typeface="Calibri"/>
              <a:cs typeface="Calibri"/>
            </a:endParaRP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435"/>
              </a:lnSpc>
            </a:pPr>
            <a:r>
              <a:rPr spc="-25" dirty="0"/>
              <a:t>5</a:t>
            </a:r>
          </a:p>
        </p:txBody>
      </p:sp>
      <p:sp>
        <p:nvSpPr>
          <p:cNvPr id="3" name="object 3" descr="$PPTXTitle"/>
          <p:cNvSpPr txBox="1">
            <a:spLocks noGrp="1"/>
          </p:cNvSpPr>
          <p:nvPr>
            <p:ph type="title"/>
          </p:nvPr>
        </p:nvSpPr>
        <p:spPr>
          <a:xfrm>
            <a:off x="688340" y="558798"/>
            <a:ext cx="2357120" cy="452120"/>
          </a:xfrm>
          <a:prstGeom prst="rect">
            <a:avLst/>
          </a:prstGeom>
        </p:spPr>
        <p:txBody>
          <a:bodyPr vert="horz" wrap="square" lIns="0" tIns="12065" rIns="0" bIns="0" rtlCol="0">
            <a:spAutoFit/>
          </a:bodyPr>
          <a:lstStyle/>
          <a:p>
            <a:pPr marL="12700">
              <a:lnSpc>
                <a:spcPct val="100000"/>
              </a:lnSpc>
              <a:spcBef>
                <a:spcPts val="95"/>
              </a:spcBef>
            </a:pPr>
            <a:r>
              <a:rPr dirty="0"/>
              <a:t>WHO</a:t>
            </a:r>
            <a:r>
              <a:rPr spc="-25" dirty="0"/>
              <a:t> </a:t>
            </a:r>
            <a:r>
              <a:rPr dirty="0"/>
              <a:t>IS</a:t>
            </a:r>
            <a:r>
              <a:rPr spc="-20" dirty="0"/>
              <a:t> </a:t>
            </a:r>
            <a:r>
              <a:rPr spc="-30" dirty="0"/>
              <a:t>TAXED?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descr="Image result for money clip art">
            <a:hlinkClick r:id="rId2"/>
          </p:cNvPr>
          <p:cNvPicPr/>
          <p:nvPr/>
        </p:nvPicPr>
        <p:blipFill>
          <a:blip r:embed="rId3" cstate="print"/>
          <a:stretch>
            <a:fillRect/>
          </a:stretch>
        </p:blipFill>
        <p:spPr>
          <a:xfrm>
            <a:off x="5029200" y="4495800"/>
            <a:ext cx="2628899" cy="1647443"/>
          </a:xfrm>
          <a:prstGeom prst="rect">
            <a:avLst/>
          </a:prstGeom>
        </p:spPr>
      </p:pic>
      <p:sp>
        <p:nvSpPr>
          <p:cNvPr id="3" name="object 3"/>
          <p:cNvSpPr txBox="1"/>
          <p:nvPr/>
        </p:nvSpPr>
        <p:spPr>
          <a:xfrm>
            <a:off x="535940" y="1444677"/>
            <a:ext cx="6284595" cy="2959100"/>
          </a:xfrm>
          <a:prstGeom prst="rect">
            <a:avLst/>
          </a:prstGeom>
        </p:spPr>
        <p:txBody>
          <a:bodyPr vert="horz" wrap="square" lIns="0" tIns="101600" rIns="0" bIns="0" rtlCol="0">
            <a:spAutoFit/>
          </a:bodyPr>
          <a:lstStyle/>
          <a:p>
            <a:pPr marL="354965" indent="-342265">
              <a:lnSpc>
                <a:spcPct val="100000"/>
              </a:lnSpc>
              <a:spcBef>
                <a:spcPts val="800"/>
              </a:spcBef>
              <a:buClr>
                <a:srgbClr val="009F4D"/>
              </a:buClr>
              <a:buFont typeface="Arial"/>
              <a:buChar char="•"/>
              <a:tabLst>
                <a:tab pos="354965" algn="l"/>
              </a:tabLst>
            </a:pPr>
            <a:r>
              <a:rPr sz="2800" b="1" dirty="0">
                <a:solidFill>
                  <a:srgbClr val="0B2240"/>
                </a:solidFill>
                <a:latin typeface="Calibri"/>
                <a:cs typeface="Calibri"/>
              </a:rPr>
              <a:t>Gross</a:t>
            </a:r>
            <a:r>
              <a:rPr sz="2800" b="1" spc="-65" dirty="0">
                <a:solidFill>
                  <a:srgbClr val="0B2240"/>
                </a:solidFill>
                <a:latin typeface="Calibri"/>
                <a:cs typeface="Calibri"/>
              </a:rPr>
              <a:t> </a:t>
            </a:r>
            <a:r>
              <a:rPr sz="2800" b="1" spc="-10" dirty="0">
                <a:solidFill>
                  <a:srgbClr val="0B2240"/>
                </a:solidFill>
                <a:latin typeface="Calibri"/>
                <a:cs typeface="Calibri"/>
              </a:rPr>
              <a:t>Compensation:</a:t>
            </a:r>
            <a:endParaRPr sz="2800">
              <a:latin typeface="Calibri"/>
              <a:cs typeface="Calibri"/>
            </a:endParaRPr>
          </a:p>
          <a:p>
            <a:pPr marL="754380" marR="5080" lvl="1" indent="-285115">
              <a:lnSpc>
                <a:spcPct val="100000"/>
              </a:lnSpc>
              <a:spcBef>
                <a:spcPts val="605"/>
              </a:spcBef>
              <a:buClr>
                <a:srgbClr val="009F4D"/>
              </a:buClr>
              <a:buFont typeface="Arial"/>
              <a:buChar char="–"/>
              <a:tabLst>
                <a:tab pos="756285" algn="l"/>
                <a:tab pos="6022975" algn="l"/>
              </a:tabLst>
            </a:pPr>
            <a:r>
              <a:rPr sz="2400" dirty="0">
                <a:solidFill>
                  <a:srgbClr val="0B2240"/>
                </a:solidFill>
                <a:latin typeface="Calibri"/>
                <a:cs typeface="Calibri"/>
              </a:rPr>
              <a:t>All</a:t>
            </a:r>
            <a:r>
              <a:rPr sz="2400" spc="-70" dirty="0">
                <a:solidFill>
                  <a:srgbClr val="0B2240"/>
                </a:solidFill>
                <a:latin typeface="Calibri"/>
                <a:cs typeface="Calibri"/>
              </a:rPr>
              <a:t> </a:t>
            </a:r>
            <a:r>
              <a:rPr sz="2400" dirty="0">
                <a:solidFill>
                  <a:srgbClr val="0B2240"/>
                </a:solidFill>
                <a:latin typeface="Calibri"/>
                <a:cs typeface="Calibri"/>
              </a:rPr>
              <a:t>compensation</a:t>
            </a:r>
            <a:r>
              <a:rPr sz="2400" spc="-55" dirty="0">
                <a:solidFill>
                  <a:srgbClr val="0B2240"/>
                </a:solidFill>
                <a:latin typeface="Calibri"/>
                <a:cs typeface="Calibri"/>
              </a:rPr>
              <a:t> </a:t>
            </a:r>
            <a:r>
              <a:rPr sz="2400" dirty="0">
                <a:solidFill>
                  <a:srgbClr val="0B2240"/>
                </a:solidFill>
                <a:latin typeface="Calibri"/>
                <a:cs typeface="Calibri"/>
              </a:rPr>
              <a:t>paid</a:t>
            </a:r>
            <a:r>
              <a:rPr sz="2400" spc="-70" dirty="0">
                <a:solidFill>
                  <a:srgbClr val="0B2240"/>
                </a:solidFill>
                <a:latin typeface="Calibri"/>
                <a:cs typeface="Calibri"/>
              </a:rPr>
              <a:t> </a:t>
            </a:r>
            <a:r>
              <a:rPr sz="2400" dirty="0">
                <a:solidFill>
                  <a:srgbClr val="0B2240"/>
                </a:solidFill>
                <a:latin typeface="Calibri"/>
                <a:cs typeface="Calibri"/>
              </a:rPr>
              <a:t>for</a:t>
            </a:r>
            <a:r>
              <a:rPr sz="2400" spc="-45" dirty="0">
                <a:solidFill>
                  <a:srgbClr val="0B2240"/>
                </a:solidFill>
                <a:latin typeface="Calibri"/>
                <a:cs typeface="Calibri"/>
              </a:rPr>
              <a:t> </a:t>
            </a:r>
            <a:r>
              <a:rPr sz="2400" dirty="0">
                <a:solidFill>
                  <a:srgbClr val="0B2240"/>
                </a:solidFill>
                <a:latin typeface="Calibri"/>
                <a:cs typeface="Calibri"/>
              </a:rPr>
              <a:t>a</a:t>
            </a:r>
            <a:r>
              <a:rPr sz="2400" spc="-65" dirty="0">
                <a:solidFill>
                  <a:srgbClr val="0B2240"/>
                </a:solidFill>
                <a:latin typeface="Calibri"/>
                <a:cs typeface="Calibri"/>
              </a:rPr>
              <a:t> </a:t>
            </a:r>
            <a:r>
              <a:rPr sz="2400" spc="-10" dirty="0">
                <a:solidFill>
                  <a:srgbClr val="0B2240"/>
                </a:solidFill>
                <a:latin typeface="Calibri"/>
                <a:cs typeface="Calibri"/>
              </a:rPr>
              <a:t>performance.</a:t>
            </a:r>
            <a:r>
              <a:rPr sz="2400" dirty="0">
                <a:solidFill>
                  <a:srgbClr val="0B2240"/>
                </a:solidFill>
                <a:latin typeface="Calibri"/>
                <a:cs typeface="Calibri"/>
              </a:rPr>
              <a:t>	</a:t>
            </a:r>
            <a:r>
              <a:rPr sz="2400" spc="-50" dirty="0">
                <a:solidFill>
                  <a:srgbClr val="0B2240"/>
                </a:solidFill>
                <a:latin typeface="Calibri"/>
                <a:cs typeface="Calibri"/>
              </a:rPr>
              <a:t>A 	</a:t>
            </a:r>
            <a:r>
              <a:rPr sz="2400" dirty="0">
                <a:solidFill>
                  <a:srgbClr val="0B2240"/>
                </a:solidFill>
                <a:latin typeface="Calibri"/>
                <a:cs typeface="Calibri"/>
              </a:rPr>
              <a:t>performance</a:t>
            </a:r>
            <a:r>
              <a:rPr sz="2400" spc="-65" dirty="0">
                <a:solidFill>
                  <a:srgbClr val="0B2240"/>
                </a:solidFill>
                <a:latin typeface="Calibri"/>
                <a:cs typeface="Calibri"/>
              </a:rPr>
              <a:t> </a:t>
            </a:r>
            <a:r>
              <a:rPr sz="2400" dirty="0">
                <a:solidFill>
                  <a:srgbClr val="0B2240"/>
                </a:solidFill>
                <a:latin typeface="Calibri"/>
                <a:cs typeface="Calibri"/>
              </a:rPr>
              <a:t>is</a:t>
            </a:r>
            <a:r>
              <a:rPr sz="2400" spc="-65" dirty="0">
                <a:solidFill>
                  <a:srgbClr val="0B2240"/>
                </a:solidFill>
                <a:latin typeface="Calibri"/>
                <a:cs typeface="Calibri"/>
              </a:rPr>
              <a:t> </a:t>
            </a:r>
            <a:r>
              <a:rPr sz="2400" dirty="0">
                <a:solidFill>
                  <a:srgbClr val="0B2240"/>
                </a:solidFill>
                <a:latin typeface="Calibri"/>
                <a:cs typeface="Calibri"/>
              </a:rPr>
              <a:t>an</a:t>
            </a:r>
            <a:r>
              <a:rPr sz="2400" spc="-70" dirty="0">
                <a:solidFill>
                  <a:srgbClr val="0B2240"/>
                </a:solidFill>
                <a:latin typeface="Calibri"/>
                <a:cs typeface="Calibri"/>
              </a:rPr>
              <a:t> </a:t>
            </a:r>
            <a:r>
              <a:rPr sz="2400" dirty="0">
                <a:solidFill>
                  <a:srgbClr val="0B2240"/>
                </a:solidFill>
                <a:latin typeface="Calibri"/>
                <a:cs typeface="Calibri"/>
              </a:rPr>
              <a:t>exhibition</a:t>
            </a:r>
            <a:r>
              <a:rPr sz="2400" spc="-60" dirty="0">
                <a:solidFill>
                  <a:srgbClr val="0B2240"/>
                </a:solidFill>
                <a:latin typeface="Calibri"/>
                <a:cs typeface="Calibri"/>
              </a:rPr>
              <a:t> </a:t>
            </a:r>
            <a:r>
              <a:rPr sz="2400" dirty="0">
                <a:solidFill>
                  <a:srgbClr val="0B2240"/>
                </a:solidFill>
                <a:latin typeface="Calibri"/>
                <a:cs typeface="Calibri"/>
              </a:rPr>
              <a:t>or</a:t>
            </a:r>
            <a:r>
              <a:rPr sz="2400" spc="-70" dirty="0">
                <a:solidFill>
                  <a:srgbClr val="0B2240"/>
                </a:solidFill>
                <a:latin typeface="Calibri"/>
                <a:cs typeface="Calibri"/>
              </a:rPr>
              <a:t> </a:t>
            </a:r>
            <a:r>
              <a:rPr sz="2400" spc="-10" dirty="0">
                <a:solidFill>
                  <a:srgbClr val="0B2240"/>
                </a:solidFill>
                <a:latin typeface="Calibri"/>
                <a:cs typeface="Calibri"/>
              </a:rPr>
              <a:t>presentation 	before</a:t>
            </a:r>
            <a:r>
              <a:rPr sz="2400" spc="-35" dirty="0">
                <a:solidFill>
                  <a:srgbClr val="0B2240"/>
                </a:solidFill>
                <a:latin typeface="Calibri"/>
                <a:cs typeface="Calibri"/>
              </a:rPr>
              <a:t> </a:t>
            </a:r>
            <a:r>
              <a:rPr sz="2400" dirty="0">
                <a:solidFill>
                  <a:srgbClr val="0B2240"/>
                </a:solidFill>
                <a:latin typeface="Calibri"/>
                <a:cs typeface="Calibri"/>
              </a:rPr>
              <a:t>an</a:t>
            </a:r>
            <a:r>
              <a:rPr sz="2400" spc="-50" dirty="0">
                <a:solidFill>
                  <a:srgbClr val="0B2240"/>
                </a:solidFill>
                <a:latin typeface="Calibri"/>
                <a:cs typeface="Calibri"/>
              </a:rPr>
              <a:t> </a:t>
            </a:r>
            <a:r>
              <a:rPr sz="2400" dirty="0">
                <a:solidFill>
                  <a:srgbClr val="0B2240"/>
                </a:solidFill>
                <a:latin typeface="Calibri"/>
                <a:cs typeface="Calibri"/>
              </a:rPr>
              <a:t>audience,</a:t>
            </a:r>
            <a:r>
              <a:rPr sz="2400" spc="-55" dirty="0">
                <a:solidFill>
                  <a:srgbClr val="0B2240"/>
                </a:solidFill>
                <a:latin typeface="Calibri"/>
                <a:cs typeface="Calibri"/>
              </a:rPr>
              <a:t> </a:t>
            </a:r>
            <a:r>
              <a:rPr sz="2400" dirty="0">
                <a:solidFill>
                  <a:srgbClr val="0B2240"/>
                </a:solidFill>
                <a:latin typeface="Calibri"/>
                <a:cs typeface="Calibri"/>
              </a:rPr>
              <a:t>such</a:t>
            </a:r>
            <a:r>
              <a:rPr sz="2400" spc="-50" dirty="0">
                <a:solidFill>
                  <a:srgbClr val="0B2240"/>
                </a:solidFill>
                <a:latin typeface="Calibri"/>
                <a:cs typeface="Calibri"/>
              </a:rPr>
              <a:t> </a:t>
            </a:r>
            <a:r>
              <a:rPr sz="2400" dirty="0">
                <a:solidFill>
                  <a:srgbClr val="0B2240"/>
                </a:solidFill>
                <a:latin typeface="Calibri"/>
                <a:cs typeface="Calibri"/>
              </a:rPr>
              <a:t>as</a:t>
            </a:r>
            <a:r>
              <a:rPr sz="2400" spc="-55" dirty="0">
                <a:solidFill>
                  <a:srgbClr val="0B2240"/>
                </a:solidFill>
                <a:latin typeface="Calibri"/>
                <a:cs typeface="Calibri"/>
              </a:rPr>
              <a:t> </a:t>
            </a:r>
            <a:r>
              <a:rPr sz="2400" dirty="0">
                <a:solidFill>
                  <a:srgbClr val="0B2240"/>
                </a:solidFill>
                <a:latin typeface="Calibri"/>
                <a:cs typeface="Calibri"/>
              </a:rPr>
              <a:t>a</a:t>
            </a:r>
            <a:r>
              <a:rPr sz="2400" spc="-60" dirty="0">
                <a:solidFill>
                  <a:srgbClr val="0B2240"/>
                </a:solidFill>
                <a:latin typeface="Calibri"/>
                <a:cs typeface="Calibri"/>
              </a:rPr>
              <a:t> </a:t>
            </a:r>
            <a:r>
              <a:rPr sz="2400" spc="-40" dirty="0">
                <a:solidFill>
                  <a:srgbClr val="0B2240"/>
                </a:solidFill>
                <a:latin typeface="Calibri"/>
                <a:cs typeface="Calibri"/>
              </a:rPr>
              <a:t>play,</a:t>
            </a:r>
            <a:r>
              <a:rPr sz="2400" spc="-50" dirty="0">
                <a:solidFill>
                  <a:srgbClr val="0B2240"/>
                </a:solidFill>
                <a:latin typeface="Calibri"/>
                <a:cs typeface="Calibri"/>
              </a:rPr>
              <a:t> </a:t>
            </a:r>
            <a:r>
              <a:rPr sz="2400" spc="-10" dirty="0">
                <a:solidFill>
                  <a:srgbClr val="0B2240"/>
                </a:solidFill>
                <a:latin typeface="Calibri"/>
                <a:cs typeface="Calibri"/>
              </a:rPr>
              <a:t>musical 	program</a:t>
            </a:r>
            <a:r>
              <a:rPr sz="2400" spc="-70" dirty="0">
                <a:solidFill>
                  <a:srgbClr val="0B2240"/>
                </a:solidFill>
                <a:latin typeface="Calibri"/>
                <a:cs typeface="Calibri"/>
              </a:rPr>
              <a:t> </a:t>
            </a:r>
            <a:r>
              <a:rPr sz="2400" dirty="0">
                <a:solidFill>
                  <a:srgbClr val="0B2240"/>
                </a:solidFill>
                <a:latin typeface="Calibri"/>
                <a:cs typeface="Calibri"/>
              </a:rPr>
              <a:t>or</a:t>
            </a:r>
            <a:r>
              <a:rPr sz="2400" spc="-40" dirty="0">
                <a:solidFill>
                  <a:srgbClr val="0B2240"/>
                </a:solidFill>
                <a:latin typeface="Calibri"/>
                <a:cs typeface="Calibri"/>
              </a:rPr>
              <a:t> </a:t>
            </a:r>
            <a:r>
              <a:rPr sz="2400" spc="-10" dirty="0">
                <a:solidFill>
                  <a:srgbClr val="0B2240"/>
                </a:solidFill>
                <a:latin typeface="Calibri"/>
                <a:cs typeface="Calibri"/>
              </a:rPr>
              <a:t>speech.</a:t>
            </a:r>
            <a:endParaRPr sz="2400">
              <a:latin typeface="Calibri"/>
              <a:cs typeface="Calibri"/>
            </a:endParaRPr>
          </a:p>
          <a:p>
            <a:pPr marL="755015" lvl="1" indent="-285115">
              <a:lnSpc>
                <a:spcPct val="100000"/>
              </a:lnSpc>
              <a:spcBef>
                <a:spcPts val="575"/>
              </a:spcBef>
              <a:buClr>
                <a:srgbClr val="009F4D"/>
              </a:buClr>
              <a:buFont typeface="Arial"/>
              <a:buChar char="–"/>
              <a:tabLst>
                <a:tab pos="755015" algn="l"/>
              </a:tabLst>
            </a:pPr>
            <a:r>
              <a:rPr sz="2400" spc="-10" dirty="0">
                <a:solidFill>
                  <a:srgbClr val="0B2240"/>
                </a:solidFill>
                <a:latin typeface="Calibri"/>
                <a:cs typeface="Calibri"/>
              </a:rPr>
              <a:t>Reimbursed</a:t>
            </a:r>
            <a:r>
              <a:rPr sz="2400" spc="-70" dirty="0">
                <a:solidFill>
                  <a:srgbClr val="0B2240"/>
                </a:solidFill>
                <a:latin typeface="Calibri"/>
                <a:cs typeface="Calibri"/>
              </a:rPr>
              <a:t> </a:t>
            </a:r>
            <a:r>
              <a:rPr sz="2400" spc="-10" dirty="0">
                <a:solidFill>
                  <a:srgbClr val="0B2240"/>
                </a:solidFill>
                <a:latin typeface="Calibri"/>
                <a:cs typeface="Calibri"/>
              </a:rPr>
              <a:t>expenses</a:t>
            </a:r>
            <a:endParaRPr sz="2400">
              <a:latin typeface="Calibri"/>
              <a:cs typeface="Calibri"/>
            </a:endParaRPr>
          </a:p>
          <a:p>
            <a:pPr marL="755015" lvl="1" indent="-285115">
              <a:lnSpc>
                <a:spcPct val="100000"/>
              </a:lnSpc>
              <a:spcBef>
                <a:spcPts val="575"/>
              </a:spcBef>
              <a:buClr>
                <a:srgbClr val="009F4D"/>
              </a:buClr>
              <a:buFont typeface="Arial"/>
              <a:buChar char="–"/>
              <a:tabLst>
                <a:tab pos="755015" algn="l"/>
              </a:tabLst>
            </a:pPr>
            <a:r>
              <a:rPr sz="2400" dirty="0">
                <a:solidFill>
                  <a:srgbClr val="0B2240"/>
                </a:solidFill>
                <a:latin typeface="Calibri"/>
                <a:cs typeface="Calibri"/>
              </a:rPr>
              <a:t>Prize</a:t>
            </a:r>
            <a:r>
              <a:rPr sz="2400" spc="-65" dirty="0">
                <a:solidFill>
                  <a:srgbClr val="0B2240"/>
                </a:solidFill>
                <a:latin typeface="Calibri"/>
                <a:cs typeface="Calibri"/>
              </a:rPr>
              <a:t> </a:t>
            </a:r>
            <a:r>
              <a:rPr sz="2400" dirty="0">
                <a:solidFill>
                  <a:srgbClr val="0B2240"/>
                </a:solidFill>
                <a:latin typeface="Calibri"/>
                <a:cs typeface="Calibri"/>
              </a:rPr>
              <a:t>winnings</a:t>
            </a:r>
            <a:r>
              <a:rPr sz="2400" spc="-65" dirty="0">
                <a:solidFill>
                  <a:srgbClr val="0B2240"/>
                </a:solidFill>
                <a:latin typeface="Calibri"/>
                <a:cs typeface="Calibri"/>
              </a:rPr>
              <a:t> </a:t>
            </a:r>
            <a:r>
              <a:rPr sz="2400" dirty="0">
                <a:solidFill>
                  <a:srgbClr val="0B2240"/>
                </a:solidFill>
                <a:latin typeface="Calibri"/>
                <a:cs typeface="Calibri"/>
              </a:rPr>
              <a:t>at</a:t>
            </a:r>
            <a:r>
              <a:rPr sz="2400" spc="-65" dirty="0">
                <a:solidFill>
                  <a:srgbClr val="0B2240"/>
                </a:solidFill>
                <a:latin typeface="Calibri"/>
                <a:cs typeface="Calibri"/>
              </a:rPr>
              <a:t> </a:t>
            </a:r>
            <a:r>
              <a:rPr sz="2400" spc="-10" dirty="0">
                <a:solidFill>
                  <a:srgbClr val="0B2240"/>
                </a:solidFill>
                <a:latin typeface="Calibri"/>
                <a:cs typeface="Calibri"/>
              </a:rPr>
              <a:t>spectator</a:t>
            </a:r>
            <a:r>
              <a:rPr sz="2400" spc="-70" dirty="0">
                <a:solidFill>
                  <a:srgbClr val="0B2240"/>
                </a:solidFill>
                <a:latin typeface="Calibri"/>
                <a:cs typeface="Calibri"/>
              </a:rPr>
              <a:t> </a:t>
            </a:r>
            <a:r>
              <a:rPr sz="2400" spc="-10" dirty="0">
                <a:solidFill>
                  <a:srgbClr val="0B2240"/>
                </a:solidFill>
                <a:latin typeface="Calibri"/>
                <a:cs typeface="Calibri"/>
              </a:rPr>
              <a:t>events.</a:t>
            </a:r>
            <a:endParaRPr sz="2400">
              <a:latin typeface="Calibri"/>
              <a:cs typeface="Calibri"/>
            </a:endParaRP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1435"/>
              </a:lnSpc>
            </a:pPr>
            <a:r>
              <a:rPr spc="-25" dirty="0"/>
              <a:t>6</a:t>
            </a:r>
          </a:p>
        </p:txBody>
      </p:sp>
      <p:sp>
        <p:nvSpPr>
          <p:cNvPr id="4" name="object 4" descr="$PPTXTitle"/>
          <p:cNvSpPr txBox="1">
            <a:spLocks noGrp="1"/>
          </p:cNvSpPr>
          <p:nvPr>
            <p:ph type="title"/>
          </p:nvPr>
        </p:nvSpPr>
        <p:spPr>
          <a:prstGeom prst="rect">
            <a:avLst/>
          </a:prstGeom>
        </p:spPr>
        <p:txBody>
          <a:bodyPr vert="horz" wrap="square" lIns="0" tIns="240666" rIns="0" bIns="0" rtlCol="0">
            <a:spAutoFit/>
          </a:bodyPr>
          <a:lstStyle/>
          <a:p>
            <a:pPr marL="12700">
              <a:lnSpc>
                <a:spcPct val="100000"/>
              </a:lnSpc>
              <a:spcBef>
                <a:spcPts val="95"/>
              </a:spcBef>
            </a:pPr>
            <a:r>
              <a:rPr spc="-45" dirty="0"/>
              <a:t>WHAT</a:t>
            </a:r>
            <a:r>
              <a:rPr spc="-55" dirty="0"/>
              <a:t> </a:t>
            </a:r>
            <a:r>
              <a:rPr dirty="0"/>
              <a:t>IS</a:t>
            </a:r>
            <a:r>
              <a:rPr spc="-40" dirty="0"/>
              <a:t> </a:t>
            </a:r>
            <a:r>
              <a:rPr spc="-30" dirty="0"/>
              <a:t>TAXED?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5940" y="1115059"/>
            <a:ext cx="7776209" cy="4445635"/>
          </a:xfrm>
          <a:prstGeom prst="rect">
            <a:avLst/>
          </a:prstGeom>
        </p:spPr>
        <p:txBody>
          <a:bodyPr vert="horz" wrap="square" lIns="0" tIns="57785" rIns="0" bIns="0" rtlCol="0">
            <a:spAutoFit/>
          </a:bodyPr>
          <a:lstStyle/>
          <a:p>
            <a:pPr marL="354965" marR="257175" indent="-342900">
              <a:lnSpc>
                <a:spcPts val="2810"/>
              </a:lnSpc>
              <a:spcBef>
                <a:spcPts val="455"/>
              </a:spcBef>
              <a:buClr>
                <a:srgbClr val="009F4D"/>
              </a:buClr>
              <a:buFont typeface="Wingdings"/>
              <a:buChar char=""/>
              <a:tabLst>
                <a:tab pos="354965" algn="l"/>
              </a:tabLst>
            </a:pPr>
            <a:r>
              <a:rPr sz="2600" dirty="0">
                <a:solidFill>
                  <a:srgbClr val="0B2240"/>
                </a:solidFill>
                <a:latin typeface="Calibri"/>
                <a:cs typeface="Calibri"/>
              </a:rPr>
              <a:t>The</a:t>
            </a:r>
            <a:r>
              <a:rPr sz="2600" spc="-60" dirty="0">
                <a:solidFill>
                  <a:srgbClr val="0B2240"/>
                </a:solidFill>
                <a:latin typeface="Calibri"/>
                <a:cs typeface="Calibri"/>
              </a:rPr>
              <a:t> </a:t>
            </a:r>
            <a:r>
              <a:rPr sz="2600" dirty="0">
                <a:solidFill>
                  <a:srgbClr val="0B2240"/>
                </a:solidFill>
                <a:latin typeface="Calibri"/>
                <a:cs typeface="Calibri"/>
              </a:rPr>
              <a:t>payment</a:t>
            </a:r>
            <a:r>
              <a:rPr sz="2600" spc="-55" dirty="0">
                <a:solidFill>
                  <a:srgbClr val="0B2240"/>
                </a:solidFill>
                <a:latin typeface="Calibri"/>
                <a:cs typeface="Calibri"/>
              </a:rPr>
              <a:t> </a:t>
            </a:r>
            <a:r>
              <a:rPr sz="2600" dirty="0">
                <a:solidFill>
                  <a:srgbClr val="0B2240"/>
                </a:solidFill>
                <a:latin typeface="Calibri"/>
                <a:cs typeface="Calibri"/>
              </a:rPr>
              <a:t>made</a:t>
            </a:r>
            <a:r>
              <a:rPr sz="2600" spc="-50" dirty="0">
                <a:solidFill>
                  <a:srgbClr val="0B2240"/>
                </a:solidFill>
                <a:latin typeface="Calibri"/>
                <a:cs typeface="Calibri"/>
              </a:rPr>
              <a:t> </a:t>
            </a:r>
            <a:r>
              <a:rPr sz="2600" dirty="0">
                <a:solidFill>
                  <a:srgbClr val="0B2240"/>
                </a:solidFill>
                <a:latin typeface="Calibri"/>
                <a:cs typeface="Calibri"/>
              </a:rPr>
              <a:t>to</a:t>
            </a:r>
            <a:r>
              <a:rPr sz="2600" spc="-45" dirty="0">
                <a:solidFill>
                  <a:srgbClr val="0B2240"/>
                </a:solidFill>
                <a:latin typeface="Calibri"/>
                <a:cs typeface="Calibri"/>
              </a:rPr>
              <a:t> </a:t>
            </a:r>
            <a:r>
              <a:rPr sz="2600" dirty="0">
                <a:solidFill>
                  <a:srgbClr val="0B2240"/>
                </a:solidFill>
                <a:latin typeface="Calibri"/>
                <a:cs typeface="Calibri"/>
              </a:rPr>
              <a:t>a</a:t>
            </a:r>
            <a:r>
              <a:rPr sz="2600" spc="-30" dirty="0">
                <a:solidFill>
                  <a:srgbClr val="0B2240"/>
                </a:solidFill>
                <a:latin typeface="Calibri"/>
                <a:cs typeface="Calibri"/>
              </a:rPr>
              <a:t> </a:t>
            </a:r>
            <a:r>
              <a:rPr sz="2600" spc="-10" dirty="0">
                <a:solidFill>
                  <a:srgbClr val="0B2240"/>
                </a:solidFill>
                <a:latin typeface="Calibri"/>
                <a:cs typeface="Calibri"/>
              </a:rPr>
              <a:t>nonresident</a:t>
            </a:r>
            <a:r>
              <a:rPr sz="2600" spc="-70" dirty="0">
                <a:solidFill>
                  <a:srgbClr val="0B2240"/>
                </a:solidFill>
                <a:latin typeface="Calibri"/>
                <a:cs typeface="Calibri"/>
              </a:rPr>
              <a:t> </a:t>
            </a:r>
            <a:r>
              <a:rPr sz="2600" dirty="0">
                <a:solidFill>
                  <a:srgbClr val="0B2240"/>
                </a:solidFill>
                <a:latin typeface="Calibri"/>
                <a:cs typeface="Calibri"/>
              </a:rPr>
              <a:t>public</a:t>
            </a:r>
            <a:r>
              <a:rPr sz="2600" spc="-40" dirty="0">
                <a:solidFill>
                  <a:srgbClr val="0B2240"/>
                </a:solidFill>
                <a:latin typeface="Calibri"/>
                <a:cs typeface="Calibri"/>
              </a:rPr>
              <a:t> </a:t>
            </a:r>
            <a:r>
              <a:rPr sz="2600" dirty="0">
                <a:solidFill>
                  <a:srgbClr val="0B2240"/>
                </a:solidFill>
                <a:latin typeface="Calibri"/>
                <a:cs typeface="Calibri"/>
              </a:rPr>
              <a:t>speaker</a:t>
            </a:r>
            <a:r>
              <a:rPr sz="2600" spc="-65" dirty="0">
                <a:solidFill>
                  <a:srgbClr val="0B2240"/>
                </a:solidFill>
                <a:latin typeface="Calibri"/>
                <a:cs typeface="Calibri"/>
              </a:rPr>
              <a:t> </a:t>
            </a:r>
            <a:r>
              <a:rPr sz="2600" spc="-25" dirty="0">
                <a:solidFill>
                  <a:srgbClr val="0B2240"/>
                </a:solidFill>
                <a:latin typeface="Calibri"/>
                <a:cs typeface="Calibri"/>
              </a:rPr>
              <a:t>is </a:t>
            </a:r>
            <a:r>
              <a:rPr sz="2600" dirty="0">
                <a:solidFill>
                  <a:srgbClr val="0B2240"/>
                </a:solidFill>
                <a:latin typeface="Calibri"/>
                <a:cs typeface="Calibri"/>
              </a:rPr>
              <a:t>less</a:t>
            </a:r>
            <a:r>
              <a:rPr sz="2600" spc="-35" dirty="0">
                <a:solidFill>
                  <a:srgbClr val="0B2240"/>
                </a:solidFill>
                <a:latin typeface="Calibri"/>
                <a:cs typeface="Calibri"/>
              </a:rPr>
              <a:t> </a:t>
            </a:r>
            <a:r>
              <a:rPr sz="2600" dirty="0">
                <a:solidFill>
                  <a:srgbClr val="0B2240"/>
                </a:solidFill>
                <a:latin typeface="Calibri"/>
                <a:cs typeface="Calibri"/>
              </a:rPr>
              <a:t>than</a:t>
            </a:r>
            <a:r>
              <a:rPr sz="2600" spc="-25" dirty="0">
                <a:solidFill>
                  <a:srgbClr val="0B2240"/>
                </a:solidFill>
                <a:latin typeface="Calibri"/>
                <a:cs typeface="Calibri"/>
              </a:rPr>
              <a:t> </a:t>
            </a:r>
            <a:r>
              <a:rPr sz="2600" spc="-20" dirty="0">
                <a:solidFill>
                  <a:srgbClr val="0B2240"/>
                </a:solidFill>
                <a:latin typeface="Calibri"/>
                <a:cs typeface="Calibri"/>
              </a:rPr>
              <a:t>$2000</a:t>
            </a:r>
            <a:endParaRPr sz="2600">
              <a:latin typeface="Calibri"/>
              <a:cs typeface="Calibri"/>
            </a:endParaRPr>
          </a:p>
          <a:p>
            <a:pPr marL="355600" marR="588645" indent="-342900">
              <a:lnSpc>
                <a:spcPts val="2810"/>
              </a:lnSpc>
              <a:spcBef>
                <a:spcPts val="1195"/>
              </a:spcBef>
              <a:buClr>
                <a:srgbClr val="009F4D"/>
              </a:buClr>
              <a:buFont typeface="Wingdings"/>
              <a:buChar char=""/>
              <a:tabLst>
                <a:tab pos="355600" algn="l"/>
              </a:tabLst>
            </a:pPr>
            <a:r>
              <a:rPr sz="2600" dirty="0">
                <a:solidFill>
                  <a:srgbClr val="0B2240"/>
                </a:solidFill>
                <a:latin typeface="Calibri"/>
                <a:cs typeface="Calibri"/>
              </a:rPr>
              <a:t>The</a:t>
            </a:r>
            <a:r>
              <a:rPr sz="2600" spc="-55" dirty="0">
                <a:solidFill>
                  <a:srgbClr val="0B2240"/>
                </a:solidFill>
                <a:latin typeface="Calibri"/>
                <a:cs typeface="Calibri"/>
              </a:rPr>
              <a:t> </a:t>
            </a:r>
            <a:r>
              <a:rPr sz="2600" dirty="0">
                <a:solidFill>
                  <a:srgbClr val="0B2240"/>
                </a:solidFill>
                <a:latin typeface="Calibri"/>
                <a:cs typeface="Calibri"/>
              </a:rPr>
              <a:t>payment</a:t>
            </a:r>
            <a:r>
              <a:rPr sz="2600" spc="-50" dirty="0">
                <a:solidFill>
                  <a:srgbClr val="0B2240"/>
                </a:solidFill>
                <a:latin typeface="Calibri"/>
                <a:cs typeface="Calibri"/>
              </a:rPr>
              <a:t> </a:t>
            </a:r>
            <a:r>
              <a:rPr sz="2600" dirty="0">
                <a:solidFill>
                  <a:srgbClr val="0B2240"/>
                </a:solidFill>
                <a:latin typeface="Calibri"/>
                <a:cs typeface="Calibri"/>
              </a:rPr>
              <a:t>made</a:t>
            </a:r>
            <a:r>
              <a:rPr sz="2600" spc="-45" dirty="0">
                <a:solidFill>
                  <a:srgbClr val="0B2240"/>
                </a:solidFill>
                <a:latin typeface="Calibri"/>
                <a:cs typeface="Calibri"/>
              </a:rPr>
              <a:t> </a:t>
            </a:r>
            <a:r>
              <a:rPr sz="2600" dirty="0">
                <a:solidFill>
                  <a:srgbClr val="0B2240"/>
                </a:solidFill>
                <a:latin typeface="Calibri"/>
                <a:cs typeface="Calibri"/>
              </a:rPr>
              <a:t>to</a:t>
            </a:r>
            <a:r>
              <a:rPr sz="2600" spc="-35" dirty="0">
                <a:solidFill>
                  <a:srgbClr val="0B2240"/>
                </a:solidFill>
                <a:latin typeface="Calibri"/>
                <a:cs typeface="Calibri"/>
              </a:rPr>
              <a:t> </a:t>
            </a:r>
            <a:r>
              <a:rPr sz="2600" dirty="0">
                <a:solidFill>
                  <a:srgbClr val="0B2240"/>
                </a:solidFill>
                <a:latin typeface="Calibri"/>
                <a:cs typeface="Calibri"/>
              </a:rPr>
              <a:t>a</a:t>
            </a:r>
            <a:r>
              <a:rPr sz="2600" spc="-20" dirty="0">
                <a:solidFill>
                  <a:srgbClr val="0B2240"/>
                </a:solidFill>
                <a:latin typeface="Calibri"/>
                <a:cs typeface="Calibri"/>
              </a:rPr>
              <a:t> </a:t>
            </a:r>
            <a:r>
              <a:rPr sz="2600" spc="-10" dirty="0">
                <a:solidFill>
                  <a:srgbClr val="0B2240"/>
                </a:solidFill>
                <a:latin typeface="Calibri"/>
                <a:cs typeface="Calibri"/>
              </a:rPr>
              <a:t>nonresident</a:t>
            </a:r>
            <a:r>
              <a:rPr sz="2600" spc="-60" dirty="0">
                <a:solidFill>
                  <a:srgbClr val="0B2240"/>
                </a:solidFill>
                <a:latin typeface="Calibri"/>
                <a:cs typeface="Calibri"/>
              </a:rPr>
              <a:t> </a:t>
            </a:r>
            <a:r>
              <a:rPr sz="2600" spc="-10" dirty="0">
                <a:solidFill>
                  <a:srgbClr val="0B2240"/>
                </a:solidFill>
                <a:latin typeface="Calibri"/>
                <a:cs typeface="Calibri"/>
              </a:rPr>
              <a:t>entertainer</a:t>
            </a:r>
            <a:r>
              <a:rPr sz="2600" spc="-60" dirty="0">
                <a:solidFill>
                  <a:srgbClr val="0B2240"/>
                </a:solidFill>
                <a:latin typeface="Calibri"/>
                <a:cs typeface="Calibri"/>
              </a:rPr>
              <a:t> </a:t>
            </a:r>
            <a:r>
              <a:rPr sz="2600" spc="-35" dirty="0">
                <a:solidFill>
                  <a:srgbClr val="0B2240"/>
                </a:solidFill>
                <a:latin typeface="Calibri"/>
                <a:cs typeface="Calibri"/>
              </a:rPr>
              <a:t>or </a:t>
            </a:r>
            <a:r>
              <a:rPr sz="2600" spc="-10" dirty="0">
                <a:solidFill>
                  <a:srgbClr val="0B2240"/>
                </a:solidFill>
                <a:latin typeface="Calibri"/>
                <a:cs typeface="Calibri"/>
              </a:rPr>
              <a:t>entertainment</a:t>
            </a:r>
            <a:r>
              <a:rPr sz="2600" spc="-75" dirty="0">
                <a:solidFill>
                  <a:srgbClr val="0B2240"/>
                </a:solidFill>
                <a:latin typeface="Calibri"/>
                <a:cs typeface="Calibri"/>
              </a:rPr>
              <a:t> </a:t>
            </a:r>
            <a:r>
              <a:rPr sz="2600" dirty="0">
                <a:solidFill>
                  <a:srgbClr val="0B2240"/>
                </a:solidFill>
                <a:latin typeface="Calibri"/>
                <a:cs typeface="Calibri"/>
              </a:rPr>
              <a:t>entity</a:t>
            </a:r>
            <a:r>
              <a:rPr sz="2600" spc="-40" dirty="0">
                <a:solidFill>
                  <a:srgbClr val="0B2240"/>
                </a:solidFill>
                <a:latin typeface="Calibri"/>
                <a:cs typeface="Calibri"/>
              </a:rPr>
              <a:t> </a:t>
            </a:r>
            <a:r>
              <a:rPr sz="2600" dirty="0">
                <a:solidFill>
                  <a:srgbClr val="0B2240"/>
                </a:solidFill>
                <a:latin typeface="Calibri"/>
                <a:cs typeface="Calibri"/>
              </a:rPr>
              <a:t>is</a:t>
            </a:r>
            <a:r>
              <a:rPr sz="2600" spc="-45" dirty="0">
                <a:solidFill>
                  <a:srgbClr val="0B2240"/>
                </a:solidFill>
                <a:latin typeface="Calibri"/>
                <a:cs typeface="Calibri"/>
              </a:rPr>
              <a:t> </a:t>
            </a:r>
            <a:r>
              <a:rPr sz="2600" dirty="0">
                <a:solidFill>
                  <a:srgbClr val="0B2240"/>
                </a:solidFill>
                <a:latin typeface="Calibri"/>
                <a:cs typeface="Calibri"/>
              </a:rPr>
              <a:t>less</a:t>
            </a:r>
            <a:r>
              <a:rPr sz="2600" spc="-50" dirty="0">
                <a:solidFill>
                  <a:srgbClr val="0B2240"/>
                </a:solidFill>
                <a:latin typeface="Calibri"/>
                <a:cs typeface="Calibri"/>
              </a:rPr>
              <a:t> </a:t>
            </a:r>
            <a:r>
              <a:rPr sz="2600" dirty="0">
                <a:solidFill>
                  <a:srgbClr val="0B2240"/>
                </a:solidFill>
                <a:latin typeface="Calibri"/>
                <a:cs typeface="Calibri"/>
              </a:rPr>
              <a:t>than</a:t>
            </a:r>
            <a:r>
              <a:rPr sz="2600" spc="-40" dirty="0">
                <a:solidFill>
                  <a:srgbClr val="0B2240"/>
                </a:solidFill>
                <a:latin typeface="Calibri"/>
                <a:cs typeface="Calibri"/>
              </a:rPr>
              <a:t> </a:t>
            </a:r>
            <a:r>
              <a:rPr sz="2600" spc="-10" dirty="0">
                <a:solidFill>
                  <a:srgbClr val="0B2240"/>
                </a:solidFill>
                <a:latin typeface="Calibri"/>
                <a:cs typeface="Calibri"/>
              </a:rPr>
              <a:t>$600.</a:t>
            </a:r>
            <a:endParaRPr sz="2600">
              <a:latin typeface="Calibri"/>
              <a:cs typeface="Calibri"/>
            </a:endParaRPr>
          </a:p>
          <a:p>
            <a:pPr marL="354965" marR="5080" indent="-342900">
              <a:lnSpc>
                <a:spcPct val="90000"/>
              </a:lnSpc>
              <a:spcBef>
                <a:spcPts val="1155"/>
              </a:spcBef>
              <a:buClr>
                <a:srgbClr val="009F4D"/>
              </a:buClr>
              <a:buFont typeface="Wingdings"/>
              <a:buChar char=""/>
              <a:tabLst>
                <a:tab pos="354965" algn="l"/>
              </a:tabLst>
            </a:pPr>
            <a:r>
              <a:rPr sz="2600" dirty="0">
                <a:solidFill>
                  <a:srgbClr val="0B2240"/>
                </a:solidFill>
                <a:latin typeface="Calibri"/>
                <a:cs typeface="Calibri"/>
              </a:rPr>
              <a:t>The</a:t>
            </a:r>
            <a:r>
              <a:rPr sz="2600" spc="-70" dirty="0">
                <a:solidFill>
                  <a:srgbClr val="0B2240"/>
                </a:solidFill>
                <a:latin typeface="Calibri"/>
                <a:cs typeface="Calibri"/>
              </a:rPr>
              <a:t> </a:t>
            </a:r>
            <a:r>
              <a:rPr sz="2600" dirty="0">
                <a:solidFill>
                  <a:srgbClr val="0B2240"/>
                </a:solidFill>
                <a:latin typeface="Calibri"/>
                <a:cs typeface="Calibri"/>
              </a:rPr>
              <a:t>nonresident</a:t>
            </a:r>
            <a:r>
              <a:rPr sz="2600" spc="-75" dirty="0">
                <a:solidFill>
                  <a:srgbClr val="0B2240"/>
                </a:solidFill>
                <a:latin typeface="Calibri"/>
                <a:cs typeface="Calibri"/>
              </a:rPr>
              <a:t> </a:t>
            </a:r>
            <a:r>
              <a:rPr sz="2600" spc="-10" dirty="0">
                <a:solidFill>
                  <a:srgbClr val="0B2240"/>
                </a:solidFill>
                <a:latin typeface="Calibri"/>
                <a:cs typeface="Calibri"/>
              </a:rPr>
              <a:t>entertainer</a:t>
            </a:r>
            <a:r>
              <a:rPr sz="2600" spc="-75" dirty="0">
                <a:solidFill>
                  <a:srgbClr val="0B2240"/>
                </a:solidFill>
                <a:latin typeface="Calibri"/>
                <a:cs typeface="Calibri"/>
              </a:rPr>
              <a:t> </a:t>
            </a:r>
            <a:r>
              <a:rPr sz="2600" dirty="0">
                <a:solidFill>
                  <a:srgbClr val="0B2240"/>
                </a:solidFill>
                <a:latin typeface="Calibri"/>
                <a:cs typeface="Calibri"/>
              </a:rPr>
              <a:t>or</a:t>
            </a:r>
            <a:r>
              <a:rPr sz="2600" spc="-40" dirty="0">
                <a:solidFill>
                  <a:srgbClr val="0B2240"/>
                </a:solidFill>
                <a:latin typeface="Calibri"/>
                <a:cs typeface="Calibri"/>
              </a:rPr>
              <a:t> </a:t>
            </a:r>
            <a:r>
              <a:rPr sz="2600" dirty="0">
                <a:solidFill>
                  <a:srgbClr val="0B2240"/>
                </a:solidFill>
                <a:latin typeface="Calibri"/>
                <a:cs typeface="Calibri"/>
              </a:rPr>
              <a:t>entity</a:t>
            </a:r>
            <a:r>
              <a:rPr sz="2600" spc="-60" dirty="0">
                <a:solidFill>
                  <a:srgbClr val="0B2240"/>
                </a:solidFill>
                <a:latin typeface="Calibri"/>
                <a:cs typeface="Calibri"/>
              </a:rPr>
              <a:t> </a:t>
            </a:r>
            <a:r>
              <a:rPr sz="2600" dirty="0">
                <a:solidFill>
                  <a:srgbClr val="0B2240"/>
                </a:solidFill>
                <a:latin typeface="Calibri"/>
                <a:cs typeface="Calibri"/>
              </a:rPr>
              <a:t>is</a:t>
            </a:r>
            <a:r>
              <a:rPr sz="2600" spc="-55" dirty="0">
                <a:solidFill>
                  <a:srgbClr val="0B2240"/>
                </a:solidFill>
                <a:latin typeface="Calibri"/>
                <a:cs typeface="Calibri"/>
              </a:rPr>
              <a:t> </a:t>
            </a:r>
            <a:r>
              <a:rPr sz="2600" dirty="0">
                <a:solidFill>
                  <a:srgbClr val="0B2240"/>
                </a:solidFill>
                <a:latin typeface="Calibri"/>
                <a:cs typeface="Calibri"/>
              </a:rPr>
              <a:t>a</a:t>
            </a:r>
            <a:r>
              <a:rPr sz="2600" spc="-40" dirty="0">
                <a:solidFill>
                  <a:srgbClr val="0B2240"/>
                </a:solidFill>
                <a:latin typeface="Calibri"/>
                <a:cs typeface="Calibri"/>
              </a:rPr>
              <a:t> </a:t>
            </a:r>
            <a:r>
              <a:rPr sz="2600" dirty="0">
                <a:solidFill>
                  <a:srgbClr val="0B2240"/>
                </a:solidFill>
                <a:latin typeface="Calibri"/>
                <a:cs typeface="Calibri"/>
              </a:rPr>
              <a:t>resident</a:t>
            </a:r>
            <a:r>
              <a:rPr sz="2600" spc="-75" dirty="0">
                <a:solidFill>
                  <a:srgbClr val="0B2240"/>
                </a:solidFill>
                <a:latin typeface="Calibri"/>
                <a:cs typeface="Calibri"/>
              </a:rPr>
              <a:t> </a:t>
            </a:r>
            <a:r>
              <a:rPr sz="2600" spc="-25" dirty="0">
                <a:solidFill>
                  <a:srgbClr val="0B2240"/>
                </a:solidFill>
                <a:latin typeface="Calibri"/>
                <a:cs typeface="Calibri"/>
              </a:rPr>
              <a:t>of </a:t>
            </a:r>
            <a:r>
              <a:rPr sz="2600" dirty="0">
                <a:solidFill>
                  <a:srgbClr val="0B2240"/>
                </a:solidFill>
                <a:latin typeface="Calibri"/>
                <a:cs typeface="Calibri"/>
              </a:rPr>
              <a:t>North</a:t>
            </a:r>
            <a:r>
              <a:rPr sz="2600" spc="-60" dirty="0">
                <a:solidFill>
                  <a:srgbClr val="0B2240"/>
                </a:solidFill>
                <a:latin typeface="Calibri"/>
                <a:cs typeface="Calibri"/>
              </a:rPr>
              <a:t> </a:t>
            </a:r>
            <a:r>
              <a:rPr sz="2600" spc="-10" dirty="0">
                <a:solidFill>
                  <a:srgbClr val="0B2240"/>
                </a:solidFill>
                <a:latin typeface="Calibri"/>
                <a:cs typeface="Calibri"/>
              </a:rPr>
              <a:t>Dakota</a:t>
            </a:r>
            <a:r>
              <a:rPr sz="2600" spc="-60" dirty="0">
                <a:solidFill>
                  <a:srgbClr val="0B2240"/>
                </a:solidFill>
                <a:latin typeface="Calibri"/>
                <a:cs typeface="Calibri"/>
              </a:rPr>
              <a:t> </a:t>
            </a:r>
            <a:r>
              <a:rPr sz="2600" dirty="0">
                <a:solidFill>
                  <a:srgbClr val="0B2240"/>
                </a:solidFill>
                <a:latin typeface="Calibri"/>
                <a:cs typeface="Calibri"/>
              </a:rPr>
              <a:t>or</a:t>
            </a:r>
            <a:r>
              <a:rPr sz="2600" spc="-55" dirty="0">
                <a:solidFill>
                  <a:srgbClr val="0B2240"/>
                </a:solidFill>
                <a:latin typeface="Calibri"/>
                <a:cs typeface="Calibri"/>
              </a:rPr>
              <a:t> </a:t>
            </a:r>
            <a:r>
              <a:rPr sz="2600" dirty="0">
                <a:solidFill>
                  <a:srgbClr val="0B2240"/>
                </a:solidFill>
                <a:latin typeface="Calibri"/>
                <a:cs typeface="Calibri"/>
              </a:rPr>
              <a:t>Michigan</a:t>
            </a:r>
            <a:r>
              <a:rPr sz="2600" spc="-65" dirty="0">
                <a:solidFill>
                  <a:srgbClr val="0B2240"/>
                </a:solidFill>
                <a:latin typeface="Calibri"/>
                <a:cs typeface="Calibri"/>
              </a:rPr>
              <a:t> </a:t>
            </a:r>
            <a:r>
              <a:rPr sz="2600" dirty="0">
                <a:solidFill>
                  <a:srgbClr val="0B2240"/>
                </a:solidFill>
                <a:latin typeface="Calibri"/>
                <a:cs typeface="Calibri"/>
              </a:rPr>
              <a:t>and</a:t>
            </a:r>
            <a:r>
              <a:rPr sz="2600" spc="-70" dirty="0">
                <a:solidFill>
                  <a:srgbClr val="0B2240"/>
                </a:solidFill>
                <a:latin typeface="Calibri"/>
                <a:cs typeface="Calibri"/>
              </a:rPr>
              <a:t> </a:t>
            </a:r>
            <a:r>
              <a:rPr sz="2600" dirty="0">
                <a:solidFill>
                  <a:srgbClr val="0B2240"/>
                </a:solidFill>
                <a:latin typeface="Calibri"/>
                <a:cs typeface="Calibri"/>
              </a:rPr>
              <a:t>the</a:t>
            </a:r>
            <a:r>
              <a:rPr sz="2600" spc="-70" dirty="0">
                <a:solidFill>
                  <a:srgbClr val="0B2240"/>
                </a:solidFill>
                <a:latin typeface="Calibri"/>
                <a:cs typeface="Calibri"/>
              </a:rPr>
              <a:t> </a:t>
            </a:r>
            <a:r>
              <a:rPr sz="2600" dirty="0">
                <a:solidFill>
                  <a:srgbClr val="0B2240"/>
                </a:solidFill>
                <a:latin typeface="Calibri"/>
                <a:cs typeface="Calibri"/>
              </a:rPr>
              <a:t>individual</a:t>
            </a:r>
            <a:r>
              <a:rPr sz="2600" spc="-80" dirty="0">
                <a:solidFill>
                  <a:srgbClr val="0B2240"/>
                </a:solidFill>
                <a:latin typeface="Calibri"/>
                <a:cs typeface="Calibri"/>
              </a:rPr>
              <a:t> </a:t>
            </a:r>
            <a:r>
              <a:rPr sz="2600" dirty="0">
                <a:solidFill>
                  <a:srgbClr val="0B2240"/>
                </a:solidFill>
                <a:latin typeface="Calibri"/>
                <a:cs typeface="Calibri"/>
              </a:rPr>
              <a:t>provides</a:t>
            </a:r>
            <a:r>
              <a:rPr sz="2600" spc="-75" dirty="0">
                <a:solidFill>
                  <a:srgbClr val="0B2240"/>
                </a:solidFill>
                <a:latin typeface="Calibri"/>
                <a:cs typeface="Calibri"/>
              </a:rPr>
              <a:t> </a:t>
            </a:r>
            <a:r>
              <a:rPr sz="2600" spc="-50" dirty="0">
                <a:solidFill>
                  <a:srgbClr val="0B2240"/>
                </a:solidFill>
                <a:latin typeface="Calibri"/>
                <a:cs typeface="Calibri"/>
              </a:rPr>
              <a:t>a </a:t>
            </a:r>
            <a:r>
              <a:rPr sz="2600" dirty="0">
                <a:solidFill>
                  <a:srgbClr val="0B2240"/>
                </a:solidFill>
                <a:latin typeface="Calibri"/>
                <a:cs typeface="Calibri"/>
                <a:hlinkClick r:id="rId2"/>
              </a:rPr>
              <a:t>properly</a:t>
            </a:r>
            <a:r>
              <a:rPr sz="2600" spc="-95" dirty="0">
                <a:solidFill>
                  <a:srgbClr val="0B2240"/>
                </a:solidFill>
                <a:latin typeface="Calibri"/>
                <a:cs typeface="Calibri"/>
                <a:hlinkClick r:id="rId2"/>
              </a:rPr>
              <a:t> </a:t>
            </a:r>
            <a:r>
              <a:rPr sz="2600" dirty="0">
                <a:solidFill>
                  <a:srgbClr val="0B2240"/>
                </a:solidFill>
                <a:latin typeface="Calibri"/>
                <a:cs typeface="Calibri"/>
                <a:hlinkClick r:id="rId2"/>
              </a:rPr>
              <a:t>completed</a:t>
            </a:r>
            <a:r>
              <a:rPr sz="2600" spc="-95" dirty="0">
                <a:solidFill>
                  <a:srgbClr val="0B2240"/>
                </a:solidFill>
                <a:latin typeface="Calibri"/>
                <a:cs typeface="Calibri"/>
                <a:hlinkClick r:id="rId2"/>
              </a:rPr>
              <a:t> </a:t>
            </a:r>
            <a:r>
              <a:rPr sz="2600" u="sng" dirty="0">
                <a:solidFill>
                  <a:srgbClr val="0000FF"/>
                </a:solidFill>
                <a:uFill>
                  <a:solidFill>
                    <a:srgbClr val="0000FF"/>
                  </a:solidFill>
                </a:uFill>
                <a:latin typeface="Calibri"/>
                <a:cs typeface="Calibri"/>
                <a:hlinkClick r:id="rId2"/>
              </a:rPr>
              <a:t>Form</a:t>
            </a:r>
            <a:r>
              <a:rPr sz="2600" u="sng" spc="-70" dirty="0">
                <a:solidFill>
                  <a:srgbClr val="0000FF"/>
                </a:solidFill>
                <a:uFill>
                  <a:solidFill>
                    <a:srgbClr val="0000FF"/>
                  </a:solidFill>
                </a:uFill>
                <a:latin typeface="Calibri"/>
                <a:cs typeface="Calibri"/>
                <a:hlinkClick r:id="rId2"/>
              </a:rPr>
              <a:t> </a:t>
            </a:r>
            <a:r>
              <a:rPr sz="2600" u="sng" dirty="0">
                <a:solidFill>
                  <a:srgbClr val="0000FF"/>
                </a:solidFill>
                <a:uFill>
                  <a:solidFill>
                    <a:srgbClr val="0000FF"/>
                  </a:solidFill>
                </a:uFill>
                <a:latin typeface="Calibri"/>
                <a:cs typeface="Calibri"/>
                <a:hlinkClick r:id="rId2"/>
              </a:rPr>
              <a:t>MWR,</a:t>
            </a:r>
            <a:r>
              <a:rPr sz="2600" u="sng" spc="-80" dirty="0">
                <a:solidFill>
                  <a:srgbClr val="0000FF"/>
                </a:solidFill>
                <a:uFill>
                  <a:solidFill>
                    <a:srgbClr val="0000FF"/>
                  </a:solidFill>
                </a:uFill>
                <a:latin typeface="Calibri"/>
                <a:cs typeface="Calibri"/>
                <a:hlinkClick r:id="rId2"/>
              </a:rPr>
              <a:t> </a:t>
            </a:r>
            <a:r>
              <a:rPr sz="2600" i="1" u="sng" spc="-10" dirty="0">
                <a:solidFill>
                  <a:srgbClr val="0000FF"/>
                </a:solidFill>
                <a:uFill>
                  <a:solidFill>
                    <a:srgbClr val="0000FF"/>
                  </a:solidFill>
                </a:uFill>
                <a:latin typeface="Calibri"/>
                <a:cs typeface="Calibri"/>
                <a:hlinkClick r:id="rId2"/>
              </a:rPr>
              <a:t>Reciprocity</a:t>
            </a:r>
            <a:r>
              <a:rPr sz="2600" i="1" u="none" spc="-10" dirty="0">
                <a:solidFill>
                  <a:srgbClr val="0000FF"/>
                </a:solidFill>
                <a:latin typeface="Calibri"/>
                <a:cs typeface="Calibri"/>
                <a:hlinkClick r:id="rId2"/>
              </a:rPr>
              <a:t> </a:t>
            </a:r>
            <a:r>
              <a:rPr sz="2600" i="1" u="sng" spc="-20" dirty="0">
                <a:solidFill>
                  <a:srgbClr val="0000FF"/>
                </a:solidFill>
                <a:uFill>
                  <a:solidFill>
                    <a:srgbClr val="0000FF"/>
                  </a:solidFill>
                </a:uFill>
                <a:latin typeface="Calibri"/>
                <a:cs typeface="Calibri"/>
                <a:hlinkClick r:id="rId2"/>
              </a:rPr>
              <a:t>Exemption/Affadavit</a:t>
            </a:r>
            <a:r>
              <a:rPr sz="2600" i="1" u="sng" spc="-30" dirty="0">
                <a:solidFill>
                  <a:srgbClr val="0000FF"/>
                </a:solidFill>
                <a:uFill>
                  <a:solidFill>
                    <a:srgbClr val="0000FF"/>
                  </a:solidFill>
                </a:uFill>
                <a:latin typeface="Calibri"/>
                <a:cs typeface="Calibri"/>
                <a:hlinkClick r:id="rId2"/>
              </a:rPr>
              <a:t> </a:t>
            </a:r>
            <a:r>
              <a:rPr sz="2600" i="1" u="sng" dirty="0">
                <a:solidFill>
                  <a:srgbClr val="0000FF"/>
                </a:solidFill>
                <a:uFill>
                  <a:solidFill>
                    <a:srgbClr val="0000FF"/>
                  </a:solidFill>
                </a:uFill>
                <a:latin typeface="Calibri"/>
                <a:cs typeface="Calibri"/>
                <a:hlinkClick r:id="rId2"/>
              </a:rPr>
              <a:t>of</a:t>
            </a:r>
            <a:r>
              <a:rPr sz="2600" i="1" u="sng" spc="5" dirty="0">
                <a:solidFill>
                  <a:srgbClr val="0000FF"/>
                </a:solidFill>
                <a:uFill>
                  <a:solidFill>
                    <a:srgbClr val="0000FF"/>
                  </a:solidFill>
                </a:uFill>
                <a:latin typeface="Calibri"/>
                <a:cs typeface="Calibri"/>
                <a:hlinkClick r:id="rId2"/>
              </a:rPr>
              <a:t> </a:t>
            </a:r>
            <a:r>
              <a:rPr sz="2600" i="1" u="sng" spc="-10" dirty="0">
                <a:solidFill>
                  <a:srgbClr val="0000FF"/>
                </a:solidFill>
                <a:uFill>
                  <a:solidFill>
                    <a:srgbClr val="0000FF"/>
                  </a:solidFill>
                </a:uFill>
                <a:latin typeface="Calibri"/>
                <a:cs typeface="Calibri"/>
                <a:hlinkClick r:id="rId2"/>
              </a:rPr>
              <a:t>Residency</a:t>
            </a:r>
            <a:endParaRPr sz="2600">
              <a:latin typeface="Calibri"/>
              <a:cs typeface="Calibri"/>
            </a:endParaRPr>
          </a:p>
          <a:p>
            <a:pPr marL="354965" marR="469265" indent="-342900">
              <a:lnSpc>
                <a:spcPts val="2810"/>
              </a:lnSpc>
              <a:spcBef>
                <a:spcPts val="1240"/>
              </a:spcBef>
              <a:buClr>
                <a:srgbClr val="009F4D"/>
              </a:buClr>
              <a:buFont typeface="Wingdings"/>
              <a:buChar char=""/>
              <a:tabLst>
                <a:tab pos="354965" algn="l"/>
              </a:tabLst>
            </a:pPr>
            <a:r>
              <a:rPr sz="2600" spc="-20" dirty="0">
                <a:solidFill>
                  <a:srgbClr val="0B2240"/>
                </a:solidFill>
                <a:latin typeface="Calibri"/>
                <a:cs typeface="Calibri"/>
              </a:rPr>
              <a:t>Not-</a:t>
            </a:r>
            <a:r>
              <a:rPr sz="2600" spc="-30" dirty="0">
                <a:solidFill>
                  <a:srgbClr val="0B2240"/>
                </a:solidFill>
                <a:latin typeface="Calibri"/>
                <a:cs typeface="Calibri"/>
              </a:rPr>
              <a:t>for-</a:t>
            </a:r>
            <a:r>
              <a:rPr sz="2600" dirty="0">
                <a:solidFill>
                  <a:srgbClr val="0B2240"/>
                </a:solidFill>
                <a:latin typeface="Calibri"/>
                <a:cs typeface="Calibri"/>
              </a:rPr>
              <a:t>profit</a:t>
            </a:r>
            <a:r>
              <a:rPr sz="2600" spc="-45" dirty="0">
                <a:solidFill>
                  <a:srgbClr val="0B2240"/>
                </a:solidFill>
                <a:latin typeface="Calibri"/>
                <a:cs typeface="Calibri"/>
              </a:rPr>
              <a:t> </a:t>
            </a:r>
            <a:r>
              <a:rPr sz="2600" dirty="0">
                <a:solidFill>
                  <a:srgbClr val="0B2240"/>
                </a:solidFill>
                <a:latin typeface="Calibri"/>
                <a:cs typeface="Calibri"/>
              </a:rPr>
              <a:t>entities</a:t>
            </a:r>
            <a:r>
              <a:rPr sz="2600" spc="-75" dirty="0">
                <a:solidFill>
                  <a:srgbClr val="0B2240"/>
                </a:solidFill>
                <a:latin typeface="Calibri"/>
                <a:cs typeface="Calibri"/>
              </a:rPr>
              <a:t> </a:t>
            </a:r>
            <a:r>
              <a:rPr sz="2600" dirty="0">
                <a:solidFill>
                  <a:srgbClr val="0B2240"/>
                </a:solidFill>
                <a:latin typeface="Calibri"/>
                <a:cs typeface="Calibri"/>
              </a:rPr>
              <a:t>that</a:t>
            </a:r>
            <a:r>
              <a:rPr sz="2600" spc="-60" dirty="0">
                <a:solidFill>
                  <a:srgbClr val="0B2240"/>
                </a:solidFill>
                <a:latin typeface="Calibri"/>
                <a:cs typeface="Calibri"/>
              </a:rPr>
              <a:t> </a:t>
            </a:r>
            <a:r>
              <a:rPr sz="2600" spc="-10" dirty="0">
                <a:solidFill>
                  <a:srgbClr val="0B2240"/>
                </a:solidFill>
                <a:latin typeface="Calibri"/>
                <a:cs typeface="Calibri"/>
              </a:rPr>
              <a:t>indicate</a:t>
            </a:r>
            <a:r>
              <a:rPr sz="2600" spc="-75" dirty="0">
                <a:solidFill>
                  <a:srgbClr val="0B2240"/>
                </a:solidFill>
                <a:latin typeface="Calibri"/>
                <a:cs typeface="Calibri"/>
              </a:rPr>
              <a:t> </a:t>
            </a:r>
            <a:r>
              <a:rPr sz="2600" dirty="0">
                <a:solidFill>
                  <a:srgbClr val="0B2240"/>
                </a:solidFill>
                <a:latin typeface="Calibri"/>
                <a:cs typeface="Calibri"/>
              </a:rPr>
              <a:t>their</a:t>
            </a:r>
            <a:r>
              <a:rPr sz="2600" spc="-65" dirty="0">
                <a:solidFill>
                  <a:srgbClr val="0B2240"/>
                </a:solidFill>
                <a:latin typeface="Calibri"/>
                <a:cs typeface="Calibri"/>
              </a:rPr>
              <a:t> </a:t>
            </a:r>
            <a:r>
              <a:rPr sz="2600" dirty="0">
                <a:solidFill>
                  <a:srgbClr val="0B2240"/>
                </a:solidFill>
                <a:latin typeface="Calibri"/>
                <a:cs typeface="Calibri"/>
              </a:rPr>
              <a:t>tax</a:t>
            </a:r>
            <a:r>
              <a:rPr sz="2600" spc="-50" dirty="0">
                <a:solidFill>
                  <a:srgbClr val="0B2240"/>
                </a:solidFill>
                <a:latin typeface="Calibri"/>
                <a:cs typeface="Calibri"/>
              </a:rPr>
              <a:t> </a:t>
            </a:r>
            <a:r>
              <a:rPr sz="2600" spc="-10" dirty="0">
                <a:solidFill>
                  <a:srgbClr val="0B2240"/>
                </a:solidFill>
                <a:latin typeface="Calibri"/>
                <a:cs typeface="Calibri"/>
              </a:rPr>
              <a:t>exempt </a:t>
            </a:r>
            <a:r>
              <a:rPr sz="2600" dirty="0">
                <a:solidFill>
                  <a:srgbClr val="0B2240"/>
                </a:solidFill>
                <a:latin typeface="Calibri"/>
                <a:cs typeface="Calibri"/>
              </a:rPr>
              <a:t>status</a:t>
            </a:r>
            <a:r>
              <a:rPr sz="2600" spc="-65" dirty="0">
                <a:solidFill>
                  <a:srgbClr val="0B2240"/>
                </a:solidFill>
                <a:latin typeface="Calibri"/>
                <a:cs typeface="Calibri"/>
              </a:rPr>
              <a:t> </a:t>
            </a:r>
            <a:r>
              <a:rPr sz="2600" dirty="0">
                <a:solidFill>
                  <a:srgbClr val="0B2240"/>
                </a:solidFill>
                <a:latin typeface="Calibri"/>
                <a:cs typeface="Calibri"/>
              </a:rPr>
              <a:t>on</a:t>
            </a:r>
            <a:r>
              <a:rPr sz="2600" spc="-40" dirty="0">
                <a:solidFill>
                  <a:srgbClr val="0B2240"/>
                </a:solidFill>
                <a:latin typeface="Calibri"/>
                <a:cs typeface="Calibri"/>
              </a:rPr>
              <a:t> </a:t>
            </a:r>
            <a:r>
              <a:rPr sz="2600" dirty="0">
                <a:solidFill>
                  <a:srgbClr val="0B2240"/>
                </a:solidFill>
                <a:latin typeface="Calibri"/>
                <a:cs typeface="Calibri"/>
              </a:rPr>
              <a:t>Form</a:t>
            </a:r>
            <a:r>
              <a:rPr sz="2600" spc="-40" dirty="0">
                <a:solidFill>
                  <a:srgbClr val="0B2240"/>
                </a:solidFill>
                <a:latin typeface="Calibri"/>
                <a:cs typeface="Calibri"/>
              </a:rPr>
              <a:t> </a:t>
            </a:r>
            <a:r>
              <a:rPr sz="2600" spc="-20" dirty="0">
                <a:solidFill>
                  <a:srgbClr val="0B2240"/>
                </a:solidFill>
                <a:latin typeface="Calibri"/>
                <a:cs typeface="Calibri"/>
              </a:rPr>
              <a:t>W-</a:t>
            </a:r>
            <a:r>
              <a:rPr sz="2600" dirty="0">
                <a:solidFill>
                  <a:srgbClr val="0B2240"/>
                </a:solidFill>
                <a:latin typeface="Calibri"/>
                <a:cs typeface="Calibri"/>
              </a:rPr>
              <a:t>9</a:t>
            </a:r>
            <a:r>
              <a:rPr sz="2600" spc="-40" dirty="0">
                <a:solidFill>
                  <a:srgbClr val="0B2240"/>
                </a:solidFill>
                <a:latin typeface="Calibri"/>
                <a:cs typeface="Calibri"/>
              </a:rPr>
              <a:t> </a:t>
            </a:r>
            <a:r>
              <a:rPr sz="2600" dirty="0">
                <a:solidFill>
                  <a:srgbClr val="0B2240"/>
                </a:solidFill>
                <a:latin typeface="Calibri"/>
                <a:cs typeface="Calibri"/>
              </a:rPr>
              <a:t>&amp;</a:t>
            </a:r>
            <a:r>
              <a:rPr sz="2600" spc="-55" dirty="0">
                <a:solidFill>
                  <a:srgbClr val="0B2240"/>
                </a:solidFill>
                <a:latin typeface="Calibri"/>
                <a:cs typeface="Calibri"/>
              </a:rPr>
              <a:t> </a:t>
            </a:r>
            <a:r>
              <a:rPr sz="2600" dirty="0">
                <a:solidFill>
                  <a:srgbClr val="0B2240"/>
                </a:solidFill>
                <a:latin typeface="Calibri"/>
                <a:cs typeface="Calibri"/>
              </a:rPr>
              <a:t>provide</a:t>
            </a:r>
            <a:r>
              <a:rPr sz="2600" spc="-55" dirty="0">
                <a:solidFill>
                  <a:srgbClr val="0B2240"/>
                </a:solidFill>
                <a:latin typeface="Calibri"/>
                <a:cs typeface="Calibri"/>
              </a:rPr>
              <a:t> </a:t>
            </a:r>
            <a:r>
              <a:rPr sz="2600" dirty="0">
                <a:solidFill>
                  <a:srgbClr val="0B2240"/>
                </a:solidFill>
                <a:latin typeface="Calibri"/>
                <a:cs typeface="Calibri"/>
              </a:rPr>
              <a:t>a</a:t>
            </a:r>
            <a:r>
              <a:rPr sz="2600" spc="-40" dirty="0">
                <a:solidFill>
                  <a:srgbClr val="0B2240"/>
                </a:solidFill>
                <a:latin typeface="Calibri"/>
                <a:cs typeface="Calibri"/>
              </a:rPr>
              <a:t> </a:t>
            </a:r>
            <a:r>
              <a:rPr sz="2600" dirty="0">
                <a:solidFill>
                  <a:srgbClr val="0B2240"/>
                </a:solidFill>
                <a:latin typeface="Calibri"/>
                <a:cs typeface="Calibri"/>
              </a:rPr>
              <a:t>copy</a:t>
            </a:r>
            <a:r>
              <a:rPr sz="2600" spc="-45" dirty="0">
                <a:solidFill>
                  <a:srgbClr val="0B2240"/>
                </a:solidFill>
                <a:latin typeface="Calibri"/>
                <a:cs typeface="Calibri"/>
              </a:rPr>
              <a:t> </a:t>
            </a:r>
            <a:r>
              <a:rPr sz="2600" dirty="0">
                <a:solidFill>
                  <a:srgbClr val="0B2240"/>
                </a:solidFill>
                <a:latin typeface="Calibri"/>
                <a:cs typeface="Calibri"/>
              </a:rPr>
              <a:t>of</a:t>
            </a:r>
            <a:r>
              <a:rPr sz="2600" spc="-45" dirty="0">
                <a:solidFill>
                  <a:srgbClr val="0B2240"/>
                </a:solidFill>
                <a:latin typeface="Calibri"/>
                <a:cs typeface="Calibri"/>
              </a:rPr>
              <a:t> </a:t>
            </a:r>
            <a:r>
              <a:rPr sz="2600" dirty="0">
                <a:solidFill>
                  <a:srgbClr val="0B2240"/>
                </a:solidFill>
                <a:latin typeface="Calibri"/>
                <a:cs typeface="Calibri"/>
              </a:rPr>
              <a:t>their</a:t>
            </a:r>
            <a:r>
              <a:rPr sz="2600" spc="-50" dirty="0">
                <a:solidFill>
                  <a:srgbClr val="0B2240"/>
                </a:solidFill>
                <a:latin typeface="Calibri"/>
                <a:cs typeface="Calibri"/>
              </a:rPr>
              <a:t> </a:t>
            </a:r>
            <a:r>
              <a:rPr sz="2600" spc="-25" dirty="0">
                <a:solidFill>
                  <a:srgbClr val="0B2240"/>
                </a:solidFill>
                <a:latin typeface="Calibri"/>
                <a:cs typeface="Calibri"/>
              </a:rPr>
              <a:t>IRS </a:t>
            </a:r>
            <a:r>
              <a:rPr sz="2600" dirty="0">
                <a:solidFill>
                  <a:srgbClr val="0B2240"/>
                </a:solidFill>
                <a:latin typeface="Calibri"/>
                <a:cs typeface="Calibri"/>
              </a:rPr>
              <a:t>nonprofit</a:t>
            </a:r>
            <a:r>
              <a:rPr sz="2600" spc="-120" dirty="0">
                <a:solidFill>
                  <a:srgbClr val="0B2240"/>
                </a:solidFill>
                <a:latin typeface="Calibri"/>
                <a:cs typeface="Calibri"/>
              </a:rPr>
              <a:t> </a:t>
            </a:r>
            <a:r>
              <a:rPr sz="2600" dirty="0">
                <a:solidFill>
                  <a:srgbClr val="0B2240"/>
                </a:solidFill>
                <a:latin typeface="Calibri"/>
                <a:cs typeface="Calibri"/>
              </a:rPr>
              <a:t>status</a:t>
            </a:r>
            <a:r>
              <a:rPr sz="2600" spc="-130" dirty="0">
                <a:solidFill>
                  <a:srgbClr val="0B2240"/>
                </a:solidFill>
                <a:latin typeface="Calibri"/>
                <a:cs typeface="Calibri"/>
              </a:rPr>
              <a:t> </a:t>
            </a:r>
            <a:r>
              <a:rPr sz="2600" spc="-10" dirty="0">
                <a:solidFill>
                  <a:srgbClr val="0B2240"/>
                </a:solidFill>
                <a:latin typeface="Calibri"/>
                <a:cs typeface="Calibri"/>
              </a:rPr>
              <a:t>letter.</a:t>
            </a:r>
            <a:endParaRPr sz="2600">
              <a:latin typeface="Calibri"/>
              <a:cs typeface="Calibri"/>
            </a:endParaRP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435"/>
              </a:lnSpc>
            </a:pPr>
            <a:r>
              <a:rPr spc="-25" dirty="0"/>
              <a:t>7</a:t>
            </a:r>
          </a:p>
        </p:txBody>
      </p:sp>
      <p:sp>
        <p:nvSpPr>
          <p:cNvPr id="3" name="object 3" descr="$PPTXTitle"/>
          <p:cNvSpPr txBox="1">
            <a:spLocks noGrp="1"/>
          </p:cNvSpPr>
          <p:nvPr>
            <p:ph type="title"/>
          </p:nvPr>
        </p:nvSpPr>
        <p:spPr>
          <a:xfrm>
            <a:off x="541195" y="558798"/>
            <a:ext cx="7078980" cy="452120"/>
          </a:xfrm>
          <a:prstGeom prst="rect">
            <a:avLst/>
          </a:prstGeom>
        </p:spPr>
        <p:txBody>
          <a:bodyPr vert="horz" wrap="square" lIns="0" tIns="12065" rIns="0" bIns="0" rtlCol="0">
            <a:spAutoFit/>
          </a:bodyPr>
          <a:lstStyle/>
          <a:p>
            <a:pPr marL="12700">
              <a:lnSpc>
                <a:spcPct val="100000"/>
              </a:lnSpc>
              <a:spcBef>
                <a:spcPts val="95"/>
              </a:spcBef>
            </a:pPr>
            <a:r>
              <a:rPr spc="-10" dirty="0"/>
              <a:t>EXCEPTIONS</a:t>
            </a:r>
            <a:r>
              <a:rPr spc="-100" dirty="0"/>
              <a:t> </a:t>
            </a:r>
            <a:r>
              <a:rPr dirty="0"/>
              <a:t>TO</a:t>
            </a:r>
            <a:r>
              <a:rPr spc="-125" dirty="0"/>
              <a:t> </a:t>
            </a:r>
            <a:r>
              <a:rPr dirty="0"/>
              <a:t>WITHHOLDING</a:t>
            </a:r>
            <a:r>
              <a:rPr spc="-85" dirty="0"/>
              <a:t> </a:t>
            </a:r>
            <a:r>
              <a:rPr spc="-10" dirty="0"/>
              <a:t>REQUIREMENTS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5940" y="1277531"/>
            <a:ext cx="4011929" cy="1423035"/>
          </a:xfrm>
          <a:prstGeom prst="rect">
            <a:avLst/>
          </a:prstGeom>
        </p:spPr>
        <p:txBody>
          <a:bodyPr vert="horz" wrap="square" lIns="0" tIns="101600" rIns="0" bIns="0" rtlCol="0">
            <a:spAutoFit/>
          </a:bodyPr>
          <a:lstStyle/>
          <a:p>
            <a:pPr marL="354965" indent="-342265">
              <a:lnSpc>
                <a:spcPct val="100000"/>
              </a:lnSpc>
              <a:spcBef>
                <a:spcPts val="800"/>
              </a:spcBef>
              <a:buClr>
                <a:srgbClr val="009F4D"/>
              </a:buClr>
              <a:buFont typeface="Arial"/>
              <a:buChar char="•"/>
              <a:tabLst>
                <a:tab pos="354965" algn="l"/>
              </a:tabLst>
            </a:pPr>
            <a:r>
              <a:rPr sz="2800" b="1" dirty="0">
                <a:solidFill>
                  <a:srgbClr val="0B2240"/>
                </a:solidFill>
                <a:latin typeface="Calibri"/>
                <a:cs typeface="Calibri"/>
              </a:rPr>
              <a:t>MP</a:t>
            </a:r>
            <a:r>
              <a:rPr sz="2800" b="1" spc="-25" dirty="0">
                <a:solidFill>
                  <a:srgbClr val="0B2240"/>
                </a:solidFill>
                <a:latin typeface="Calibri"/>
                <a:cs typeface="Calibri"/>
              </a:rPr>
              <a:t> </a:t>
            </a:r>
            <a:r>
              <a:rPr sz="2800" b="1" spc="-10" dirty="0">
                <a:solidFill>
                  <a:srgbClr val="0B2240"/>
                </a:solidFill>
                <a:latin typeface="Calibri"/>
                <a:cs typeface="Calibri"/>
              </a:rPr>
              <a:t>Contracts:</a:t>
            </a:r>
            <a:endParaRPr sz="2800">
              <a:latin typeface="Calibri"/>
              <a:cs typeface="Calibri"/>
            </a:endParaRPr>
          </a:p>
          <a:p>
            <a:pPr marL="755015" lvl="1" indent="-285115">
              <a:lnSpc>
                <a:spcPct val="100000"/>
              </a:lnSpc>
              <a:spcBef>
                <a:spcPts val="605"/>
              </a:spcBef>
              <a:buClr>
                <a:srgbClr val="009F4D"/>
              </a:buClr>
              <a:buFont typeface="Arial"/>
              <a:buChar char="–"/>
              <a:tabLst>
                <a:tab pos="755015" algn="l"/>
              </a:tabLst>
            </a:pPr>
            <a:r>
              <a:rPr sz="2400" b="1" dirty="0">
                <a:solidFill>
                  <a:srgbClr val="0B2240"/>
                </a:solidFill>
                <a:latin typeface="Calibri"/>
                <a:cs typeface="Calibri"/>
              </a:rPr>
              <a:t>Questions</a:t>
            </a:r>
            <a:r>
              <a:rPr sz="2400" b="1" spc="-65" dirty="0">
                <a:solidFill>
                  <a:srgbClr val="0B2240"/>
                </a:solidFill>
                <a:latin typeface="Calibri"/>
                <a:cs typeface="Calibri"/>
              </a:rPr>
              <a:t> </a:t>
            </a:r>
            <a:r>
              <a:rPr sz="2400" b="1" dirty="0">
                <a:solidFill>
                  <a:srgbClr val="0B2240"/>
                </a:solidFill>
                <a:latin typeface="Calibri"/>
                <a:cs typeface="Calibri"/>
              </a:rPr>
              <a:t>in</a:t>
            </a:r>
            <a:r>
              <a:rPr sz="2400" b="1" spc="-80" dirty="0">
                <a:solidFill>
                  <a:srgbClr val="0B2240"/>
                </a:solidFill>
                <a:latin typeface="Calibri"/>
                <a:cs typeface="Calibri"/>
              </a:rPr>
              <a:t> </a:t>
            </a:r>
            <a:r>
              <a:rPr sz="2400" b="1" spc="-10" dirty="0">
                <a:solidFill>
                  <a:srgbClr val="0B2240"/>
                </a:solidFill>
                <a:latin typeface="Calibri"/>
                <a:cs typeface="Calibri"/>
              </a:rPr>
              <a:t>Marketplace</a:t>
            </a:r>
            <a:endParaRPr sz="2400">
              <a:latin typeface="Calibri"/>
              <a:cs typeface="Calibri"/>
            </a:endParaRPr>
          </a:p>
          <a:p>
            <a:pPr marL="824865" lvl="1" indent="-354965">
              <a:lnSpc>
                <a:spcPct val="100000"/>
              </a:lnSpc>
              <a:spcBef>
                <a:spcPts val="575"/>
              </a:spcBef>
              <a:buClr>
                <a:srgbClr val="009F4D"/>
              </a:buClr>
              <a:buFont typeface="Arial"/>
              <a:buChar char="–"/>
              <a:tabLst>
                <a:tab pos="824865" algn="l"/>
              </a:tabLst>
            </a:pPr>
            <a:r>
              <a:rPr sz="2400" spc="-10" dirty="0">
                <a:solidFill>
                  <a:srgbClr val="0B2240"/>
                </a:solidFill>
                <a:latin typeface="Calibri"/>
                <a:cs typeface="Calibri"/>
              </a:rPr>
              <a:t>Informational</a:t>
            </a:r>
            <a:r>
              <a:rPr sz="2400" spc="-45" dirty="0">
                <a:solidFill>
                  <a:srgbClr val="0B2240"/>
                </a:solidFill>
                <a:latin typeface="Calibri"/>
                <a:cs typeface="Calibri"/>
              </a:rPr>
              <a:t> </a:t>
            </a:r>
            <a:r>
              <a:rPr sz="2400" spc="-20" dirty="0">
                <a:solidFill>
                  <a:srgbClr val="0B2240"/>
                </a:solidFill>
                <a:latin typeface="Calibri"/>
                <a:cs typeface="Calibri"/>
              </a:rPr>
              <a:t>only</a:t>
            </a:r>
            <a:endParaRPr sz="2400">
              <a:latin typeface="Calibri"/>
              <a:cs typeface="Calibri"/>
            </a:endParaRPr>
          </a:p>
        </p:txBody>
      </p:sp>
      <p:sp>
        <p:nvSpPr>
          <p:cNvPr id="3" name="object 3" descr="$PPTXTitle"/>
          <p:cNvSpPr txBox="1">
            <a:spLocks noGrp="1"/>
          </p:cNvSpPr>
          <p:nvPr>
            <p:ph type="title"/>
          </p:nvPr>
        </p:nvSpPr>
        <p:spPr>
          <a:prstGeom prst="rect">
            <a:avLst/>
          </a:prstGeom>
        </p:spPr>
        <p:txBody>
          <a:bodyPr vert="horz" wrap="square" lIns="0" tIns="240666" rIns="0" bIns="0" rtlCol="0">
            <a:spAutoFit/>
          </a:bodyPr>
          <a:lstStyle/>
          <a:p>
            <a:pPr marL="12700">
              <a:lnSpc>
                <a:spcPct val="100000"/>
              </a:lnSpc>
              <a:spcBef>
                <a:spcPts val="95"/>
              </a:spcBef>
            </a:pPr>
            <a:r>
              <a:rPr dirty="0"/>
              <a:t>MN</a:t>
            </a:r>
            <a:r>
              <a:rPr spc="-65" dirty="0"/>
              <a:t> </a:t>
            </a:r>
            <a:r>
              <a:rPr spc="-30" dirty="0"/>
              <a:t>ENTERTAINER</a:t>
            </a:r>
            <a:r>
              <a:rPr spc="-35" dirty="0"/>
              <a:t> </a:t>
            </a:r>
            <a:r>
              <a:rPr spc="-50" dirty="0"/>
              <a:t>TAX</a:t>
            </a:r>
            <a:r>
              <a:rPr spc="-60" dirty="0"/>
              <a:t> </a:t>
            </a:r>
            <a:r>
              <a:rPr dirty="0"/>
              <a:t>AND</a:t>
            </a:r>
            <a:r>
              <a:rPr spc="-50" dirty="0"/>
              <a:t> </a:t>
            </a:r>
            <a:r>
              <a:rPr spc="-10" dirty="0"/>
              <a:t>MARKETPLACE</a:t>
            </a:r>
          </a:p>
        </p:txBody>
      </p:sp>
      <p:grpSp>
        <p:nvGrpSpPr>
          <p:cNvPr id="4" name="object 4" descr="image of Marketplace screen when entering a contract. "/>
          <p:cNvGrpSpPr/>
          <p:nvPr/>
        </p:nvGrpSpPr>
        <p:grpSpPr>
          <a:xfrm>
            <a:off x="838200" y="2743200"/>
            <a:ext cx="7708900" cy="3857625"/>
            <a:chOff x="838200" y="2743200"/>
            <a:chExt cx="7708900" cy="3857625"/>
          </a:xfrm>
        </p:grpSpPr>
        <p:pic>
          <p:nvPicPr>
            <p:cNvPr id="5" name="object 5" descr="image002"/>
            <p:cNvPicPr/>
            <p:nvPr/>
          </p:nvPicPr>
          <p:blipFill>
            <a:blip r:embed="rId2" cstate="print"/>
            <a:stretch>
              <a:fillRect/>
            </a:stretch>
          </p:blipFill>
          <p:spPr>
            <a:xfrm>
              <a:off x="838200" y="2743200"/>
              <a:ext cx="3953255" cy="3857244"/>
            </a:xfrm>
            <a:prstGeom prst="rect">
              <a:avLst/>
            </a:prstGeom>
          </p:spPr>
        </p:pic>
        <p:pic>
          <p:nvPicPr>
            <p:cNvPr id="6" name="object 6" descr="image003"/>
            <p:cNvPicPr/>
            <p:nvPr/>
          </p:nvPicPr>
          <p:blipFill>
            <a:blip r:embed="rId3" cstate="print"/>
            <a:stretch>
              <a:fillRect/>
            </a:stretch>
          </p:blipFill>
          <p:spPr>
            <a:xfrm>
              <a:off x="4343400" y="3048000"/>
              <a:ext cx="4203192" cy="1784591"/>
            </a:xfrm>
            <a:prstGeom prst="rect">
              <a:avLst/>
            </a:prstGeom>
          </p:spPr>
        </p:pic>
      </p:grpSp>
      <p:sp>
        <p:nvSpPr>
          <p:cNvPr id="7" name="object 7"/>
          <p:cNvSpPr txBox="1">
            <a:spLocks noGrp="1"/>
          </p:cNvSpPr>
          <p:nvPr>
            <p:ph type="sldNum" sz="quarter" idx="7"/>
          </p:nvPr>
        </p:nvSpPr>
        <p:spPr>
          <a:prstGeom prst="rect">
            <a:avLst/>
          </a:prstGeom>
        </p:spPr>
        <p:txBody>
          <a:bodyPr vert="horz" wrap="square" lIns="0" tIns="0" rIns="0" bIns="0" rtlCol="0">
            <a:spAutoFit/>
          </a:bodyPr>
          <a:lstStyle/>
          <a:p>
            <a:pPr marL="38100">
              <a:lnSpc>
                <a:spcPts val="1435"/>
              </a:lnSpc>
            </a:pPr>
            <a:r>
              <a:rPr spc="-25" dirty="0"/>
              <a:t>8</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5940" y="1368475"/>
            <a:ext cx="8005445" cy="4714875"/>
          </a:xfrm>
          <a:prstGeom prst="rect">
            <a:avLst/>
          </a:prstGeom>
        </p:spPr>
        <p:txBody>
          <a:bodyPr vert="horz" wrap="square" lIns="0" tIns="101600" rIns="0" bIns="0" rtlCol="0">
            <a:spAutoFit/>
          </a:bodyPr>
          <a:lstStyle/>
          <a:p>
            <a:pPr marL="354965" indent="-342265">
              <a:lnSpc>
                <a:spcPct val="100000"/>
              </a:lnSpc>
              <a:spcBef>
                <a:spcPts val="800"/>
              </a:spcBef>
              <a:buClr>
                <a:srgbClr val="009F4D"/>
              </a:buClr>
              <a:buFont typeface="Arial"/>
              <a:buChar char="•"/>
              <a:tabLst>
                <a:tab pos="354965" algn="l"/>
              </a:tabLst>
            </a:pPr>
            <a:r>
              <a:rPr sz="2800" b="1" spc="-10" dirty="0">
                <a:solidFill>
                  <a:srgbClr val="0B2240"/>
                </a:solidFill>
                <a:latin typeface="Calibri"/>
                <a:cs typeface="Calibri"/>
              </a:rPr>
              <a:t>Payment/Invoice:</a:t>
            </a:r>
            <a:endParaRPr sz="2800">
              <a:latin typeface="Calibri"/>
              <a:cs typeface="Calibri"/>
            </a:endParaRPr>
          </a:p>
          <a:p>
            <a:pPr marL="756285" marR="5080" lvl="1" indent="-287020">
              <a:lnSpc>
                <a:spcPct val="100000"/>
              </a:lnSpc>
              <a:spcBef>
                <a:spcPts val="605"/>
              </a:spcBef>
              <a:buChar char="–"/>
              <a:tabLst>
                <a:tab pos="756285" algn="l"/>
                <a:tab pos="824865" algn="l"/>
              </a:tabLst>
            </a:pPr>
            <a:r>
              <a:rPr sz="2400" dirty="0">
                <a:solidFill>
                  <a:srgbClr val="009F4D"/>
                </a:solidFill>
                <a:latin typeface="Arial"/>
                <a:cs typeface="Arial"/>
              </a:rPr>
              <a:t>	</a:t>
            </a:r>
            <a:r>
              <a:rPr sz="2400" dirty="0">
                <a:solidFill>
                  <a:srgbClr val="0B2240"/>
                </a:solidFill>
                <a:latin typeface="Calibri"/>
                <a:cs typeface="Calibri"/>
              </a:rPr>
              <a:t>If</a:t>
            </a:r>
            <a:r>
              <a:rPr sz="2400" spc="-10" dirty="0">
                <a:solidFill>
                  <a:srgbClr val="0B2240"/>
                </a:solidFill>
                <a:latin typeface="Calibri"/>
                <a:cs typeface="Calibri"/>
              </a:rPr>
              <a:t> </a:t>
            </a:r>
            <a:r>
              <a:rPr sz="2400" spc="-20" dirty="0">
                <a:solidFill>
                  <a:srgbClr val="0B2240"/>
                </a:solidFill>
                <a:latin typeface="Calibri"/>
                <a:cs typeface="Calibri"/>
              </a:rPr>
              <a:t>Entertainer/Speaker</a:t>
            </a:r>
            <a:r>
              <a:rPr sz="2400" spc="-45" dirty="0">
                <a:solidFill>
                  <a:srgbClr val="0B2240"/>
                </a:solidFill>
                <a:latin typeface="Calibri"/>
                <a:cs typeface="Calibri"/>
              </a:rPr>
              <a:t> </a:t>
            </a:r>
            <a:r>
              <a:rPr sz="2400" dirty="0">
                <a:solidFill>
                  <a:srgbClr val="0B2240"/>
                </a:solidFill>
                <a:latin typeface="Calibri"/>
                <a:cs typeface="Calibri"/>
              </a:rPr>
              <a:t>Object</a:t>
            </a:r>
            <a:r>
              <a:rPr sz="2400" spc="-20" dirty="0">
                <a:solidFill>
                  <a:srgbClr val="0B2240"/>
                </a:solidFill>
                <a:latin typeface="Calibri"/>
                <a:cs typeface="Calibri"/>
              </a:rPr>
              <a:t> </a:t>
            </a:r>
            <a:r>
              <a:rPr sz="2400" dirty="0">
                <a:solidFill>
                  <a:srgbClr val="0B2240"/>
                </a:solidFill>
                <a:latin typeface="Calibri"/>
                <a:cs typeface="Calibri"/>
              </a:rPr>
              <a:t>codes</a:t>
            </a:r>
            <a:r>
              <a:rPr sz="2400" spc="-15" dirty="0">
                <a:solidFill>
                  <a:srgbClr val="0B2240"/>
                </a:solidFill>
                <a:latin typeface="Calibri"/>
                <a:cs typeface="Calibri"/>
              </a:rPr>
              <a:t> </a:t>
            </a:r>
            <a:r>
              <a:rPr sz="2400" dirty="0">
                <a:solidFill>
                  <a:srgbClr val="0B2240"/>
                </a:solidFill>
                <a:latin typeface="Calibri"/>
                <a:cs typeface="Calibri"/>
              </a:rPr>
              <a:t>1910</a:t>
            </a:r>
            <a:r>
              <a:rPr sz="2400" spc="-15" dirty="0">
                <a:solidFill>
                  <a:srgbClr val="0B2240"/>
                </a:solidFill>
                <a:latin typeface="Calibri"/>
                <a:cs typeface="Calibri"/>
              </a:rPr>
              <a:t> </a:t>
            </a:r>
            <a:r>
              <a:rPr sz="2400" dirty="0">
                <a:solidFill>
                  <a:srgbClr val="0B2240"/>
                </a:solidFill>
                <a:latin typeface="Calibri"/>
                <a:cs typeface="Calibri"/>
              </a:rPr>
              <a:t>or</a:t>
            </a:r>
            <a:r>
              <a:rPr sz="2400" spc="-5" dirty="0">
                <a:solidFill>
                  <a:srgbClr val="0B2240"/>
                </a:solidFill>
                <a:latin typeface="Calibri"/>
                <a:cs typeface="Calibri"/>
              </a:rPr>
              <a:t> </a:t>
            </a:r>
            <a:r>
              <a:rPr sz="2400" dirty="0">
                <a:solidFill>
                  <a:srgbClr val="0B2240"/>
                </a:solidFill>
                <a:latin typeface="Calibri"/>
                <a:cs typeface="Calibri"/>
              </a:rPr>
              <a:t>1970</a:t>
            </a:r>
            <a:r>
              <a:rPr sz="2400" spc="-15" dirty="0">
                <a:solidFill>
                  <a:srgbClr val="0B2240"/>
                </a:solidFill>
                <a:latin typeface="Calibri"/>
                <a:cs typeface="Calibri"/>
              </a:rPr>
              <a:t> </a:t>
            </a:r>
            <a:r>
              <a:rPr sz="2400" spc="-25" dirty="0">
                <a:solidFill>
                  <a:srgbClr val="0B2240"/>
                </a:solidFill>
                <a:latin typeface="Calibri"/>
                <a:cs typeface="Calibri"/>
              </a:rPr>
              <a:t>are </a:t>
            </a:r>
            <a:r>
              <a:rPr sz="2400" dirty="0">
                <a:solidFill>
                  <a:srgbClr val="0B2240"/>
                </a:solidFill>
                <a:latin typeface="Calibri"/>
                <a:cs typeface="Calibri"/>
              </a:rPr>
              <a:t>used,</a:t>
            </a:r>
            <a:r>
              <a:rPr sz="2400" spc="-45" dirty="0">
                <a:solidFill>
                  <a:srgbClr val="0B2240"/>
                </a:solidFill>
                <a:latin typeface="Calibri"/>
                <a:cs typeface="Calibri"/>
              </a:rPr>
              <a:t> </a:t>
            </a:r>
            <a:r>
              <a:rPr sz="2400" dirty="0">
                <a:solidFill>
                  <a:srgbClr val="0B2240"/>
                </a:solidFill>
                <a:latin typeface="Calibri"/>
                <a:cs typeface="Calibri"/>
              </a:rPr>
              <a:t>the</a:t>
            </a:r>
            <a:r>
              <a:rPr sz="2400" spc="-45" dirty="0">
                <a:solidFill>
                  <a:srgbClr val="0B2240"/>
                </a:solidFill>
                <a:latin typeface="Calibri"/>
                <a:cs typeface="Calibri"/>
              </a:rPr>
              <a:t> </a:t>
            </a:r>
            <a:r>
              <a:rPr sz="2400" dirty="0">
                <a:solidFill>
                  <a:srgbClr val="0B2240"/>
                </a:solidFill>
                <a:latin typeface="Calibri"/>
                <a:cs typeface="Calibri"/>
              </a:rPr>
              <a:t>accounting</a:t>
            </a:r>
            <a:r>
              <a:rPr sz="2400" spc="-55" dirty="0">
                <a:solidFill>
                  <a:srgbClr val="0B2240"/>
                </a:solidFill>
                <a:latin typeface="Calibri"/>
                <a:cs typeface="Calibri"/>
              </a:rPr>
              <a:t> </a:t>
            </a:r>
            <a:r>
              <a:rPr sz="2400" dirty="0">
                <a:solidFill>
                  <a:srgbClr val="0B2240"/>
                </a:solidFill>
                <a:latin typeface="Calibri"/>
                <a:cs typeface="Calibri"/>
              </a:rPr>
              <a:t>module</a:t>
            </a:r>
            <a:r>
              <a:rPr sz="2400" spc="-40" dirty="0">
                <a:solidFill>
                  <a:srgbClr val="0B2240"/>
                </a:solidFill>
                <a:latin typeface="Calibri"/>
                <a:cs typeface="Calibri"/>
              </a:rPr>
              <a:t> </a:t>
            </a:r>
            <a:r>
              <a:rPr sz="2400" dirty="0">
                <a:solidFill>
                  <a:srgbClr val="0B2240"/>
                </a:solidFill>
                <a:latin typeface="Calibri"/>
                <a:cs typeface="Calibri"/>
              </a:rPr>
              <a:t>will</a:t>
            </a:r>
            <a:r>
              <a:rPr sz="2400" spc="-55" dirty="0">
                <a:solidFill>
                  <a:srgbClr val="0B2240"/>
                </a:solidFill>
                <a:latin typeface="Calibri"/>
                <a:cs typeface="Calibri"/>
              </a:rPr>
              <a:t> </a:t>
            </a:r>
            <a:r>
              <a:rPr sz="2400" dirty="0">
                <a:solidFill>
                  <a:srgbClr val="0B2240"/>
                </a:solidFill>
                <a:latin typeface="Calibri"/>
                <a:cs typeface="Calibri"/>
              </a:rPr>
              <a:t>ask</a:t>
            </a:r>
            <a:r>
              <a:rPr sz="2400" spc="-55" dirty="0">
                <a:solidFill>
                  <a:srgbClr val="0B2240"/>
                </a:solidFill>
                <a:latin typeface="Calibri"/>
                <a:cs typeface="Calibri"/>
              </a:rPr>
              <a:t> </a:t>
            </a:r>
            <a:r>
              <a:rPr sz="2400" dirty="0">
                <a:solidFill>
                  <a:srgbClr val="0B2240"/>
                </a:solidFill>
                <a:latin typeface="Calibri"/>
                <a:cs typeface="Calibri"/>
              </a:rPr>
              <a:t>if</a:t>
            </a:r>
            <a:r>
              <a:rPr sz="2400" spc="-45" dirty="0">
                <a:solidFill>
                  <a:srgbClr val="0B2240"/>
                </a:solidFill>
                <a:latin typeface="Calibri"/>
                <a:cs typeface="Calibri"/>
              </a:rPr>
              <a:t> </a:t>
            </a:r>
            <a:r>
              <a:rPr sz="2400" dirty="0">
                <a:solidFill>
                  <a:srgbClr val="0B2240"/>
                </a:solidFill>
                <a:latin typeface="Calibri"/>
                <a:cs typeface="Calibri"/>
              </a:rPr>
              <a:t>you</a:t>
            </a:r>
            <a:r>
              <a:rPr sz="2400" spc="-45" dirty="0">
                <a:solidFill>
                  <a:srgbClr val="0B2240"/>
                </a:solidFill>
                <a:latin typeface="Calibri"/>
                <a:cs typeface="Calibri"/>
              </a:rPr>
              <a:t> </a:t>
            </a:r>
            <a:r>
              <a:rPr sz="2400" dirty="0">
                <a:solidFill>
                  <a:srgbClr val="0B2240"/>
                </a:solidFill>
                <a:latin typeface="Calibri"/>
                <a:cs typeface="Calibri"/>
              </a:rPr>
              <a:t>wish</a:t>
            </a:r>
            <a:r>
              <a:rPr sz="2400" spc="-60" dirty="0">
                <a:solidFill>
                  <a:srgbClr val="0B2240"/>
                </a:solidFill>
                <a:latin typeface="Calibri"/>
                <a:cs typeface="Calibri"/>
              </a:rPr>
              <a:t> </a:t>
            </a:r>
            <a:r>
              <a:rPr sz="2400" spc="-25" dirty="0">
                <a:solidFill>
                  <a:srgbClr val="0B2240"/>
                </a:solidFill>
                <a:latin typeface="Calibri"/>
                <a:cs typeface="Calibri"/>
              </a:rPr>
              <a:t>to </a:t>
            </a:r>
            <a:r>
              <a:rPr sz="2400" dirty="0">
                <a:solidFill>
                  <a:srgbClr val="0B2240"/>
                </a:solidFill>
                <a:latin typeface="Calibri"/>
                <a:cs typeface="Calibri"/>
              </a:rPr>
              <a:t>withhold</a:t>
            </a:r>
            <a:r>
              <a:rPr sz="2400" spc="-40" dirty="0">
                <a:solidFill>
                  <a:srgbClr val="0B2240"/>
                </a:solidFill>
                <a:latin typeface="Calibri"/>
                <a:cs typeface="Calibri"/>
              </a:rPr>
              <a:t> </a:t>
            </a:r>
            <a:r>
              <a:rPr sz="2400" spc="-10" dirty="0">
                <a:solidFill>
                  <a:srgbClr val="0B2240"/>
                </a:solidFill>
                <a:latin typeface="Calibri"/>
                <a:cs typeface="Calibri"/>
              </a:rPr>
              <a:t>Entertainer</a:t>
            </a:r>
            <a:r>
              <a:rPr sz="2400" spc="-55" dirty="0">
                <a:solidFill>
                  <a:srgbClr val="0B2240"/>
                </a:solidFill>
                <a:latin typeface="Calibri"/>
                <a:cs typeface="Calibri"/>
              </a:rPr>
              <a:t> </a:t>
            </a:r>
            <a:r>
              <a:rPr sz="2400" spc="-65" dirty="0">
                <a:solidFill>
                  <a:srgbClr val="0B2240"/>
                </a:solidFill>
                <a:latin typeface="Calibri"/>
                <a:cs typeface="Calibri"/>
              </a:rPr>
              <a:t>Tax</a:t>
            </a:r>
            <a:r>
              <a:rPr sz="2400" spc="-30" dirty="0">
                <a:solidFill>
                  <a:srgbClr val="0B2240"/>
                </a:solidFill>
                <a:latin typeface="Calibri"/>
                <a:cs typeface="Calibri"/>
              </a:rPr>
              <a:t> </a:t>
            </a:r>
            <a:r>
              <a:rPr sz="2400" dirty="0">
                <a:solidFill>
                  <a:srgbClr val="0B2240"/>
                </a:solidFill>
                <a:latin typeface="Calibri"/>
                <a:cs typeface="Calibri"/>
              </a:rPr>
              <a:t>of</a:t>
            </a:r>
            <a:r>
              <a:rPr sz="2400" spc="-30" dirty="0">
                <a:solidFill>
                  <a:srgbClr val="0B2240"/>
                </a:solidFill>
                <a:latin typeface="Calibri"/>
                <a:cs typeface="Calibri"/>
              </a:rPr>
              <a:t> </a:t>
            </a:r>
            <a:r>
              <a:rPr sz="2400" dirty="0">
                <a:solidFill>
                  <a:srgbClr val="0B2240"/>
                </a:solidFill>
                <a:latin typeface="Calibri"/>
                <a:cs typeface="Calibri"/>
              </a:rPr>
              <a:t>2%.</a:t>
            </a:r>
            <a:r>
              <a:rPr sz="2400" spc="-55" dirty="0">
                <a:solidFill>
                  <a:srgbClr val="0B2240"/>
                </a:solidFill>
                <a:latin typeface="Calibri"/>
                <a:cs typeface="Calibri"/>
              </a:rPr>
              <a:t> </a:t>
            </a:r>
            <a:r>
              <a:rPr sz="2400" dirty="0">
                <a:solidFill>
                  <a:srgbClr val="0B2240"/>
                </a:solidFill>
                <a:latin typeface="Calibri"/>
                <a:cs typeface="Calibri"/>
              </a:rPr>
              <a:t>If</a:t>
            </a:r>
            <a:r>
              <a:rPr sz="2400" spc="-30" dirty="0">
                <a:solidFill>
                  <a:srgbClr val="0B2240"/>
                </a:solidFill>
                <a:latin typeface="Calibri"/>
                <a:cs typeface="Calibri"/>
              </a:rPr>
              <a:t> </a:t>
            </a:r>
            <a:r>
              <a:rPr sz="2400" dirty="0">
                <a:solidFill>
                  <a:srgbClr val="0B2240"/>
                </a:solidFill>
                <a:latin typeface="Calibri"/>
                <a:cs typeface="Calibri"/>
              </a:rPr>
              <a:t>tax</a:t>
            </a:r>
            <a:r>
              <a:rPr sz="2400" spc="-55" dirty="0">
                <a:solidFill>
                  <a:srgbClr val="0B2240"/>
                </a:solidFill>
                <a:latin typeface="Calibri"/>
                <a:cs typeface="Calibri"/>
              </a:rPr>
              <a:t> </a:t>
            </a:r>
            <a:r>
              <a:rPr sz="2400" dirty="0">
                <a:solidFill>
                  <a:srgbClr val="0B2240"/>
                </a:solidFill>
                <a:latin typeface="Calibri"/>
                <a:cs typeface="Calibri"/>
              </a:rPr>
              <a:t>is</a:t>
            </a:r>
            <a:r>
              <a:rPr sz="2400" spc="-35" dirty="0">
                <a:solidFill>
                  <a:srgbClr val="0B2240"/>
                </a:solidFill>
                <a:latin typeface="Calibri"/>
                <a:cs typeface="Calibri"/>
              </a:rPr>
              <a:t> </a:t>
            </a:r>
            <a:r>
              <a:rPr sz="2400" dirty="0">
                <a:solidFill>
                  <a:srgbClr val="0B2240"/>
                </a:solidFill>
                <a:latin typeface="Calibri"/>
                <a:cs typeface="Calibri"/>
              </a:rPr>
              <a:t>withheld</a:t>
            </a:r>
            <a:r>
              <a:rPr sz="2400" spc="-50" dirty="0">
                <a:solidFill>
                  <a:srgbClr val="0B2240"/>
                </a:solidFill>
                <a:latin typeface="Calibri"/>
                <a:cs typeface="Calibri"/>
              </a:rPr>
              <a:t> </a:t>
            </a:r>
            <a:r>
              <a:rPr sz="2400" dirty="0">
                <a:solidFill>
                  <a:srgbClr val="0B2240"/>
                </a:solidFill>
                <a:latin typeface="Calibri"/>
                <a:cs typeface="Calibri"/>
              </a:rPr>
              <a:t>and</a:t>
            </a:r>
            <a:r>
              <a:rPr sz="2400" spc="-40" dirty="0">
                <a:solidFill>
                  <a:srgbClr val="0B2240"/>
                </a:solidFill>
                <a:latin typeface="Calibri"/>
                <a:cs typeface="Calibri"/>
              </a:rPr>
              <a:t> </a:t>
            </a:r>
            <a:r>
              <a:rPr sz="2400" dirty="0">
                <a:solidFill>
                  <a:srgbClr val="0B2240"/>
                </a:solidFill>
                <a:latin typeface="Calibri"/>
                <a:cs typeface="Calibri"/>
              </a:rPr>
              <a:t>if</a:t>
            </a:r>
            <a:r>
              <a:rPr sz="2400" spc="-35" dirty="0">
                <a:solidFill>
                  <a:srgbClr val="0B2240"/>
                </a:solidFill>
                <a:latin typeface="Calibri"/>
                <a:cs typeface="Calibri"/>
              </a:rPr>
              <a:t> </a:t>
            </a:r>
            <a:r>
              <a:rPr sz="2400" spc="-25" dirty="0">
                <a:solidFill>
                  <a:srgbClr val="0B2240"/>
                </a:solidFill>
                <a:latin typeface="Calibri"/>
                <a:cs typeface="Calibri"/>
              </a:rPr>
              <a:t>the </a:t>
            </a:r>
            <a:r>
              <a:rPr sz="2400" spc="-10" dirty="0">
                <a:solidFill>
                  <a:srgbClr val="0B2240"/>
                </a:solidFill>
                <a:latin typeface="Calibri"/>
                <a:cs typeface="Calibri"/>
              </a:rPr>
              <a:t>payment</a:t>
            </a:r>
            <a:r>
              <a:rPr sz="2400" spc="-50" dirty="0">
                <a:solidFill>
                  <a:srgbClr val="0B2240"/>
                </a:solidFill>
                <a:latin typeface="Calibri"/>
                <a:cs typeface="Calibri"/>
              </a:rPr>
              <a:t> </a:t>
            </a:r>
            <a:r>
              <a:rPr sz="2400" dirty="0">
                <a:solidFill>
                  <a:srgbClr val="0B2240"/>
                </a:solidFill>
                <a:latin typeface="Calibri"/>
                <a:cs typeface="Calibri"/>
              </a:rPr>
              <a:t>is</a:t>
            </a:r>
            <a:r>
              <a:rPr sz="2400" spc="-45" dirty="0">
                <a:solidFill>
                  <a:srgbClr val="0B2240"/>
                </a:solidFill>
                <a:latin typeface="Calibri"/>
                <a:cs typeface="Calibri"/>
              </a:rPr>
              <a:t> </a:t>
            </a:r>
            <a:r>
              <a:rPr sz="2400" dirty="0">
                <a:solidFill>
                  <a:srgbClr val="0B2240"/>
                </a:solidFill>
                <a:latin typeface="Calibri"/>
                <a:cs typeface="Calibri"/>
              </a:rPr>
              <a:t>from</a:t>
            </a:r>
            <a:r>
              <a:rPr sz="2400" spc="-45" dirty="0">
                <a:solidFill>
                  <a:srgbClr val="0B2240"/>
                </a:solidFill>
                <a:latin typeface="Calibri"/>
                <a:cs typeface="Calibri"/>
              </a:rPr>
              <a:t> </a:t>
            </a:r>
            <a:r>
              <a:rPr sz="2400" dirty="0">
                <a:solidFill>
                  <a:srgbClr val="0B2240"/>
                </a:solidFill>
                <a:latin typeface="Calibri"/>
                <a:cs typeface="Calibri"/>
              </a:rPr>
              <a:t>a</a:t>
            </a:r>
            <a:r>
              <a:rPr sz="2400" spc="-40" dirty="0">
                <a:solidFill>
                  <a:srgbClr val="0B2240"/>
                </a:solidFill>
                <a:latin typeface="Calibri"/>
                <a:cs typeface="Calibri"/>
              </a:rPr>
              <a:t> </a:t>
            </a:r>
            <a:r>
              <a:rPr sz="2400" dirty="0">
                <a:solidFill>
                  <a:srgbClr val="0B2240"/>
                </a:solidFill>
                <a:latin typeface="Calibri"/>
                <a:cs typeface="Calibri"/>
              </a:rPr>
              <a:t>local</a:t>
            </a:r>
            <a:r>
              <a:rPr sz="2400" spc="-50" dirty="0">
                <a:solidFill>
                  <a:srgbClr val="0B2240"/>
                </a:solidFill>
                <a:latin typeface="Calibri"/>
                <a:cs typeface="Calibri"/>
              </a:rPr>
              <a:t> </a:t>
            </a:r>
            <a:r>
              <a:rPr sz="2400" dirty="0">
                <a:solidFill>
                  <a:srgbClr val="0B2240"/>
                </a:solidFill>
                <a:latin typeface="Calibri"/>
                <a:cs typeface="Calibri"/>
              </a:rPr>
              <a:t>account</a:t>
            </a:r>
            <a:r>
              <a:rPr sz="2400" spc="-45" dirty="0">
                <a:solidFill>
                  <a:srgbClr val="0B2240"/>
                </a:solidFill>
                <a:latin typeface="Calibri"/>
                <a:cs typeface="Calibri"/>
              </a:rPr>
              <a:t> </a:t>
            </a:r>
            <a:r>
              <a:rPr sz="2400" dirty="0">
                <a:solidFill>
                  <a:srgbClr val="0B2240"/>
                </a:solidFill>
                <a:latin typeface="Calibri"/>
                <a:cs typeface="Calibri"/>
              </a:rPr>
              <a:t>a</a:t>
            </a:r>
            <a:r>
              <a:rPr sz="2400" spc="-40" dirty="0">
                <a:solidFill>
                  <a:srgbClr val="0B2240"/>
                </a:solidFill>
                <a:latin typeface="Calibri"/>
                <a:cs typeface="Calibri"/>
              </a:rPr>
              <a:t> </a:t>
            </a:r>
            <a:r>
              <a:rPr sz="2400" dirty="0">
                <a:solidFill>
                  <a:srgbClr val="0B2240"/>
                </a:solidFill>
                <a:latin typeface="Calibri"/>
                <a:cs typeface="Calibri"/>
              </a:rPr>
              <a:t>tax</a:t>
            </a:r>
            <a:r>
              <a:rPr sz="2400" spc="-55" dirty="0">
                <a:solidFill>
                  <a:srgbClr val="0B2240"/>
                </a:solidFill>
                <a:latin typeface="Calibri"/>
                <a:cs typeface="Calibri"/>
              </a:rPr>
              <a:t> </a:t>
            </a:r>
            <a:r>
              <a:rPr sz="2400" dirty="0">
                <a:solidFill>
                  <a:srgbClr val="0B2240"/>
                </a:solidFill>
                <a:latin typeface="Calibri"/>
                <a:cs typeface="Calibri"/>
              </a:rPr>
              <a:t>check</a:t>
            </a:r>
            <a:r>
              <a:rPr sz="2400" spc="-50" dirty="0">
                <a:solidFill>
                  <a:srgbClr val="0B2240"/>
                </a:solidFill>
                <a:latin typeface="Calibri"/>
                <a:cs typeface="Calibri"/>
              </a:rPr>
              <a:t> </a:t>
            </a:r>
            <a:r>
              <a:rPr sz="2400" dirty="0">
                <a:solidFill>
                  <a:srgbClr val="0B2240"/>
                </a:solidFill>
                <a:latin typeface="Calibri"/>
                <a:cs typeface="Calibri"/>
              </a:rPr>
              <a:t>will</a:t>
            </a:r>
            <a:r>
              <a:rPr sz="2400" spc="-45" dirty="0">
                <a:solidFill>
                  <a:srgbClr val="0B2240"/>
                </a:solidFill>
                <a:latin typeface="Calibri"/>
                <a:cs typeface="Calibri"/>
              </a:rPr>
              <a:t> </a:t>
            </a:r>
            <a:r>
              <a:rPr sz="2400" dirty="0">
                <a:solidFill>
                  <a:srgbClr val="0B2240"/>
                </a:solidFill>
                <a:latin typeface="Calibri"/>
                <a:cs typeface="Calibri"/>
              </a:rPr>
              <a:t>be</a:t>
            </a:r>
            <a:r>
              <a:rPr sz="2400" spc="-35" dirty="0">
                <a:solidFill>
                  <a:srgbClr val="0B2240"/>
                </a:solidFill>
                <a:latin typeface="Calibri"/>
                <a:cs typeface="Calibri"/>
              </a:rPr>
              <a:t> </a:t>
            </a:r>
            <a:r>
              <a:rPr sz="2400" spc="-10" dirty="0">
                <a:solidFill>
                  <a:srgbClr val="0B2240"/>
                </a:solidFill>
                <a:latin typeface="Calibri"/>
                <a:cs typeface="Calibri"/>
              </a:rPr>
              <a:t>created payable</a:t>
            </a:r>
            <a:r>
              <a:rPr sz="2400" spc="-60" dirty="0">
                <a:solidFill>
                  <a:srgbClr val="0B2240"/>
                </a:solidFill>
                <a:latin typeface="Calibri"/>
                <a:cs typeface="Calibri"/>
              </a:rPr>
              <a:t> </a:t>
            </a:r>
            <a:r>
              <a:rPr sz="2400" dirty="0">
                <a:solidFill>
                  <a:srgbClr val="0B2240"/>
                </a:solidFill>
                <a:latin typeface="Calibri"/>
                <a:cs typeface="Calibri"/>
              </a:rPr>
              <a:t>to</a:t>
            </a:r>
            <a:r>
              <a:rPr sz="2400" spc="-80" dirty="0">
                <a:solidFill>
                  <a:srgbClr val="0B2240"/>
                </a:solidFill>
                <a:latin typeface="Calibri"/>
                <a:cs typeface="Calibri"/>
              </a:rPr>
              <a:t> </a:t>
            </a:r>
            <a:r>
              <a:rPr sz="2400" spc="-10" dirty="0">
                <a:solidFill>
                  <a:srgbClr val="0B2240"/>
                </a:solidFill>
                <a:latin typeface="Calibri"/>
                <a:cs typeface="Calibri"/>
              </a:rPr>
              <a:t>System</a:t>
            </a:r>
            <a:r>
              <a:rPr sz="2400" spc="-80" dirty="0">
                <a:solidFill>
                  <a:srgbClr val="0B2240"/>
                </a:solidFill>
                <a:latin typeface="Calibri"/>
                <a:cs typeface="Calibri"/>
              </a:rPr>
              <a:t> </a:t>
            </a:r>
            <a:r>
              <a:rPr sz="2400" dirty="0">
                <a:solidFill>
                  <a:srgbClr val="0B2240"/>
                </a:solidFill>
                <a:latin typeface="Calibri"/>
                <a:cs typeface="Calibri"/>
              </a:rPr>
              <a:t>Office</a:t>
            </a:r>
            <a:r>
              <a:rPr sz="2400" spc="-55" dirty="0">
                <a:solidFill>
                  <a:srgbClr val="0B2240"/>
                </a:solidFill>
                <a:latin typeface="Calibri"/>
                <a:cs typeface="Calibri"/>
              </a:rPr>
              <a:t> </a:t>
            </a:r>
            <a:r>
              <a:rPr sz="2400" spc="-60" dirty="0">
                <a:solidFill>
                  <a:srgbClr val="0B2240"/>
                </a:solidFill>
                <a:latin typeface="Calibri"/>
                <a:cs typeface="Calibri"/>
              </a:rPr>
              <a:t>Tax</a:t>
            </a:r>
            <a:r>
              <a:rPr sz="2400" spc="-50" dirty="0">
                <a:solidFill>
                  <a:srgbClr val="0B2240"/>
                </a:solidFill>
                <a:latin typeface="Calibri"/>
                <a:cs typeface="Calibri"/>
              </a:rPr>
              <a:t> </a:t>
            </a:r>
            <a:r>
              <a:rPr sz="2400" dirty="0">
                <a:solidFill>
                  <a:srgbClr val="0B2240"/>
                </a:solidFill>
                <a:latin typeface="Calibri"/>
                <a:cs typeface="Calibri"/>
              </a:rPr>
              <a:t>Services</a:t>
            </a:r>
            <a:r>
              <a:rPr sz="2400" spc="-75" dirty="0">
                <a:solidFill>
                  <a:srgbClr val="0B2240"/>
                </a:solidFill>
                <a:latin typeface="Calibri"/>
                <a:cs typeface="Calibri"/>
              </a:rPr>
              <a:t> </a:t>
            </a:r>
            <a:r>
              <a:rPr sz="2400" dirty="0">
                <a:solidFill>
                  <a:srgbClr val="0B2240"/>
                </a:solidFill>
                <a:latin typeface="Calibri"/>
                <a:cs typeface="Calibri"/>
              </a:rPr>
              <a:t>Unit,</a:t>
            </a:r>
            <a:r>
              <a:rPr sz="2400" spc="-70" dirty="0">
                <a:solidFill>
                  <a:srgbClr val="0B2240"/>
                </a:solidFill>
                <a:latin typeface="Calibri"/>
                <a:cs typeface="Calibri"/>
              </a:rPr>
              <a:t> </a:t>
            </a:r>
            <a:r>
              <a:rPr sz="2400" spc="-10" dirty="0">
                <a:solidFill>
                  <a:srgbClr val="0B2240"/>
                </a:solidFill>
                <a:latin typeface="Calibri"/>
                <a:cs typeface="Calibri"/>
              </a:rPr>
              <a:t>0000215893-</a:t>
            </a:r>
            <a:endParaRPr sz="2400">
              <a:latin typeface="Calibri"/>
              <a:cs typeface="Calibri"/>
            </a:endParaRPr>
          </a:p>
          <a:p>
            <a:pPr marL="756285" marR="518795">
              <a:lnSpc>
                <a:spcPct val="100000"/>
              </a:lnSpc>
              <a:tabLst>
                <a:tab pos="1430655" algn="l"/>
              </a:tabLst>
            </a:pPr>
            <a:r>
              <a:rPr sz="2400" spc="-20" dirty="0">
                <a:solidFill>
                  <a:srgbClr val="0B2240"/>
                </a:solidFill>
                <a:latin typeface="Calibri"/>
                <a:cs typeface="Calibri"/>
              </a:rPr>
              <a:t>004.</a:t>
            </a:r>
            <a:r>
              <a:rPr sz="2400" dirty="0">
                <a:solidFill>
                  <a:srgbClr val="0B2240"/>
                </a:solidFill>
                <a:latin typeface="Calibri"/>
                <a:cs typeface="Calibri"/>
              </a:rPr>
              <a:t>	If</a:t>
            </a:r>
            <a:r>
              <a:rPr sz="2400" spc="-40" dirty="0">
                <a:solidFill>
                  <a:srgbClr val="0B2240"/>
                </a:solidFill>
                <a:latin typeface="Calibri"/>
                <a:cs typeface="Calibri"/>
              </a:rPr>
              <a:t> </a:t>
            </a:r>
            <a:r>
              <a:rPr sz="2400" dirty="0">
                <a:solidFill>
                  <a:srgbClr val="0B2240"/>
                </a:solidFill>
                <a:latin typeface="Calibri"/>
                <a:cs typeface="Calibri"/>
              </a:rPr>
              <a:t>tax</a:t>
            </a:r>
            <a:r>
              <a:rPr sz="2400" spc="-60" dirty="0">
                <a:solidFill>
                  <a:srgbClr val="0B2240"/>
                </a:solidFill>
                <a:latin typeface="Calibri"/>
                <a:cs typeface="Calibri"/>
              </a:rPr>
              <a:t> </a:t>
            </a:r>
            <a:r>
              <a:rPr sz="2400" dirty="0">
                <a:solidFill>
                  <a:srgbClr val="0B2240"/>
                </a:solidFill>
                <a:latin typeface="Calibri"/>
                <a:cs typeface="Calibri"/>
              </a:rPr>
              <a:t>is</a:t>
            </a:r>
            <a:r>
              <a:rPr sz="2400" spc="-40" dirty="0">
                <a:solidFill>
                  <a:srgbClr val="0B2240"/>
                </a:solidFill>
                <a:latin typeface="Calibri"/>
                <a:cs typeface="Calibri"/>
              </a:rPr>
              <a:t> </a:t>
            </a:r>
            <a:r>
              <a:rPr sz="2400" dirty="0">
                <a:solidFill>
                  <a:srgbClr val="0B2240"/>
                </a:solidFill>
                <a:latin typeface="Calibri"/>
                <a:cs typeface="Calibri"/>
              </a:rPr>
              <a:t>withheld</a:t>
            </a:r>
            <a:r>
              <a:rPr sz="2400" spc="-40" dirty="0">
                <a:solidFill>
                  <a:srgbClr val="0B2240"/>
                </a:solidFill>
                <a:latin typeface="Calibri"/>
                <a:cs typeface="Calibri"/>
              </a:rPr>
              <a:t> </a:t>
            </a:r>
            <a:r>
              <a:rPr sz="2400" dirty="0">
                <a:solidFill>
                  <a:srgbClr val="0B2240"/>
                </a:solidFill>
                <a:latin typeface="Calibri"/>
                <a:cs typeface="Calibri"/>
              </a:rPr>
              <a:t>and</a:t>
            </a:r>
            <a:r>
              <a:rPr sz="2400" spc="-40" dirty="0">
                <a:solidFill>
                  <a:srgbClr val="0B2240"/>
                </a:solidFill>
                <a:latin typeface="Calibri"/>
                <a:cs typeface="Calibri"/>
              </a:rPr>
              <a:t> </a:t>
            </a:r>
            <a:r>
              <a:rPr sz="2400" dirty="0">
                <a:solidFill>
                  <a:srgbClr val="0B2240"/>
                </a:solidFill>
                <a:latin typeface="Calibri"/>
                <a:cs typeface="Calibri"/>
              </a:rPr>
              <a:t>the</a:t>
            </a:r>
            <a:r>
              <a:rPr sz="2400" spc="-40" dirty="0">
                <a:solidFill>
                  <a:srgbClr val="0B2240"/>
                </a:solidFill>
                <a:latin typeface="Calibri"/>
                <a:cs typeface="Calibri"/>
              </a:rPr>
              <a:t> </a:t>
            </a:r>
            <a:r>
              <a:rPr sz="2400" spc="-10" dirty="0">
                <a:solidFill>
                  <a:srgbClr val="0B2240"/>
                </a:solidFill>
                <a:latin typeface="Calibri"/>
                <a:cs typeface="Calibri"/>
              </a:rPr>
              <a:t>payment</a:t>
            </a:r>
            <a:r>
              <a:rPr sz="2400" spc="-50" dirty="0">
                <a:solidFill>
                  <a:srgbClr val="0B2240"/>
                </a:solidFill>
                <a:latin typeface="Calibri"/>
                <a:cs typeface="Calibri"/>
              </a:rPr>
              <a:t> </a:t>
            </a:r>
            <a:r>
              <a:rPr sz="2400" dirty="0">
                <a:solidFill>
                  <a:srgbClr val="0B2240"/>
                </a:solidFill>
                <a:latin typeface="Calibri"/>
                <a:cs typeface="Calibri"/>
              </a:rPr>
              <a:t>is</a:t>
            </a:r>
            <a:r>
              <a:rPr sz="2400" spc="-45" dirty="0">
                <a:solidFill>
                  <a:srgbClr val="0B2240"/>
                </a:solidFill>
                <a:latin typeface="Calibri"/>
                <a:cs typeface="Calibri"/>
              </a:rPr>
              <a:t> </a:t>
            </a:r>
            <a:r>
              <a:rPr sz="2400" dirty="0">
                <a:solidFill>
                  <a:srgbClr val="0B2240"/>
                </a:solidFill>
                <a:latin typeface="Calibri"/>
                <a:cs typeface="Calibri"/>
              </a:rPr>
              <a:t>from</a:t>
            </a:r>
            <a:r>
              <a:rPr sz="2400" spc="-30" dirty="0">
                <a:solidFill>
                  <a:srgbClr val="0B2240"/>
                </a:solidFill>
                <a:latin typeface="Calibri"/>
                <a:cs typeface="Calibri"/>
              </a:rPr>
              <a:t> </a:t>
            </a:r>
            <a:r>
              <a:rPr sz="2400" dirty="0">
                <a:solidFill>
                  <a:srgbClr val="0B2240"/>
                </a:solidFill>
                <a:latin typeface="Calibri"/>
                <a:cs typeface="Calibri"/>
              </a:rPr>
              <a:t>a</a:t>
            </a:r>
            <a:r>
              <a:rPr sz="2400" spc="-50" dirty="0">
                <a:solidFill>
                  <a:srgbClr val="0B2240"/>
                </a:solidFill>
                <a:latin typeface="Calibri"/>
                <a:cs typeface="Calibri"/>
              </a:rPr>
              <a:t> </a:t>
            </a:r>
            <a:r>
              <a:rPr sz="2400" spc="-10" dirty="0">
                <a:solidFill>
                  <a:srgbClr val="0B2240"/>
                </a:solidFill>
                <a:latin typeface="Calibri"/>
                <a:cs typeface="Calibri"/>
              </a:rPr>
              <a:t>State </a:t>
            </a:r>
            <a:r>
              <a:rPr sz="2400" spc="-20" dirty="0">
                <a:solidFill>
                  <a:srgbClr val="0B2240"/>
                </a:solidFill>
                <a:latin typeface="Calibri"/>
                <a:cs typeface="Calibri"/>
              </a:rPr>
              <a:t>Treasury</a:t>
            </a:r>
            <a:r>
              <a:rPr sz="2400" spc="-50" dirty="0">
                <a:solidFill>
                  <a:srgbClr val="0B2240"/>
                </a:solidFill>
                <a:latin typeface="Calibri"/>
                <a:cs typeface="Calibri"/>
              </a:rPr>
              <a:t> </a:t>
            </a:r>
            <a:r>
              <a:rPr sz="2400" dirty="0">
                <a:solidFill>
                  <a:srgbClr val="0B2240"/>
                </a:solidFill>
                <a:latin typeface="Calibri"/>
                <a:cs typeface="Calibri"/>
              </a:rPr>
              <a:t>account</a:t>
            </a:r>
            <a:r>
              <a:rPr sz="2400" spc="-70" dirty="0">
                <a:solidFill>
                  <a:srgbClr val="0B2240"/>
                </a:solidFill>
                <a:latin typeface="Calibri"/>
                <a:cs typeface="Calibri"/>
              </a:rPr>
              <a:t> </a:t>
            </a:r>
            <a:r>
              <a:rPr sz="2400" dirty="0">
                <a:solidFill>
                  <a:srgbClr val="0B2240"/>
                </a:solidFill>
                <a:latin typeface="Calibri"/>
                <a:cs typeface="Calibri"/>
              </a:rPr>
              <a:t>a</a:t>
            </a:r>
            <a:r>
              <a:rPr sz="2400" spc="-55" dirty="0">
                <a:solidFill>
                  <a:srgbClr val="0B2240"/>
                </a:solidFill>
                <a:latin typeface="Calibri"/>
                <a:cs typeface="Calibri"/>
              </a:rPr>
              <a:t> </a:t>
            </a:r>
            <a:r>
              <a:rPr sz="2400" spc="-10" dirty="0">
                <a:solidFill>
                  <a:srgbClr val="0B2240"/>
                </a:solidFill>
                <a:latin typeface="Calibri"/>
                <a:cs typeface="Calibri"/>
              </a:rPr>
              <a:t>payment</a:t>
            </a:r>
            <a:r>
              <a:rPr sz="2400" spc="-60" dirty="0">
                <a:solidFill>
                  <a:srgbClr val="0B2240"/>
                </a:solidFill>
                <a:latin typeface="Calibri"/>
                <a:cs typeface="Calibri"/>
              </a:rPr>
              <a:t> </a:t>
            </a:r>
            <a:r>
              <a:rPr sz="2400" dirty="0">
                <a:solidFill>
                  <a:srgbClr val="0B2240"/>
                </a:solidFill>
                <a:latin typeface="Calibri"/>
                <a:cs typeface="Calibri"/>
              </a:rPr>
              <a:t>will</a:t>
            </a:r>
            <a:r>
              <a:rPr sz="2400" spc="-65" dirty="0">
                <a:solidFill>
                  <a:srgbClr val="0B2240"/>
                </a:solidFill>
                <a:latin typeface="Calibri"/>
                <a:cs typeface="Calibri"/>
              </a:rPr>
              <a:t> </a:t>
            </a:r>
            <a:r>
              <a:rPr sz="2400" dirty="0">
                <a:solidFill>
                  <a:srgbClr val="0B2240"/>
                </a:solidFill>
                <a:latin typeface="Calibri"/>
                <a:cs typeface="Calibri"/>
              </a:rPr>
              <a:t>be</a:t>
            </a:r>
            <a:r>
              <a:rPr sz="2400" spc="-50" dirty="0">
                <a:solidFill>
                  <a:srgbClr val="0B2240"/>
                </a:solidFill>
                <a:latin typeface="Calibri"/>
                <a:cs typeface="Calibri"/>
              </a:rPr>
              <a:t> </a:t>
            </a:r>
            <a:r>
              <a:rPr sz="2400" dirty="0">
                <a:solidFill>
                  <a:srgbClr val="0B2240"/>
                </a:solidFill>
                <a:latin typeface="Calibri"/>
                <a:cs typeface="Calibri"/>
              </a:rPr>
              <a:t>made</a:t>
            </a:r>
            <a:r>
              <a:rPr sz="2400" spc="-60" dirty="0">
                <a:solidFill>
                  <a:srgbClr val="0B2240"/>
                </a:solidFill>
                <a:latin typeface="Calibri"/>
                <a:cs typeface="Calibri"/>
              </a:rPr>
              <a:t> </a:t>
            </a:r>
            <a:r>
              <a:rPr sz="2400" dirty="0">
                <a:solidFill>
                  <a:srgbClr val="0B2240"/>
                </a:solidFill>
                <a:latin typeface="Calibri"/>
                <a:cs typeface="Calibri"/>
              </a:rPr>
              <a:t>directly</a:t>
            </a:r>
            <a:r>
              <a:rPr sz="2400" spc="-60" dirty="0">
                <a:solidFill>
                  <a:srgbClr val="0B2240"/>
                </a:solidFill>
                <a:latin typeface="Calibri"/>
                <a:cs typeface="Calibri"/>
              </a:rPr>
              <a:t> </a:t>
            </a:r>
            <a:r>
              <a:rPr sz="2400" spc="-25" dirty="0">
                <a:solidFill>
                  <a:srgbClr val="0B2240"/>
                </a:solidFill>
                <a:latin typeface="Calibri"/>
                <a:cs typeface="Calibri"/>
              </a:rPr>
              <a:t>to </a:t>
            </a:r>
            <a:r>
              <a:rPr sz="2400" dirty="0">
                <a:solidFill>
                  <a:srgbClr val="0B2240"/>
                </a:solidFill>
                <a:latin typeface="Calibri"/>
                <a:cs typeface="Calibri"/>
              </a:rPr>
              <a:t>Minnesota</a:t>
            </a:r>
            <a:r>
              <a:rPr sz="2400" spc="-105" dirty="0">
                <a:solidFill>
                  <a:srgbClr val="0B2240"/>
                </a:solidFill>
                <a:latin typeface="Calibri"/>
                <a:cs typeface="Calibri"/>
              </a:rPr>
              <a:t> </a:t>
            </a:r>
            <a:r>
              <a:rPr sz="2400" spc="-10" dirty="0">
                <a:solidFill>
                  <a:srgbClr val="0B2240"/>
                </a:solidFill>
                <a:latin typeface="Calibri"/>
                <a:cs typeface="Calibri"/>
              </a:rPr>
              <a:t>Revenue.</a:t>
            </a:r>
            <a:endParaRPr sz="2400">
              <a:latin typeface="Calibri"/>
              <a:cs typeface="Calibri"/>
            </a:endParaRPr>
          </a:p>
          <a:p>
            <a:pPr marL="754380" marR="215265" lvl="1" indent="-285115">
              <a:lnSpc>
                <a:spcPct val="100000"/>
              </a:lnSpc>
              <a:spcBef>
                <a:spcPts val="575"/>
              </a:spcBef>
              <a:buClr>
                <a:srgbClr val="009F4D"/>
              </a:buClr>
              <a:buFont typeface="Arial"/>
              <a:buChar char="–"/>
              <a:tabLst>
                <a:tab pos="756285" algn="l"/>
              </a:tabLst>
            </a:pPr>
            <a:r>
              <a:rPr sz="2400" dirty="0">
                <a:solidFill>
                  <a:srgbClr val="0B2240"/>
                </a:solidFill>
                <a:latin typeface="Calibri"/>
                <a:cs typeface="Calibri"/>
              </a:rPr>
              <a:t>In</a:t>
            </a:r>
            <a:r>
              <a:rPr sz="2400" spc="-45" dirty="0">
                <a:solidFill>
                  <a:srgbClr val="0B2240"/>
                </a:solidFill>
                <a:latin typeface="Calibri"/>
                <a:cs typeface="Calibri"/>
              </a:rPr>
              <a:t> </a:t>
            </a:r>
            <a:r>
              <a:rPr sz="2400" dirty="0">
                <a:solidFill>
                  <a:srgbClr val="0B2240"/>
                </a:solidFill>
                <a:latin typeface="Calibri"/>
                <a:cs typeface="Calibri"/>
              </a:rPr>
              <a:t>MP</a:t>
            </a:r>
            <a:r>
              <a:rPr sz="2400" spc="-50" dirty="0">
                <a:solidFill>
                  <a:srgbClr val="0B2240"/>
                </a:solidFill>
                <a:latin typeface="Calibri"/>
                <a:cs typeface="Calibri"/>
              </a:rPr>
              <a:t> </a:t>
            </a:r>
            <a:r>
              <a:rPr sz="2400" dirty="0">
                <a:solidFill>
                  <a:srgbClr val="0B2240"/>
                </a:solidFill>
                <a:latin typeface="Calibri"/>
                <a:cs typeface="Calibri"/>
              </a:rPr>
              <a:t>Withhold</a:t>
            </a:r>
            <a:r>
              <a:rPr sz="2400" spc="-45" dirty="0">
                <a:solidFill>
                  <a:srgbClr val="0B2240"/>
                </a:solidFill>
                <a:latin typeface="Calibri"/>
                <a:cs typeface="Calibri"/>
              </a:rPr>
              <a:t> </a:t>
            </a:r>
            <a:r>
              <a:rPr sz="2400" dirty="0">
                <a:solidFill>
                  <a:srgbClr val="0B2240"/>
                </a:solidFill>
                <a:latin typeface="Calibri"/>
                <a:cs typeface="Calibri"/>
              </a:rPr>
              <a:t>2%</a:t>
            </a:r>
            <a:r>
              <a:rPr sz="2400" spc="-55" dirty="0">
                <a:solidFill>
                  <a:srgbClr val="0B2240"/>
                </a:solidFill>
                <a:latin typeface="Calibri"/>
                <a:cs typeface="Calibri"/>
              </a:rPr>
              <a:t> </a:t>
            </a:r>
            <a:r>
              <a:rPr sz="2400" spc="-10" dirty="0">
                <a:solidFill>
                  <a:srgbClr val="0B2240"/>
                </a:solidFill>
                <a:latin typeface="Calibri"/>
                <a:cs typeface="Calibri"/>
              </a:rPr>
              <a:t>Entertainer/Speaker</a:t>
            </a:r>
            <a:r>
              <a:rPr sz="2400" spc="-75" dirty="0">
                <a:solidFill>
                  <a:srgbClr val="0B2240"/>
                </a:solidFill>
                <a:latin typeface="Calibri"/>
                <a:cs typeface="Calibri"/>
              </a:rPr>
              <a:t> </a:t>
            </a:r>
            <a:r>
              <a:rPr sz="2400" spc="-60" dirty="0">
                <a:solidFill>
                  <a:srgbClr val="0B2240"/>
                </a:solidFill>
                <a:latin typeface="Calibri"/>
                <a:cs typeface="Calibri"/>
              </a:rPr>
              <a:t>Tax</a:t>
            </a:r>
            <a:r>
              <a:rPr sz="2400" spc="-30" dirty="0">
                <a:solidFill>
                  <a:srgbClr val="0B2240"/>
                </a:solidFill>
                <a:latin typeface="Calibri"/>
                <a:cs typeface="Calibri"/>
              </a:rPr>
              <a:t> </a:t>
            </a:r>
            <a:r>
              <a:rPr sz="2400" dirty="0">
                <a:solidFill>
                  <a:srgbClr val="0B2240"/>
                </a:solidFill>
                <a:latin typeface="Calibri"/>
                <a:cs typeface="Calibri"/>
              </a:rPr>
              <a:t>must</a:t>
            </a:r>
            <a:r>
              <a:rPr sz="2400" spc="-55" dirty="0">
                <a:solidFill>
                  <a:srgbClr val="0B2240"/>
                </a:solidFill>
                <a:latin typeface="Calibri"/>
                <a:cs typeface="Calibri"/>
              </a:rPr>
              <a:t> </a:t>
            </a:r>
            <a:r>
              <a:rPr sz="2400" spc="-25" dirty="0">
                <a:solidFill>
                  <a:srgbClr val="0B2240"/>
                </a:solidFill>
                <a:latin typeface="Calibri"/>
                <a:cs typeface="Calibri"/>
              </a:rPr>
              <a:t>be 	</a:t>
            </a:r>
            <a:r>
              <a:rPr sz="2400" dirty="0">
                <a:solidFill>
                  <a:srgbClr val="0B2240"/>
                </a:solidFill>
                <a:latin typeface="Calibri"/>
                <a:cs typeface="Calibri"/>
              </a:rPr>
              <a:t>selected</a:t>
            </a:r>
            <a:r>
              <a:rPr sz="2400" spc="-65" dirty="0">
                <a:solidFill>
                  <a:srgbClr val="0B2240"/>
                </a:solidFill>
                <a:latin typeface="Calibri"/>
                <a:cs typeface="Calibri"/>
              </a:rPr>
              <a:t> </a:t>
            </a:r>
            <a:r>
              <a:rPr sz="2400" dirty="0">
                <a:solidFill>
                  <a:srgbClr val="0B2240"/>
                </a:solidFill>
                <a:latin typeface="Calibri"/>
                <a:cs typeface="Calibri"/>
              </a:rPr>
              <a:t>by</a:t>
            </a:r>
            <a:r>
              <a:rPr sz="2400" spc="-50" dirty="0">
                <a:solidFill>
                  <a:srgbClr val="0B2240"/>
                </a:solidFill>
                <a:latin typeface="Calibri"/>
                <a:cs typeface="Calibri"/>
              </a:rPr>
              <a:t> </a:t>
            </a:r>
            <a:r>
              <a:rPr sz="2400" dirty="0">
                <a:solidFill>
                  <a:srgbClr val="0B2240"/>
                </a:solidFill>
                <a:latin typeface="Calibri"/>
                <a:cs typeface="Calibri"/>
              </a:rPr>
              <a:t>editing</a:t>
            </a:r>
            <a:r>
              <a:rPr sz="2400" spc="-45" dirty="0">
                <a:solidFill>
                  <a:srgbClr val="0B2240"/>
                </a:solidFill>
                <a:latin typeface="Calibri"/>
                <a:cs typeface="Calibri"/>
              </a:rPr>
              <a:t> </a:t>
            </a:r>
            <a:r>
              <a:rPr sz="2400" dirty="0">
                <a:solidFill>
                  <a:srgbClr val="0B2240"/>
                </a:solidFill>
                <a:latin typeface="Calibri"/>
                <a:cs typeface="Calibri"/>
              </a:rPr>
              <a:t>a</a:t>
            </a:r>
            <a:r>
              <a:rPr sz="2400" spc="-55" dirty="0">
                <a:solidFill>
                  <a:srgbClr val="0B2240"/>
                </a:solidFill>
                <a:latin typeface="Calibri"/>
                <a:cs typeface="Calibri"/>
              </a:rPr>
              <a:t> </a:t>
            </a:r>
            <a:r>
              <a:rPr sz="2400" dirty="0">
                <a:solidFill>
                  <a:srgbClr val="0B2240"/>
                </a:solidFill>
                <a:latin typeface="Calibri"/>
                <a:cs typeface="Calibri"/>
              </a:rPr>
              <a:t>specific</a:t>
            </a:r>
            <a:r>
              <a:rPr sz="2400" spc="-55" dirty="0">
                <a:solidFill>
                  <a:srgbClr val="0B2240"/>
                </a:solidFill>
                <a:latin typeface="Calibri"/>
                <a:cs typeface="Calibri"/>
              </a:rPr>
              <a:t> </a:t>
            </a:r>
            <a:r>
              <a:rPr sz="2400" dirty="0">
                <a:solidFill>
                  <a:srgbClr val="0B2240"/>
                </a:solidFill>
                <a:latin typeface="Calibri"/>
                <a:cs typeface="Calibri"/>
              </a:rPr>
              <a:t>section</a:t>
            </a:r>
            <a:r>
              <a:rPr sz="2400" spc="-45" dirty="0">
                <a:solidFill>
                  <a:srgbClr val="0B2240"/>
                </a:solidFill>
                <a:latin typeface="Calibri"/>
                <a:cs typeface="Calibri"/>
              </a:rPr>
              <a:t> </a:t>
            </a:r>
            <a:r>
              <a:rPr sz="2400" dirty="0">
                <a:solidFill>
                  <a:srgbClr val="0B2240"/>
                </a:solidFill>
                <a:latin typeface="Calibri"/>
                <a:cs typeface="Calibri"/>
              </a:rPr>
              <a:t>of</a:t>
            </a:r>
            <a:r>
              <a:rPr sz="2400" spc="-45" dirty="0">
                <a:solidFill>
                  <a:srgbClr val="0B2240"/>
                </a:solidFill>
                <a:latin typeface="Calibri"/>
                <a:cs typeface="Calibri"/>
              </a:rPr>
              <a:t> </a:t>
            </a:r>
            <a:r>
              <a:rPr sz="2400" dirty="0">
                <a:solidFill>
                  <a:srgbClr val="0B2240"/>
                </a:solidFill>
                <a:latin typeface="Calibri"/>
                <a:cs typeface="Calibri"/>
              </a:rPr>
              <a:t>the</a:t>
            </a:r>
            <a:r>
              <a:rPr sz="2400" spc="-45" dirty="0">
                <a:solidFill>
                  <a:srgbClr val="0B2240"/>
                </a:solidFill>
                <a:latin typeface="Calibri"/>
                <a:cs typeface="Calibri"/>
              </a:rPr>
              <a:t> </a:t>
            </a:r>
            <a:r>
              <a:rPr sz="2400" dirty="0">
                <a:solidFill>
                  <a:srgbClr val="0B2240"/>
                </a:solidFill>
                <a:latin typeface="Calibri"/>
                <a:cs typeface="Calibri"/>
              </a:rPr>
              <a:t>Buyer</a:t>
            </a:r>
            <a:r>
              <a:rPr sz="2400" spc="-65" dirty="0">
                <a:solidFill>
                  <a:srgbClr val="0B2240"/>
                </a:solidFill>
                <a:latin typeface="Calibri"/>
                <a:cs typeface="Calibri"/>
              </a:rPr>
              <a:t> </a:t>
            </a:r>
            <a:r>
              <a:rPr sz="2400" spc="-10" dirty="0">
                <a:solidFill>
                  <a:srgbClr val="0B2240"/>
                </a:solidFill>
                <a:latin typeface="Calibri"/>
                <a:cs typeface="Calibri"/>
              </a:rPr>
              <a:t>Invoice 	</a:t>
            </a:r>
            <a:r>
              <a:rPr sz="2400" dirty="0">
                <a:solidFill>
                  <a:srgbClr val="0B2240"/>
                </a:solidFill>
                <a:latin typeface="Calibri"/>
                <a:cs typeface="Calibri"/>
              </a:rPr>
              <a:t>by</a:t>
            </a:r>
            <a:r>
              <a:rPr sz="2400" spc="-65" dirty="0">
                <a:solidFill>
                  <a:srgbClr val="0B2240"/>
                </a:solidFill>
                <a:latin typeface="Calibri"/>
                <a:cs typeface="Calibri"/>
              </a:rPr>
              <a:t> </a:t>
            </a:r>
            <a:r>
              <a:rPr sz="2400" dirty="0">
                <a:solidFill>
                  <a:srgbClr val="0B2240"/>
                </a:solidFill>
                <a:latin typeface="Calibri"/>
                <a:cs typeface="Calibri"/>
              </a:rPr>
              <a:t>Accounts</a:t>
            </a:r>
            <a:r>
              <a:rPr sz="2400" spc="-80" dirty="0">
                <a:solidFill>
                  <a:srgbClr val="0B2240"/>
                </a:solidFill>
                <a:latin typeface="Calibri"/>
                <a:cs typeface="Calibri"/>
              </a:rPr>
              <a:t> </a:t>
            </a:r>
            <a:r>
              <a:rPr sz="2400" spc="-10" dirty="0">
                <a:solidFill>
                  <a:srgbClr val="0B2240"/>
                </a:solidFill>
                <a:latin typeface="Calibri"/>
                <a:cs typeface="Calibri"/>
              </a:rPr>
              <a:t>Payable.</a:t>
            </a:r>
            <a:endParaRPr sz="2400">
              <a:latin typeface="Calibri"/>
              <a:cs typeface="Calibri"/>
            </a:endParaRP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435"/>
              </a:lnSpc>
            </a:pPr>
            <a:r>
              <a:rPr spc="-25" dirty="0"/>
              <a:t>9</a:t>
            </a:r>
          </a:p>
        </p:txBody>
      </p:sp>
      <p:sp>
        <p:nvSpPr>
          <p:cNvPr id="3" name="object 3" descr="$PPTXTitle"/>
          <p:cNvSpPr txBox="1">
            <a:spLocks noGrp="1"/>
          </p:cNvSpPr>
          <p:nvPr>
            <p:ph type="title"/>
          </p:nvPr>
        </p:nvSpPr>
        <p:spPr>
          <a:prstGeom prst="rect">
            <a:avLst/>
          </a:prstGeom>
        </p:spPr>
        <p:txBody>
          <a:bodyPr vert="horz" wrap="square" lIns="0" tIns="240666" rIns="0" bIns="0" rtlCol="0">
            <a:spAutoFit/>
          </a:bodyPr>
          <a:lstStyle/>
          <a:p>
            <a:pPr marL="12700">
              <a:lnSpc>
                <a:spcPct val="100000"/>
              </a:lnSpc>
              <a:spcBef>
                <a:spcPts val="95"/>
              </a:spcBef>
            </a:pPr>
            <a:r>
              <a:rPr dirty="0"/>
              <a:t>MN</a:t>
            </a:r>
            <a:r>
              <a:rPr spc="-65" dirty="0"/>
              <a:t> </a:t>
            </a:r>
            <a:r>
              <a:rPr spc="-30" dirty="0"/>
              <a:t>ENTERTAINER</a:t>
            </a:r>
            <a:r>
              <a:rPr spc="-35" dirty="0"/>
              <a:t> </a:t>
            </a:r>
            <a:r>
              <a:rPr spc="-50" dirty="0"/>
              <a:t>TAX</a:t>
            </a:r>
            <a:r>
              <a:rPr spc="-60" dirty="0"/>
              <a:t> </a:t>
            </a:r>
            <a:r>
              <a:rPr dirty="0"/>
              <a:t>AND</a:t>
            </a:r>
            <a:r>
              <a:rPr spc="-50" dirty="0"/>
              <a:t> </a:t>
            </a:r>
            <a:r>
              <a:rPr spc="-10" dirty="0"/>
              <a:t>MARKETPLACE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ctrTitle"/>
          </p:nvPr>
        </p:nvSpPr>
        <p:spPr>
          <a:prstGeom prst="rect">
            <a:avLst/>
          </a:prstGeom>
        </p:spPr>
        <p:txBody>
          <a:bodyPr vert="horz" wrap="square" lIns="0" tIns="12065" rIns="0" bIns="0" rtlCol="0">
            <a:spAutoFit/>
          </a:bodyPr>
          <a:lstStyle/>
          <a:p>
            <a:pPr marL="12700">
              <a:lnSpc>
                <a:spcPct val="100000"/>
              </a:lnSpc>
              <a:spcBef>
                <a:spcPts val="95"/>
              </a:spcBef>
            </a:pPr>
            <a:r>
              <a:rPr dirty="0"/>
              <a:t>MN</a:t>
            </a:r>
            <a:r>
              <a:rPr spc="-65" dirty="0"/>
              <a:t> </a:t>
            </a:r>
            <a:r>
              <a:rPr spc="-30" dirty="0"/>
              <a:t>ENTERTAINER</a:t>
            </a:r>
            <a:r>
              <a:rPr spc="-35" dirty="0"/>
              <a:t> </a:t>
            </a:r>
            <a:r>
              <a:rPr spc="-50" dirty="0"/>
              <a:t>TAX</a:t>
            </a:r>
            <a:r>
              <a:rPr spc="-60" dirty="0"/>
              <a:t> </a:t>
            </a:r>
            <a:r>
              <a:rPr dirty="0"/>
              <a:t>AND</a:t>
            </a:r>
            <a:r>
              <a:rPr spc="-50" dirty="0"/>
              <a:t> </a:t>
            </a:r>
            <a:r>
              <a:rPr spc="-10" dirty="0"/>
              <a:t>MARKETPLACE</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435"/>
              </a:lnSpc>
            </a:pPr>
            <a:r>
              <a:rPr spc="-25" dirty="0"/>
              <a:t>10</a:t>
            </a:r>
          </a:p>
        </p:txBody>
      </p:sp>
      <p:sp>
        <p:nvSpPr>
          <p:cNvPr id="3" name="object 3"/>
          <p:cNvSpPr txBox="1"/>
          <p:nvPr/>
        </p:nvSpPr>
        <p:spPr>
          <a:xfrm>
            <a:off x="6098540" y="2608579"/>
            <a:ext cx="2611120" cy="848360"/>
          </a:xfrm>
          <a:prstGeom prst="rect">
            <a:avLst/>
          </a:prstGeom>
        </p:spPr>
        <p:txBody>
          <a:bodyPr vert="horz" wrap="square" lIns="0" tIns="12700" rIns="0" bIns="0" rtlCol="0">
            <a:spAutoFit/>
          </a:bodyPr>
          <a:lstStyle/>
          <a:p>
            <a:pPr marL="12700" marR="5080">
              <a:lnSpc>
                <a:spcPct val="100000"/>
              </a:lnSpc>
              <a:spcBef>
                <a:spcPts val="100"/>
              </a:spcBef>
            </a:pPr>
            <a:r>
              <a:rPr sz="1800" spc="-75" dirty="0">
                <a:solidFill>
                  <a:srgbClr val="FF0000"/>
                </a:solidFill>
                <a:latin typeface="Calibri"/>
                <a:cs typeface="Calibri"/>
              </a:rPr>
              <a:t>To</a:t>
            </a:r>
            <a:r>
              <a:rPr sz="1800" spc="-30" dirty="0">
                <a:solidFill>
                  <a:srgbClr val="FF0000"/>
                </a:solidFill>
                <a:latin typeface="Calibri"/>
                <a:cs typeface="Calibri"/>
              </a:rPr>
              <a:t> </a:t>
            </a:r>
            <a:r>
              <a:rPr sz="1800" dirty="0">
                <a:solidFill>
                  <a:srgbClr val="FF0000"/>
                </a:solidFill>
                <a:latin typeface="Calibri"/>
                <a:cs typeface="Calibri"/>
              </a:rPr>
              <a:t>withhold</a:t>
            </a:r>
            <a:r>
              <a:rPr sz="1800" spc="-20" dirty="0">
                <a:solidFill>
                  <a:srgbClr val="FF0000"/>
                </a:solidFill>
                <a:latin typeface="Calibri"/>
                <a:cs typeface="Calibri"/>
              </a:rPr>
              <a:t> </a:t>
            </a:r>
            <a:r>
              <a:rPr sz="1800" dirty="0">
                <a:solidFill>
                  <a:srgbClr val="FF0000"/>
                </a:solidFill>
                <a:latin typeface="Calibri"/>
                <a:cs typeface="Calibri"/>
              </a:rPr>
              <a:t>MN</a:t>
            </a:r>
            <a:r>
              <a:rPr sz="1800" spc="-25" dirty="0">
                <a:solidFill>
                  <a:srgbClr val="FF0000"/>
                </a:solidFill>
                <a:latin typeface="Calibri"/>
                <a:cs typeface="Calibri"/>
              </a:rPr>
              <a:t> </a:t>
            </a:r>
            <a:r>
              <a:rPr sz="1800" spc="-10" dirty="0">
                <a:solidFill>
                  <a:srgbClr val="FF0000"/>
                </a:solidFill>
                <a:latin typeface="Calibri"/>
                <a:cs typeface="Calibri"/>
              </a:rPr>
              <a:t>Entertainer </a:t>
            </a:r>
            <a:r>
              <a:rPr sz="1800" dirty="0">
                <a:solidFill>
                  <a:srgbClr val="FF0000"/>
                </a:solidFill>
                <a:latin typeface="Calibri"/>
                <a:cs typeface="Calibri"/>
              </a:rPr>
              <a:t>tax</a:t>
            </a:r>
            <a:r>
              <a:rPr sz="1800" spc="-40" dirty="0">
                <a:solidFill>
                  <a:srgbClr val="FF0000"/>
                </a:solidFill>
                <a:latin typeface="Calibri"/>
                <a:cs typeface="Calibri"/>
              </a:rPr>
              <a:t> </a:t>
            </a:r>
            <a:r>
              <a:rPr sz="1800" dirty="0">
                <a:solidFill>
                  <a:srgbClr val="FF0000"/>
                </a:solidFill>
                <a:latin typeface="Calibri"/>
                <a:cs typeface="Calibri"/>
              </a:rPr>
              <a:t>in</a:t>
            </a:r>
            <a:r>
              <a:rPr sz="1800" spc="-20" dirty="0">
                <a:solidFill>
                  <a:srgbClr val="FF0000"/>
                </a:solidFill>
                <a:latin typeface="Calibri"/>
                <a:cs typeface="Calibri"/>
              </a:rPr>
              <a:t> </a:t>
            </a:r>
            <a:r>
              <a:rPr sz="1800" spc="-10" dirty="0">
                <a:solidFill>
                  <a:srgbClr val="FF0000"/>
                </a:solidFill>
                <a:latin typeface="Calibri"/>
                <a:cs typeface="Calibri"/>
              </a:rPr>
              <a:t>Marketplace,</a:t>
            </a:r>
            <a:r>
              <a:rPr sz="1800" spc="-15" dirty="0">
                <a:solidFill>
                  <a:srgbClr val="FF0000"/>
                </a:solidFill>
                <a:latin typeface="Calibri"/>
                <a:cs typeface="Calibri"/>
              </a:rPr>
              <a:t> </a:t>
            </a:r>
            <a:r>
              <a:rPr sz="1800" spc="-10" dirty="0">
                <a:solidFill>
                  <a:srgbClr val="FF0000"/>
                </a:solidFill>
                <a:latin typeface="Calibri"/>
                <a:cs typeface="Calibri"/>
              </a:rPr>
              <a:t>select </a:t>
            </a:r>
            <a:r>
              <a:rPr sz="1800" dirty="0">
                <a:solidFill>
                  <a:srgbClr val="FF0000"/>
                </a:solidFill>
                <a:latin typeface="Calibri"/>
                <a:cs typeface="Calibri"/>
              </a:rPr>
              <a:t>“edit”</a:t>
            </a:r>
            <a:r>
              <a:rPr sz="1800" spc="-50" dirty="0">
                <a:solidFill>
                  <a:srgbClr val="FF0000"/>
                </a:solidFill>
                <a:latin typeface="Calibri"/>
                <a:cs typeface="Calibri"/>
              </a:rPr>
              <a:t> …</a:t>
            </a:r>
            <a:endParaRPr sz="1800">
              <a:latin typeface="Calibri"/>
              <a:cs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TotalTime>
  <Words>1330</Words>
  <Application>Microsoft Office PowerPoint</Application>
  <PresentationFormat>On-screen Show (4:3)</PresentationFormat>
  <Paragraphs>108</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Wingdings</vt:lpstr>
      <vt:lpstr>Office Theme</vt:lpstr>
      <vt:lpstr>Minnesota Nonresident Entertainer Tax Tax Compliance Training</vt:lpstr>
      <vt:lpstr>Goals for Today</vt:lpstr>
      <vt:lpstr>PowerPoint Presentation</vt:lpstr>
      <vt:lpstr>WHO IS TAXED?</vt:lpstr>
      <vt:lpstr>WHAT IS TAXED?</vt:lpstr>
      <vt:lpstr>EXCEPTIONS TO WITHHOLDING REQUIREMENTS</vt:lpstr>
      <vt:lpstr>MN ENTERTAINER TAX AND MARKETPLACE</vt:lpstr>
      <vt:lpstr>MN ENTERTAINER TAX AND MARKETPLACE</vt:lpstr>
      <vt:lpstr>MN ENTERTAINER TAX AND MARKETPLACE</vt:lpstr>
      <vt:lpstr>MN ENTERTAINER TAX AND MARKETPLACE</vt:lpstr>
      <vt:lpstr>MARKETPLACE AND MN ENTERTAINER TAX</vt:lpstr>
      <vt:lpstr>WITHHOLDING &amp; REPORTING MN NRE TAX</vt:lpstr>
      <vt:lpstr>EXAMPLES</vt:lpstr>
      <vt:lpstr>EXAMPLES Comedian: St Cloud State University hires a comedian through a talent agency to perform her comedy routine. The event is open to the campus &amp; surrounding community. The talent agency is located in Minneapolis but the comedian is a resident of Florida. St Cloud State pays the talent agency $4,000 plus $1,000 for the comedian’s travel expenses. St Cloud State must withhold 2% nonresident entertainer tax from the entire amount paid, $5000, even though the payment is made to the agency.</vt:lpstr>
      <vt:lpstr>EXAMPLES Dancers: MSU, Mankato hires a dance ensemble from Texas to perform at the Ted Paul Theatre in Mankato.  The performance is open to the public. The dance ensemble is a nonprofit organization and provides MSU, Mankato with a copy of their nonprofit status letter from the IRS. MSU, Mankato pays the ensemble $2,500. The payment is not subject to taxation due to the ensemble’s nonprofit status.</vt:lpstr>
      <vt:lpstr>EXAMPLES Speaker: Winona State University hires a public speaker from Wisconsin to give a workshop on Cultural Diversity to high school students who are attending HOPE Academic &amp; Leadership Academy program. Because the event is part of an academic program, the entertainer tax does not apply.</vt:lpstr>
      <vt:lpstr>EXAMPLES Speaker: Fond du Lac Tribal and Community College hosts the Society for the Advancement of Native Americans in Science conference. The key note speaker is from Washington state.  Fond du Lac pays the speaker $2,500 plus reimburses his travel expenses, $912. The entire amount paid, $3,412, is subject to the 2% nonresident entertainer tax.</vt:lpstr>
      <vt:lpstr>EXAMPLES Band: Minnesota State University-Moorhead hires a band from Nashville to perform two shows. The band is a partnership. All band members are partners and are residents of Tennessee. The partnership is an entertainment entity and the amount paid to the band for their performance is subject to the nonresident entertainer tax, including any reimbursed expenses.</vt:lpstr>
      <vt:lpstr>Campus Real Life Scenarios?</vt:lpstr>
      <vt:lpstr>TIPS</vt:lpstr>
      <vt:lpstr>TIPS</vt:lpstr>
      <vt:lpstr>Tax Website – MN Nonresident Entertainer Tax SharePoint – MN Nonresident Entertainer Tax Minnesota Revenue – Fact Sheet 11</vt:lpstr>
      <vt:lpstr>Questions?</vt:lpstr>
    </vt:vector>
  </TitlesOfParts>
  <Company>MNSCU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Michelle Goode</dc:creator>
  <cp:lastModifiedBy>Melby, Liz</cp:lastModifiedBy>
  <cp:revision>1</cp:revision>
  <dcterms:created xsi:type="dcterms:W3CDTF">2026-03-31T18:07:21Z</dcterms:created>
  <dcterms:modified xsi:type="dcterms:W3CDTF">2026-03-31T18:17:49Z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0x0101007F63E6E81D490F4988342785983C5A40009394B71A0B7376429FFD940BB99A3882</vt:lpwstr>
  </property>
  <property fmtid="{D5CDD505-2E9C-101B-9397-08002B2CF9AE}" pid="3" name="Created">
    <vt:filetime>2019-08-14T00:00:00Z</vt:filetime>
  </property>
  <property fmtid="{D5CDD505-2E9C-101B-9397-08002B2CF9AE}" pid="4" name="Creator">
    <vt:lpwstr>Acrobat PDFMaker 19 for PowerPoint</vt:lpwstr>
  </property>
  <property fmtid="{D5CDD505-2E9C-101B-9397-08002B2CF9AE}" pid="5" name="Division">
    <vt:lpwstr>15;#Advancement|745ef7fb-5faf-43ab-9d10-bd5c4f9e8cdb</vt:lpwstr>
  </property>
  <property fmtid="{D5CDD505-2E9C-101B-9397-08002B2CF9AE}" pid="6" name="LastSaved">
    <vt:filetime>2026-03-31T00:00:00Z</vt:filetime>
  </property>
  <property fmtid="{D5CDD505-2E9C-101B-9397-08002B2CF9AE}" pid="7" name="Producer">
    <vt:lpwstr>Adobe PDF Library 19.12.66</vt:lpwstr>
  </property>
  <property fmtid="{D5CDD505-2E9C-101B-9397-08002B2CF9AE}" pid="8" name="Unit">
    <vt:lpwstr>16;#Communications|0a99a938-d241-4a22-a76f-6f66dee448ac</vt:lpwstr>
  </property>
</Properties>
</file>