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55"/>
  </p:notesMasterIdLst>
  <p:sldIdLst>
    <p:sldId id="317" r:id="rId6"/>
    <p:sldId id="297" r:id="rId7"/>
    <p:sldId id="421" r:id="rId8"/>
    <p:sldId id="364" r:id="rId9"/>
    <p:sldId id="373" r:id="rId10"/>
    <p:sldId id="390" r:id="rId11"/>
    <p:sldId id="426" r:id="rId12"/>
    <p:sldId id="391" r:id="rId13"/>
    <p:sldId id="424" r:id="rId14"/>
    <p:sldId id="422" r:id="rId15"/>
    <p:sldId id="423" r:id="rId16"/>
    <p:sldId id="384" r:id="rId17"/>
    <p:sldId id="385" r:id="rId18"/>
    <p:sldId id="386" r:id="rId19"/>
    <p:sldId id="387" r:id="rId20"/>
    <p:sldId id="388" r:id="rId21"/>
    <p:sldId id="389" r:id="rId22"/>
    <p:sldId id="427" r:id="rId23"/>
    <p:sldId id="425" r:id="rId24"/>
    <p:sldId id="393" r:id="rId25"/>
    <p:sldId id="420" r:id="rId26"/>
    <p:sldId id="397" r:id="rId27"/>
    <p:sldId id="394" r:id="rId28"/>
    <p:sldId id="368" r:id="rId29"/>
    <p:sldId id="395" r:id="rId30"/>
    <p:sldId id="396" r:id="rId31"/>
    <p:sldId id="416" r:id="rId32"/>
    <p:sldId id="417" r:id="rId33"/>
    <p:sldId id="418" r:id="rId34"/>
    <p:sldId id="428" r:id="rId35"/>
    <p:sldId id="429" r:id="rId36"/>
    <p:sldId id="419" r:id="rId37"/>
    <p:sldId id="430" r:id="rId38"/>
    <p:sldId id="431" r:id="rId39"/>
    <p:sldId id="432" r:id="rId40"/>
    <p:sldId id="433" r:id="rId41"/>
    <p:sldId id="398" r:id="rId42"/>
    <p:sldId id="399" r:id="rId43"/>
    <p:sldId id="400" r:id="rId44"/>
    <p:sldId id="401" r:id="rId45"/>
    <p:sldId id="406" r:id="rId46"/>
    <p:sldId id="402" r:id="rId47"/>
    <p:sldId id="403" r:id="rId48"/>
    <p:sldId id="404" r:id="rId49"/>
    <p:sldId id="405" r:id="rId50"/>
    <p:sldId id="407" r:id="rId51"/>
    <p:sldId id="410" r:id="rId52"/>
    <p:sldId id="383" r:id="rId53"/>
    <p:sldId id="281" r:id="rId5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F4D"/>
    <a:srgbClr val="5084D8"/>
    <a:srgbClr val="0C2340"/>
    <a:srgbClr val="ACA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31471" autoAdjust="0"/>
  </p:normalViewPr>
  <p:slideViewPr>
    <p:cSldViewPr>
      <p:cViewPr varScale="1">
        <p:scale>
          <a:sx n="28" d="100"/>
          <a:sy n="28" d="100"/>
        </p:scale>
        <p:origin x="2058"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e, Ann E" userId="0676032a-c69b-4563-b01c-763bfa44db8c" providerId="ADAL" clId="{96579328-8CDC-4978-9020-E200A156ECA1}"/>
    <pc:docChg chg="delSld">
      <pc:chgData name="Page, Ann E" userId="0676032a-c69b-4563-b01c-763bfa44db8c" providerId="ADAL" clId="{96579328-8CDC-4978-9020-E200A156ECA1}" dt="2023-09-18T20:26:44.148" v="0" actId="47"/>
      <pc:docMkLst>
        <pc:docMk/>
      </pc:docMkLst>
      <pc:sldChg chg="del">
        <pc:chgData name="Page, Ann E" userId="0676032a-c69b-4563-b01c-763bfa44db8c" providerId="ADAL" clId="{96579328-8CDC-4978-9020-E200A156ECA1}" dt="2023-09-18T20:26:44.148" v="0" actId="47"/>
        <pc:sldMkLst>
          <pc:docMk/>
          <pc:sldMk cId="1129378683" sldId="330"/>
        </pc:sldMkLst>
      </pc:sldChg>
    </pc:docChg>
  </pc:docChgLst>
  <pc:docChgLst>
    <pc:chgData name="Ann Page" userId="0676032a-c69b-4563-b01c-763bfa44db8c" providerId="ADAL" clId="{6D5350F3-B412-4C2E-8AA4-7AE4D95BB656}"/>
    <pc:docChg chg="custSel addSld modSld">
      <pc:chgData name="Ann Page" userId="0676032a-c69b-4563-b01c-763bfa44db8c" providerId="ADAL" clId="{6D5350F3-B412-4C2E-8AA4-7AE4D95BB656}" dt="2023-07-17T22:30:12.819" v="641" actId="20577"/>
      <pc:docMkLst>
        <pc:docMk/>
      </pc:docMkLst>
      <pc:sldChg chg="modSp add">
        <pc:chgData name="Ann Page" userId="0676032a-c69b-4563-b01c-763bfa44db8c" providerId="ADAL" clId="{6D5350F3-B412-4C2E-8AA4-7AE4D95BB656}" dt="2023-07-17T22:30:12.819" v="641" actId="20577"/>
        <pc:sldMkLst>
          <pc:docMk/>
          <pc:sldMk cId="3019908307" sldId="420"/>
        </pc:sldMkLst>
        <pc:spChg chg="mod">
          <ac:chgData name="Ann Page" userId="0676032a-c69b-4563-b01c-763bfa44db8c" providerId="ADAL" clId="{6D5350F3-B412-4C2E-8AA4-7AE4D95BB656}" dt="2023-07-17T22:30:12.819" v="641" actId="20577"/>
          <ac:spMkLst>
            <pc:docMk/>
            <pc:sldMk cId="3019908307" sldId="420"/>
            <ac:spMk id="2" creationId="{41D5AD33-17F5-427B-ACD5-A89B8924943D}"/>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75003D01-0BC1-44D0-8630-797F9FE22D3A}" type="datetimeFigureOut">
              <a:rPr lang="en-US" smtClean="0"/>
              <a:t>9/28/2023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654EEEFA-281C-41A9-8A22-E624927AD31F}" type="slidenum">
              <a:rPr lang="en-US" smtClean="0"/>
              <a:t>‹#›</a:t>
            </a:fld>
            <a:endParaRPr lang="en-US"/>
          </a:p>
        </p:txBody>
      </p:sp>
    </p:spTree>
    <p:extLst>
      <p:ext uri="{BB962C8B-B14F-4D97-AF65-F5344CB8AC3E}">
        <p14:creationId xmlns:p14="http://schemas.microsoft.com/office/powerpoint/2010/main" val="20474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tax@minnstate.e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a:t>
            </a:r>
          </a:p>
          <a:p>
            <a:r>
              <a:rPr lang="en-US" dirty="0"/>
              <a:t>My</a:t>
            </a:r>
            <a:r>
              <a:rPr lang="en-US" baseline="0" dirty="0"/>
              <a:t> name is Ann Page</a:t>
            </a:r>
          </a:p>
          <a:p>
            <a:r>
              <a:rPr lang="en-US" baseline="0" dirty="0"/>
              <a:t>I am the Tax Specialist for the Minnesota State system.  With us today is Steve </a:t>
            </a:r>
            <a:r>
              <a:rPr lang="en-US" baseline="0" dirty="0" err="1"/>
              <a:t>Gednalske</a:t>
            </a:r>
            <a:r>
              <a:rPr lang="en-US" baseline="0" dirty="0"/>
              <a:t>, System Director of Tax and Financial Services</a:t>
            </a:r>
          </a:p>
          <a:p>
            <a:r>
              <a:rPr lang="en-US" baseline="0" dirty="0"/>
              <a:t>Before we get </a:t>
            </a:r>
            <a:r>
              <a:rPr lang="en-US" baseline="0" dirty="0" smtClean="0"/>
              <a:t>started, </a:t>
            </a:r>
            <a:r>
              <a:rPr lang="en-US" baseline="0" dirty="0"/>
              <a:t>please </a:t>
            </a:r>
            <a:r>
              <a:rPr lang="en-US" baseline="0" dirty="0" smtClean="0"/>
              <a:t>make sure your microphones are </a:t>
            </a:r>
            <a:r>
              <a:rPr lang="en-US" baseline="0" dirty="0" smtClean="0"/>
              <a:t>muted.</a:t>
            </a:r>
            <a:endParaRPr lang="en-US" baseline="0" dirty="0"/>
          </a:p>
          <a:p>
            <a:pPr defTabSz="942210">
              <a:defRPr/>
            </a:pPr>
            <a:r>
              <a:rPr lang="en-US" baseline="0" dirty="0" smtClean="0"/>
              <a:t>Do feel </a:t>
            </a:r>
            <a:r>
              <a:rPr lang="en-US" baseline="0" dirty="0"/>
              <a:t>free to </a:t>
            </a:r>
            <a:r>
              <a:rPr lang="en-US" baseline="0" dirty="0" smtClean="0"/>
              <a:t>unmute and ask </a:t>
            </a:r>
            <a:r>
              <a:rPr lang="en-US" baseline="0" dirty="0"/>
              <a:t>questions </a:t>
            </a:r>
            <a:r>
              <a:rPr lang="en-US" baseline="0" dirty="0" smtClean="0"/>
              <a:t>at anytime during </a:t>
            </a:r>
            <a:r>
              <a:rPr lang="en-US" baseline="0" dirty="0"/>
              <a:t>the </a:t>
            </a:r>
            <a:r>
              <a:rPr lang="en-US" baseline="0" dirty="0" smtClean="0"/>
              <a:t>presentation.</a:t>
            </a:r>
            <a:endParaRPr lang="en-US" baseline="0" dirty="0"/>
          </a:p>
          <a:p>
            <a:r>
              <a:rPr lang="en-US" baseline="0" dirty="0" smtClean="0"/>
              <a:t>Steve will be monitoring the chat </a:t>
            </a:r>
            <a:r>
              <a:rPr lang="en-US" baseline="0" dirty="0" smtClean="0"/>
              <a:t>box, </a:t>
            </a:r>
            <a:r>
              <a:rPr lang="en-US" baseline="0" dirty="0" smtClean="0"/>
              <a:t>so if you wish to send a message that way, please do </a:t>
            </a:r>
            <a:r>
              <a:rPr lang="en-US" baseline="0" dirty="0" smtClean="0"/>
              <a:t>so.</a:t>
            </a:r>
            <a:endParaRPr lang="en-US" dirty="0"/>
          </a:p>
          <a:p>
            <a:r>
              <a:rPr lang="en-US" dirty="0" smtClean="0"/>
              <a:t>This presentation’s PowerPoint </a:t>
            </a:r>
            <a:r>
              <a:rPr lang="en-US" dirty="0" smtClean="0"/>
              <a:t>slides and </a:t>
            </a:r>
            <a:r>
              <a:rPr lang="en-US" dirty="0" smtClean="0"/>
              <a:t>other resources</a:t>
            </a:r>
            <a:r>
              <a:rPr lang="en-US" baseline="0" dirty="0" smtClean="0"/>
              <a:t> will be posted after the training on the Tax Services web site under Tax Training.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a:t>
            </a:fld>
            <a:endParaRPr lang="en-US"/>
          </a:p>
        </p:txBody>
      </p:sp>
    </p:spTree>
    <p:extLst>
      <p:ext uri="{BB962C8B-B14F-4D97-AF65-F5344CB8AC3E}">
        <p14:creationId xmlns:p14="http://schemas.microsoft.com/office/powerpoint/2010/main" val="263262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smtClean="0"/>
              <a:t>So</a:t>
            </a:r>
            <a:r>
              <a:rPr lang="en-US" baseline="0" dirty="0" smtClean="0"/>
              <a:t> you may be wondering what the heck is </a:t>
            </a:r>
            <a:r>
              <a:rPr lang="en-US" dirty="0" smtClean="0"/>
              <a:t>IRS </a:t>
            </a:r>
            <a:r>
              <a:rPr lang="en-US" dirty="0"/>
              <a:t>form </a:t>
            </a:r>
            <a:r>
              <a:rPr lang="en-US" dirty="0" smtClean="0"/>
              <a:t>W-8?</a:t>
            </a:r>
            <a:r>
              <a:rPr lang="en-US" baseline="0" dirty="0" smtClean="0"/>
              <a:t> It’s t</a:t>
            </a:r>
            <a:r>
              <a:rPr lang="en-US" dirty="0" smtClean="0"/>
              <a:t>he </a:t>
            </a:r>
            <a:r>
              <a:rPr lang="en-US" dirty="0"/>
              <a:t>NRA equivalent to IRS form W-9 Request for Taxpayer Identification Number and Certification.  MMB requires a</a:t>
            </a:r>
            <a:r>
              <a:rPr lang="en-US" baseline="0" dirty="0"/>
              <a:t> current version of the appropriate</a:t>
            </a:r>
            <a:r>
              <a:rPr lang="en-US" dirty="0"/>
              <a:t> IRS form W-8 in order to set up or reactivate</a:t>
            </a:r>
            <a:r>
              <a:rPr lang="en-US" baseline="0" dirty="0"/>
              <a:t> a </a:t>
            </a:r>
            <a:r>
              <a:rPr lang="en-US" dirty="0"/>
              <a:t>foreign supplier</a:t>
            </a:r>
            <a:r>
              <a:rPr lang="en-US" baseline="0" dirty="0"/>
              <a:t> in SWIFT </a:t>
            </a:r>
            <a:endParaRPr lang="en-US" dirty="0"/>
          </a:p>
          <a:p>
            <a:r>
              <a:rPr lang="en-US" dirty="0" smtClean="0"/>
              <a:t>The</a:t>
            </a:r>
            <a:r>
              <a:rPr lang="en-US" baseline="0" dirty="0" smtClean="0"/>
              <a:t> four IRS form W-8 that you will see are, in order of most frequently used:</a:t>
            </a:r>
          </a:p>
          <a:p>
            <a:pPr lvl="1"/>
            <a:r>
              <a:rPr lang="en-US" b="1" dirty="0" smtClean="0"/>
              <a:t>W-8BEN</a:t>
            </a:r>
            <a:r>
              <a:rPr lang="en-US" dirty="0" smtClean="0"/>
              <a:t> </a:t>
            </a:r>
            <a:r>
              <a:rPr lang="en-US" dirty="0" smtClean="0"/>
              <a:t>– Used by</a:t>
            </a:r>
            <a:r>
              <a:rPr lang="en-US" baseline="0" dirty="0" smtClean="0"/>
              <a:t> individuals</a:t>
            </a:r>
            <a:endParaRPr lang="en-US" dirty="0" smtClean="0"/>
          </a:p>
          <a:p>
            <a:pPr lvl="1"/>
            <a:r>
              <a:rPr lang="en-US" b="1" dirty="0" smtClean="0"/>
              <a:t>W-8BEN-E</a:t>
            </a:r>
            <a:r>
              <a:rPr lang="en-US" dirty="0" smtClean="0"/>
              <a:t> </a:t>
            </a:r>
            <a:r>
              <a:rPr lang="en-US" dirty="0" smtClean="0"/>
              <a:t>– completed by companies – corporations</a:t>
            </a:r>
            <a:r>
              <a:rPr lang="en-US" baseline="0" dirty="0" smtClean="0"/>
              <a:t>, partnerships </a:t>
            </a:r>
            <a:r>
              <a:rPr lang="en-US" baseline="0" dirty="0" err="1" smtClean="0"/>
              <a:t>etc</a:t>
            </a:r>
            <a:endParaRPr lang="en-US" dirty="0" smtClean="0"/>
          </a:p>
          <a:p>
            <a:pPr marL="462321" lvl="1" defTabSz="924641"/>
            <a:r>
              <a:rPr lang="en-US" b="1" dirty="0" smtClean="0"/>
              <a:t>W-8ECI</a:t>
            </a:r>
            <a:r>
              <a:rPr lang="en-US" dirty="0" smtClean="0"/>
              <a:t> - Certificate of Foreign Person's Claim That Income Is Effectively Connected With the Conduct of a Trade or Business in the United </a:t>
            </a:r>
            <a:r>
              <a:rPr lang="en-US" dirty="0" smtClean="0"/>
              <a:t>States – a company</a:t>
            </a:r>
            <a:r>
              <a:rPr lang="en-US" baseline="0" dirty="0" smtClean="0"/>
              <a:t> with a permanent business establishment in the US &amp; that are required to file US tax returns</a:t>
            </a:r>
            <a:endParaRPr lang="en-US" dirty="0" smtClean="0"/>
          </a:p>
          <a:p>
            <a:pPr lvl="1"/>
            <a:r>
              <a:rPr lang="en-US" b="1" dirty="0" smtClean="0"/>
              <a:t>W-8EXP</a:t>
            </a:r>
            <a:r>
              <a:rPr lang="en-US" dirty="0" smtClean="0"/>
              <a:t> </a:t>
            </a:r>
            <a:r>
              <a:rPr lang="en-US" dirty="0" smtClean="0"/>
              <a:t>– used by foreign governments and tax exempt organizations.  It is rare to see because the foreign tax exempt</a:t>
            </a:r>
            <a:r>
              <a:rPr lang="en-US" baseline="0" dirty="0" smtClean="0"/>
              <a:t> would need to be registered as a tax exempt with the IRS.</a:t>
            </a:r>
            <a:endParaRPr lang="en-US" dirty="0" smtClean="0"/>
          </a:p>
          <a:p>
            <a:pPr lvl="0"/>
            <a:endParaRPr lang="en-US" dirty="0" smtClean="0"/>
          </a:p>
          <a:p>
            <a:pPr lvl="0"/>
            <a:r>
              <a:rPr lang="en-US" dirty="0" smtClean="0"/>
              <a:t>While</a:t>
            </a:r>
            <a:r>
              <a:rPr lang="en-US" baseline="0" dirty="0" smtClean="0"/>
              <a:t> we may not complete the form for the foreign entity, we may provide them with the form instructions and information on what sections must be completed for the form to be valid.  Tax will provide the campus with this information so that they may share it with the foreign entity that is completing the W-8</a:t>
            </a:r>
          </a:p>
          <a:p>
            <a:pPr lvl="0"/>
            <a:r>
              <a:rPr lang="en-US" baseline="0" dirty="0" smtClean="0"/>
              <a:t> </a:t>
            </a:r>
          </a:p>
          <a:p>
            <a:pPr lvl="0"/>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10</a:t>
            </a:fld>
            <a:endParaRPr lang="en-US"/>
          </a:p>
        </p:txBody>
      </p:sp>
    </p:spTree>
    <p:extLst>
      <p:ext uri="{BB962C8B-B14F-4D97-AF65-F5344CB8AC3E}">
        <p14:creationId xmlns:p14="http://schemas.microsoft.com/office/powerpoint/2010/main" val="101552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link to go to</a:t>
            </a:r>
            <a:r>
              <a:rPr lang="en-US" baseline="0" dirty="0" smtClean="0"/>
              <a:t> the Tax Services Foreign Vendor web page.  </a:t>
            </a:r>
          </a:p>
          <a:p>
            <a:r>
              <a:rPr lang="en-US" baseline="0" dirty="0" smtClean="0"/>
              <a:t>There you’ll find links to the most recent version of the IRS W-8 forms and to our internal foreign vendor intake form</a:t>
            </a:r>
          </a:p>
        </p:txBody>
      </p:sp>
      <p:sp>
        <p:nvSpPr>
          <p:cNvPr id="4" name="Slide Number Placeholder 3"/>
          <p:cNvSpPr>
            <a:spLocks noGrp="1"/>
          </p:cNvSpPr>
          <p:nvPr>
            <p:ph type="sldNum" sz="quarter" idx="10"/>
          </p:nvPr>
        </p:nvSpPr>
        <p:spPr/>
        <p:txBody>
          <a:bodyPr/>
          <a:lstStyle/>
          <a:p>
            <a:fld id="{654EEEFA-281C-41A9-8A22-E624927AD31F}" type="slidenum">
              <a:rPr lang="en-US" smtClean="0"/>
              <a:t>11</a:t>
            </a:fld>
            <a:endParaRPr lang="en-US"/>
          </a:p>
        </p:txBody>
      </p:sp>
    </p:spTree>
    <p:extLst>
      <p:ext uri="{BB962C8B-B14F-4D97-AF65-F5344CB8AC3E}">
        <p14:creationId xmlns:p14="http://schemas.microsoft.com/office/powerpoint/2010/main" val="414616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pPr>
            <a:r>
              <a:rPr lang="en-US" dirty="0"/>
              <a:t>This is the current version of our Foreign Vendor Intake Form. </a:t>
            </a:r>
            <a:r>
              <a:rPr lang="en-US" baseline="0" dirty="0" smtClean="0"/>
              <a:t>The form </a:t>
            </a:r>
            <a:r>
              <a:rPr lang="en-US" dirty="0" smtClean="0"/>
              <a:t>helps us identify when a payment is subject to nonresident taxation. </a:t>
            </a:r>
          </a:p>
          <a:p>
            <a:pPr marL="173370" indent="-173370">
              <a:buFont typeface="Arial" panose="020B0604020202020204" pitchFamily="34" charset="0"/>
              <a:buChar char="•"/>
            </a:pPr>
            <a:r>
              <a:rPr lang="en-US" dirty="0" smtClean="0"/>
              <a:t>The </a:t>
            </a:r>
            <a:r>
              <a:rPr lang="en-US" dirty="0"/>
              <a:t>form </a:t>
            </a:r>
            <a:r>
              <a:rPr lang="en-US" dirty="0" smtClean="0"/>
              <a:t>is </a:t>
            </a:r>
            <a:r>
              <a:rPr lang="en-US" dirty="0"/>
              <a:t>needed to set up or reactivate foreign suppliers in </a:t>
            </a:r>
            <a:r>
              <a:rPr lang="en-US" dirty="0" smtClean="0"/>
              <a:t>SWIFT and to</a:t>
            </a:r>
            <a:r>
              <a:rPr lang="en-US" baseline="0" dirty="0" smtClean="0"/>
              <a:t> release holds on foreign payments. </a:t>
            </a:r>
          </a:p>
          <a:p>
            <a:pPr marL="173370" indent="-173370">
              <a:buFont typeface="Arial" panose="020B0604020202020204" pitchFamily="34" charset="0"/>
              <a:buChar char="•"/>
            </a:pPr>
            <a:r>
              <a:rPr lang="en-US" dirty="0" smtClean="0"/>
              <a:t>The </a:t>
            </a:r>
            <a:r>
              <a:rPr lang="en-US" dirty="0"/>
              <a:t>form is to be completed by the department on campus that is making the purchase prior to </a:t>
            </a:r>
            <a:r>
              <a:rPr lang="en-US" baseline="0" dirty="0"/>
              <a:t>contracting with &amp; </a:t>
            </a:r>
            <a:r>
              <a:rPr lang="en-US" dirty="0"/>
              <a:t>making payments</a:t>
            </a:r>
            <a:r>
              <a:rPr lang="en-US" baseline="0" dirty="0"/>
              <a:t> to </a:t>
            </a:r>
            <a:r>
              <a:rPr lang="en-US" dirty="0"/>
              <a:t>foreign </a:t>
            </a:r>
            <a:r>
              <a:rPr lang="en-US" dirty="0" smtClean="0"/>
              <a:t>entities</a:t>
            </a:r>
          </a:p>
          <a:p>
            <a:pPr marL="173370" indent="-173370">
              <a:buFont typeface="Arial" panose="020B0604020202020204" pitchFamily="34" charset="0"/>
              <a:buChar char="•"/>
            </a:pPr>
            <a:r>
              <a:rPr lang="en-US" dirty="0" smtClean="0"/>
              <a:t>The </a:t>
            </a:r>
            <a:r>
              <a:rPr lang="en-US" dirty="0"/>
              <a:t>campus will send this form to the Tax team along with any quotes, invoices and/or contracts</a:t>
            </a:r>
            <a:r>
              <a:rPr lang="en-US" baseline="0" dirty="0"/>
              <a:t>.  </a:t>
            </a:r>
            <a:endParaRPr lang="en-US" baseline="0" dirty="0" smtClean="0"/>
          </a:p>
          <a:p>
            <a:pPr marL="173370" indent="-173370">
              <a:buFont typeface="Arial" panose="020B0604020202020204" pitchFamily="34" charset="0"/>
              <a:buChar char="•"/>
            </a:pPr>
            <a:r>
              <a:rPr lang="en-US" baseline="0" dirty="0" smtClean="0"/>
              <a:t>Tax </a:t>
            </a:r>
            <a:r>
              <a:rPr lang="en-US" baseline="0" dirty="0"/>
              <a:t>will review the information and make a determination on whether payments will be subject to nonresident alien tax withholding.  </a:t>
            </a:r>
            <a:endParaRPr lang="en-US" baseline="0" dirty="0" smtClean="0"/>
          </a:p>
          <a:p>
            <a:pPr marL="173370" indent="-173370">
              <a:buFont typeface="Arial" panose="020B0604020202020204" pitchFamily="34" charset="0"/>
              <a:buChar char="•"/>
            </a:pPr>
            <a:r>
              <a:rPr lang="en-US" dirty="0" smtClean="0"/>
              <a:t>Tax </a:t>
            </a:r>
            <a:r>
              <a:rPr lang="en-US" dirty="0"/>
              <a:t>will provide the completed</a:t>
            </a:r>
            <a:r>
              <a:rPr lang="en-US" baseline="0" dirty="0"/>
              <a:t> intake</a:t>
            </a:r>
            <a:r>
              <a:rPr lang="en-US" dirty="0"/>
              <a:t> form to Minnesota Management and Budget</a:t>
            </a:r>
            <a:r>
              <a:rPr lang="en-US" baseline="0" dirty="0"/>
              <a:t> (</a:t>
            </a:r>
            <a:r>
              <a:rPr lang="en-US" dirty="0"/>
              <a:t>MMB) </a:t>
            </a:r>
            <a:r>
              <a:rPr lang="en-US" dirty="0" smtClean="0"/>
              <a:t>along</a:t>
            </a:r>
            <a:r>
              <a:rPr lang="en-US" baseline="0" dirty="0" smtClean="0"/>
              <a:t> with IRS form W-8 </a:t>
            </a:r>
            <a:r>
              <a:rPr lang="en-US" dirty="0" smtClean="0"/>
              <a:t>when </a:t>
            </a:r>
            <a:r>
              <a:rPr lang="en-US" dirty="0"/>
              <a:t>setting up or reactivating</a:t>
            </a:r>
            <a:r>
              <a:rPr lang="en-US" baseline="0" dirty="0"/>
              <a:t> </a:t>
            </a:r>
            <a:r>
              <a:rPr lang="en-US" dirty="0"/>
              <a:t>foreign supplier in SWIFT </a:t>
            </a:r>
            <a:endParaRPr lang="en-US" dirty="0" smtClean="0"/>
          </a:p>
          <a:p>
            <a:pPr marL="173370" indent="-173370">
              <a:buFont typeface="Arial" panose="020B0604020202020204" pitchFamily="34" charset="0"/>
              <a:buChar char="•"/>
            </a:pPr>
            <a:r>
              <a:rPr lang="en-US" dirty="0" smtClean="0"/>
              <a:t>MMB places all </a:t>
            </a:r>
            <a:r>
              <a:rPr lang="en-US" baseline="0" dirty="0" smtClean="0"/>
              <a:t>State </a:t>
            </a:r>
            <a:r>
              <a:rPr lang="en-US" baseline="0" dirty="0"/>
              <a:t>Treasury fund </a:t>
            </a:r>
            <a:r>
              <a:rPr lang="en-US" baseline="0" dirty="0" smtClean="0"/>
              <a:t>payments to foreign entities </a:t>
            </a:r>
            <a:r>
              <a:rPr lang="en-US" baseline="0" dirty="0"/>
              <a:t>on </a:t>
            </a:r>
            <a:r>
              <a:rPr lang="en-US" baseline="0" dirty="0" smtClean="0"/>
              <a:t>hold and will only release if this form is on file.  </a:t>
            </a:r>
            <a:endParaRPr lang="en-US" dirty="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12</a:t>
            </a:fld>
            <a:endParaRPr lang="en-US"/>
          </a:p>
        </p:txBody>
      </p:sp>
    </p:spTree>
    <p:extLst>
      <p:ext uri="{BB962C8B-B14F-4D97-AF65-F5344CB8AC3E}">
        <p14:creationId xmlns:p14="http://schemas.microsoft.com/office/powerpoint/2010/main" val="238271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The Foreign Vendor Intake Form is a two page fillable PDF form. On the screen is the top half of page one.  </a:t>
            </a:r>
          </a:p>
          <a:p>
            <a:r>
              <a:rPr lang="en-US" dirty="0"/>
              <a:t>The boxes that are blue have drop down lists to choose from.  The ones that are white are for the campuses to enter their unique response. The form requests the following information:</a:t>
            </a:r>
          </a:p>
          <a:p>
            <a:endParaRPr lang="en-US" dirty="0"/>
          </a:p>
          <a:p>
            <a:r>
              <a:rPr lang="en-US" dirty="0"/>
              <a:t>College/University Name</a:t>
            </a:r>
          </a:p>
          <a:p>
            <a:r>
              <a:rPr lang="en-US" dirty="0"/>
              <a:t>Campus Contact Information</a:t>
            </a:r>
          </a:p>
          <a:p>
            <a:r>
              <a:rPr lang="en-US" dirty="0"/>
              <a:t>Vendor Contact Information</a:t>
            </a:r>
          </a:p>
          <a:p>
            <a:pPr marL="231160" indent="-231160">
              <a:buFont typeface="Arial" panose="020B0604020202020204" pitchFamily="34" charset="0"/>
              <a:buAutoNum type="arabicPeriod"/>
            </a:pPr>
            <a:r>
              <a:rPr lang="en-US" dirty="0"/>
              <a:t>A reminder to Gather a W-8 Form from the vendor</a:t>
            </a:r>
          </a:p>
          <a:p>
            <a:pPr marL="231160" indent="-231160">
              <a:buFont typeface="Arial" panose="020B0604020202020204" pitchFamily="34" charset="0"/>
              <a:buAutoNum type="arabicPeriod"/>
            </a:pPr>
            <a:r>
              <a:rPr lang="en-US" dirty="0"/>
              <a:t>The payment amount and the Object Code/SWIFT payment account code that for the</a:t>
            </a:r>
            <a:r>
              <a:rPr lang="en-US" baseline="0" dirty="0"/>
              <a:t> payment </a:t>
            </a:r>
            <a:r>
              <a:rPr lang="en-US" baseline="0" dirty="0" smtClean="0"/>
              <a:t>– This is an update from our original form from 2020</a:t>
            </a:r>
            <a:endParaRPr lang="en-US" dirty="0"/>
          </a:p>
          <a:p>
            <a:pPr marL="231160" indent="-231160">
              <a:buFont typeface="Arial" panose="020B0604020202020204" pitchFamily="34" charset="0"/>
              <a:buAutoNum type="arabicPeriod"/>
            </a:pPr>
            <a:r>
              <a:rPr lang="en-US" dirty="0"/>
              <a:t>The type of payment:  Services, Honorarium, </a:t>
            </a:r>
            <a:r>
              <a:rPr lang="en-US" dirty="0" smtClean="0"/>
              <a:t>Scholarship/Fellowship, </a:t>
            </a:r>
            <a:r>
              <a:rPr lang="en-US" dirty="0"/>
              <a:t>Prizes/Awards, Software, </a:t>
            </a:r>
            <a:r>
              <a:rPr lang="en-US" dirty="0" smtClean="0"/>
              <a:t>Other Royalties</a:t>
            </a:r>
            <a:r>
              <a:rPr lang="en-US" dirty="0"/>
              <a:t>, Supplies, Equipment, Other</a:t>
            </a:r>
          </a:p>
          <a:p>
            <a:pPr marL="231160" indent="-231160">
              <a:buFont typeface="Arial" panose="020B0604020202020204" pitchFamily="34" charset="0"/>
              <a:buAutoNum type="arabicPeriod"/>
            </a:pPr>
            <a:r>
              <a:rPr lang="en-US" dirty="0"/>
              <a:t>Is there a contract?  If so provide the </a:t>
            </a:r>
            <a:r>
              <a:rPr lang="en-US" dirty="0" err="1"/>
              <a:t>MarketPlace</a:t>
            </a:r>
            <a:r>
              <a:rPr lang="en-US" dirty="0"/>
              <a:t> Contract number or actual</a:t>
            </a:r>
            <a:r>
              <a:rPr lang="en-US" baseline="0" dirty="0"/>
              <a:t> contract if not in MP</a:t>
            </a:r>
            <a:endParaRPr lang="en-US" dirty="0"/>
          </a:p>
          <a:p>
            <a:pPr marL="231160" indent="-231160">
              <a:buFont typeface="Arial" panose="020B0604020202020204" pitchFamily="34" charset="0"/>
              <a:buAutoNum type="arabicPeriod"/>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13</a:t>
            </a:fld>
            <a:endParaRPr lang="en-US"/>
          </a:p>
        </p:txBody>
      </p:sp>
    </p:spTree>
    <p:extLst>
      <p:ext uri="{BB962C8B-B14F-4D97-AF65-F5344CB8AC3E}">
        <p14:creationId xmlns:p14="http://schemas.microsoft.com/office/powerpoint/2010/main" val="216713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The second half of page one, requests the following information:</a:t>
            </a:r>
          </a:p>
          <a:p>
            <a:r>
              <a:rPr lang="en-US" dirty="0"/>
              <a:t>5. Will</a:t>
            </a:r>
            <a:r>
              <a:rPr lang="en-US" baseline="0" dirty="0"/>
              <a:t> the vendor be receiving expense reimbursements?</a:t>
            </a:r>
            <a:endParaRPr lang="en-US" dirty="0"/>
          </a:p>
          <a:p>
            <a:r>
              <a:rPr lang="en-US" dirty="0"/>
              <a:t>6. If services are being performed, in what country will the vendor be</a:t>
            </a:r>
            <a:r>
              <a:rPr lang="en-US" baseline="0" dirty="0"/>
              <a:t> physically present?  If present in the US, the payment will be subject to nonresident alien tax withholding generally at a rate of 30% unless a tax treaty benefit can be applied.</a:t>
            </a:r>
            <a:endParaRPr lang="en-US" dirty="0"/>
          </a:p>
          <a:p>
            <a:r>
              <a:rPr lang="en-US" dirty="0"/>
              <a:t>7. Is the payment to an entertainer or public speaker?  We ask this question because of MN Nonresident Entertainer Tax rules</a:t>
            </a:r>
          </a:p>
          <a:p>
            <a:r>
              <a:rPr lang="en-US" dirty="0"/>
              <a:t>8. Is software being purchased? </a:t>
            </a:r>
          </a:p>
          <a:p>
            <a:pPr defTabSz="924641">
              <a:defRPr/>
            </a:pPr>
            <a:r>
              <a:rPr lang="en-US" dirty="0"/>
              <a:t>Because Software royalties are sourced to where the software is located, we also need to ask:</a:t>
            </a:r>
          </a:p>
          <a:p>
            <a:r>
              <a:rPr lang="en-US" dirty="0"/>
              <a:t>8a: Will the software to be down loaded to a computer in the US?  </a:t>
            </a:r>
          </a:p>
          <a:p>
            <a:r>
              <a:rPr lang="en-US" dirty="0"/>
              <a:t>8b: Or If the software is online, in what country is the company’s </a:t>
            </a:r>
            <a:r>
              <a:rPr lang="en-US" dirty="0" smtClean="0"/>
              <a:t>computer server </a:t>
            </a:r>
            <a:r>
              <a:rPr lang="en-US" dirty="0"/>
              <a:t>located?  </a:t>
            </a:r>
          </a:p>
          <a:p>
            <a:r>
              <a:rPr lang="en-US" dirty="0"/>
              <a:t> </a:t>
            </a:r>
          </a:p>
        </p:txBody>
      </p:sp>
      <p:sp>
        <p:nvSpPr>
          <p:cNvPr id="4" name="Slide Number Placeholder 3"/>
          <p:cNvSpPr>
            <a:spLocks noGrp="1"/>
          </p:cNvSpPr>
          <p:nvPr>
            <p:ph type="sldNum" sz="quarter" idx="10"/>
          </p:nvPr>
        </p:nvSpPr>
        <p:spPr/>
        <p:txBody>
          <a:bodyPr/>
          <a:lstStyle/>
          <a:p>
            <a:fld id="{654EEEFA-281C-41A9-8A22-E624927AD31F}" type="slidenum">
              <a:rPr lang="en-US" smtClean="0"/>
              <a:t>14</a:t>
            </a:fld>
            <a:endParaRPr lang="en-US"/>
          </a:p>
        </p:txBody>
      </p:sp>
    </p:spTree>
    <p:extLst>
      <p:ext uri="{BB962C8B-B14F-4D97-AF65-F5344CB8AC3E}">
        <p14:creationId xmlns:p14="http://schemas.microsoft.com/office/powerpoint/2010/main" val="49500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We created a decision flow chart to help determine when a software royalty payment to a foreign vendor is US sourced and subject to NRA tax and reporting:</a:t>
            </a:r>
          </a:p>
          <a:p>
            <a:endParaRPr lang="en-US" dirty="0"/>
          </a:p>
          <a:p>
            <a:r>
              <a:rPr lang="en-US" dirty="0"/>
              <a:t>What is considered US sourced?  </a:t>
            </a:r>
          </a:p>
          <a:p>
            <a:r>
              <a:rPr lang="en-US" dirty="0"/>
              <a:t>If the software is downloaded to a computer in the US, it is US sourced and the payment is subject to NRA tax and reporting.  </a:t>
            </a:r>
          </a:p>
          <a:p>
            <a:r>
              <a:rPr lang="en-US" dirty="0"/>
              <a:t>If the software is delivered online, it is the location of the company’s server that determines if the payment is subject to NRA taxation.  If the server is located in a foreign country, there is no taxation or reporting required, but if the server is located in the US, the payment is US sourced and subject to nonresident alien taxation.</a:t>
            </a:r>
          </a:p>
          <a:p>
            <a:pPr marL="231160" indent="-231160">
              <a:buFont typeface="Arial" panose="020B0604020202020204" pitchFamily="34" charset="0"/>
              <a:buAutoNum type="arabicPeriod"/>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15</a:t>
            </a:fld>
            <a:endParaRPr lang="en-US"/>
          </a:p>
        </p:txBody>
      </p:sp>
    </p:spTree>
    <p:extLst>
      <p:ext uri="{BB962C8B-B14F-4D97-AF65-F5344CB8AC3E}">
        <p14:creationId xmlns:p14="http://schemas.microsoft.com/office/powerpoint/2010/main" val="360370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two of the Foreign Vendor Intake Form asks the following questions:</a:t>
            </a:r>
          </a:p>
          <a:p>
            <a:pPr marL="231160" indent="-231160">
              <a:buFont typeface="Arial" panose="020B0604020202020204" pitchFamily="34" charset="0"/>
              <a:buAutoNum type="arabicPeriod" startAt="9"/>
            </a:pPr>
            <a:r>
              <a:rPr lang="en-US" dirty="0"/>
              <a:t>When will the activity occur? </a:t>
            </a:r>
            <a:r>
              <a:rPr lang="en-US" dirty="0" smtClean="0"/>
              <a:t> In addition</a:t>
            </a:r>
            <a:r>
              <a:rPr lang="en-US" baseline="0" dirty="0" smtClean="0"/>
              <a:t> to when the actual activity will occur, if known, please pr</a:t>
            </a:r>
            <a:r>
              <a:rPr lang="en-US" dirty="0" smtClean="0"/>
              <a:t>ovide </a:t>
            </a:r>
            <a:r>
              <a:rPr lang="en-US" dirty="0"/>
              <a:t>the date that the payment will take place</a:t>
            </a:r>
          </a:p>
          <a:p>
            <a:pPr marL="231160" indent="-231160">
              <a:buFont typeface="Arial" panose="020B0604020202020204" pitchFamily="34" charset="0"/>
              <a:buAutoNum type="arabicPeriod" startAt="9"/>
            </a:pPr>
            <a:r>
              <a:rPr lang="en-US" dirty="0"/>
              <a:t>Will the payment be made with State Treasury funds, Local funds or a combination</a:t>
            </a:r>
          </a:p>
          <a:p>
            <a:pPr marL="231160" indent="-231160">
              <a:buFont typeface="Arial" panose="020B0604020202020204" pitchFamily="34" charset="0"/>
              <a:buAutoNum type="arabicPeriod" startAt="9"/>
            </a:pPr>
            <a:r>
              <a:rPr lang="en-US" dirty="0"/>
              <a:t>If a combination of funds, provide the amount that is State Treasury</a:t>
            </a:r>
          </a:p>
          <a:p>
            <a:pPr marL="231160" indent="-231160">
              <a:buFont typeface="Arial" panose="020B0604020202020204" pitchFamily="34" charset="0"/>
              <a:buAutoNum type="arabicPeriod" startAt="9"/>
            </a:pPr>
            <a:r>
              <a:rPr lang="en-US" dirty="0"/>
              <a:t>And finally, we ask for the SWIFT Vendor ID if the foreign </a:t>
            </a:r>
            <a:r>
              <a:rPr lang="en-US" dirty="0" smtClean="0"/>
              <a:t>supplier is </a:t>
            </a:r>
            <a:r>
              <a:rPr lang="en-US" dirty="0"/>
              <a:t>already in SWIFT.  </a:t>
            </a:r>
          </a:p>
          <a:p>
            <a:pPr marL="231160" indent="-231160">
              <a:buFont typeface="Arial" panose="020B0604020202020204" pitchFamily="34" charset="0"/>
              <a:buAutoNum type="arabicPeriod" startAt="9"/>
            </a:pPr>
            <a:endParaRPr lang="en-US" dirty="0"/>
          </a:p>
          <a:p>
            <a:r>
              <a:rPr lang="en-US" dirty="0"/>
              <a:t>The form then instructs the campus to send the completed intake form and the vendor’s W-8 form to Tax Services via</a:t>
            </a:r>
            <a:r>
              <a:rPr lang="en-US" baseline="0" dirty="0"/>
              <a:t> </a:t>
            </a:r>
            <a:r>
              <a:rPr lang="en-US" baseline="0" dirty="0" err="1"/>
              <a:t>MoveItSecurely</a:t>
            </a:r>
            <a:r>
              <a:rPr lang="en-US" dirty="0"/>
              <a:t>.  We would like you to </a:t>
            </a:r>
            <a:r>
              <a:rPr lang="en-US" dirty="0" smtClean="0"/>
              <a:t>the forms using</a:t>
            </a:r>
            <a:r>
              <a:rPr lang="en-US" baseline="0" dirty="0" smtClean="0"/>
              <a:t> our</a:t>
            </a:r>
            <a:r>
              <a:rPr lang="en-US" dirty="0" smtClean="0"/>
              <a:t> </a:t>
            </a:r>
            <a:r>
              <a:rPr lang="en-US" dirty="0"/>
              <a:t>general tax email address which is tax@minnstate.edu so that when one of the Tax team is out of the office, the form will be seen by another member of the team.</a:t>
            </a:r>
          </a:p>
          <a:p>
            <a:pPr marL="231160" indent="-231160">
              <a:buFont typeface="Arial" panose="020B0604020202020204" pitchFamily="34" charset="0"/>
              <a:buAutoNum type="arabicPeriod"/>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16</a:t>
            </a:fld>
            <a:endParaRPr lang="en-US"/>
          </a:p>
        </p:txBody>
      </p:sp>
    </p:spTree>
    <p:extLst>
      <p:ext uri="{BB962C8B-B14F-4D97-AF65-F5344CB8AC3E}">
        <p14:creationId xmlns:p14="http://schemas.microsoft.com/office/powerpoint/2010/main" val="3739506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bottom half of page two is reserved for Tax Services - </a:t>
            </a:r>
          </a:p>
          <a:p>
            <a:r>
              <a:rPr lang="en-US" dirty="0"/>
              <a:t>We will use this area for notes regarding the tax treatment of the payment.  Tax will return the signed intake form to the campus</a:t>
            </a:r>
            <a:r>
              <a:rPr lang="en-US" baseline="0" dirty="0"/>
              <a:t> for their records</a:t>
            </a:r>
            <a:r>
              <a:rPr lang="en-US" dirty="0"/>
              <a:t>  </a:t>
            </a:r>
          </a:p>
          <a:p>
            <a:r>
              <a:rPr lang="en-US" dirty="0"/>
              <a:t>If the vendor needs to be set up or reactivated in </a:t>
            </a:r>
            <a:r>
              <a:rPr lang="en-US" dirty="0" smtClean="0"/>
              <a:t>SWIFT, </a:t>
            </a:r>
            <a:r>
              <a:rPr lang="en-US" dirty="0"/>
              <a:t>Tax will send the signed intake form and the vendor’s W-8 form to </a:t>
            </a:r>
            <a:r>
              <a:rPr lang="en-US" dirty="0" smtClean="0"/>
              <a:t>MMB</a:t>
            </a:r>
          </a:p>
        </p:txBody>
      </p:sp>
      <p:sp>
        <p:nvSpPr>
          <p:cNvPr id="4" name="Slide Number Placeholder 3"/>
          <p:cNvSpPr>
            <a:spLocks noGrp="1"/>
          </p:cNvSpPr>
          <p:nvPr>
            <p:ph type="sldNum" sz="quarter" idx="10"/>
          </p:nvPr>
        </p:nvSpPr>
        <p:spPr/>
        <p:txBody>
          <a:bodyPr/>
          <a:lstStyle/>
          <a:p>
            <a:fld id="{654EEEFA-281C-41A9-8A22-E624927AD31F}" type="slidenum">
              <a:rPr lang="en-US" smtClean="0"/>
              <a:t>17</a:t>
            </a:fld>
            <a:endParaRPr lang="en-US"/>
          </a:p>
        </p:txBody>
      </p:sp>
    </p:spTree>
    <p:extLst>
      <p:ext uri="{BB962C8B-B14F-4D97-AF65-F5344CB8AC3E}">
        <p14:creationId xmlns:p14="http://schemas.microsoft.com/office/powerpoint/2010/main" val="44965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 us to Step</a:t>
            </a:r>
            <a:r>
              <a:rPr lang="en-US" baseline="0" dirty="0" smtClean="0"/>
              <a:t> 2 – Tax Review &amp; Determination</a:t>
            </a:r>
            <a:endParaRPr lang="en-US" dirty="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18</a:t>
            </a:fld>
            <a:endParaRPr lang="en-US"/>
          </a:p>
        </p:txBody>
      </p:sp>
    </p:spTree>
    <p:extLst>
      <p:ext uri="{BB962C8B-B14F-4D97-AF65-F5344CB8AC3E}">
        <p14:creationId xmlns:p14="http://schemas.microsoft.com/office/powerpoint/2010/main" val="349720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90"/>
            <a:r>
              <a:rPr lang="en-US" dirty="0" smtClean="0"/>
              <a:t>The </a:t>
            </a:r>
            <a:r>
              <a:rPr lang="en-US" dirty="0"/>
              <a:t>2</a:t>
            </a:r>
            <a:r>
              <a:rPr lang="en-US" baseline="30000" dirty="0"/>
              <a:t>nd</a:t>
            </a:r>
            <a:r>
              <a:rPr lang="en-US" dirty="0"/>
              <a:t> step is for Tax to review the </a:t>
            </a:r>
            <a:r>
              <a:rPr lang="en-US" dirty="0" smtClean="0"/>
              <a:t>forms </a:t>
            </a:r>
          </a:p>
          <a:p>
            <a:pPr marL="57790"/>
            <a:r>
              <a:rPr lang="en-US" sz="1200" b="1" dirty="0" smtClean="0">
                <a:solidFill>
                  <a:srgbClr val="FF0000"/>
                </a:solidFill>
              </a:rPr>
              <a:t>Common things to look for when completing/reviewing the NRA paperwork</a:t>
            </a:r>
          </a:p>
          <a:p>
            <a:pPr marL="800100" lvl="1" indent="-342900">
              <a:buFont typeface="Arial" panose="020B0604020202020204" pitchFamily="34" charset="0"/>
              <a:buChar char="•"/>
            </a:pPr>
            <a:r>
              <a:rPr lang="en-US" sz="2400" dirty="0" smtClean="0">
                <a:solidFill>
                  <a:schemeClr val="accent2">
                    <a:lumMod val="50000"/>
                  </a:schemeClr>
                </a:solidFill>
              </a:rPr>
              <a:t>Missing Object Code on Intake Form</a:t>
            </a:r>
          </a:p>
          <a:p>
            <a:pPr marL="800100" lvl="1" indent="-342900">
              <a:buFont typeface="Arial" panose="020B0604020202020204" pitchFamily="34" charset="0"/>
              <a:buChar char="•"/>
            </a:pPr>
            <a:r>
              <a:rPr lang="en-US" sz="2400" dirty="0" smtClean="0">
                <a:solidFill>
                  <a:schemeClr val="accent2">
                    <a:lumMod val="50000"/>
                  </a:schemeClr>
                </a:solidFill>
              </a:rPr>
              <a:t>Complete information is provided on what is being purchased – send quote, contract, invoices!</a:t>
            </a:r>
          </a:p>
          <a:p>
            <a:pPr marL="800100" lvl="1" indent="-342900">
              <a:buFont typeface="Arial" panose="020B0604020202020204" pitchFamily="34" charset="0"/>
              <a:buChar char="•"/>
            </a:pPr>
            <a:r>
              <a:rPr lang="en-US" sz="2400" dirty="0" smtClean="0">
                <a:solidFill>
                  <a:schemeClr val="accent2">
                    <a:lumMod val="50000"/>
                  </a:schemeClr>
                </a:solidFill>
              </a:rPr>
              <a:t>Correct version of IRS form W-8 is submitted</a:t>
            </a:r>
          </a:p>
          <a:p>
            <a:pPr marL="800100" lvl="1" indent="-342900">
              <a:buFont typeface="Arial" panose="020B0604020202020204" pitchFamily="34" charset="0"/>
              <a:buChar char="•"/>
            </a:pPr>
            <a:r>
              <a:rPr lang="en-US" sz="2400" dirty="0" smtClean="0">
                <a:solidFill>
                  <a:schemeClr val="accent2">
                    <a:lumMod val="50000"/>
                  </a:schemeClr>
                </a:solidFill>
              </a:rPr>
              <a:t>IRS form W-8 certification check box is checked</a:t>
            </a:r>
          </a:p>
          <a:p>
            <a:pPr marL="57790"/>
            <a:endParaRPr lang="en-US" dirty="0"/>
          </a:p>
          <a:p>
            <a:pPr marL="924641" lvl="1" indent="-462321">
              <a:buFont typeface="+mj-lt"/>
              <a:buAutoNum type="alphaLcParenR"/>
            </a:pPr>
            <a:r>
              <a:rPr lang="en-US" dirty="0" smtClean="0"/>
              <a:t>Some of the common</a:t>
            </a:r>
            <a:r>
              <a:rPr lang="en-US" baseline="0" dirty="0" smtClean="0"/>
              <a:t> things we are looking for (click)  </a:t>
            </a:r>
            <a:endParaRPr lang="en-US" sz="2000" dirty="0" smtClean="0"/>
          </a:p>
          <a:p>
            <a:pPr marL="924641" lvl="1" indent="-462321">
              <a:buFont typeface="+mj-lt"/>
              <a:buAutoNum type="alphaLcParenR"/>
            </a:pPr>
            <a:r>
              <a:rPr lang="en-US" dirty="0" smtClean="0"/>
              <a:t>Then we’ll determine whether the payment may be made – there are instances when an</a:t>
            </a:r>
            <a:r>
              <a:rPr lang="en-US" baseline="0" dirty="0" smtClean="0"/>
              <a:t> individual may not be eligible to receive a payment due to their immigration status.</a:t>
            </a:r>
            <a:r>
              <a:rPr lang="en-US" dirty="0" smtClean="0"/>
              <a:t> </a:t>
            </a:r>
          </a:p>
          <a:p>
            <a:pPr marL="924641" lvl="1" indent="-462321">
              <a:buFont typeface="+mj-lt"/>
              <a:buAutoNum type="alphaLcParenR"/>
            </a:pPr>
            <a:r>
              <a:rPr lang="en-US" dirty="0" smtClean="0"/>
              <a:t>If</a:t>
            </a:r>
            <a:r>
              <a:rPr lang="en-US" baseline="0" dirty="0" smtClean="0"/>
              <a:t> the payment can be made, we’ll determine whether</a:t>
            </a:r>
            <a:r>
              <a:rPr lang="en-US" dirty="0" smtClean="0"/>
              <a:t> tax withholding and/or reporting is required </a:t>
            </a:r>
          </a:p>
          <a:p>
            <a:pPr marL="924641" lvl="1" indent="-462321">
              <a:buFont typeface="+mj-lt"/>
              <a:buAutoNum type="alphaLcParenR"/>
            </a:pPr>
            <a:r>
              <a:rPr lang="en-US" dirty="0" smtClean="0"/>
              <a:t>Finally</a:t>
            </a:r>
            <a:r>
              <a:rPr lang="en-US" baseline="0" dirty="0" smtClean="0"/>
              <a:t> </a:t>
            </a:r>
            <a:r>
              <a:rPr lang="en-US" dirty="0" smtClean="0"/>
              <a:t>we’ll sign off on the Foreign Vendor Intake Form,</a:t>
            </a:r>
            <a:r>
              <a:rPr lang="en-US" baseline="0" dirty="0" smtClean="0"/>
              <a:t> </a:t>
            </a:r>
            <a:r>
              <a:rPr lang="en-US" dirty="0" smtClean="0"/>
              <a:t>provide the campus with tax withholding instructions if required,</a:t>
            </a:r>
            <a:r>
              <a:rPr lang="en-US" baseline="0" dirty="0" smtClean="0"/>
              <a:t> and communicate all of this information to MMB so that they can set up or reactivate the supplier in SWIFT and release any payments made to the supplier that are on hold or may be on hold in the future</a:t>
            </a:r>
            <a:r>
              <a:rPr lang="en-US" dirty="0" smtClean="0"/>
              <a:t>.  </a:t>
            </a:r>
            <a:endParaRPr lang="en-US" sz="2000" dirty="0" smtClean="0"/>
          </a:p>
          <a:p>
            <a:endParaRPr lang="en-US" dirty="0" smtClean="0"/>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19</a:t>
            </a:fld>
            <a:endParaRPr lang="en-US"/>
          </a:p>
        </p:txBody>
      </p:sp>
    </p:spTree>
    <p:extLst>
      <p:ext uri="{BB962C8B-B14F-4D97-AF65-F5344CB8AC3E}">
        <p14:creationId xmlns:p14="http://schemas.microsoft.com/office/powerpoint/2010/main" val="343832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goals for </a:t>
            </a:r>
            <a:r>
              <a:rPr lang="en-US" baseline="0" dirty="0" smtClean="0"/>
              <a:t>today </a:t>
            </a:r>
            <a:r>
              <a:rPr lang="en-US" baseline="0" dirty="0" smtClean="0"/>
              <a:t>are to review:</a:t>
            </a:r>
            <a:endParaRPr lang="en-US" baseline="0" dirty="0" smtClean="0"/>
          </a:p>
          <a:p>
            <a:pPr marL="171450" indent="-171450">
              <a:buFont typeface="Arial" panose="020B0604020202020204" pitchFamily="34" charset="0"/>
              <a:buChar char="•"/>
            </a:pPr>
            <a:r>
              <a:rPr lang="en-US" baseline="0" dirty="0" smtClean="0"/>
              <a:t>Minnesota </a:t>
            </a:r>
            <a:r>
              <a:rPr lang="en-US" baseline="0" dirty="0" smtClean="0"/>
              <a:t>State’s Foreign </a:t>
            </a:r>
            <a:r>
              <a:rPr lang="en-US" baseline="0" dirty="0"/>
              <a:t>Vendor </a:t>
            </a:r>
            <a:r>
              <a:rPr lang="en-US" baseline="0" dirty="0" smtClean="0"/>
              <a:t>Tax Procedures, </a:t>
            </a:r>
          </a:p>
          <a:p>
            <a:pPr marL="171450" indent="-171450">
              <a:buFont typeface="Arial" panose="020B0604020202020204" pitchFamily="34" charset="0"/>
              <a:buChar char="•"/>
            </a:pPr>
            <a:r>
              <a:rPr lang="en-US" baseline="0" dirty="0" smtClean="0"/>
              <a:t>updates to our Foreign Vendor Intake form </a:t>
            </a:r>
            <a:r>
              <a:rPr lang="en-US" baseline="0" dirty="0"/>
              <a:t>and </a:t>
            </a:r>
            <a:endParaRPr lang="en-US" baseline="0" dirty="0" smtClean="0"/>
          </a:p>
          <a:p>
            <a:pPr marL="171450" indent="-171450">
              <a:buFont typeface="Arial" panose="020B0604020202020204" pitchFamily="34" charset="0"/>
              <a:buChar char="•"/>
            </a:pPr>
            <a:r>
              <a:rPr lang="en-US" baseline="0" dirty="0" smtClean="0"/>
              <a:t>updates to Minnesota Management and Budget’s foreign supplier processes.</a:t>
            </a:r>
            <a:endParaRPr lang="en-US" baseline="0" dirty="0"/>
          </a:p>
          <a:p>
            <a:endParaRPr lang="en-US" b="1" baseline="0" dirty="0" smtClean="0"/>
          </a:p>
          <a:p>
            <a:r>
              <a:rPr lang="en-US" b="1" baseline="0" dirty="0" smtClean="0"/>
              <a:t>We </a:t>
            </a:r>
            <a:r>
              <a:rPr lang="en-US" b="1" baseline="0" dirty="0"/>
              <a:t>encourage you to provide examples of foreign vendor </a:t>
            </a:r>
            <a:r>
              <a:rPr lang="en-US" b="1" baseline="0" dirty="0" smtClean="0"/>
              <a:t>situations on </a:t>
            </a:r>
            <a:r>
              <a:rPr lang="en-US" b="1" baseline="0" dirty="0"/>
              <a:t>your campus </a:t>
            </a:r>
            <a:r>
              <a:rPr lang="en-US" b="1" baseline="0" dirty="0" smtClean="0"/>
              <a:t>either during the presentation or at the end during our question &amp; answer time</a:t>
            </a:r>
            <a:endParaRPr lang="en-US" b="1" baseline="0" dirty="0"/>
          </a:p>
          <a:p>
            <a:endParaRPr lang="en-US" baseline="0" dirty="0"/>
          </a:p>
          <a:p>
            <a:r>
              <a:rPr lang="en-US" baseline="0" dirty="0"/>
              <a:t> </a:t>
            </a:r>
            <a:r>
              <a:rPr lang="en-US" baseline="0" dirty="0" smtClean="0"/>
              <a:t>We have also listed on this slide where you can get help – this is our contact information and a link to the Tax Services website.</a:t>
            </a:r>
            <a:endParaRPr lang="en-US" baseline="0" dirty="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a:t>
            </a:fld>
            <a:endParaRPr lang="en-US"/>
          </a:p>
        </p:txBody>
      </p:sp>
    </p:spTree>
    <p:extLst>
      <p:ext uri="{BB962C8B-B14F-4D97-AF65-F5344CB8AC3E}">
        <p14:creationId xmlns:p14="http://schemas.microsoft.com/office/powerpoint/2010/main" val="316545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111" indent="-520111">
              <a:buFont typeface="+mj-lt"/>
              <a:buAutoNum type="arabicPeriod" startAt="3"/>
            </a:pPr>
            <a:r>
              <a:rPr lang="en-US" dirty="0"/>
              <a:t>SWIFT Vendor Setup</a:t>
            </a:r>
            <a:endParaRPr lang="en-US" sz="2400" dirty="0"/>
          </a:p>
          <a:p>
            <a:pPr marL="924641" lvl="1" indent="-462321">
              <a:buFont typeface="+mj-lt"/>
              <a:buAutoNum type="alphaLcParenR"/>
            </a:pPr>
            <a:r>
              <a:rPr lang="en-US" dirty="0" smtClean="0"/>
              <a:t>MMB now has all the paper</a:t>
            </a:r>
            <a:r>
              <a:rPr lang="en-US" baseline="0" dirty="0" smtClean="0"/>
              <a:t> needed to set up or reactivate the foreign supplier.  Generally if a foreign supplier is deactivated it was because MMB did not have a current version of the W-8 on file.  MMB’s turnaround on setting up or reactivating suppliers is usually the same day or next day.  MMB will send an email letting us know that the supplier is set up/reactivated, the campus may or may not be </a:t>
            </a:r>
            <a:r>
              <a:rPr lang="en-US" baseline="0" dirty="0" err="1" smtClean="0"/>
              <a:t>cc:’d</a:t>
            </a:r>
            <a:r>
              <a:rPr lang="en-US" baseline="0" dirty="0" smtClean="0"/>
              <a:t> on the communication – either way, I will forward MMB’s to the campus contacts letting the campus know that they are all set.  Once set up/reactivated, it will take a day for the supplier to appear in our systems.  </a:t>
            </a:r>
            <a:endParaRPr lang="en-US" dirty="0"/>
          </a:p>
          <a:p>
            <a:pPr marL="520111" indent="-462321">
              <a:buFont typeface="+mj-lt"/>
              <a:buAutoNum type="arabicPeriod" startAt="3"/>
            </a:pPr>
            <a:r>
              <a:rPr lang="en-US" dirty="0"/>
              <a:t>Purchase/Contract/Payment</a:t>
            </a:r>
          </a:p>
          <a:p>
            <a:pPr marL="924641" lvl="1" indent="-462321">
              <a:buFont typeface="+mj-lt"/>
              <a:buAutoNum type="alphaLcParenR"/>
            </a:pPr>
            <a:r>
              <a:rPr lang="en-US" dirty="0" smtClean="0"/>
              <a:t>If tax withholding</a:t>
            </a:r>
            <a:r>
              <a:rPr lang="en-US" baseline="0" dirty="0" smtClean="0"/>
              <a:t> is required, the c</a:t>
            </a:r>
            <a:r>
              <a:rPr lang="en-US" dirty="0" smtClean="0"/>
              <a:t>ampus communicates this to the </a:t>
            </a:r>
            <a:r>
              <a:rPr lang="en-US" baseline="0" dirty="0" smtClean="0"/>
              <a:t>foreign entity and if it is a State Treasury fund payment, MMB will handle the tax withholding but the campus must be alert and make sure that the withholding happens.  If it’s a local fund payment, the campus is responsible for paying the tax to Tax Services by check using the SWIFT Supplier id for NRA tax and for reducing the payment to the foreign entity by that amount.</a:t>
            </a:r>
          </a:p>
          <a:p>
            <a:pPr marL="924641" lvl="1" indent="-462321">
              <a:buFont typeface="+mj-lt"/>
              <a:buAutoNum type="alphaLcParenR"/>
            </a:pPr>
            <a:r>
              <a:rPr lang="en-US" baseline="0" dirty="0" smtClean="0"/>
              <a:t>F</a:t>
            </a:r>
            <a:r>
              <a:rPr lang="en-US" dirty="0" smtClean="0"/>
              <a:t>ollows </a:t>
            </a:r>
            <a:r>
              <a:rPr lang="en-US" dirty="0"/>
              <a:t>Minnesota State Purchasing &amp; Contract </a:t>
            </a:r>
            <a:r>
              <a:rPr lang="en-US" dirty="0" smtClean="0"/>
              <a:t>Procedures</a:t>
            </a:r>
            <a:endParaRPr lang="en-US" dirty="0"/>
          </a:p>
          <a:p>
            <a:pPr marL="520111" indent="-462321">
              <a:buFont typeface="+mj-lt"/>
              <a:buAutoNum type="arabicPeriod" startAt="3"/>
            </a:pPr>
            <a:r>
              <a:rPr lang="en-US" dirty="0"/>
              <a:t>Reporting</a:t>
            </a:r>
          </a:p>
          <a:p>
            <a:pPr marL="924641" lvl="1" indent="-462321">
              <a:buFont typeface="+mj-lt"/>
              <a:buAutoNum type="alphaLcParenR"/>
            </a:pPr>
            <a:r>
              <a:rPr lang="en-US" dirty="0" smtClean="0"/>
              <a:t>If the local</a:t>
            </a:r>
            <a:r>
              <a:rPr lang="en-US" baseline="0" dirty="0" smtClean="0"/>
              <a:t> fund </a:t>
            </a:r>
            <a:r>
              <a:rPr lang="en-US" dirty="0" smtClean="0"/>
              <a:t>payment was subject to</a:t>
            </a:r>
            <a:r>
              <a:rPr lang="en-US" baseline="0" dirty="0" smtClean="0"/>
              <a:t> NRA tax withholding the </a:t>
            </a:r>
            <a:r>
              <a:rPr lang="en-US" dirty="0" smtClean="0"/>
              <a:t>Campus </a:t>
            </a:r>
            <a:r>
              <a:rPr lang="en-US" dirty="0"/>
              <a:t>reports </a:t>
            </a:r>
            <a:r>
              <a:rPr lang="en-US" dirty="0" smtClean="0"/>
              <a:t>the payment &amp; </a:t>
            </a:r>
            <a:r>
              <a:rPr lang="en-US" dirty="0"/>
              <a:t>withholding to Tax Services on a monthly basis via the NRA Vendor Tax Reporting Spreadsheet </a:t>
            </a:r>
            <a:r>
              <a:rPr lang="en-US" dirty="0" smtClean="0"/>
              <a:t>– remitting the </a:t>
            </a:r>
            <a:r>
              <a:rPr lang="en-US" dirty="0"/>
              <a:t>tax withholding to us by check. </a:t>
            </a:r>
            <a:endParaRPr lang="en-US" dirty="0" smtClean="0"/>
          </a:p>
          <a:p>
            <a:pPr marL="924641" lvl="1" indent="-462321">
              <a:buFont typeface="+mj-lt"/>
              <a:buAutoNum type="alphaLcParenR"/>
            </a:pPr>
            <a:r>
              <a:rPr lang="en-US" dirty="0" smtClean="0"/>
              <a:t>Reporting</a:t>
            </a:r>
            <a:r>
              <a:rPr lang="en-US" baseline="0" dirty="0" smtClean="0"/>
              <a:t> the payment and withholding to the supplier and the IRS is done by Tax Services or MMB on an annual basis.</a:t>
            </a:r>
            <a:endParaRPr lang="en-US" dirty="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20</a:t>
            </a:fld>
            <a:endParaRPr lang="en-US"/>
          </a:p>
        </p:txBody>
      </p:sp>
    </p:spTree>
    <p:extLst>
      <p:ext uri="{BB962C8B-B14F-4D97-AF65-F5344CB8AC3E}">
        <p14:creationId xmlns:p14="http://schemas.microsoft.com/office/powerpoint/2010/main" val="1838370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That brings</a:t>
            </a:r>
            <a:r>
              <a:rPr lang="en-US" b="0" baseline="0" dirty="0" smtClean="0"/>
              <a:t> us to an update on MMB’s foreign supplier processes.</a:t>
            </a:r>
          </a:p>
          <a:p>
            <a:pPr marL="0" indent="0">
              <a:buFont typeface="Arial" panose="020B0604020202020204" pitchFamily="34" charset="0"/>
              <a:buNone/>
            </a:pPr>
            <a:r>
              <a:rPr lang="en-US" b="0" dirty="0" smtClean="0"/>
              <a:t>Tax</a:t>
            </a:r>
            <a:r>
              <a:rPr lang="en-US" b="0" baseline="0" dirty="0" smtClean="0"/>
              <a:t> Services introduced the </a:t>
            </a:r>
            <a:r>
              <a:rPr lang="en-US" dirty="0" smtClean="0"/>
              <a:t>Foreign Vendor Intake Form</a:t>
            </a:r>
            <a:r>
              <a:rPr lang="en-US" baseline="0" dirty="0" smtClean="0"/>
              <a:t> in April of 2020 since then MMB has made updates to their procedures.  </a:t>
            </a:r>
            <a:endParaRPr lang="en-US" b="1" dirty="0" smtClean="0"/>
          </a:p>
          <a:p>
            <a:pPr marL="173370" indent="-173370">
              <a:buFont typeface="Arial" panose="020B0604020202020204" pitchFamily="34" charset="0"/>
              <a:buChar char="•"/>
            </a:pPr>
            <a:endParaRPr lang="en-US" b="1" dirty="0" smtClean="0"/>
          </a:p>
          <a:p>
            <a:pPr marL="173370" indent="-173370">
              <a:buFont typeface="Arial" panose="020B0604020202020204" pitchFamily="34" charset="0"/>
              <a:buChar char="•"/>
            </a:pPr>
            <a:r>
              <a:rPr lang="en-US" b="1" dirty="0" smtClean="0"/>
              <a:t>Most recently </a:t>
            </a:r>
            <a:r>
              <a:rPr lang="en-US" b="1" dirty="0"/>
              <a:t>MMB clarified that each intake form may only cover one payment.  </a:t>
            </a:r>
            <a:r>
              <a:rPr lang="en-US" dirty="0"/>
              <a:t>We need to submit a new form for each payment made with State Treasury funds.  </a:t>
            </a:r>
          </a:p>
          <a:p>
            <a:pPr marL="173370" indent="-173370">
              <a:buFont typeface="Arial" panose="020B0604020202020204" pitchFamily="34" charset="0"/>
              <a:buChar char="•"/>
            </a:pPr>
            <a:r>
              <a:rPr lang="en-US" dirty="0"/>
              <a:t>Campuses need to contact Tax Services to let us know when there will be more than one payment to a supplier,</a:t>
            </a:r>
            <a:r>
              <a:rPr lang="en-US" baseline="0" dirty="0"/>
              <a:t> </a:t>
            </a:r>
            <a:r>
              <a:rPr lang="en-US" dirty="0"/>
              <a:t>when making an additional payment to a supplier and when making a payment using a different</a:t>
            </a:r>
            <a:r>
              <a:rPr lang="en-US" baseline="0" dirty="0"/>
              <a:t> object code.</a:t>
            </a:r>
            <a:r>
              <a:rPr lang="en-US" dirty="0"/>
              <a:t>  </a:t>
            </a:r>
          </a:p>
          <a:p>
            <a:pPr marL="635691" lvl="1" indent="-173370">
              <a:buFont typeface="Arial" panose="020B0604020202020204" pitchFamily="34" charset="0"/>
              <a:buChar char="•"/>
            </a:pPr>
            <a:r>
              <a:rPr lang="en-US" dirty="0"/>
              <a:t>Ex: an annual renewal of software will require a new intake form for each year’s payment.  Campuses should use the most current version of our intake form and populate it with the current year’s payment information</a:t>
            </a:r>
          </a:p>
          <a:p>
            <a:pPr marL="173370" indent="-173370" defTabSz="924641">
              <a:buFont typeface="Arial" panose="020B0604020202020204" pitchFamily="34" charset="0"/>
              <a:buChar char="•"/>
              <a:defRPr/>
            </a:pPr>
            <a:r>
              <a:rPr lang="en-US" dirty="0"/>
              <a:t>All State Treasury fund payments to foreign suppliers will be put on hold </a:t>
            </a:r>
            <a:r>
              <a:rPr lang="en-US" dirty="0" smtClean="0"/>
              <a:t>MMB. </a:t>
            </a:r>
            <a:endParaRPr lang="en-US" dirty="0"/>
          </a:p>
          <a:p>
            <a:pPr marL="173370" indent="-173370" defTabSz="924641">
              <a:buFont typeface="Arial" panose="020B0604020202020204" pitchFamily="34" charset="0"/>
              <a:buChar char="•"/>
              <a:defRPr/>
            </a:pPr>
            <a:r>
              <a:rPr lang="en-US" dirty="0" smtClean="0"/>
              <a:t>MMB will not release the payment unless:</a:t>
            </a:r>
          </a:p>
          <a:p>
            <a:pPr marL="635691" lvl="1" indent="-173370" defTabSz="924641">
              <a:buFont typeface="Arial" panose="020B0604020202020204" pitchFamily="34" charset="0"/>
              <a:buChar char="•"/>
              <a:defRPr/>
            </a:pPr>
            <a:r>
              <a:rPr lang="en-US" dirty="0" smtClean="0"/>
              <a:t>They have the intake form on file, and</a:t>
            </a:r>
          </a:p>
          <a:p>
            <a:pPr marL="635691" lvl="1" indent="-173370" defTabSz="924641">
              <a:buFont typeface="Arial" panose="020B0604020202020204" pitchFamily="34" charset="0"/>
              <a:buChar char="•"/>
              <a:defRPr/>
            </a:pPr>
            <a:r>
              <a:rPr lang="en-US" dirty="0" smtClean="0"/>
              <a:t>The payment account code on the intake form matches</a:t>
            </a:r>
            <a:r>
              <a:rPr lang="en-US" baseline="0" dirty="0" smtClean="0"/>
              <a:t> the payment to be released, and</a:t>
            </a:r>
          </a:p>
          <a:p>
            <a:pPr marL="635691" lvl="1" indent="-173370" defTabSz="924641">
              <a:buFont typeface="Arial" panose="020B0604020202020204" pitchFamily="34" charset="0"/>
              <a:buChar char="•"/>
              <a:defRPr/>
            </a:pPr>
            <a:r>
              <a:rPr lang="en-US" baseline="0" dirty="0" smtClean="0"/>
              <a:t>The date of payment is similar to the payment date on the intake form, and</a:t>
            </a:r>
          </a:p>
          <a:p>
            <a:pPr marL="635691" lvl="1" indent="-173370" defTabSz="924641">
              <a:buFont typeface="Arial" panose="020B0604020202020204" pitchFamily="34" charset="0"/>
              <a:buChar char="•"/>
              <a:defRPr/>
            </a:pPr>
            <a:r>
              <a:rPr lang="en-US" baseline="0" dirty="0" smtClean="0"/>
              <a:t>The </a:t>
            </a:r>
            <a:r>
              <a:rPr lang="en-US" dirty="0" smtClean="0"/>
              <a:t>actual payment amount is similar</a:t>
            </a:r>
            <a:r>
              <a:rPr lang="en-US" baseline="0" dirty="0" smtClean="0"/>
              <a:t> to the payment amount on the intake form</a:t>
            </a: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21</a:t>
            </a:fld>
            <a:endParaRPr lang="en-US"/>
          </a:p>
        </p:txBody>
      </p:sp>
    </p:spTree>
    <p:extLst>
      <p:ext uri="{BB962C8B-B14F-4D97-AF65-F5344CB8AC3E}">
        <p14:creationId xmlns:p14="http://schemas.microsoft.com/office/powerpoint/2010/main" val="2867157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Next we will go over a few foreign vendor payment examples </a:t>
            </a:r>
            <a:r>
              <a:rPr lang="en-US" dirty="0" smtClean="0"/>
              <a:t>as time allows</a:t>
            </a:r>
            <a:r>
              <a:rPr lang="en-US" baseline="0" dirty="0" smtClean="0"/>
              <a:t> </a:t>
            </a:r>
            <a:endParaRPr lang="en-US" dirty="0" smtClean="0"/>
          </a:p>
          <a:p>
            <a:endParaRPr lang="en-US" dirty="0"/>
          </a:p>
          <a:p>
            <a:r>
              <a:rPr lang="en-US" dirty="0"/>
              <a:t> </a:t>
            </a:r>
          </a:p>
        </p:txBody>
      </p:sp>
      <p:sp>
        <p:nvSpPr>
          <p:cNvPr id="4" name="Slide Number Placeholder 3"/>
          <p:cNvSpPr>
            <a:spLocks noGrp="1"/>
          </p:cNvSpPr>
          <p:nvPr>
            <p:ph type="sldNum" sz="quarter" idx="5"/>
          </p:nvPr>
        </p:nvSpPr>
        <p:spPr/>
        <p:txBody>
          <a:bodyPr/>
          <a:lstStyle/>
          <a:p>
            <a:fld id="{654EEEFA-281C-41A9-8A22-E624927AD31F}" type="slidenum">
              <a:rPr lang="en-US" smtClean="0"/>
              <a:t>22</a:t>
            </a:fld>
            <a:endParaRPr lang="en-US"/>
          </a:p>
        </p:txBody>
      </p:sp>
    </p:spTree>
    <p:extLst>
      <p:ext uri="{BB962C8B-B14F-4D97-AF65-F5344CB8AC3E}">
        <p14:creationId xmlns:p14="http://schemas.microsoft.com/office/powerpoint/2010/main" val="2069720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Example 1 is a payment for services that are being performed outside of the US.</a:t>
            </a:r>
          </a:p>
          <a:p>
            <a:pPr>
              <a:spcBef>
                <a:spcPts val="607"/>
              </a:spcBef>
            </a:pPr>
            <a:r>
              <a:rPr lang="en-US" dirty="0"/>
              <a:t>Bemidji State University contracts with a foreign company located in India to recruit foreign students to their campus.  They gather IRS form W-8 from the company.  The company provides a W-8BEN-E certifying that they are a foreign corporation located in India.  The campus also completes the Foreign Vendor Intake Form and provides both to Tax </a:t>
            </a:r>
            <a:r>
              <a:rPr lang="en-US" dirty="0" smtClean="0"/>
              <a:t>Services.</a:t>
            </a:r>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23</a:t>
            </a:fld>
            <a:endParaRPr lang="en-US"/>
          </a:p>
        </p:txBody>
      </p:sp>
    </p:spTree>
    <p:extLst>
      <p:ext uri="{BB962C8B-B14F-4D97-AF65-F5344CB8AC3E}">
        <p14:creationId xmlns:p14="http://schemas.microsoft.com/office/powerpoint/2010/main" val="2976093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Next, Tax reviews the </a:t>
            </a:r>
            <a:r>
              <a:rPr lang="en-US" dirty="0" smtClean="0"/>
              <a:t>Foreign</a:t>
            </a:r>
            <a:r>
              <a:rPr lang="en-US" baseline="0" dirty="0" smtClean="0"/>
              <a:t> </a:t>
            </a:r>
            <a:r>
              <a:rPr lang="en-US" dirty="0" smtClean="0"/>
              <a:t>Vendor </a:t>
            </a:r>
            <a:r>
              <a:rPr lang="en-US" dirty="0"/>
              <a:t>Intake </a:t>
            </a:r>
            <a:r>
              <a:rPr lang="en-US" dirty="0" smtClean="0"/>
              <a:t>Form and the company’s W-8BEN-E . </a:t>
            </a:r>
            <a:endParaRPr lang="en-US" dirty="0"/>
          </a:p>
          <a:p>
            <a:pPr marL="171450" indent="-171450">
              <a:spcBef>
                <a:spcPts val="607"/>
              </a:spcBef>
              <a:buFont typeface="Arial" panose="020B0604020202020204" pitchFamily="34" charset="0"/>
              <a:buChar char="•"/>
            </a:pPr>
            <a:r>
              <a:rPr lang="en-US" dirty="0"/>
              <a:t>On the Intake form BSU provides contacts on campus and for the foreign vendor in case Tax has questions.  </a:t>
            </a:r>
          </a:p>
          <a:p>
            <a:pPr marL="171450" indent="-171450">
              <a:spcBef>
                <a:spcPts val="607"/>
              </a:spcBef>
              <a:buFont typeface="Arial" panose="020B0604020202020204" pitchFamily="34" charset="0"/>
              <a:buChar char="•"/>
            </a:pPr>
            <a:r>
              <a:rPr lang="en-US" dirty="0" smtClean="0"/>
              <a:t>BSU </a:t>
            </a:r>
            <a:r>
              <a:rPr lang="en-US" dirty="0"/>
              <a:t>will be paying the vendor $2000 for recruitment services.  </a:t>
            </a:r>
          </a:p>
          <a:p>
            <a:pPr marL="171450" indent="-171450">
              <a:spcBef>
                <a:spcPts val="607"/>
              </a:spcBef>
              <a:buFont typeface="Arial" panose="020B0604020202020204" pitchFamily="34" charset="0"/>
              <a:buChar char="•"/>
            </a:pPr>
            <a:r>
              <a:rPr lang="en-US" dirty="0"/>
              <a:t>The contract has not yet been created because the vendor is not set up in SWIFT.  </a:t>
            </a:r>
          </a:p>
          <a:p>
            <a:pPr marL="171450" indent="-171450">
              <a:spcBef>
                <a:spcPts val="607"/>
              </a:spcBef>
              <a:buFont typeface="Arial" panose="020B0604020202020204" pitchFamily="34" charset="0"/>
              <a:buChar char="•"/>
            </a:pPr>
            <a:r>
              <a:rPr lang="en-US" dirty="0"/>
              <a:t>There will be no expense reimbursements.  </a:t>
            </a:r>
          </a:p>
          <a:p>
            <a:pPr marL="171450" indent="-171450">
              <a:spcBef>
                <a:spcPts val="607"/>
              </a:spcBef>
              <a:buFont typeface="Arial" panose="020B0604020202020204" pitchFamily="34" charset="0"/>
              <a:buChar char="•"/>
            </a:pPr>
            <a:r>
              <a:rPr lang="en-US" dirty="0"/>
              <a:t>All services will be performed in India.</a:t>
            </a:r>
          </a:p>
          <a:p>
            <a:pPr>
              <a:spcBef>
                <a:spcPts val="607"/>
              </a:spcBef>
            </a:pPr>
            <a:r>
              <a:rPr lang="en-US" dirty="0"/>
              <a:t> </a:t>
            </a:r>
          </a:p>
        </p:txBody>
      </p:sp>
      <p:sp>
        <p:nvSpPr>
          <p:cNvPr id="4" name="Slide Number Placeholder 3"/>
          <p:cNvSpPr>
            <a:spLocks noGrp="1"/>
          </p:cNvSpPr>
          <p:nvPr>
            <p:ph type="sldNum" sz="quarter" idx="10"/>
          </p:nvPr>
        </p:nvSpPr>
        <p:spPr/>
        <p:txBody>
          <a:bodyPr/>
          <a:lstStyle/>
          <a:p>
            <a:fld id="{654EEEFA-281C-41A9-8A22-E624927AD31F}" type="slidenum">
              <a:rPr lang="en-US" smtClean="0"/>
              <a:t>24</a:t>
            </a:fld>
            <a:endParaRPr lang="en-US"/>
          </a:p>
        </p:txBody>
      </p:sp>
    </p:spTree>
    <p:extLst>
      <p:ext uri="{BB962C8B-B14F-4D97-AF65-F5344CB8AC3E}">
        <p14:creationId xmlns:p14="http://schemas.microsoft.com/office/powerpoint/2010/main" val="1796052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The contract will be for a year starting in April </a:t>
            </a:r>
            <a:r>
              <a:rPr lang="en-US" dirty="0" smtClean="0"/>
              <a:t>2024</a:t>
            </a:r>
            <a:endParaRPr lang="en-US" dirty="0"/>
          </a:p>
          <a:p>
            <a:pPr>
              <a:spcBef>
                <a:spcPts val="607"/>
              </a:spcBef>
            </a:pPr>
            <a:r>
              <a:rPr lang="en-US" dirty="0"/>
              <a:t>The vendor will be paid from a </a:t>
            </a:r>
            <a:r>
              <a:rPr lang="en-US" dirty="0" smtClean="0"/>
              <a:t>local funds</a:t>
            </a:r>
            <a:r>
              <a:rPr lang="en-US" baseline="0" dirty="0" smtClean="0"/>
              <a:t> not State Treasury Funds</a:t>
            </a:r>
            <a:endParaRPr lang="en-US" dirty="0"/>
          </a:p>
          <a:p>
            <a:pPr>
              <a:spcBef>
                <a:spcPts val="607"/>
              </a:spcBef>
            </a:pPr>
            <a:r>
              <a:rPr lang="en-US" dirty="0"/>
              <a:t>The vendor is new and needs to be set up in SWIFT</a:t>
            </a:r>
          </a:p>
          <a:p>
            <a:pPr>
              <a:spcBef>
                <a:spcPts val="607"/>
              </a:spcBef>
            </a:pPr>
            <a:r>
              <a:rPr lang="en-US" dirty="0"/>
              <a:t> </a:t>
            </a:r>
          </a:p>
        </p:txBody>
      </p:sp>
      <p:sp>
        <p:nvSpPr>
          <p:cNvPr id="4" name="Slide Number Placeholder 3"/>
          <p:cNvSpPr>
            <a:spLocks noGrp="1"/>
          </p:cNvSpPr>
          <p:nvPr>
            <p:ph type="sldNum" sz="quarter" idx="10"/>
          </p:nvPr>
        </p:nvSpPr>
        <p:spPr/>
        <p:txBody>
          <a:bodyPr/>
          <a:lstStyle/>
          <a:p>
            <a:fld id="{654EEEFA-281C-41A9-8A22-E624927AD31F}" type="slidenum">
              <a:rPr lang="en-US" smtClean="0"/>
              <a:t>25</a:t>
            </a:fld>
            <a:endParaRPr lang="en-US"/>
          </a:p>
        </p:txBody>
      </p:sp>
    </p:spTree>
    <p:extLst>
      <p:ext uri="{BB962C8B-B14F-4D97-AF65-F5344CB8AC3E}">
        <p14:creationId xmlns:p14="http://schemas.microsoft.com/office/powerpoint/2010/main" val="3728826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Because all the services will be performed overseas, there is no nonresident alien tax or reporting.  </a:t>
            </a:r>
          </a:p>
          <a:p>
            <a:pPr>
              <a:spcBef>
                <a:spcPts val="607"/>
              </a:spcBef>
            </a:pPr>
            <a:r>
              <a:rPr lang="en-US" dirty="0"/>
              <a:t>Tax notes this on the intake form, signs the form and returns both the form and W-8BEN-E to the campus.</a:t>
            </a:r>
          </a:p>
          <a:p>
            <a:pPr>
              <a:spcBef>
                <a:spcPts val="607"/>
              </a:spcBef>
            </a:pPr>
            <a:r>
              <a:rPr lang="en-US" dirty="0" smtClean="0"/>
              <a:t>Tax sends </a:t>
            </a:r>
            <a:r>
              <a:rPr lang="en-US" dirty="0"/>
              <a:t>the W-8 and signed intake form to MMB </a:t>
            </a:r>
            <a:r>
              <a:rPr lang="en-US" dirty="0" smtClean="0"/>
              <a:t>requesting</a:t>
            </a:r>
            <a:r>
              <a:rPr lang="en-US" baseline="0" dirty="0" smtClean="0"/>
              <a:t> that </a:t>
            </a:r>
            <a:r>
              <a:rPr lang="en-US" dirty="0" smtClean="0"/>
              <a:t>a </a:t>
            </a:r>
            <a:r>
              <a:rPr lang="en-US" dirty="0"/>
              <a:t>new vendor to be set up in SWIFT.  </a:t>
            </a:r>
          </a:p>
        </p:txBody>
      </p:sp>
      <p:sp>
        <p:nvSpPr>
          <p:cNvPr id="4" name="Slide Number Placeholder 3"/>
          <p:cNvSpPr>
            <a:spLocks noGrp="1"/>
          </p:cNvSpPr>
          <p:nvPr>
            <p:ph type="sldNum" sz="quarter" idx="10"/>
          </p:nvPr>
        </p:nvSpPr>
        <p:spPr/>
        <p:txBody>
          <a:bodyPr/>
          <a:lstStyle/>
          <a:p>
            <a:fld id="{654EEEFA-281C-41A9-8A22-E624927AD31F}" type="slidenum">
              <a:rPr lang="en-US" smtClean="0"/>
              <a:t>26</a:t>
            </a:fld>
            <a:endParaRPr lang="en-US"/>
          </a:p>
        </p:txBody>
      </p:sp>
    </p:spTree>
    <p:extLst>
      <p:ext uri="{BB962C8B-B14F-4D97-AF65-F5344CB8AC3E}">
        <p14:creationId xmlns:p14="http://schemas.microsoft.com/office/powerpoint/2010/main" val="3698785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System Office IT department purchases a software license from the Canadian company,</a:t>
            </a:r>
            <a:r>
              <a:rPr lang="en-US" baseline="0" dirty="0"/>
              <a:t> </a:t>
            </a:r>
            <a:r>
              <a:rPr lang="en-US" baseline="0" dirty="0" err="1"/>
              <a:t>MapleSoft</a:t>
            </a:r>
            <a:r>
              <a:rPr lang="en-US" dirty="0"/>
              <a:t>  There is already a SWIFT vendor record for the company.</a:t>
            </a:r>
          </a:p>
          <a:p>
            <a:pPr marL="173370" indent="-173370">
              <a:spcBef>
                <a:spcPts val="607"/>
              </a:spcBef>
              <a:buFont typeface="Arial" panose="020B0604020202020204" pitchFamily="34" charset="0"/>
              <a:buChar char="•"/>
            </a:pPr>
            <a:r>
              <a:rPr lang="en-US" dirty="0"/>
              <a:t>Tax has </a:t>
            </a:r>
            <a:r>
              <a:rPr lang="en-US" dirty="0" smtClean="0"/>
              <a:t>a current version of IRS form W-8BEN-E signed in 2022 </a:t>
            </a:r>
            <a:r>
              <a:rPr lang="en-US" dirty="0"/>
              <a:t>on file</a:t>
            </a:r>
          </a:p>
          <a:p>
            <a:pPr marL="173370" indent="-173370">
              <a:spcBef>
                <a:spcPts val="607"/>
              </a:spcBef>
              <a:buFont typeface="Arial" panose="020B0604020202020204" pitchFamily="34" charset="0"/>
              <a:buChar char="•"/>
            </a:pPr>
            <a:r>
              <a:rPr lang="en-US" dirty="0" smtClean="0"/>
              <a:t>System Office IT department </a:t>
            </a:r>
            <a:r>
              <a:rPr lang="en-US" dirty="0"/>
              <a:t>completes the Foreign Vendor Intake </a:t>
            </a:r>
            <a:r>
              <a:rPr lang="en-US" dirty="0" smtClean="0"/>
              <a:t>Form and</a:t>
            </a:r>
            <a:r>
              <a:rPr lang="en-US" baseline="0" dirty="0" smtClean="0"/>
              <a:t> provides the MP contract number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27</a:t>
            </a:fld>
            <a:endParaRPr lang="en-US"/>
          </a:p>
        </p:txBody>
      </p:sp>
    </p:spTree>
    <p:extLst>
      <p:ext uri="{BB962C8B-B14F-4D97-AF65-F5344CB8AC3E}">
        <p14:creationId xmlns:p14="http://schemas.microsoft.com/office/powerpoint/2010/main" val="348294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This purchase is for online </a:t>
            </a:r>
            <a:r>
              <a:rPr lang="en-US" dirty="0"/>
              <a:t>software, </a:t>
            </a:r>
            <a:r>
              <a:rPr lang="en-US" dirty="0" smtClean="0"/>
              <a:t>so we ask </a:t>
            </a:r>
            <a:r>
              <a:rPr lang="en-US" dirty="0" err="1"/>
              <a:t>MapleSoft</a:t>
            </a:r>
            <a:r>
              <a:rPr lang="en-US" dirty="0"/>
              <a:t> where their computer server is located.</a:t>
            </a:r>
          </a:p>
          <a:p>
            <a:pPr>
              <a:spcBef>
                <a:spcPts val="607"/>
              </a:spcBef>
            </a:pPr>
            <a:r>
              <a:rPr lang="en-US" dirty="0" err="1"/>
              <a:t>MapleSoft</a:t>
            </a:r>
            <a:r>
              <a:rPr lang="en-US" dirty="0"/>
              <a:t> </a:t>
            </a:r>
            <a:r>
              <a:rPr lang="en-US" dirty="0" smtClean="0"/>
              <a:t>responds by email that </a:t>
            </a:r>
            <a:r>
              <a:rPr lang="en-US" dirty="0"/>
              <a:t>the server is located in the United States</a:t>
            </a:r>
            <a:r>
              <a:rPr lang="en-US" dirty="0" smtClean="0"/>
              <a:t>.  We save</a:t>
            </a:r>
            <a:r>
              <a:rPr lang="en-US" baseline="0" dirty="0" smtClean="0"/>
              <a:t> </a:t>
            </a:r>
            <a:r>
              <a:rPr lang="en-US" baseline="0" dirty="0" err="1" smtClean="0"/>
              <a:t>Maplesoft’s</a:t>
            </a:r>
            <a:r>
              <a:rPr lang="en-US" baseline="0" dirty="0" smtClean="0"/>
              <a:t> email for our tax records.</a:t>
            </a:r>
            <a:endParaRPr lang="en-US" dirty="0"/>
          </a:p>
          <a:p>
            <a:pPr defTabSz="924641">
              <a:spcBef>
                <a:spcPts val="607"/>
              </a:spcBef>
              <a:defRPr/>
            </a:pPr>
            <a:r>
              <a:rPr lang="en-US" dirty="0"/>
              <a:t>Because the server is located in the United States, the software royalty payment is U.S. sourced and subject to federal nonresident alien tax withholding and reporting.  </a:t>
            </a:r>
          </a:p>
          <a:p>
            <a:pPr defTabSz="924641">
              <a:spcBef>
                <a:spcPts val="607"/>
              </a:spcBef>
              <a:defRPr/>
            </a:pPr>
            <a:r>
              <a:rPr lang="en-US" dirty="0"/>
              <a:t>However the US-Canada tax treaty </a:t>
            </a:r>
            <a:r>
              <a:rPr lang="en-US" dirty="0" smtClean="0"/>
              <a:t>Royalty</a:t>
            </a:r>
            <a:r>
              <a:rPr lang="en-US" baseline="0" dirty="0" smtClean="0"/>
              <a:t> </a:t>
            </a:r>
            <a:r>
              <a:rPr lang="en-US" dirty="0" smtClean="0"/>
              <a:t>article XII </a:t>
            </a:r>
            <a:r>
              <a:rPr lang="en-US" dirty="0"/>
              <a:t>can be claimed to exempt the payment from the 30% withholding.</a:t>
            </a:r>
          </a:p>
          <a:p>
            <a:pPr>
              <a:spcBef>
                <a:spcPts val="607"/>
              </a:spcBef>
            </a:pPr>
            <a:endParaRPr lang="en-US" dirty="0"/>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28</a:t>
            </a:fld>
            <a:endParaRPr lang="en-US"/>
          </a:p>
        </p:txBody>
      </p:sp>
    </p:spTree>
    <p:extLst>
      <p:ext uri="{BB962C8B-B14F-4D97-AF65-F5344CB8AC3E}">
        <p14:creationId xmlns:p14="http://schemas.microsoft.com/office/powerpoint/2010/main" val="4144080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Tax takes a look at the company’s W-8 form. </a:t>
            </a:r>
            <a:endParaRPr lang="en-US" dirty="0" smtClean="0"/>
          </a:p>
          <a:p>
            <a:pPr marL="228600" indent="-228600">
              <a:spcBef>
                <a:spcPts val="607"/>
              </a:spcBef>
              <a:buFont typeface="+mj-lt"/>
              <a:buAutoNum type="arabicParenR"/>
            </a:pPr>
            <a:r>
              <a:rPr lang="en-US" dirty="0" smtClean="0"/>
              <a:t>Is</a:t>
            </a:r>
            <a:r>
              <a:rPr lang="en-US" baseline="0" dirty="0" smtClean="0"/>
              <a:t> this the most current version of the IRS W-8 form?  Check the upper left hand corner for the issue date – the most recent date on most W-8 forms is October 2021.</a:t>
            </a:r>
          </a:p>
          <a:p>
            <a:pPr marL="228600" indent="-228600">
              <a:spcBef>
                <a:spcPts val="607"/>
              </a:spcBef>
              <a:buFont typeface="+mj-lt"/>
              <a:buAutoNum type="arabicParenR"/>
            </a:pPr>
            <a:r>
              <a:rPr lang="en-US" baseline="0" dirty="0" smtClean="0"/>
              <a:t>Are all necessary sections of Part I completed? </a:t>
            </a:r>
          </a:p>
          <a:p>
            <a:pPr marL="685800" lvl="1" indent="-228600">
              <a:spcBef>
                <a:spcPts val="607"/>
              </a:spcBef>
              <a:buFont typeface="+mj-lt"/>
              <a:buAutoNum type="arabicParenR"/>
            </a:pPr>
            <a:r>
              <a:rPr lang="en-US" baseline="0" dirty="0" smtClean="0"/>
              <a:t>Section one and 2: Company name &amp; Country must be entered.</a:t>
            </a:r>
          </a:p>
          <a:p>
            <a:pPr marL="685800" lvl="1" indent="-228600">
              <a:spcBef>
                <a:spcPts val="607"/>
              </a:spcBef>
              <a:buFont typeface="+mj-lt"/>
              <a:buAutoNum type="arabicParenR"/>
            </a:pPr>
            <a:r>
              <a:rPr lang="en-US" baseline="0" dirty="0" smtClean="0"/>
              <a:t>Section 4 entity type – one box must be checked</a:t>
            </a:r>
          </a:p>
          <a:p>
            <a:pPr marL="685800" lvl="1" indent="-228600">
              <a:spcBef>
                <a:spcPts val="607"/>
              </a:spcBef>
              <a:buFont typeface="+mj-lt"/>
              <a:buAutoNum type="arabicParenR"/>
            </a:pPr>
            <a:r>
              <a:rPr lang="en-US" baseline="0" dirty="0" smtClean="0"/>
              <a:t>Section 6 permanent address in foreign country must be completed.  </a:t>
            </a:r>
          </a:p>
          <a:p>
            <a:pPr marL="685800" lvl="1" indent="-228600">
              <a:spcBef>
                <a:spcPts val="607"/>
              </a:spcBef>
              <a:buFont typeface="+mj-lt"/>
              <a:buAutoNum type="arabicParenR"/>
            </a:pPr>
            <a:r>
              <a:rPr lang="en-US" baseline="0" dirty="0" smtClean="0"/>
              <a:t>Section 7 is for the companies mailing address, if they have a US remittance address it is recommended that the company provide that here. </a:t>
            </a:r>
          </a:p>
          <a:p>
            <a:pPr marL="685800" lvl="1" indent="-228600">
              <a:spcBef>
                <a:spcPts val="607"/>
              </a:spcBef>
              <a:buFont typeface="+mj-lt"/>
              <a:buAutoNum type="arabicParenR"/>
            </a:pPr>
            <a:endParaRPr lang="en-US" baseline="0" dirty="0" smtClean="0"/>
          </a:p>
          <a:p>
            <a:pPr marL="0" indent="0">
              <a:spcBef>
                <a:spcPts val="607"/>
              </a:spcBef>
              <a:buNone/>
            </a:pPr>
            <a:endParaRPr lang="en-US" dirty="0"/>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29</a:t>
            </a:fld>
            <a:endParaRPr lang="en-US"/>
          </a:p>
        </p:txBody>
      </p:sp>
    </p:spTree>
    <p:extLst>
      <p:ext uri="{BB962C8B-B14F-4D97-AF65-F5344CB8AC3E}">
        <p14:creationId xmlns:p14="http://schemas.microsoft.com/office/powerpoint/2010/main" val="194496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using some abbreviations</a:t>
            </a:r>
            <a:r>
              <a:rPr lang="en-US" baseline="0" dirty="0" smtClean="0"/>
              <a:t> today – here’s a list of the one’s most frequently used:</a:t>
            </a:r>
          </a:p>
          <a:p>
            <a:r>
              <a:rPr lang="en-US" dirty="0" smtClean="0"/>
              <a:t>Intake </a:t>
            </a:r>
            <a:r>
              <a:rPr lang="en-US" dirty="0" smtClean="0"/>
              <a:t>Form = Minnesota State’s Foreign Vendor Intake Form</a:t>
            </a:r>
          </a:p>
          <a:p>
            <a:r>
              <a:rPr lang="en-US" dirty="0" smtClean="0"/>
              <a:t>IRS form W-8 = foreign equivalent of IRS form W-9 Request for Taxpayer Identification Number and Certification</a:t>
            </a:r>
          </a:p>
          <a:p>
            <a:r>
              <a:rPr lang="en-US" dirty="0" smtClean="0"/>
              <a:t>MP = </a:t>
            </a:r>
            <a:r>
              <a:rPr lang="en-US" dirty="0" err="1" smtClean="0"/>
              <a:t>MarketPlace</a:t>
            </a:r>
            <a:r>
              <a:rPr lang="en-US" dirty="0" smtClean="0"/>
              <a:t>, </a:t>
            </a:r>
            <a:r>
              <a:rPr lang="en-US" dirty="0" smtClean="0"/>
              <a:t>our current contracting &amp; purchasing platform</a:t>
            </a:r>
            <a:endParaRPr lang="en-US" dirty="0" smtClean="0"/>
          </a:p>
          <a:p>
            <a:r>
              <a:rPr lang="en-US" dirty="0" smtClean="0"/>
              <a:t>Minnesota State = our colleges &amp; universities</a:t>
            </a:r>
          </a:p>
          <a:p>
            <a:r>
              <a:rPr lang="en-US" dirty="0" smtClean="0"/>
              <a:t>MMB = Minnesota Management &amp; Budget’s SWIFT team</a:t>
            </a:r>
          </a:p>
          <a:p>
            <a:r>
              <a:rPr lang="en-US" dirty="0" smtClean="0"/>
              <a:t>NRA = Nonresident Alien for Tax Purposes </a:t>
            </a:r>
          </a:p>
          <a:p>
            <a:r>
              <a:rPr lang="en-US" dirty="0" smtClean="0"/>
              <a:t>TRIF = Tax Residency Information Form</a:t>
            </a:r>
          </a:p>
          <a:p>
            <a:pPr lvl="1"/>
            <a:r>
              <a:rPr lang="en-US" dirty="0" smtClean="0"/>
              <a:t>This is our internal form used </a:t>
            </a:r>
            <a:r>
              <a:rPr lang="en-US" dirty="0" smtClean="0"/>
              <a:t>to determine the tax residency of a foreign individual</a:t>
            </a:r>
          </a:p>
          <a:p>
            <a:pPr lvl="0"/>
            <a:r>
              <a:rPr lang="en-US" dirty="0" smtClean="0"/>
              <a:t>And throughout</a:t>
            </a:r>
            <a:r>
              <a:rPr lang="en-US" baseline="0" dirty="0" smtClean="0"/>
              <a:t> </a:t>
            </a:r>
            <a:r>
              <a:rPr lang="en-US" baseline="0" dirty="0" smtClean="0"/>
              <a:t>this presentation I’ll be using vendor and supplier interchangeably </a:t>
            </a:r>
            <a:endParaRPr lang="en-US" dirty="0" smtClean="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a:t>
            </a:fld>
            <a:endParaRPr lang="en-US"/>
          </a:p>
        </p:txBody>
      </p:sp>
    </p:spTree>
    <p:extLst>
      <p:ext uri="{BB962C8B-B14F-4D97-AF65-F5344CB8AC3E}">
        <p14:creationId xmlns:p14="http://schemas.microsoft.com/office/powerpoint/2010/main" val="1707793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Turning</a:t>
            </a:r>
            <a:r>
              <a:rPr lang="en-US" baseline="0" dirty="0" smtClean="0"/>
              <a:t> to page two of the </a:t>
            </a:r>
            <a:r>
              <a:rPr lang="en-US" baseline="0" dirty="0" err="1" smtClean="0"/>
              <a:t>Maplesoft’s</a:t>
            </a:r>
            <a:r>
              <a:rPr lang="en-US" baseline="0" dirty="0" smtClean="0"/>
              <a:t> W-8BEN-E, we see that th</a:t>
            </a:r>
            <a:r>
              <a:rPr lang="en-US" dirty="0" smtClean="0"/>
              <a:t>e </a:t>
            </a:r>
            <a:r>
              <a:rPr lang="en-US" dirty="0"/>
              <a:t>company has provided </a:t>
            </a:r>
            <a:r>
              <a:rPr lang="en-US" dirty="0" smtClean="0"/>
              <a:t>both a US </a:t>
            </a:r>
            <a:r>
              <a:rPr lang="en-US" dirty="0"/>
              <a:t>tax identification number </a:t>
            </a:r>
            <a:r>
              <a:rPr lang="en-US" dirty="0" smtClean="0"/>
              <a:t>and their foreign tax identification number. </a:t>
            </a:r>
            <a:r>
              <a:rPr lang="en-US" baseline="0" dirty="0" smtClean="0"/>
              <a:t> At least one of these is necessary in order for the company to claim a tax treaty benefit</a:t>
            </a:r>
            <a:endParaRPr lang="en-US" dirty="0"/>
          </a:p>
          <a:p>
            <a:pPr>
              <a:spcBef>
                <a:spcPts val="607"/>
              </a:spcBef>
            </a:pPr>
            <a:r>
              <a:rPr lang="en-US" dirty="0"/>
              <a:t>On page two of the W-8BEN-E, the company has completed Part III claiming the tax treaty benefit</a:t>
            </a:r>
            <a:r>
              <a:rPr lang="en-US" dirty="0" smtClean="0"/>
              <a:t>.</a:t>
            </a:r>
          </a:p>
          <a:p>
            <a:pPr>
              <a:spcBef>
                <a:spcPts val="607"/>
              </a:spcBef>
            </a:pPr>
            <a:r>
              <a:rPr lang="en-US" dirty="0" smtClean="0"/>
              <a:t>Each</a:t>
            </a:r>
            <a:r>
              <a:rPr lang="en-US" baseline="0" dirty="0" smtClean="0"/>
              <a:t> of these areas must be completed in order for the claim to be valid.  </a:t>
            </a:r>
            <a:endParaRPr lang="en-US" dirty="0"/>
          </a:p>
          <a:p>
            <a:pPr>
              <a:spcBef>
                <a:spcPts val="607"/>
              </a:spcBef>
            </a:pPr>
            <a:endParaRPr lang="en-US" dirty="0"/>
          </a:p>
          <a:p>
            <a:pPr>
              <a:spcBef>
                <a:spcPts val="607"/>
              </a:spcBef>
            </a:pPr>
            <a:r>
              <a:rPr lang="en-US" dirty="0"/>
              <a:t> </a:t>
            </a:r>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30</a:t>
            </a:fld>
            <a:endParaRPr lang="en-US"/>
          </a:p>
        </p:txBody>
      </p:sp>
    </p:spTree>
    <p:extLst>
      <p:ext uri="{BB962C8B-B14F-4D97-AF65-F5344CB8AC3E}">
        <p14:creationId xmlns:p14="http://schemas.microsoft.com/office/powerpoint/2010/main" val="3928451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Finally we check page 8 to make sure that the form is certified by checking the box above</a:t>
            </a:r>
            <a:r>
              <a:rPr lang="en-US" baseline="0" dirty="0" smtClean="0"/>
              <a:t> the signature area, is signed and dated</a:t>
            </a:r>
          </a:p>
          <a:p>
            <a:pPr marL="685800" lvl="1" indent="-228600">
              <a:spcBef>
                <a:spcPts val="607"/>
              </a:spcBef>
              <a:buFont typeface="+mj-lt"/>
              <a:buAutoNum type="arabicParenR"/>
            </a:pPr>
            <a:endParaRPr lang="en-US" baseline="0" dirty="0" smtClean="0"/>
          </a:p>
          <a:p>
            <a:pPr>
              <a:spcBef>
                <a:spcPts val="607"/>
              </a:spcBef>
            </a:pPr>
            <a:endParaRPr lang="en-US" dirty="0"/>
          </a:p>
          <a:p>
            <a:pPr>
              <a:spcBef>
                <a:spcPts val="607"/>
              </a:spcBef>
            </a:pPr>
            <a:r>
              <a:rPr lang="en-US" dirty="0"/>
              <a:t> </a:t>
            </a:r>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31</a:t>
            </a:fld>
            <a:endParaRPr lang="en-US"/>
          </a:p>
        </p:txBody>
      </p:sp>
    </p:spTree>
    <p:extLst>
      <p:ext uri="{BB962C8B-B14F-4D97-AF65-F5344CB8AC3E}">
        <p14:creationId xmlns:p14="http://schemas.microsoft.com/office/powerpoint/2010/main" val="953761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This payment will be made with State Treasury funds and </a:t>
            </a:r>
            <a:r>
              <a:rPr lang="en-US" dirty="0" err="1" smtClean="0"/>
              <a:t>MapleSoft’s</a:t>
            </a:r>
            <a:r>
              <a:rPr lang="en-US" dirty="0" smtClean="0"/>
              <a:t> SWIFT supplier id is entered</a:t>
            </a:r>
            <a:r>
              <a:rPr lang="en-US" baseline="0" dirty="0" smtClean="0"/>
              <a:t> on line 12.</a:t>
            </a:r>
          </a:p>
          <a:p>
            <a:pPr>
              <a:spcBef>
                <a:spcPts val="607"/>
              </a:spcBef>
            </a:pPr>
            <a:r>
              <a:rPr lang="en-US" dirty="0" smtClean="0"/>
              <a:t>Tax </a:t>
            </a:r>
            <a:r>
              <a:rPr lang="en-US" dirty="0"/>
              <a:t>notes on the intake form that </a:t>
            </a:r>
            <a:r>
              <a:rPr lang="en-US" dirty="0" err="1"/>
              <a:t>MapleSoft</a:t>
            </a:r>
            <a:r>
              <a:rPr lang="en-US" dirty="0"/>
              <a:t> has provided a valid form W-8BEN-E claiming a tax treaty that exempts the software payment from withholding </a:t>
            </a:r>
            <a:r>
              <a:rPr lang="en-US" dirty="0" smtClean="0"/>
              <a:t>tax,</a:t>
            </a:r>
            <a:r>
              <a:rPr lang="en-US" baseline="0" dirty="0" smtClean="0"/>
              <a:t> a</a:t>
            </a:r>
            <a:r>
              <a:rPr lang="en-US" dirty="0" smtClean="0"/>
              <a:t>nd that</a:t>
            </a:r>
            <a:r>
              <a:rPr lang="en-US" baseline="0" dirty="0" smtClean="0"/>
              <a:t> t</a:t>
            </a:r>
            <a:r>
              <a:rPr lang="en-US" dirty="0" smtClean="0"/>
              <a:t>he </a:t>
            </a:r>
            <a:r>
              <a:rPr lang="en-US" dirty="0"/>
              <a:t>payment for the software license will be reported </a:t>
            </a:r>
            <a:r>
              <a:rPr lang="en-US" dirty="0" smtClean="0"/>
              <a:t>to </a:t>
            </a:r>
            <a:r>
              <a:rPr lang="en-US" dirty="0"/>
              <a:t>the IRS and </a:t>
            </a:r>
            <a:r>
              <a:rPr lang="en-US" dirty="0" err="1"/>
              <a:t>MapleSoft</a:t>
            </a:r>
            <a:r>
              <a:rPr lang="en-US" dirty="0"/>
              <a:t> on form 1042-S.  </a:t>
            </a:r>
          </a:p>
          <a:p>
            <a:pPr>
              <a:spcBef>
                <a:spcPts val="607"/>
              </a:spcBef>
            </a:pPr>
            <a:endParaRPr lang="en-US" dirty="0"/>
          </a:p>
          <a:p>
            <a:pPr>
              <a:spcBef>
                <a:spcPts val="607"/>
              </a:spcBef>
            </a:pPr>
            <a:r>
              <a:rPr lang="en-US" dirty="0" smtClean="0"/>
              <a:t>Tax sends this intake form to MMB so that payment may be released in a timely manner.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32</a:t>
            </a:fld>
            <a:endParaRPr lang="en-US"/>
          </a:p>
        </p:txBody>
      </p:sp>
    </p:spTree>
    <p:extLst>
      <p:ext uri="{BB962C8B-B14F-4D97-AF65-F5344CB8AC3E}">
        <p14:creationId xmlns:p14="http://schemas.microsoft.com/office/powerpoint/2010/main" val="865025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Normandale Community College purchases</a:t>
            </a:r>
            <a:r>
              <a:rPr lang="en-US" baseline="0" dirty="0" smtClean="0"/>
              <a:t> art supplies from Canadian company Opus.  </a:t>
            </a:r>
          </a:p>
          <a:p>
            <a:pPr>
              <a:spcBef>
                <a:spcPts val="607"/>
              </a:spcBef>
            </a:pPr>
            <a:r>
              <a:rPr lang="en-US" baseline="0" dirty="0" smtClean="0"/>
              <a:t>The company does not have a SWIFT supplier record.  </a:t>
            </a:r>
          </a:p>
          <a:p>
            <a:pPr>
              <a:spcBef>
                <a:spcPts val="607"/>
              </a:spcBef>
            </a:pPr>
            <a:r>
              <a:rPr lang="en-US" baseline="0" dirty="0" smtClean="0"/>
              <a:t>Normandale requests a W-8 series form from Opus and they provide a W-8BEN-E </a:t>
            </a:r>
          </a:p>
          <a:p>
            <a:pPr>
              <a:spcBef>
                <a:spcPts val="607"/>
              </a:spcBef>
            </a:pPr>
            <a:r>
              <a:rPr lang="en-US" baseline="0" dirty="0" smtClean="0"/>
              <a:t>The art department completes the Foreign Vendor Intake Form</a:t>
            </a:r>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33</a:t>
            </a:fld>
            <a:endParaRPr lang="en-US"/>
          </a:p>
        </p:txBody>
      </p:sp>
    </p:spTree>
    <p:extLst>
      <p:ext uri="{BB962C8B-B14F-4D97-AF65-F5344CB8AC3E}">
        <p14:creationId xmlns:p14="http://schemas.microsoft.com/office/powerpoint/2010/main" val="2185404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Tax takes a look at the company’s W-8 form. </a:t>
            </a:r>
            <a:endParaRPr lang="en-US" dirty="0" smtClean="0"/>
          </a:p>
          <a:p>
            <a:pPr marL="228600" indent="-228600">
              <a:spcBef>
                <a:spcPts val="607"/>
              </a:spcBef>
              <a:buFont typeface="+mj-lt"/>
              <a:buAutoNum type="arabicParenR"/>
            </a:pPr>
            <a:r>
              <a:rPr lang="en-US" dirty="0" smtClean="0"/>
              <a:t>Is</a:t>
            </a:r>
            <a:r>
              <a:rPr lang="en-US" baseline="0" dirty="0" smtClean="0"/>
              <a:t> this the most current version of the IRS W-8 form?  Check the upper left hand corner for the issue date – the most recent date on most W-8 forms is October 2021.</a:t>
            </a:r>
          </a:p>
          <a:p>
            <a:pPr marL="228600" indent="-228600">
              <a:spcBef>
                <a:spcPts val="607"/>
              </a:spcBef>
              <a:buFont typeface="+mj-lt"/>
              <a:buAutoNum type="arabicParenR"/>
            </a:pPr>
            <a:r>
              <a:rPr lang="en-US" baseline="0" dirty="0" smtClean="0"/>
              <a:t>Are all necessary sections of Part I completed? </a:t>
            </a:r>
          </a:p>
          <a:p>
            <a:pPr marL="685800" lvl="1" indent="-228600">
              <a:spcBef>
                <a:spcPts val="607"/>
              </a:spcBef>
              <a:buFont typeface="+mj-lt"/>
              <a:buAutoNum type="arabicParenR"/>
            </a:pPr>
            <a:r>
              <a:rPr lang="en-US" baseline="0" dirty="0" smtClean="0"/>
              <a:t>Section one and 2: Company name &amp; Country must be entered.</a:t>
            </a:r>
          </a:p>
          <a:p>
            <a:pPr marL="685800" lvl="1" indent="-228600">
              <a:spcBef>
                <a:spcPts val="607"/>
              </a:spcBef>
              <a:buFont typeface="+mj-lt"/>
              <a:buAutoNum type="arabicParenR"/>
            </a:pPr>
            <a:r>
              <a:rPr lang="en-US" baseline="0" dirty="0" smtClean="0"/>
              <a:t>Section 4 entity type – one box must be checked</a:t>
            </a:r>
          </a:p>
          <a:p>
            <a:pPr marL="685800" lvl="1" indent="-228600">
              <a:spcBef>
                <a:spcPts val="607"/>
              </a:spcBef>
              <a:buFont typeface="+mj-lt"/>
              <a:buAutoNum type="arabicParenR"/>
            </a:pPr>
            <a:r>
              <a:rPr lang="en-US" baseline="0" dirty="0" smtClean="0"/>
              <a:t>Section 6 permanent address in foreign country must be completed.  </a:t>
            </a:r>
          </a:p>
          <a:p>
            <a:pPr marL="685800" lvl="1" indent="-228600">
              <a:spcBef>
                <a:spcPts val="607"/>
              </a:spcBef>
              <a:buFont typeface="+mj-lt"/>
              <a:buAutoNum type="arabicParenR"/>
            </a:pPr>
            <a:endParaRPr lang="en-US" baseline="0" dirty="0" smtClean="0"/>
          </a:p>
          <a:p>
            <a:pPr marL="0" indent="0">
              <a:spcBef>
                <a:spcPts val="607"/>
              </a:spcBef>
              <a:buNone/>
            </a:pPr>
            <a:endParaRPr lang="en-US" dirty="0"/>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34</a:t>
            </a:fld>
            <a:endParaRPr lang="en-US"/>
          </a:p>
        </p:txBody>
      </p:sp>
    </p:spTree>
    <p:extLst>
      <p:ext uri="{BB962C8B-B14F-4D97-AF65-F5344CB8AC3E}">
        <p14:creationId xmlns:p14="http://schemas.microsoft.com/office/powerpoint/2010/main" val="601238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And we check page 8 to make sure that the form is certified by checking the box above</a:t>
            </a:r>
            <a:r>
              <a:rPr lang="en-US" baseline="0" dirty="0" smtClean="0"/>
              <a:t> the signature area, is signed and dated</a:t>
            </a:r>
          </a:p>
          <a:p>
            <a:pPr marL="685800" lvl="1" indent="-228600">
              <a:spcBef>
                <a:spcPts val="607"/>
              </a:spcBef>
              <a:buFont typeface="+mj-lt"/>
              <a:buAutoNum type="arabicParenR"/>
            </a:pPr>
            <a:endParaRPr lang="en-US" baseline="0" dirty="0" smtClean="0"/>
          </a:p>
          <a:p>
            <a:pPr>
              <a:spcBef>
                <a:spcPts val="607"/>
              </a:spcBef>
            </a:pPr>
            <a:endParaRPr lang="en-US" dirty="0"/>
          </a:p>
          <a:p>
            <a:pPr>
              <a:spcBef>
                <a:spcPts val="607"/>
              </a:spcBef>
            </a:pPr>
            <a:r>
              <a:rPr lang="en-US" dirty="0"/>
              <a:t> </a:t>
            </a:r>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35</a:t>
            </a:fld>
            <a:endParaRPr lang="en-US"/>
          </a:p>
        </p:txBody>
      </p:sp>
    </p:spTree>
    <p:extLst>
      <p:ext uri="{BB962C8B-B14F-4D97-AF65-F5344CB8AC3E}">
        <p14:creationId xmlns:p14="http://schemas.microsoft.com/office/powerpoint/2010/main" val="3515216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Normandale</a:t>
            </a:r>
            <a:r>
              <a:rPr lang="en-US" baseline="0" dirty="0" smtClean="0"/>
              <a:t> would like to make this purchase as soon as possible making payment in December 2023 with state treasury funds.  Opus is not yet set up in SWIFT.</a:t>
            </a:r>
          </a:p>
          <a:p>
            <a:pPr>
              <a:spcBef>
                <a:spcPts val="607"/>
              </a:spcBef>
            </a:pPr>
            <a:endParaRPr lang="en-US" baseline="0" dirty="0" smtClean="0"/>
          </a:p>
          <a:p>
            <a:pPr>
              <a:spcBef>
                <a:spcPts val="607"/>
              </a:spcBef>
            </a:pPr>
            <a:r>
              <a:rPr lang="en-US" baseline="0" dirty="0" smtClean="0"/>
              <a:t>Tax determines that supplies are not subject to nonresident alien taxation and that payment will be made with State Treasury funds using SWIFT payment account code 413001 Supplies – ISRS OC 3000. </a:t>
            </a:r>
          </a:p>
          <a:p>
            <a:pPr>
              <a:spcBef>
                <a:spcPts val="607"/>
              </a:spcBef>
            </a:pPr>
            <a:r>
              <a:rPr lang="en-US" baseline="0" dirty="0" smtClean="0"/>
              <a:t>Tax signs off on the intake form and </a:t>
            </a:r>
            <a:r>
              <a:rPr lang="en-US" dirty="0" smtClean="0"/>
              <a:t>sends it to MMB along with the W-8BEN-E</a:t>
            </a:r>
            <a:r>
              <a:rPr lang="en-US" baseline="0" dirty="0" smtClean="0"/>
              <a:t> to set up Opus as a foreign supplier in SWIFT and </a:t>
            </a:r>
            <a:r>
              <a:rPr lang="en-US" dirty="0" smtClean="0"/>
              <a:t>so that when payment is made,</a:t>
            </a:r>
            <a:r>
              <a:rPr lang="en-US" baseline="0" dirty="0" smtClean="0"/>
              <a:t> it will </a:t>
            </a:r>
            <a:r>
              <a:rPr lang="en-US" dirty="0" smtClean="0"/>
              <a:t>be released by MMB in a timely manner.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36</a:t>
            </a:fld>
            <a:endParaRPr lang="en-US"/>
          </a:p>
        </p:txBody>
      </p:sp>
    </p:spTree>
    <p:extLst>
      <p:ext uri="{BB962C8B-B14F-4D97-AF65-F5344CB8AC3E}">
        <p14:creationId xmlns:p14="http://schemas.microsoft.com/office/powerpoint/2010/main" val="1370334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smtClean="0"/>
              <a:t>The final</a:t>
            </a:r>
            <a:r>
              <a:rPr lang="en-US" baseline="0" dirty="0" smtClean="0"/>
              <a:t> example is of an </a:t>
            </a:r>
            <a:r>
              <a:rPr lang="en-US" dirty="0" smtClean="0"/>
              <a:t>honorarium </a:t>
            </a:r>
            <a:r>
              <a:rPr lang="en-US" dirty="0"/>
              <a:t>payment.  This is a complex example to illustrate the additional information that may be required before we can determine the payment’s tax treatment.  </a:t>
            </a:r>
          </a:p>
          <a:p>
            <a:pPr>
              <a:spcBef>
                <a:spcPts val="607"/>
              </a:spcBef>
            </a:pPr>
            <a:r>
              <a:rPr lang="en-US" dirty="0"/>
              <a:t>St Cloud State University invites Mei Lee a Chinese writer and scholar to </a:t>
            </a:r>
            <a:r>
              <a:rPr lang="en-US" dirty="0" smtClean="0"/>
              <a:t>lecture a</a:t>
            </a:r>
            <a:r>
              <a:rPr lang="en-US" baseline="0" dirty="0" smtClean="0"/>
              <a:t> Chinese language class</a:t>
            </a:r>
            <a:r>
              <a:rPr lang="en-US" dirty="0" smtClean="0"/>
              <a:t>.</a:t>
            </a:r>
            <a:endParaRPr lang="en-US" dirty="0"/>
          </a:p>
          <a:p>
            <a:pPr marL="520111" indent="-520111">
              <a:spcBef>
                <a:spcPts val="607"/>
              </a:spcBef>
              <a:buFont typeface="+mj-lt"/>
              <a:buAutoNum type="arabicPeriod"/>
            </a:pPr>
            <a:r>
              <a:rPr lang="en-US" dirty="0"/>
              <a:t>St Cloud Gathers IRS Form W-8BEN from Mei Lee, and</a:t>
            </a:r>
          </a:p>
          <a:p>
            <a:pPr marL="520111" indent="-520111">
              <a:spcBef>
                <a:spcPts val="607"/>
              </a:spcBef>
              <a:buFont typeface="+mj-lt"/>
              <a:buAutoNum type="arabicPeriod"/>
            </a:pPr>
            <a:r>
              <a:rPr lang="en-US" dirty="0"/>
              <a:t>Completes the Foreign Vendor Intake Form</a:t>
            </a:r>
          </a:p>
          <a:p>
            <a:pPr>
              <a:spcBef>
                <a:spcPts val="607"/>
              </a:spcBef>
            </a:pPr>
            <a:r>
              <a:rPr lang="en-US" dirty="0"/>
              <a:t>The campus provides both forms to Tax Services</a:t>
            </a:r>
          </a:p>
        </p:txBody>
      </p:sp>
      <p:sp>
        <p:nvSpPr>
          <p:cNvPr id="4" name="Slide Number Placeholder 3"/>
          <p:cNvSpPr>
            <a:spLocks noGrp="1"/>
          </p:cNvSpPr>
          <p:nvPr>
            <p:ph type="sldNum" sz="quarter" idx="10"/>
          </p:nvPr>
        </p:nvSpPr>
        <p:spPr/>
        <p:txBody>
          <a:bodyPr/>
          <a:lstStyle/>
          <a:p>
            <a:fld id="{654EEEFA-281C-41A9-8A22-E624927AD31F}" type="slidenum">
              <a:rPr lang="en-US" smtClean="0"/>
              <a:t>37</a:t>
            </a:fld>
            <a:endParaRPr lang="en-US"/>
          </a:p>
        </p:txBody>
      </p:sp>
    </p:spTree>
    <p:extLst>
      <p:ext uri="{BB962C8B-B14F-4D97-AF65-F5344CB8AC3E}">
        <p14:creationId xmlns:p14="http://schemas.microsoft.com/office/powerpoint/2010/main" val="873905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Tax reviews information on the Foreign Vendor Intake Form</a:t>
            </a:r>
          </a:p>
          <a:p>
            <a:pPr marL="173370" indent="-173370">
              <a:spcBef>
                <a:spcPts val="607"/>
              </a:spcBef>
              <a:buFont typeface="Arial" panose="020B0604020202020204" pitchFamily="34" charset="0"/>
              <a:buChar char="•"/>
            </a:pPr>
            <a:r>
              <a:rPr lang="en-US" dirty="0"/>
              <a:t>Payment is for </a:t>
            </a:r>
            <a:r>
              <a:rPr lang="en-US" dirty="0" smtClean="0"/>
              <a:t>$5000 </a:t>
            </a:r>
            <a:r>
              <a:rPr lang="en-US" dirty="0"/>
              <a:t>plus expense reimbursements</a:t>
            </a:r>
          </a:p>
          <a:p>
            <a:pPr marL="173370" indent="-173370">
              <a:spcBef>
                <a:spcPts val="607"/>
              </a:spcBef>
              <a:buFont typeface="Arial" panose="020B0604020202020204" pitchFamily="34" charset="0"/>
              <a:buChar char="•"/>
            </a:pPr>
            <a:r>
              <a:rPr lang="en-US" dirty="0"/>
              <a:t>The services will be performed in the United States </a:t>
            </a:r>
          </a:p>
          <a:p>
            <a:pPr marL="635691" lvl="1" indent="-173370">
              <a:spcBef>
                <a:spcPts val="607"/>
              </a:spcBef>
              <a:buFont typeface="Arial" panose="020B0604020202020204" pitchFamily="34" charset="0"/>
              <a:buChar char="•"/>
            </a:pPr>
            <a:r>
              <a:rPr lang="en-US" dirty="0"/>
              <a:t>This is significant because a payment for services performed in the US, is subject to the 30% federal nonresident alien tax</a:t>
            </a:r>
          </a:p>
          <a:p>
            <a:pPr marL="173370" indent="-173370">
              <a:spcBef>
                <a:spcPts val="607"/>
              </a:spcBef>
              <a:buFont typeface="Arial" panose="020B0604020202020204" pitchFamily="34" charset="0"/>
              <a:buChar char="•"/>
            </a:pPr>
            <a:r>
              <a:rPr lang="en-US" dirty="0"/>
              <a:t>The honorarium is </a:t>
            </a:r>
            <a:r>
              <a:rPr lang="en-US" dirty="0" smtClean="0"/>
              <a:t>not</a:t>
            </a:r>
            <a:r>
              <a:rPr lang="en-US" baseline="0" dirty="0" smtClean="0"/>
              <a:t> for </a:t>
            </a:r>
            <a:r>
              <a:rPr lang="en-US" dirty="0" smtClean="0"/>
              <a:t>public </a:t>
            </a:r>
            <a:r>
              <a:rPr lang="en-US" dirty="0"/>
              <a:t>speaking </a:t>
            </a:r>
          </a:p>
          <a:p>
            <a:pPr marL="635691" lvl="1" indent="-173370">
              <a:spcBef>
                <a:spcPts val="607"/>
              </a:spcBef>
              <a:buFont typeface="Arial" panose="020B0604020202020204" pitchFamily="34" charset="0"/>
              <a:buChar char="•"/>
            </a:pPr>
            <a:r>
              <a:rPr lang="en-US" dirty="0"/>
              <a:t>This is significant because payments for public speaking (including expense reimbursements) are subject to the 2% MN nonresident entertainer </a:t>
            </a:r>
            <a:r>
              <a:rPr lang="en-US" dirty="0" smtClean="0"/>
              <a:t>tax.</a:t>
            </a:r>
            <a:r>
              <a:rPr lang="en-US" baseline="0" dirty="0" smtClean="0"/>
              <a:t>  Because Mei Lee is lecturing to a class, the payment is not subject to MN Nonresident Entertainer tax</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38</a:t>
            </a:fld>
            <a:endParaRPr lang="en-US"/>
          </a:p>
        </p:txBody>
      </p:sp>
    </p:spTree>
    <p:extLst>
      <p:ext uri="{BB962C8B-B14F-4D97-AF65-F5344CB8AC3E}">
        <p14:creationId xmlns:p14="http://schemas.microsoft.com/office/powerpoint/2010/main" val="3799931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spcBef>
                <a:spcPts val="607"/>
              </a:spcBef>
              <a:buFont typeface="Arial" panose="020B0604020202020204" pitchFamily="34" charset="0"/>
              <a:buChar char="•"/>
            </a:pPr>
            <a:r>
              <a:rPr lang="en-US" dirty="0"/>
              <a:t>The visitor will be </a:t>
            </a:r>
            <a:r>
              <a:rPr lang="en-US" dirty="0" smtClean="0"/>
              <a:t>lecturing</a:t>
            </a:r>
            <a:r>
              <a:rPr lang="en-US" baseline="0" dirty="0" smtClean="0"/>
              <a:t> to a classroom in April 2024</a:t>
            </a:r>
            <a:endParaRPr lang="en-US" dirty="0"/>
          </a:p>
          <a:p>
            <a:pPr marL="173370" indent="-173370">
              <a:spcBef>
                <a:spcPts val="607"/>
              </a:spcBef>
              <a:buFont typeface="Arial" panose="020B0604020202020204" pitchFamily="34" charset="0"/>
              <a:buChar char="•"/>
            </a:pPr>
            <a:r>
              <a:rPr lang="en-US" dirty="0"/>
              <a:t>The payment will be from the State Treasury account.  </a:t>
            </a:r>
          </a:p>
          <a:p>
            <a:pPr marL="173370" indent="-173370">
              <a:spcBef>
                <a:spcPts val="607"/>
              </a:spcBef>
              <a:buFont typeface="Arial" panose="020B0604020202020204" pitchFamily="34" charset="0"/>
              <a:buChar char="•"/>
            </a:pPr>
            <a:r>
              <a:rPr lang="en-US" dirty="0"/>
              <a:t>And the vendor needs to be set up in SWIFT </a:t>
            </a:r>
          </a:p>
        </p:txBody>
      </p:sp>
      <p:sp>
        <p:nvSpPr>
          <p:cNvPr id="4" name="Slide Number Placeholder 3"/>
          <p:cNvSpPr>
            <a:spLocks noGrp="1"/>
          </p:cNvSpPr>
          <p:nvPr>
            <p:ph type="sldNum" sz="quarter" idx="10"/>
          </p:nvPr>
        </p:nvSpPr>
        <p:spPr/>
        <p:txBody>
          <a:bodyPr/>
          <a:lstStyle/>
          <a:p>
            <a:fld id="{654EEEFA-281C-41A9-8A22-E624927AD31F}" type="slidenum">
              <a:rPr lang="en-US" smtClean="0"/>
              <a:t>39</a:t>
            </a:fld>
            <a:endParaRPr lang="en-US"/>
          </a:p>
        </p:txBody>
      </p:sp>
    </p:spTree>
    <p:extLst>
      <p:ext uri="{BB962C8B-B14F-4D97-AF65-F5344CB8AC3E}">
        <p14:creationId xmlns:p14="http://schemas.microsoft.com/office/powerpoint/2010/main" val="269179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smtClean="0"/>
              <a:t>Today we will</a:t>
            </a:r>
            <a:r>
              <a:rPr lang="en-US" baseline="0" dirty="0" smtClean="0"/>
              <a:t> be </a:t>
            </a:r>
            <a:r>
              <a:rPr lang="en-US" dirty="0" smtClean="0"/>
              <a:t>talking </a:t>
            </a:r>
            <a:r>
              <a:rPr lang="en-US" dirty="0"/>
              <a:t>about Nonresident Alien Taxation or for short NRA taxation</a:t>
            </a:r>
          </a:p>
          <a:p>
            <a:pPr defTabSz="924641">
              <a:defRPr/>
            </a:pPr>
            <a:r>
              <a:rPr lang="en-US" dirty="0"/>
              <a:t>The U.S. has two systems of taxation: one for </a:t>
            </a:r>
            <a:r>
              <a:rPr lang="en-US" dirty="0" smtClean="0"/>
              <a:t>US residents </a:t>
            </a:r>
            <a:r>
              <a:rPr lang="en-US" dirty="0"/>
              <a:t>and one for nonresidents.  </a:t>
            </a:r>
            <a:r>
              <a:rPr lang="en-US" dirty="0" smtClean="0"/>
              <a:t>When we</a:t>
            </a:r>
            <a:r>
              <a:rPr lang="en-US" baseline="0" dirty="0" smtClean="0"/>
              <a:t> say resident, we mean residents for tax purposes.</a:t>
            </a:r>
            <a:r>
              <a:rPr lang="en-US" dirty="0" smtClean="0"/>
              <a:t>  </a:t>
            </a:r>
            <a:r>
              <a:rPr lang="en-US" dirty="0"/>
              <a:t>Nonresidents are taxed up front.   This means that when we make a payment to a foreign individual or business, we are responsible for identifying if the payment is subject to federal NRA tax withholding and/or reporting.  If the payment is subject to NRA tax </a:t>
            </a:r>
            <a:r>
              <a:rPr lang="en-US" dirty="0" smtClean="0"/>
              <a:t>withholding, </a:t>
            </a:r>
            <a:r>
              <a:rPr lang="en-US" dirty="0"/>
              <a:t>we are responsible for:</a:t>
            </a:r>
          </a:p>
          <a:p>
            <a:pPr marL="173370" indent="-173370" defTabSz="924641">
              <a:buFont typeface="Arial" panose="020B0604020202020204" pitchFamily="34" charset="0"/>
              <a:buChar char="•"/>
              <a:defRPr/>
            </a:pPr>
            <a:r>
              <a:rPr lang="en-US" dirty="0"/>
              <a:t>withholding the tax or applying a tax treaty benefit, </a:t>
            </a:r>
          </a:p>
          <a:p>
            <a:pPr marL="173370" indent="-173370" defTabSz="924641">
              <a:buFont typeface="Arial" panose="020B0604020202020204" pitchFamily="34" charset="0"/>
              <a:buChar char="•"/>
              <a:defRPr/>
            </a:pPr>
            <a:r>
              <a:rPr lang="en-US" dirty="0"/>
              <a:t>remitting the tax to the Internal Revenue Service and </a:t>
            </a:r>
          </a:p>
          <a:p>
            <a:pPr marL="173370" indent="-173370" defTabSz="924641">
              <a:buFont typeface="Arial" panose="020B0604020202020204" pitchFamily="34" charset="0"/>
              <a:buChar char="•"/>
              <a:defRPr/>
            </a:pPr>
            <a:r>
              <a:rPr lang="en-US" dirty="0"/>
              <a:t>reporting the payment and/or withheld tax to the IRS and to the vendor </a:t>
            </a:r>
          </a:p>
          <a:p>
            <a:r>
              <a:rPr lang="en-US" b="1" dirty="0" smtClean="0"/>
              <a:t>If we do not withhold</a:t>
            </a:r>
            <a:r>
              <a:rPr lang="en-US" b="1" baseline="0" dirty="0" smtClean="0"/>
              <a:t> NRA tax when required, we are, as the responsible withholding agent, subject to IRS penalty</a:t>
            </a:r>
            <a:endParaRPr lang="en-US" b="1" dirty="0"/>
          </a:p>
        </p:txBody>
      </p:sp>
      <p:sp>
        <p:nvSpPr>
          <p:cNvPr id="4" name="Slide Number Placeholder 3"/>
          <p:cNvSpPr>
            <a:spLocks noGrp="1"/>
          </p:cNvSpPr>
          <p:nvPr>
            <p:ph type="sldNum" sz="quarter" idx="10"/>
          </p:nvPr>
        </p:nvSpPr>
        <p:spPr/>
        <p:txBody>
          <a:bodyPr/>
          <a:lstStyle/>
          <a:p>
            <a:fld id="{654EEEFA-281C-41A9-8A22-E624927AD31F}" type="slidenum">
              <a:rPr lang="en-US" smtClean="0"/>
              <a:t>4</a:t>
            </a:fld>
            <a:endParaRPr lang="en-US"/>
          </a:p>
        </p:txBody>
      </p:sp>
    </p:spTree>
    <p:extLst>
      <p:ext uri="{BB962C8B-B14F-4D97-AF65-F5344CB8AC3E}">
        <p14:creationId xmlns:p14="http://schemas.microsoft.com/office/powerpoint/2010/main" val="1323542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Tax reviews the visitors </a:t>
            </a:r>
            <a:r>
              <a:rPr lang="en-US" dirty="0" smtClean="0"/>
              <a:t>IRS form W-8BEN and notes </a:t>
            </a:r>
            <a:r>
              <a:rPr lang="en-US" dirty="0"/>
              <a:t>that the visitor is from China and does not have a U.S. tax identification number.  This is significant because:</a:t>
            </a:r>
          </a:p>
          <a:p>
            <a:pPr marL="173370" indent="-173370">
              <a:spcBef>
                <a:spcPts val="607"/>
              </a:spcBef>
              <a:buFont typeface="Arial" panose="020B0604020202020204" pitchFamily="34" charset="0"/>
              <a:buChar char="•"/>
            </a:pPr>
            <a:r>
              <a:rPr lang="en-US" dirty="0"/>
              <a:t>There is US-China tax treaty benefit for independent contractor services that could exempt the payment from federal </a:t>
            </a:r>
            <a:r>
              <a:rPr lang="en-US" dirty="0" smtClean="0"/>
              <a:t>nonresident</a:t>
            </a:r>
            <a:r>
              <a:rPr lang="en-US" baseline="0" dirty="0" smtClean="0"/>
              <a:t> alien </a:t>
            </a:r>
            <a:r>
              <a:rPr lang="en-US" dirty="0" smtClean="0"/>
              <a:t>taxation</a:t>
            </a:r>
            <a:endParaRPr lang="en-US" dirty="0"/>
          </a:p>
          <a:p>
            <a:pPr marL="173370" indent="-173370">
              <a:spcBef>
                <a:spcPts val="607"/>
              </a:spcBef>
              <a:buFont typeface="Arial" panose="020B0604020202020204" pitchFamily="34" charset="0"/>
              <a:buChar char="•"/>
            </a:pPr>
            <a:r>
              <a:rPr lang="en-US" dirty="0"/>
              <a:t>HOWEVER A US tax id is needed to claim the benefit</a:t>
            </a:r>
          </a:p>
          <a:p>
            <a:pPr>
              <a:spcBef>
                <a:spcPts val="607"/>
              </a:spcBef>
            </a:pPr>
            <a:r>
              <a:rPr lang="en-US" dirty="0"/>
              <a:t>This means the payment to Mei Lee will be subject to </a:t>
            </a:r>
            <a:r>
              <a:rPr lang="en-US" dirty="0" smtClean="0"/>
              <a:t>30% nonresident alien</a:t>
            </a:r>
            <a:r>
              <a:rPr lang="en-US" baseline="0" dirty="0" smtClean="0"/>
              <a:t> tax withholding</a:t>
            </a:r>
            <a:r>
              <a:rPr lang="en-US" dirty="0" smtClean="0"/>
              <a:t> </a:t>
            </a:r>
            <a:endParaRPr lang="en-US" dirty="0"/>
          </a:p>
          <a:p>
            <a:pPr>
              <a:spcBef>
                <a:spcPts val="607"/>
              </a:spcBef>
            </a:pPr>
            <a:r>
              <a:rPr lang="en-US" dirty="0"/>
              <a:t>Next we need to know - May we pay Mei Lee?  To answer that question, we need to know the visitor’s immigration (</a:t>
            </a:r>
            <a:r>
              <a:rPr lang="en-US" dirty="0" err="1"/>
              <a:t>ie</a:t>
            </a:r>
            <a:r>
              <a:rPr lang="en-US" dirty="0"/>
              <a:t>: visa) status.</a:t>
            </a:r>
          </a:p>
          <a:p>
            <a:pPr>
              <a:spcBef>
                <a:spcPts val="607"/>
              </a:spcBef>
            </a:pPr>
            <a:endParaRPr lang="en-US" dirty="0"/>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40</a:t>
            </a:fld>
            <a:endParaRPr lang="en-US"/>
          </a:p>
        </p:txBody>
      </p:sp>
    </p:spTree>
    <p:extLst>
      <p:ext uri="{BB962C8B-B14F-4D97-AF65-F5344CB8AC3E}">
        <p14:creationId xmlns:p14="http://schemas.microsoft.com/office/powerpoint/2010/main" val="3047816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Tax contacts St Cloud State &amp; the campus replies that Mei</a:t>
            </a:r>
            <a:r>
              <a:rPr lang="en-US" baseline="0" dirty="0"/>
              <a:t> Lee </a:t>
            </a:r>
            <a:r>
              <a:rPr lang="en-US" dirty="0"/>
              <a:t>will be in the US under a B2 visitor status  </a:t>
            </a:r>
          </a:p>
          <a:p>
            <a:pPr marL="173370" indent="-173370">
              <a:spcBef>
                <a:spcPts val="607"/>
              </a:spcBef>
              <a:buFont typeface="Arial" panose="020B0604020202020204" pitchFamily="34" charset="0"/>
              <a:buChar char="•"/>
            </a:pPr>
            <a:r>
              <a:rPr lang="en-US" dirty="0"/>
              <a:t>This is significant because B visitors are prohibited from receiving payments for services BUT under certain circumstances, honorariums may be paid to B visitors  -  this is known as the 9-5-6 Rule.  </a:t>
            </a:r>
          </a:p>
          <a:p>
            <a:pPr>
              <a:spcBef>
                <a:spcPts val="607"/>
              </a:spcBef>
            </a:pPr>
            <a:r>
              <a:rPr lang="en-US" dirty="0"/>
              <a:t>Tax completes and signs the intake form, noting that:</a:t>
            </a:r>
          </a:p>
          <a:p>
            <a:pPr marL="173370" indent="-173370">
              <a:spcBef>
                <a:spcPts val="607"/>
              </a:spcBef>
              <a:buFont typeface="Arial" panose="020B0604020202020204" pitchFamily="34" charset="0"/>
              <a:buChar char="•"/>
            </a:pPr>
            <a:r>
              <a:rPr lang="en-US" dirty="0"/>
              <a:t>Additional documents are needed</a:t>
            </a:r>
          </a:p>
          <a:p>
            <a:pPr marL="635691" lvl="1" indent="-173370">
              <a:spcBef>
                <a:spcPts val="607"/>
              </a:spcBef>
              <a:buFont typeface="Arial" panose="020B0604020202020204" pitchFamily="34" charset="0"/>
              <a:buChar char="•"/>
            </a:pPr>
            <a:r>
              <a:rPr lang="en-US" dirty="0"/>
              <a:t>Vendor Tax Residency Information Form</a:t>
            </a:r>
          </a:p>
          <a:p>
            <a:pPr marL="635691" lvl="1" indent="-173370">
              <a:spcBef>
                <a:spcPts val="607"/>
              </a:spcBef>
              <a:buFont typeface="Arial" panose="020B0604020202020204" pitchFamily="34" charset="0"/>
              <a:buChar char="•"/>
            </a:pPr>
            <a:r>
              <a:rPr lang="en-US" dirty="0"/>
              <a:t>B Honoraria Eligibility Certification</a:t>
            </a:r>
            <a:r>
              <a:rPr lang="en-US" baseline="0" dirty="0"/>
              <a:t> form</a:t>
            </a:r>
            <a:r>
              <a:rPr lang="en-US" dirty="0"/>
              <a:t> </a:t>
            </a:r>
          </a:p>
          <a:p>
            <a:pPr marL="635691" lvl="1" indent="-173370">
              <a:spcBef>
                <a:spcPts val="607"/>
              </a:spcBef>
              <a:buFont typeface="Arial" panose="020B0604020202020204" pitchFamily="34" charset="0"/>
              <a:buChar char="•"/>
            </a:pPr>
            <a:r>
              <a:rPr lang="en-US" dirty="0"/>
              <a:t>Mei Lee’s Passport identification page</a:t>
            </a:r>
          </a:p>
          <a:p>
            <a:pPr marL="635691" lvl="1" indent="-173370">
              <a:spcBef>
                <a:spcPts val="607"/>
              </a:spcBef>
              <a:buFont typeface="Arial" panose="020B0604020202020204" pitchFamily="34" charset="0"/>
              <a:buChar char="•"/>
            </a:pPr>
            <a:r>
              <a:rPr lang="en-US" dirty="0"/>
              <a:t>I-94 Arrival/Departure record and Travel History (this can be retrieved by Tax using Passport information)</a:t>
            </a:r>
          </a:p>
          <a:p>
            <a:pPr marL="173370" indent="-173370">
              <a:spcBef>
                <a:spcPts val="607"/>
              </a:spcBef>
              <a:buFont typeface="Arial" panose="020B0604020202020204" pitchFamily="34" charset="0"/>
              <a:buChar char="•"/>
            </a:pPr>
            <a:r>
              <a:rPr lang="en-US" dirty="0"/>
              <a:t>The honorarium is taxable (we can not exempt the payment under the US China tax treaty because the visitor does not have a US tax id)</a:t>
            </a:r>
          </a:p>
          <a:p>
            <a:pPr marL="635691" lvl="1" indent="-173370">
              <a:spcBef>
                <a:spcPts val="607"/>
              </a:spcBef>
              <a:buFont typeface="Arial" panose="020B0604020202020204" pitchFamily="34" charset="0"/>
              <a:buChar char="•"/>
            </a:pPr>
            <a:r>
              <a:rPr lang="en-US" dirty="0"/>
              <a:t>The honorarium is subject to 30% Federal tax </a:t>
            </a:r>
          </a:p>
          <a:p>
            <a:pPr>
              <a:spcBef>
                <a:spcPts val="607"/>
              </a:spcBef>
            </a:pPr>
            <a:r>
              <a:rPr lang="en-US" dirty="0" smtClean="0"/>
              <a:t>Tax sends</a:t>
            </a:r>
            <a:r>
              <a:rPr lang="en-US" baseline="0" dirty="0" smtClean="0"/>
              <a:t> the </a:t>
            </a:r>
            <a:r>
              <a:rPr lang="en-US" dirty="0" smtClean="0"/>
              <a:t>completed </a:t>
            </a:r>
            <a:r>
              <a:rPr lang="en-US" dirty="0"/>
              <a:t>intake form and the W-8BEN to </a:t>
            </a:r>
            <a:r>
              <a:rPr lang="en-US" dirty="0" smtClean="0"/>
              <a:t>MMB to set Mei Lee up as a SWIFT</a:t>
            </a:r>
            <a:r>
              <a:rPr lang="en-US" baseline="0" dirty="0" smtClean="0"/>
              <a:t> supplier</a:t>
            </a:r>
            <a:endParaRPr lang="en-US" dirty="0"/>
          </a:p>
          <a:p>
            <a:pPr>
              <a:spcBef>
                <a:spcPts val="607"/>
              </a:spcBef>
            </a:pPr>
            <a:endParaRPr lang="en-US" dirty="0"/>
          </a:p>
          <a:p>
            <a:pPr marL="635691" lvl="1" indent="-173370">
              <a:spcBef>
                <a:spcPts val="607"/>
              </a:spcBef>
              <a:buFont typeface="Arial" panose="020B0604020202020204" pitchFamily="34" charset="0"/>
              <a:buChar char="•"/>
            </a:pPr>
            <a:endParaRPr lang="en-US" dirty="0"/>
          </a:p>
          <a:p>
            <a:pPr marL="635691" lvl="1" indent="-173370">
              <a:spcBef>
                <a:spcPts val="607"/>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41</a:t>
            </a:fld>
            <a:endParaRPr lang="en-US"/>
          </a:p>
        </p:txBody>
      </p:sp>
    </p:spTree>
    <p:extLst>
      <p:ext uri="{BB962C8B-B14F-4D97-AF65-F5344CB8AC3E}">
        <p14:creationId xmlns:p14="http://schemas.microsoft.com/office/powerpoint/2010/main" val="2707970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spcBef>
                <a:spcPts val="607"/>
              </a:spcBef>
              <a:defRPr/>
            </a:pPr>
            <a:r>
              <a:rPr lang="en-US" dirty="0" smtClean="0"/>
              <a:t>MMB provides us</a:t>
            </a:r>
            <a:r>
              <a:rPr lang="en-US" baseline="0" dirty="0" smtClean="0"/>
              <a:t> with a </a:t>
            </a:r>
            <a:r>
              <a:rPr lang="en-US" dirty="0" smtClean="0"/>
              <a:t>SWIFT </a:t>
            </a:r>
            <a:r>
              <a:rPr lang="en-US" dirty="0"/>
              <a:t>vendor number for Mei Lee and </a:t>
            </a:r>
            <a:r>
              <a:rPr lang="en-US" dirty="0" smtClean="0"/>
              <a:t>St Cloud State proceeds</a:t>
            </a:r>
            <a:r>
              <a:rPr lang="en-US" baseline="0" dirty="0" smtClean="0"/>
              <a:t> to </a:t>
            </a:r>
            <a:r>
              <a:rPr lang="en-US" dirty="0" smtClean="0"/>
              <a:t>set </a:t>
            </a:r>
            <a:r>
              <a:rPr lang="en-US" dirty="0"/>
              <a:t>up the contract in </a:t>
            </a:r>
            <a:r>
              <a:rPr lang="en-US" dirty="0" err="1"/>
              <a:t>MarketPlace</a:t>
            </a:r>
            <a:r>
              <a:rPr lang="en-US" dirty="0"/>
              <a:t>, indicating that the contract is with a foreign vendor and uploading the completed Intake Form &amp; W-8BEN as attachments.  </a:t>
            </a:r>
          </a:p>
          <a:p>
            <a:pPr>
              <a:spcBef>
                <a:spcPts val="607"/>
              </a:spcBef>
            </a:pPr>
            <a:r>
              <a:rPr lang="en-US" dirty="0"/>
              <a:t>St Cloud State gathers the requested additional documents from Mei Lee:</a:t>
            </a:r>
          </a:p>
          <a:p>
            <a:pPr marL="635691" lvl="1" indent="-173370">
              <a:spcBef>
                <a:spcPts val="607"/>
              </a:spcBef>
              <a:buFont typeface="Arial" panose="020B0604020202020204" pitchFamily="34" charset="0"/>
              <a:buChar char="•"/>
            </a:pPr>
            <a:r>
              <a:rPr lang="en-US" dirty="0"/>
              <a:t>Vendor Tax Residency Information Form</a:t>
            </a:r>
          </a:p>
          <a:p>
            <a:pPr marL="635691" lvl="1" indent="-173370">
              <a:spcBef>
                <a:spcPts val="607"/>
              </a:spcBef>
              <a:buFont typeface="Arial" panose="020B0604020202020204" pitchFamily="34" charset="0"/>
              <a:buChar char="•"/>
            </a:pPr>
            <a:r>
              <a:rPr lang="en-US" dirty="0"/>
              <a:t>B Honoraria Eligibility Certification </a:t>
            </a:r>
          </a:p>
          <a:p>
            <a:pPr marL="635691" lvl="1" indent="-173370">
              <a:spcBef>
                <a:spcPts val="607"/>
              </a:spcBef>
              <a:buFont typeface="Arial" panose="020B0604020202020204" pitchFamily="34" charset="0"/>
              <a:buChar char="•"/>
            </a:pPr>
            <a:r>
              <a:rPr lang="en-US" dirty="0"/>
              <a:t>Passport identification page</a:t>
            </a:r>
          </a:p>
          <a:p>
            <a:pPr>
              <a:spcBef>
                <a:spcPts val="607"/>
              </a:spcBef>
            </a:pPr>
            <a:endParaRPr lang="en-US" dirty="0"/>
          </a:p>
          <a:p>
            <a:pPr>
              <a:spcBef>
                <a:spcPts val="607"/>
              </a:spcBef>
            </a:pPr>
            <a:r>
              <a:rPr lang="en-US" dirty="0"/>
              <a:t> </a:t>
            </a:r>
          </a:p>
          <a:p>
            <a:pPr>
              <a:spcBef>
                <a:spcPts val="607"/>
              </a:spcBef>
            </a:pPr>
            <a:endParaRPr lang="en-US" dirty="0"/>
          </a:p>
          <a:p>
            <a:pPr>
              <a:spcBef>
                <a:spcPts val="607"/>
              </a:spcBef>
            </a:pPr>
            <a:endParaRPr lang="en-US" dirty="0"/>
          </a:p>
          <a:p>
            <a:pPr>
              <a:spcBef>
                <a:spcPts val="607"/>
              </a:spcBef>
            </a:pPr>
            <a:endParaRPr lang="en-US" dirty="0"/>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42</a:t>
            </a:fld>
            <a:endParaRPr lang="en-US"/>
          </a:p>
        </p:txBody>
      </p:sp>
    </p:spTree>
    <p:extLst>
      <p:ext uri="{BB962C8B-B14F-4D97-AF65-F5344CB8AC3E}">
        <p14:creationId xmlns:p14="http://schemas.microsoft.com/office/powerpoint/2010/main" val="19284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This is the Vendor Tax Residency Information form. </a:t>
            </a:r>
          </a:p>
          <a:p>
            <a:pPr>
              <a:spcBef>
                <a:spcPts val="607"/>
              </a:spcBef>
            </a:pPr>
            <a:r>
              <a:rPr lang="en-US" dirty="0"/>
              <a:t>In addition to personal information, this form requests the number of days, the immigration status and the purpose of any trips into the U.S. the visitor has made in the current year and the two years preceding.  </a:t>
            </a:r>
          </a:p>
          <a:p>
            <a:pPr>
              <a:spcBef>
                <a:spcPts val="607"/>
              </a:spcBef>
            </a:pPr>
            <a:r>
              <a:rPr lang="en-US" dirty="0"/>
              <a:t>The form information is used to determine:</a:t>
            </a:r>
          </a:p>
          <a:p>
            <a:pPr marL="231160" indent="-231160" defTabSz="924641">
              <a:spcBef>
                <a:spcPts val="607"/>
              </a:spcBef>
              <a:buFont typeface="Arial" panose="020B0604020202020204" pitchFamily="34" charset="0"/>
              <a:buChar char="•"/>
              <a:defRPr/>
            </a:pPr>
            <a:r>
              <a:rPr lang="en-US" dirty="0"/>
              <a:t>If the visitor will be in the US under an immigration status that allows payment, and</a:t>
            </a:r>
          </a:p>
          <a:p>
            <a:pPr marL="231160" indent="-231160" defTabSz="924641">
              <a:spcBef>
                <a:spcPts val="607"/>
              </a:spcBef>
              <a:buFont typeface="Arial" panose="020B0604020202020204" pitchFamily="34" charset="0"/>
              <a:buChar char="•"/>
              <a:defRPr/>
            </a:pPr>
            <a:r>
              <a:rPr lang="en-US" dirty="0"/>
              <a:t>the visitors tax residency status to determine if they are subject to federal nonresident tax and reporting.  </a:t>
            </a:r>
          </a:p>
          <a:p>
            <a:pPr>
              <a:spcBef>
                <a:spcPts val="607"/>
              </a:spcBef>
            </a:pPr>
            <a:endParaRPr lang="en-US" dirty="0"/>
          </a:p>
          <a:p>
            <a:pPr>
              <a:spcBef>
                <a:spcPts val="607"/>
              </a:spcBef>
            </a:pPr>
            <a:r>
              <a:rPr lang="en-US" dirty="0"/>
              <a:t>Page one of the Tax Residency Information Form</a:t>
            </a:r>
          </a:p>
          <a:p>
            <a:pPr marL="173370" indent="-173370">
              <a:spcBef>
                <a:spcPts val="607"/>
              </a:spcBef>
              <a:buFont typeface="Arial" panose="020B0604020202020204" pitchFamily="34" charset="0"/>
              <a:buChar char="•"/>
            </a:pPr>
            <a:r>
              <a:rPr lang="en-US" dirty="0"/>
              <a:t>The visitor is in the U.S. under B2 visitor status</a:t>
            </a:r>
          </a:p>
          <a:p>
            <a:pPr marL="173370" indent="-173370">
              <a:spcBef>
                <a:spcPts val="607"/>
              </a:spcBef>
              <a:buFont typeface="Arial" panose="020B0604020202020204" pitchFamily="34" charset="0"/>
              <a:buChar char="•"/>
            </a:pPr>
            <a:r>
              <a:rPr lang="en-US" dirty="0"/>
              <a:t>Will be on campus for 3 days</a:t>
            </a:r>
          </a:p>
          <a:p>
            <a:pPr>
              <a:spcBef>
                <a:spcPts val="607"/>
              </a:spcBef>
            </a:pPr>
            <a:r>
              <a:rPr lang="en-US" dirty="0"/>
              <a:t>Page two shows that the visitor was in the U.S. in 2016 &amp; 2017 as a visiting scholar under J-1 status.</a:t>
            </a:r>
          </a:p>
        </p:txBody>
      </p:sp>
      <p:sp>
        <p:nvSpPr>
          <p:cNvPr id="4" name="Slide Number Placeholder 3"/>
          <p:cNvSpPr>
            <a:spLocks noGrp="1"/>
          </p:cNvSpPr>
          <p:nvPr>
            <p:ph type="sldNum" sz="quarter" idx="10"/>
          </p:nvPr>
        </p:nvSpPr>
        <p:spPr/>
        <p:txBody>
          <a:bodyPr/>
          <a:lstStyle/>
          <a:p>
            <a:fld id="{654EEEFA-281C-41A9-8A22-E624927AD31F}" type="slidenum">
              <a:rPr lang="en-US" smtClean="0"/>
              <a:t>43</a:t>
            </a:fld>
            <a:endParaRPr lang="en-US"/>
          </a:p>
        </p:txBody>
      </p:sp>
    </p:spTree>
    <p:extLst>
      <p:ext uri="{BB962C8B-B14F-4D97-AF65-F5344CB8AC3E}">
        <p14:creationId xmlns:p14="http://schemas.microsoft.com/office/powerpoint/2010/main" val="3276741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Based on this information, Tax determines:</a:t>
            </a:r>
          </a:p>
          <a:p>
            <a:pPr marL="231160" indent="-231160">
              <a:spcBef>
                <a:spcPts val="607"/>
              </a:spcBef>
              <a:buFont typeface="+mj-lt"/>
              <a:buAutoNum type="arabicPeriod"/>
            </a:pPr>
            <a:r>
              <a:rPr lang="en-US" dirty="0"/>
              <a:t>St Cloud State may pay the visitor the honorarium under the 9-5-6 Rule:</a:t>
            </a:r>
          </a:p>
          <a:p>
            <a:pPr marL="693481" lvl="1" indent="-231160" defTabSz="924641">
              <a:spcBef>
                <a:spcPts val="607"/>
              </a:spcBef>
              <a:buFont typeface="Arial" panose="020B0604020202020204" pitchFamily="34" charset="0"/>
              <a:buChar char="•"/>
              <a:defRPr/>
            </a:pPr>
            <a:r>
              <a:rPr lang="en-US" dirty="0"/>
              <a:t>This rule allows us to pay a B visitor or a visitor who enters the US under a visa waiver program, IF:</a:t>
            </a:r>
          </a:p>
          <a:p>
            <a:pPr marL="1155802" lvl="2" indent="-231160" defTabSz="924641">
              <a:spcBef>
                <a:spcPts val="607"/>
              </a:spcBef>
              <a:buFont typeface="Arial" panose="020B0604020202020204" pitchFamily="34" charset="0"/>
              <a:buChar char="•"/>
              <a:defRPr/>
            </a:pPr>
            <a:r>
              <a:rPr lang="en-US" dirty="0"/>
              <a:t>they perform academic services for the benefit of the college/university, </a:t>
            </a:r>
          </a:p>
          <a:p>
            <a:pPr marL="1155802" lvl="2" indent="-231160" defTabSz="924641">
              <a:spcBef>
                <a:spcPts val="607"/>
              </a:spcBef>
              <a:buFont typeface="Arial" panose="020B0604020202020204" pitchFamily="34" charset="0"/>
              <a:buChar char="•"/>
              <a:defRPr/>
            </a:pPr>
            <a:r>
              <a:rPr lang="en-US" dirty="0"/>
              <a:t>If the activities last no more than 9 days on the campus, and </a:t>
            </a:r>
          </a:p>
          <a:p>
            <a:pPr marL="1155802" lvl="2" indent="-231160" defTabSz="924641">
              <a:spcBef>
                <a:spcPts val="607"/>
              </a:spcBef>
              <a:buFont typeface="Arial" panose="020B0604020202020204" pitchFamily="34" charset="0"/>
              <a:buChar char="•"/>
              <a:defRPr/>
            </a:pPr>
            <a:r>
              <a:rPr lang="en-US" dirty="0"/>
              <a:t>if the visitor has not accepted payments from more than 5 other institutions in the previous 6 months.  </a:t>
            </a:r>
          </a:p>
          <a:p>
            <a:pPr marL="693481" lvl="1" indent="-231160" defTabSz="924641">
              <a:spcBef>
                <a:spcPts val="607"/>
              </a:spcBef>
              <a:buFont typeface="Arial" panose="020B0604020202020204" pitchFamily="34" charset="0"/>
              <a:buChar char="•"/>
              <a:defRPr/>
            </a:pPr>
            <a:r>
              <a:rPr lang="en-US" dirty="0"/>
              <a:t>Mei Lee must certify all of this by signing the B Honoraria Eligibility Certification form </a:t>
            </a:r>
          </a:p>
          <a:p>
            <a:pPr marL="231160" indent="-231160" defTabSz="924641">
              <a:spcBef>
                <a:spcPts val="607"/>
              </a:spcBef>
              <a:buFont typeface="+mj-lt"/>
              <a:buAutoNum type="arabicPeriod"/>
              <a:defRPr/>
            </a:pPr>
            <a:r>
              <a:rPr lang="en-US" dirty="0"/>
              <a:t>The honorarium is subject to 30% withholding tax because the visitor is a nonresident alien for tax purposes </a:t>
            </a:r>
          </a:p>
          <a:p>
            <a:pPr marL="693481" lvl="1" indent="-231160" defTabSz="924641">
              <a:spcBef>
                <a:spcPts val="607"/>
              </a:spcBef>
              <a:buFont typeface="Arial" panose="020B0604020202020204" pitchFamily="34" charset="0"/>
              <a:buChar char="•"/>
              <a:defRPr/>
            </a:pPr>
            <a:r>
              <a:rPr lang="en-US" dirty="0"/>
              <a:t>And we determined that based on the prior visit information that Mei Lee provided </a:t>
            </a:r>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44</a:t>
            </a:fld>
            <a:endParaRPr lang="en-US"/>
          </a:p>
        </p:txBody>
      </p:sp>
    </p:spTree>
    <p:extLst>
      <p:ext uri="{BB962C8B-B14F-4D97-AF65-F5344CB8AC3E}">
        <p14:creationId xmlns:p14="http://schemas.microsoft.com/office/powerpoint/2010/main" val="4207942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To document that the payment is allowable, we will need:</a:t>
            </a:r>
          </a:p>
          <a:p>
            <a:pPr marL="173370" indent="-173370">
              <a:spcBef>
                <a:spcPts val="607"/>
              </a:spcBef>
              <a:buFont typeface="Arial" panose="020B0604020202020204" pitchFamily="34" charset="0"/>
              <a:buChar char="•"/>
            </a:pPr>
            <a:r>
              <a:rPr lang="en-US" dirty="0"/>
              <a:t>A signed B Honoraria Eligibility Certification form</a:t>
            </a:r>
          </a:p>
          <a:p>
            <a:pPr marL="173370" indent="-173370">
              <a:spcBef>
                <a:spcPts val="607"/>
              </a:spcBef>
              <a:buFont typeface="Arial" panose="020B0604020202020204" pitchFamily="34" charset="0"/>
              <a:buChar char="•"/>
            </a:pPr>
            <a:r>
              <a:rPr lang="en-US" dirty="0"/>
              <a:t>Passport</a:t>
            </a:r>
          </a:p>
          <a:p>
            <a:pPr marL="635691" lvl="1" indent="-173370">
              <a:spcBef>
                <a:spcPts val="607"/>
              </a:spcBef>
              <a:buFont typeface="Arial" panose="020B0604020202020204" pitchFamily="34" charset="0"/>
              <a:buChar char="•"/>
            </a:pPr>
            <a:r>
              <a:rPr lang="en-US" dirty="0"/>
              <a:t>To document foreign citizenship </a:t>
            </a:r>
          </a:p>
          <a:p>
            <a:pPr marL="635691" lvl="1" indent="-173370" defTabSz="924641">
              <a:spcBef>
                <a:spcPts val="607"/>
              </a:spcBef>
              <a:buFont typeface="Arial" panose="020B0604020202020204" pitchFamily="34" charset="0"/>
              <a:buChar char="•"/>
              <a:defRPr/>
            </a:pPr>
            <a:r>
              <a:rPr lang="en-US" dirty="0"/>
              <a:t>To retrieve I-94 Arrival/Departure record</a:t>
            </a:r>
          </a:p>
          <a:p>
            <a:pPr marL="173370" indent="-173370">
              <a:spcBef>
                <a:spcPts val="607"/>
              </a:spcBef>
              <a:buFont typeface="Arial" panose="020B0604020202020204" pitchFamily="34" charset="0"/>
              <a:buChar char="•"/>
            </a:pPr>
            <a:r>
              <a:rPr lang="en-US" dirty="0"/>
              <a:t>I-94 Arrival/Departure record </a:t>
            </a:r>
          </a:p>
          <a:p>
            <a:pPr marL="635691" lvl="1" indent="-173370" defTabSz="924641">
              <a:spcBef>
                <a:spcPts val="607"/>
              </a:spcBef>
              <a:buFont typeface="Arial" panose="020B0604020202020204" pitchFamily="34" charset="0"/>
              <a:buChar char="•"/>
              <a:defRPr/>
            </a:pPr>
            <a:r>
              <a:rPr lang="en-US" dirty="0"/>
              <a:t>To document that Mei Lee is in the US under B visitor immigration status</a:t>
            </a:r>
          </a:p>
          <a:p>
            <a:pPr marL="173370" indent="-173370">
              <a:spcBef>
                <a:spcPts val="607"/>
              </a:spcBef>
              <a:buFont typeface="Arial" panose="020B0604020202020204" pitchFamily="34" charset="0"/>
              <a:buChar char="•"/>
            </a:pPr>
            <a:endParaRPr lang="en-US" dirty="0"/>
          </a:p>
          <a:p>
            <a:pPr marL="173370" indent="-173370">
              <a:spcBef>
                <a:spcPts val="607"/>
              </a:spcBef>
              <a:buFont typeface="Arial" panose="020B0604020202020204" pitchFamily="34" charset="0"/>
              <a:buChar char="•"/>
            </a:pPr>
            <a:endParaRPr lang="en-US" dirty="0"/>
          </a:p>
          <a:p>
            <a:pPr>
              <a:spcBef>
                <a:spcPts val="607"/>
              </a:spcBef>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45</a:t>
            </a:fld>
            <a:endParaRPr lang="en-US"/>
          </a:p>
        </p:txBody>
      </p:sp>
    </p:spTree>
    <p:extLst>
      <p:ext uri="{BB962C8B-B14F-4D97-AF65-F5344CB8AC3E}">
        <p14:creationId xmlns:p14="http://schemas.microsoft.com/office/powerpoint/2010/main" val="58327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St Cloud State has now gathered all the necessary Tax documents and is ready to pay Mei Lee.</a:t>
            </a:r>
          </a:p>
          <a:p>
            <a:pPr>
              <a:spcBef>
                <a:spcPts val="607"/>
              </a:spcBef>
            </a:pPr>
            <a:r>
              <a:rPr lang="en-US" dirty="0"/>
              <a:t>In addition to the $5000 honorarium St Cloud State will be reimbursing Mei Lee $2000 for airfare and lodging under the accountable plan rules. </a:t>
            </a:r>
          </a:p>
          <a:p>
            <a:pPr>
              <a:spcBef>
                <a:spcPts val="607"/>
              </a:spcBef>
            </a:pPr>
            <a:r>
              <a:rPr lang="en-US" dirty="0"/>
              <a:t>Tax Withholding</a:t>
            </a:r>
          </a:p>
          <a:p>
            <a:pPr>
              <a:spcBef>
                <a:spcPts val="607"/>
              </a:spcBef>
            </a:pPr>
            <a:r>
              <a:rPr lang="en-US" dirty="0"/>
              <a:t>St Cloud State withholds </a:t>
            </a:r>
          </a:p>
          <a:p>
            <a:pPr marL="173370" indent="-173370">
              <a:spcBef>
                <a:spcPts val="607"/>
              </a:spcBef>
              <a:buFont typeface="Arial" panose="020B0604020202020204" pitchFamily="34" charset="0"/>
              <a:buChar char="•"/>
            </a:pPr>
            <a:r>
              <a:rPr lang="en-US" dirty="0"/>
              <a:t>30% in federal tax from the $5,000 commencement honorarium = $1500</a:t>
            </a:r>
          </a:p>
          <a:p>
            <a:pPr>
              <a:spcBef>
                <a:spcPts val="607"/>
              </a:spcBef>
            </a:pPr>
            <a:r>
              <a:rPr lang="en-US" dirty="0" smtClean="0"/>
              <a:t>St </a:t>
            </a:r>
            <a:r>
              <a:rPr lang="en-US" dirty="0"/>
              <a:t>Cloud State is going to pay Mei Lee </a:t>
            </a:r>
            <a:r>
              <a:rPr lang="en-US" dirty="0" smtClean="0"/>
              <a:t>$3,500 </a:t>
            </a:r>
            <a:r>
              <a:rPr lang="en-US" dirty="0"/>
              <a:t>dollars</a:t>
            </a:r>
          </a:p>
          <a:p>
            <a:pPr>
              <a:spcBef>
                <a:spcPts val="607"/>
              </a:spcBef>
            </a:pPr>
            <a:r>
              <a:rPr lang="en-US" dirty="0"/>
              <a:t>The withheld tax is remitted and reported to Tax Services</a:t>
            </a:r>
          </a:p>
          <a:p>
            <a:pPr marL="173370" indent="-173370">
              <a:spcBef>
                <a:spcPts val="607"/>
              </a:spcBef>
              <a:buFont typeface="Arial" panose="020B0604020202020204" pitchFamily="34" charset="0"/>
              <a:buChar char="•"/>
            </a:pPr>
            <a:r>
              <a:rPr lang="en-US" dirty="0"/>
              <a:t>NRA 30% withholding will be reported on the NRA Vendor payment </a:t>
            </a:r>
            <a:r>
              <a:rPr lang="en-US" dirty="0" smtClean="0"/>
              <a:t>spreadsheet</a:t>
            </a:r>
            <a:endParaRPr lang="en-US" dirty="0"/>
          </a:p>
          <a:p>
            <a:pPr marL="173370" indent="-173370">
              <a:spcBef>
                <a:spcPts val="607"/>
              </a:spcBef>
              <a:buFont typeface="Arial" panose="020B0604020202020204" pitchFamily="34" charset="0"/>
              <a:buChar char="•"/>
            </a:pPr>
            <a:endParaRPr lang="en-US" dirty="0"/>
          </a:p>
          <a:p>
            <a:pPr>
              <a:spcBef>
                <a:spcPts val="607"/>
              </a:spcBef>
            </a:pPr>
            <a:r>
              <a:rPr lang="en-US" dirty="0"/>
              <a:t> </a:t>
            </a:r>
          </a:p>
        </p:txBody>
      </p:sp>
      <p:sp>
        <p:nvSpPr>
          <p:cNvPr id="4" name="Slide Number Placeholder 3"/>
          <p:cNvSpPr>
            <a:spLocks noGrp="1"/>
          </p:cNvSpPr>
          <p:nvPr>
            <p:ph type="sldNum" sz="quarter" idx="10"/>
          </p:nvPr>
        </p:nvSpPr>
        <p:spPr/>
        <p:txBody>
          <a:bodyPr/>
          <a:lstStyle/>
          <a:p>
            <a:fld id="{654EEEFA-281C-41A9-8A22-E624927AD31F}" type="slidenum">
              <a:rPr lang="en-US" smtClean="0"/>
              <a:t>46</a:t>
            </a:fld>
            <a:endParaRPr lang="en-US"/>
          </a:p>
        </p:txBody>
      </p:sp>
    </p:spTree>
    <p:extLst>
      <p:ext uri="{BB962C8B-B14F-4D97-AF65-F5344CB8AC3E}">
        <p14:creationId xmlns:p14="http://schemas.microsoft.com/office/powerpoint/2010/main" val="867308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r>
              <a:rPr lang="en-US" dirty="0"/>
              <a:t>Same scenario – but no tax withholding is required because Mei Lee has a U.S. tax identification number</a:t>
            </a:r>
          </a:p>
          <a:p>
            <a:pPr>
              <a:spcBef>
                <a:spcPts val="607"/>
              </a:spcBef>
            </a:pPr>
            <a:r>
              <a:rPr lang="en-US" dirty="0"/>
              <a:t>We request an addition form – IRS Form 8233 to claim the tax treaty benefit </a:t>
            </a:r>
          </a:p>
          <a:p>
            <a:pPr>
              <a:spcBef>
                <a:spcPts val="607"/>
              </a:spcBef>
            </a:pPr>
            <a:r>
              <a:rPr lang="en-US" dirty="0"/>
              <a:t>The Tax treaty benefit exempts the honorarium and travel reimbursement payments from all taxation, </a:t>
            </a:r>
          </a:p>
          <a:p>
            <a:pPr marL="173370" indent="-173370">
              <a:spcBef>
                <a:spcPts val="607"/>
              </a:spcBef>
              <a:buFont typeface="Arial" panose="020B0604020202020204" pitchFamily="34" charset="0"/>
              <a:buChar char="•"/>
            </a:pPr>
            <a:r>
              <a:rPr lang="en-US" dirty="0"/>
              <a:t>No 30% federal</a:t>
            </a:r>
          </a:p>
          <a:p>
            <a:pPr marL="635691" lvl="1" indent="-173370">
              <a:spcBef>
                <a:spcPts val="607"/>
              </a:spcBef>
              <a:buFont typeface="Arial" panose="020B0604020202020204" pitchFamily="34" charset="0"/>
              <a:buChar char="•"/>
            </a:pPr>
            <a:endParaRPr lang="en-US" dirty="0"/>
          </a:p>
          <a:p>
            <a:pPr marL="635691" lvl="1" indent="-173370">
              <a:spcBef>
                <a:spcPts val="607"/>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47</a:t>
            </a:fld>
            <a:endParaRPr lang="en-US"/>
          </a:p>
        </p:txBody>
      </p:sp>
    </p:spTree>
    <p:extLst>
      <p:ext uri="{BB962C8B-B14F-4D97-AF65-F5344CB8AC3E}">
        <p14:creationId xmlns:p14="http://schemas.microsoft.com/office/powerpoint/2010/main" val="1034585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aware that the tax treatment of a payment will depend on unique facts and circumstances.   </a:t>
            </a:r>
          </a:p>
          <a:p>
            <a:r>
              <a:rPr lang="en-US" dirty="0"/>
              <a:t>Does any one have questions?  </a:t>
            </a:r>
          </a:p>
        </p:txBody>
      </p:sp>
      <p:sp>
        <p:nvSpPr>
          <p:cNvPr id="4" name="Slide Number Placeholder 3"/>
          <p:cNvSpPr>
            <a:spLocks noGrp="1"/>
          </p:cNvSpPr>
          <p:nvPr>
            <p:ph type="sldNum" sz="quarter" idx="10"/>
          </p:nvPr>
        </p:nvSpPr>
        <p:spPr/>
        <p:txBody>
          <a:bodyPr/>
          <a:lstStyle/>
          <a:p>
            <a:fld id="{654EEEFA-281C-41A9-8A22-E624927AD31F}" type="slidenum">
              <a:rPr lang="en-US" smtClean="0"/>
              <a:t>48</a:t>
            </a:fld>
            <a:endParaRPr lang="en-US"/>
          </a:p>
        </p:txBody>
      </p:sp>
    </p:spTree>
    <p:extLst>
      <p:ext uri="{BB962C8B-B14F-4D97-AF65-F5344CB8AC3E}">
        <p14:creationId xmlns:p14="http://schemas.microsoft.com/office/powerpoint/2010/main" val="3939345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smtClean="0"/>
              <a:t>This presentation’s PowerPoint and other resources</a:t>
            </a:r>
            <a:r>
              <a:rPr lang="en-US" baseline="0" dirty="0" smtClean="0"/>
              <a:t> will be posted on the Tax Services web site under Tax Training.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49</a:t>
            </a:fld>
            <a:endParaRPr lang="en-US"/>
          </a:p>
        </p:txBody>
      </p:sp>
    </p:spTree>
    <p:extLst>
      <p:ext uri="{BB962C8B-B14F-4D97-AF65-F5344CB8AC3E}">
        <p14:creationId xmlns:p14="http://schemas.microsoft.com/office/powerpoint/2010/main" val="290345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types of payments </a:t>
            </a:r>
            <a:r>
              <a:rPr lang="en-US" dirty="0"/>
              <a:t>are subject to NRA tax?</a:t>
            </a:r>
          </a:p>
          <a:p>
            <a:r>
              <a:rPr lang="en-US" dirty="0"/>
              <a:t>Payments made to foreign individuals or businesses for: </a:t>
            </a:r>
          </a:p>
          <a:p>
            <a:pPr marL="173370" indent="-173370">
              <a:buFont typeface="Arial" panose="020B0604020202020204" pitchFamily="34" charset="0"/>
              <a:buChar char="•"/>
            </a:pPr>
            <a:r>
              <a:rPr lang="en-US" dirty="0"/>
              <a:t>Services performed in the US</a:t>
            </a:r>
          </a:p>
          <a:p>
            <a:pPr marL="173370" indent="-173370">
              <a:buFont typeface="Arial" panose="020B0604020202020204" pitchFamily="34" charset="0"/>
              <a:buChar char="•"/>
            </a:pPr>
            <a:r>
              <a:rPr lang="en-US" dirty="0"/>
              <a:t>Honorariums</a:t>
            </a:r>
          </a:p>
          <a:p>
            <a:pPr marL="173370" indent="-173370">
              <a:buFont typeface="Arial" panose="020B0604020202020204" pitchFamily="34" charset="0"/>
              <a:buChar char="•"/>
            </a:pPr>
            <a:r>
              <a:rPr lang="en-US" dirty="0"/>
              <a:t>Software royalties that are US sourced </a:t>
            </a:r>
          </a:p>
          <a:p>
            <a:pPr marL="173370" indent="-173370">
              <a:buFont typeface="Arial" panose="020B0604020202020204" pitchFamily="34" charset="0"/>
              <a:buChar char="•"/>
            </a:pPr>
            <a:r>
              <a:rPr lang="en-US" dirty="0"/>
              <a:t>Other Royalties (such as the rights to use a photo or video, rights to use music, or rights to perform a play)</a:t>
            </a:r>
          </a:p>
          <a:p>
            <a:pPr marL="173370" indent="-173370">
              <a:buFont typeface="Arial" panose="020B0604020202020204" pitchFamily="34" charset="0"/>
              <a:buChar char="•"/>
            </a:pPr>
            <a:r>
              <a:rPr lang="en-US" dirty="0"/>
              <a:t>Prizes &amp; Awards</a:t>
            </a:r>
          </a:p>
          <a:p>
            <a:pPr marL="173370" indent="-173370">
              <a:buFont typeface="Arial" panose="020B0604020202020204" pitchFamily="34" charset="0"/>
              <a:buChar char="•"/>
            </a:pPr>
            <a:r>
              <a:rPr lang="en-US" dirty="0"/>
              <a:t>Scholarships</a:t>
            </a:r>
          </a:p>
          <a:p>
            <a:pPr marL="173370" indent="-173370">
              <a:buFont typeface="Arial" panose="020B0604020202020204" pitchFamily="34" charset="0"/>
              <a:buChar char="•"/>
            </a:pPr>
            <a:r>
              <a:rPr lang="en-US" dirty="0"/>
              <a:t>Legal Settlements</a:t>
            </a:r>
          </a:p>
          <a:p>
            <a:r>
              <a:rPr lang="en-US" dirty="0" smtClean="0"/>
              <a:t>This </a:t>
            </a:r>
            <a:r>
              <a:rPr lang="en-US" dirty="0"/>
              <a:t>is just a list of the most common types of </a:t>
            </a:r>
            <a:r>
              <a:rPr lang="en-US" dirty="0" smtClean="0"/>
              <a:t>taxable payments </a:t>
            </a:r>
            <a:r>
              <a:rPr lang="en-US" dirty="0"/>
              <a:t>made by our colleges and universities.  </a:t>
            </a:r>
            <a:endParaRPr lang="en-US" dirty="0" smtClean="0"/>
          </a:p>
          <a:p>
            <a:r>
              <a:rPr lang="en-US" b="1" dirty="0" smtClean="0"/>
              <a:t>However, All </a:t>
            </a:r>
            <a:r>
              <a:rPr lang="en-US" b="1" dirty="0"/>
              <a:t>payments to foreign entities must be reviewed prior to payment – even those that are not subject</a:t>
            </a:r>
            <a:r>
              <a:rPr lang="en-US" b="1" baseline="0" dirty="0"/>
              <a:t> to withholding tax</a:t>
            </a:r>
            <a:r>
              <a:rPr lang="en-US" b="1" dirty="0"/>
              <a:t>.</a:t>
            </a:r>
          </a:p>
        </p:txBody>
      </p:sp>
      <p:sp>
        <p:nvSpPr>
          <p:cNvPr id="4" name="Slide Number Placeholder 3"/>
          <p:cNvSpPr>
            <a:spLocks noGrp="1"/>
          </p:cNvSpPr>
          <p:nvPr>
            <p:ph type="sldNum" sz="quarter" idx="10"/>
          </p:nvPr>
        </p:nvSpPr>
        <p:spPr/>
        <p:txBody>
          <a:bodyPr/>
          <a:lstStyle/>
          <a:p>
            <a:fld id="{654EEEFA-281C-41A9-8A22-E624927AD31F}" type="slidenum">
              <a:rPr lang="en-US" smtClean="0"/>
              <a:t>5</a:t>
            </a:fld>
            <a:endParaRPr lang="en-US"/>
          </a:p>
        </p:txBody>
      </p:sp>
    </p:spTree>
    <p:extLst>
      <p:ext uri="{BB962C8B-B14F-4D97-AF65-F5344CB8AC3E}">
        <p14:creationId xmlns:p14="http://schemas.microsoft.com/office/powerpoint/2010/main" val="406797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does what?  </a:t>
            </a:r>
          </a:p>
          <a:p>
            <a:r>
              <a:rPr lang="en-US" dirty="0" smtClean="0"/>
              <a:t>Tax Services serves as the liaison</a:t>
            </a:r>
            <a:r>
              <a:rPr lang="en-US" baseline="0" dirty="0" smtClean="0"/>
              <a:t> between the campuses &amp; MMB.  </a:t>
            </a:r>
          </a:p>
          <a:p>
            <a:pPr marL="173370" indent="-173370" defTabSz="924641">
              <a:buFont typeface="Arial" panose="020B0604020202020204" pitchFamily="34" charset="0"/>
              <a:buChar char="•"/>
              <a:defRPr/>
            </a:pPr>
            <a:r>
              <a:rPr lang="en-US" baseline="0" dirty="0" smtClean="0"/>
              <a:t>The campus works with their departments &amp; the foreign supplier, </a:t>
            </a:r>
          </a:p>
          <a:p>
            <a:pPr marL="173370" indent="-173370" defTabSz="924641">
              <a:buFont typeface="Arial" panose="020B0604020202020204" pitchFamily="34" charset="0"/>
              <a:buChar char="•"/>
              <a:defRPr/>
            </a:pPr>
            <a:r>
              <a:rPr lang="en-US" baseline="0" dirty="0" smtClean="0"/>
              <a:t>Tax Services works with the campus and with MMB, </a:t>
            </a:r>
          </a:p>
          <a:p>
            <a:pPr marL="173370" indent="-173370" defTabSz="924641">
              <a:buFont typeface="Arial" panose="020B0604020202020204" pitchFamily="34" charset="0"/>
              <a:buChar char="•"/>
              <a:defRPr/>
            </a:pPr>
            <a:r>
              <a:rPr lang="en-US" baseline="0" dirty="0" smtClean="0"/>
              <a:t>Together we will ensure that the appropriate information and paperwork is gathered &amp; that we are compliant with IRS tax rules.</a:t>
            </a:r>
            <a:r>
              <a:rPr lang="en-US" dirty="0" smtClean="0"/>
              <a:t> </a:t>
            </a:r>
            <a:endParaRPr lang="en-US" dirty="0"/>
          </a:p>
          <a:p>
            <a:pPr marL="0" indent="0" defTabSz="924641">
              <a:buFont typeface="Arial" panose="020B0604020202020204" pitchFamily="34" charset="0"/>
              <a:buNone/>
              <a:defRPr/>
            </a:pPr>
            <a:r>
              <a:rPr lang="en-US" dirty="0" smtClean="0"/>
              <a:t> </a:t>
            </a:r>
          </a:p>
        </p:txBody>
      </p:sp>
      <p:sp>
        <p:nvSpPr>
          <p:cNvPr id="4" name="Slide Number Placeholder 3"/>
          <p:cNvSpPr>
            <a:spLocks noGrp="1"/>
          </p:cNvSpPr>
          <p:nvPr>
            <p:ph type="sldNum" sz="quarter" idx="10"/>
          </p:nvPr>
        </p:nvSpPr>
        <p:spPr/>
        <p:txBody>
          <a:bodyPr/>
          <a:lstStyle/>
          <a:p>
            <a:fld id="{654EEEFA-281C-41A9-8A22-E624927AD31F}" type="slidenum">
              <a:rPr lang="en-US" smtClean="0"/>
              <a:t>6</a:t>
            </a:fld>
            <a:endParaRPr lang="en-US"/>
          </a:p>
        </p:txBody>
      </p:sp>
    </p:spTree>
    <p:extLst>
      <p:ext uri="{BB962C8B-B14F-4D97-AF65-F5344CB8AC3E}">
        <p14:creationId xmlns:p14="http://schemas.microsoft.com/office/powerpoint/2010/main" val="74811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smtClean="0"/>
              <a:t>Next we will review the Steps to take prior to making a payment to a foreign supplier.  </a:t>
            </a:r>
          </a:p>
          <a:p>
            <a:endParaRPr lang="en-US" dirty="0"/>
          </a:p>
          <a:p>
            <a:pPr marL="173370" indent="-173370">
              <a:buFont typeface="Arial" panose="020B0604020202020204" pitchFamily="34" charset="0"/>
              <a:buChar char="•"/>
            </a:pPr>
            <a:r>
              <a:rPr lang="en-US" dirty="0"/>
              <a:t>Campus Data </a:t>
            </a:r>
            <a:r>
              <a:rPr lang="en-US" dirty="0" smtClean="0"/>
              <a:t>Gathering</a:t>
            </a:r>
          </a:p>
          <a:p>
            <a:pPr marL="173370" indent="-17337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Tax </a:t>
            </a:r>
            <a:r>
              <a:rPr lang="en-US" dirty="0">
                <a:latin typeface="Calibri" panose="020F0502020204030204" pitchFamily="34" charset="0"/>
                <a:ea typeface="Calibri" panose="020F0502020204030204" pitchFamily="34" charset="0"/>
                <a:cs typeface="Times New Roman" panose="02020603050405020304" pitchFamily="18" charset="0"/>
              </a:rPr>
              <a:t>Review &amp; Determination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3370" indent="-17337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SWIFT </a:t>
            </a:r>
            <a:r>
              <a:rPr lang="en-US" dirty="0">
                <a:latin typeface="Calibri" panose="020F0502020204030204" pitchFamily="34" charset="0"/>
                <a:ea typeface="Calibri" panose="020F0502020204030204" pitchFamily="34" charset="0"/>
                <a:cs typeface="Times New Roman" panose="02020603050405020304" pitchFamily="18" charset="0"/>
              </a:rPr>
              <a:t>Vendor </a:t>
            </a:r>
            <a:r>
              <a:rPr lang="en-US" dirty="0" smtClean="0">
                <a:latin typeface="Calibri" panose="020F0502020204030204" pitchFamily="34" charset="0"/>
                <a:ea typeface="Calibri" panose="020F0502020204030204" pitchFamily="34" charset="0"/>
                <a:cs typeface="Times New Roman" panose="02020603050405020304" pitchFamily="18" charset="0"/>
              </a:rPr>
              <a:t>Setup - MMB</a:t>
            </a:r>
          </a:p>
          <a:p>
            <a:pPr marL="173370" indent="-173370">
              <a:buFont typeface="Arial" panose="020B0604020202020204" pitchFamily="34" charset="0"/>
              <a:buChar char="•"/>
            </a:pPr>
            <a:r>
              <a:rPr lang="en-US" dirty="0" smtClean="0"/>
              <a:t>Contract/Purchase/Payment – Campus</a:t>
            </a:r>
            <a:r>
              <a:rPr lang="en-US" baseline="0" dirty="0" smtClean="0"/>
              <a:t> &amp; MMB</a:t>
            </a:r>
            <a:endParaRPr lang="en-US" dirty="0" smtClean="0"/>
          </a:p>
          <a:p>
            <a:pPr marL="173370" indent="-173370">
              <a:buFont typeface="Arial" panose="020B0604020202020204" pitchFamily="34" charset="0"/>
              <a:buChar char="•"/>
            </a:pPr>
            <a:r>
              <a:rPr lang="en-US" dirty="0" smtClean="0"/>
              <a:t>Reporting – Campus</a:t>
            </a:r>
            <a:r>
              <a:rPr lang="en-US" baseline="0" dirty="0" smtClean="0"/>
              <a:t>, Tax &amp; MMB</a:t>
            </a:r>
            <a:endParaRPr lang="en-US" dirty="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7</a:t>
            </a:fld>
            <a:endParaRPr lang="en-US"/>
          </a:p>
        </p:txBody>
      </p:sp>
    </p:spTree>
    <p:extLst>
      <p:ext uri="{BB962C8B-B14F-4D97-AF65-F5344CB8AC3E}">
        <p14:creationId xmlns:p14="http://schemas.microsoft.com/office/powerpoint/2010/main" val="147853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overview</a:t>
            </a:r>
            <a:r>
              <a:rPr lang="en-US" baseline="0" dirty="0" smtClean="0"/>
              <a:t> of what we’ll be talking about next.</a:t>
            </a:r>
          </a:p>
          <a:p>
            <a:r>
              <a:rPr lang="en-US" dirty="0" smtClean="0"/>
              <a:t>We’ll start by looking at what the campus gathers and</a:t>
            </a:r>
            <a:r>
              <a:rPr lang="en-US" baseline="0" dirty="0" smtClean="0"/>
              <a:t> </a:t>
            </a:r>
            <a:r>
              <a:rPr lang="en-US" dirty="0" smtClean="0"/>
              <a:t>talk about the Tax review process </a:t>
            </a:r>
            <a:endParaRPr lang="en-US" dirty="0"/>
          </a:p>
          <a:p>
            <a:pPr marL="924641" lvl="1" indent="-462321">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8</a:t>
            </a:fld>
            <a:endParaRPr lang="en-US"/>
          </a:p>
        </p:txBody>
      </p:sp>
    </p:spTree>
    <p:extLst>
      <p:ext uri="{BB962C8B-B14F-4D97-AF65-F5344CB8AC3E}">
        <p14:creationId xmlns:p14="http://schemas.microsoft.com/office/powerpoint/2010/main" val="391804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is for the campus to gather information about the supplier and the payment and provide that information to Tax Services </a:t>
            </a:r>
          </a:p>
          <a:p>
            <a:pPr marL="467441" lvl="0" indent="-462321">
              <a:buFont typeface="+mj-lt"/>
              <a:buAutoNum type="alphaLcParenR"/>
            </a:pPr>
            <a:r>
              <a:rPr lang="en-US" dirty="0" smtClean="0"/>
              <a:t>If</a:t>
            </a:r>
            <a:r>
              <a:rPr lang="en-US" baseline="0" dirty="0" smtClean="0"/>
              <a:t> we do not have a current W-8 form on file, the </a:t>
            </a:r>
            <a:r>
              <a:rPr lang="en-US" dirty="0" smtClean="0"/>
              <a:t>Campus will gather the appropriate IRS form W-8 from foreign entity</a:t>
            </a:r>
            <a:r>
              <a:rPr lang="en-US" baseline="0" dirty="0" smtClean="0"/>
              <a:t> and</a:t>
            </a:r>
            <a:endParaRPr lang="en-US" dirty="0" smtClean="0"/>
          </a:p>
          <a:p>
            <a:pPr marL="467441" lvl="0" indent="-462321">
              <a:buFont typeface="+mj-lt"/>
              <a:buAutoNum type="alphaLcParenR"/>
            </a:pPr>
            <a:r>
              <a:rPr lang="en-US" dirty="0" smtClean="0"/>
              <a:t>The Campus </a:t>
            </a:r>
            <a:r>
              <a:rPr lang="en-US" dirty="0" smtClean="0"/>
              <a:t>department </a:t>
            </a:r>
            <a:r>
              <a:rPr lang="en-US" dirty="0" smtClean="0"/>
              <a:t>that is contracting with or purchasing from the supplier will complete our Foreign Vendor Intake Form, (not MMB’s form) and</a:t>
            </a:r>
          </a:p>
          <a:p>
            <a:pPr marL="467441" lvl="0" indent="-462321">
              <a:buFont typeface="+mj-lt"/>
              <a:buAutoNum type="alphaLcParenR"/>
            </a:pPr>
            <a:r>
              <a:rPr lang="en-US" dirty="0" smtClean="0"/>
              <a:t>Campus sends both forms to Tax Services via </a:t>
            </a:r>
            <a:r>
              <a:rPr lang="en-US" dirty="0" err="1" smtClean="0"/>
              <a:t>MoveItSecurely</a:t>
            </a:r>
            <a:r>
              <a:rPr lang="en-US" dirty="0" smtClean="0"/>
              <a:t> at our general email </a:t>
            </a:r>
            <a:r>
              <a:rPr lang="en-US" dirty="0" smtClean="0">
                <a:hlinkClick r:id="rId3"/>
              </a:rPr>
              <a:t>tax@minnstate.edu</a:t>
            </a:r>
            <a:r>
              <a:rPr lang="en-US" dirty="0" smtClean="0"/>
              <a:t> – so if one of</a:t>
            </a:r>
            <a:r>
              <a:rPr lang="en-US" baseline="0" dirty="0" smtClean="0"/>
              <a:t> our team is out, the other can pick it up</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9</a:t>
            </a:fld>
            <a:endParaRPr lang="en-US"/>
          </a:p>
        </p:txBody>
      </p:sp>
    </p:spTree>
    <p:extLst>
      <p:ext uri="{BB962C8B-B14F-4D97-AF65-F5344CB8AC3E}">
        <p14:creationId xmlns:p14="http://schemas.microsoft.com/office/powerpoint/2010/main" val="1195875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19400"/>
            <a:ext cx="8229600" cy="1143000"/>
          </a:xfrm>
        </p:spPr>
        <p:txBody>
          <a:bodyPr/>
          <a:lstStyle>
            <a:lvl1pPr algn="l">
              <a:defRPr/>
            </a:lvl1pPr>
          </a:lstStyle>
          <a:p>
            <a:r>
              <a:rPr lang="en-US" dirty="0"/>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7645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215766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115612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74727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4416794" y="5791200"/>
            <a:ext cx="383806"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905000" y="2505670"/>
            <a:ext cx="5334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dirty="0">
                <a:solidFill>
                  <a:srgbClr val="0C2340"/>
                </a:solidFill>
                <a:latin typeface="+mn-lt"/>
                <a:ea typeface="+mn-ea"/>
                <a:cs typeface="+mn-cs"/>
              </a:rPr>
              <a:t>THANK YOU</a:t>
            </a:r>
          </a:p>
        </p:txBody>
      </p:sp>
      <p:sp>
        <p:nvSpPr>
          <p:cNvPr id="8" name="TextBox 7"/>
          <p:cNvSpPr txBox="1"/>
          <p:nvPr userDrawn="1"/>
        </p:nvSpPr>
        <p:spPr>
          <a:xfrm>
            <a:off x="2523460" y="3429000"/>
            <a:ext cx="4182140" cy="1938992"/>
          </a:xfrm>
          <a:prstGeom prst="rect">
            <a:avLst/>
          </a:prstGeom>
          <a:noFill/>
        </p:spPr>
        <p:txBody>
          <a:bodyPr wrap="square" rtlCol="0">
            <a:spAutoFit/>
          </a:bodyPr>
          <a:lstStyle/>
          <a:p>
            <a:pPr lvl="0" algn="ctr"/>
            <a:r>
              <a:rPr lang="en-US" sz="2400" b="1" dirty="0">
                <a:solidFill>
                  <a:srgbClr val="ACA39A"/>
                </a:solidFill>
              </a:rPr>
              <a:t>30 East 7th Street</a:t>
            </a:r>
          </a:p>
          <a:p>
            <a:pPr lvl="0" algn="ctr"/>
            <a:r>
              <a:rPr lang="en-US" sz="2400" b="1" dirty="0">
                <a:solidFill>
                  <a:srgbClr val="ACA39A"/>
                </a:solidFill>
              </a:rPr>
              <a:t>St. Paul, MN  55101</a:t>
            </a:r>
          </a:p>
          <a:p>
            <a:pPr lvl="0" algn="ctr"/>
            <a:endParaRPr lang="en-US" sz="2400" b="1" dirty="0">
              <a:solidFill>
                <a:srgbClr val="ACA39A"/>
              </a:solidFill>
            </a:endParaRPr>
          </a:p>
          <a:p>
            <a:pPr lvl="0" algn="ctr"/>
            <a:r>
              <a:rPr lang="en-US" sz="2400" b="1" dirty="0">
                <a:solidFill>
                  <a:srgbClr val="ACA39A"/>
                </a:solidFill>
              </a:rPr>
              <a:t>651-201-1800</a:t>
            </a:r>
          </a:p>
          <a:p>
            <a:pPr lvl="0" algn="ctr"/>
            <a:r>
              <a:rPr lang="en-US" sz="2400" b="1" dirty="0">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533400"/>
            <a:ext cx="4308929" cy="1447800"/>
          </a:xfrm>
          <a:prstGeom prst="rect">
            <a:avLst/>
          </a:prstGeom>
        </p:spPr>
      </p:pic>
      <p:sp>
        <p:nvSpPr>
          <p:cNvPr id="14" name="TextBox 13"/>
          <p:cNvSpPr txBox="1"/>
          <p:nvPr userDrawn="1"/>
        </p:nvSpPr>
        <p:spPr>
          <a:xfrm>
            <a:off x="1905000" y="6200001"/>
            <a:ext cx="5334000" cy="276999"/>
          </a:xfrm>
          <a:prstGeom prst="rect">
            <a:avLst/>
          </a:prstGeom>
          <a:noFill/>
        </p:spPr>
        <p:txBody>
          <a:bodyPr wrap="square" rtlCol="0">
            <a:spAutoFit/>
          </a:bodyPr>
          <a:lstStyle/>
          <a:p>
            <a:pPr lvl="0" algn="ctr"/>
            <a:r>
              <a:rPr lang="en-US" sz="1200" dirty="0"/>
              <a:t>MINNESOTA STATE IS AN EQUAL OPPORTUNITY EMPLOYER AND EDUCATOR</a:t>
            </a:r>
          </a:p>
        </p:txBody>
      </p:sp>
    </p:spTree>
    <p:extLst>
      <p:ext uri="{BB962C8B-B14F-4D97-AF65-F5344CB8AC3E}">
        <p14:creationId xmlns:p14="http://schemas.microsoft.com/office/powerpoint/2010/main" val="120296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36111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8135"/>
            <a:ext cx="9144000" cy="108065"/>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1">
                <a:solidFill>
                  <a:srgbClr val="009F4D"/>
                </a:solidFill>
              </a:defRPr>
            </a:lvl1pPr>
          </a:lstStyle>
          <a:p>
            <a:pPr lvl="0"/>
            <a:r>
              <a:rPr lang="en-US" dirty="0"/>
              <a:t>Click to edit DEPARMENT NAME</a:t>
            </a:r>
          </a:p>
        </p:txBody>
      </p:sp>
      <p:sp>
        <p:nvSpPr>
          <p:cNvPr id="12" name="Content Placeholder 11"/>
          <p:cNvSpPr>
            <a:spLocks noGrp="1"/>
          </p:cNvSpPr>
          <p:nvPr>
            <p:ph sz="quarter" idx="12" hasCustomPrompt="1"/>
          </p:nvPr>
        </p:nvSpPr>
        <p:spPr>
          <a:xfrm>
            <a:off x="990600" y="3886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a:t>Click to edit POWERPOINT PRESENTATION title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Tree>
    <p:extLst>
      <p:ext uri="{BB962C8B-B14F-4D97-AF65-F5344CB8AC3E}">
        <p14:creationId xmlns:p14="http://schemas.microsoft.com/office/powerpoint/2010/main" val="197236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36111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8135"/>
            <a:ext cx="9144000" cy="108065"/>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1">
                <a:solidFill>
                  <a:srgbClr val="009F4D"/>
                </a:solidFill>
              </a:defRPr>
            </a:lvl1pPr>
          </a:lstStyle>
          <a:p>
            <a:pPr lvl="0"/>
            <a:r>
              <a:rPr lang="en-US" dirty="0"/>
              <a:t>Click to edit DEPARMENT NAME</a:t>
            </a:r>
          </a:p>
        </p:txBody>
      </p:sp>
      <p:sp>
        <p:nvSpPr>
          <p:cNvPr id="12" name="Content Placeholder 11"/>
          <p:cNvSpPr>
            <a:spLocks noGrp="1"/>
          </p:cNvSpPr>
          <p:nvPr>
            <p:ph sz="quarter" idx="12" hasCustomPrompt="1"/>
          </p:nvPr>
        </p:nvSpPr>
        <p:spPr>
          <a:xfrm>
            <a:off x="990600" y="3886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a:t>Click to edit POWERPOINT PRESENTATION title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
        <p:nvSpPr>
          <p:cNvPr id="5" name="Text Placeholder 4"/>
          <p:cNvSpPr>
            <a:spLocks noGrp="1"/>
          </p:cNvSpPr>
          <p:nvPr>
            <p:ph type="body" sz="quarter" idx="14" hasCustomPrompt="1"/>
          </p:nvPr>
        </p:nvSpPr>
        <p:spPr>
          <a:xfrm>
            <a:off x="990600" y="5715000"/>
            <a:ext cx="2819400" cy="381000"/>
          </a:xfrm>
          <a:prstGeom prst="rect">
            <a:avLst/>
          </a:prstGeom>
        </p:spPr>
        <p:txBody>
          <a:bodyPr>
            <a:normAutofit/>
          </a:bodyPr>
          <a:lstStyle>
            <a:lvl1pPr marL="0" indent="0">
              <a:buNone/>
              <a:defRPr sz="1400" b="1">
                <a:solidFill>
                  <a:srgbClr val="ACA39A"/>
                </a:solidFill>
                <a:latin typeface="+mn-lt"/>
              </a:defRPr>
            </a:lvl1pPr>
          </a:lstStyle>
          <a:p>
            <a:pPr lvl="0"/>
            <a:r>
              <a:rPr lang="en-US" dirty="0"/>
              <a:t>MINNESOTA STATE</a:t>
            </a:r>
          </a:p>
        </p:txBody>
      </p:sp>
    </p:spTree>
    <p:extLst>
      <p:ext uri="{BB962C8B-B14F-4D97-AF65-F5344CB8AC3E}">
        <p14:creationId xmlns:p14="http://schemas.microsoft.com/office/powerpoint/2010/main" val="367422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0"/>
            <a:ext cx="9144000" cy="108065"/>
          </a:xfrm>
          <a:prstGeom prst="rect">
            <a:avLst/>
          </a:prstGeom>
        </p:spPr>
      </p:pic>
      <p:sp>
        <p:nvSpPr>
          <p:cNvPr id="8" name="Text Placeholder 7"/>
          <p:cNvSpPr>
            <a:spLocks noGrp="1"/>
          </p:cNvSpPr>
          <p:nvPr>
            <p:ph type="body" sz="quarter" idx="10" hasCustomPrompt="1"/>
          </p:nvPr>
        </p:nvSpPr>
        <p:spPr>
          <a:xfrm>
            <a:off x="5410200" y="2362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4724400" y="2743200"/>
            <a:ext cx="3352800" cy="417512"/>
          </a:xfrm>
          <a:prstGeom prst="rect">
            <a:avLst/>
          </a:prstGeom>
        </p:spPr>
        <p:txBody>
          <a:bodyPr>
            <a:noAutofit/>
          </a:bodyPr>
          <a:lstStyle>
            <a:lvl1pPr marL="0" indent="0" algn="r">
              <a:buNone/>
              <a:defRPr sz="1600" b="1">
                <a:solidFill>
                  <a:srgbClr val="009F4D"/>
                </a:solidFill>
              </a:defRPr>
            </a:lvl1pPr>
          </a:lstStyle>
          <a:p>
            <a:pPr lvl="0"/>
            <a:r>
              <a:rPr lang="en-US" dirty="0"/>
              <a:t>Click to edit DEPARMENT NAME</a:t>
            </a:r>
          </a:p>
        </p:txBody>
      </p:sp>
      <p:sp>
        <p:nvSpPr>
          <p:cNvPr id="12" name="Content Placeholder 11"/>
          <p:cNvSpPr>
            <a:spLocks noGrp="1"/>
          </p:cNvSpPr>
          <p:nvPr>
            <p:ph sz="quarter" idx="12" hasCustomPrompt="1"/>
          </p:nvPr>
        </p:nvSpPr>
        <p:spPr>
          <a:xfrm>
            <a:off x="990600" y="3124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a:t>Click to edit POWERPOINT PRESENTATION title</a:t>
            </a:r>
          </a:p>
        </p:txBody>
      </p:sp>
      <p:sp>
        <p:nvSpPr>
          <p:cNvPr id="14" name="Text Placeholder 13"/>
          <p:cNvSpPr>
            <a:spLocks noGrp="1"/>
          </p:cNvSpPr>
          <p:nvPr>
            <p:ph type="body" sz="quarter" idx="13" hasCustomPrompt="1"/>
          </p:nvPr>
        </p:nvSpPr>
        <p:spPr>
          <a:xfrm>
            <a:off x="990600" y="4343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0" y="0"/>
            <a:ext cx="9144000" cy="22860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295" y="0"/>
            <a:ext cx="1331976" cy="2356104"/>
          </a:xfrm>
          <a:prstGeom prst="rect">
            <a:avLst/>
          </a:prstGeom>
        </p:spPr>
      </p:pic>
    </p:spTree>
    <p:extLst>
      <p:ext uri="{BB962C8B-B14F-4D97-AF65-F5344CB8AC3E}">
        <p14:creationId xmlns:p14="http://schemas.microsoft.com/office/powerpoint/2010/main" val="2531406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0"/>
            <a:ext cx="9144000" cy="108065"/>
          </a:xfrm>
          <a:prstGeom prst="rect">
            <a:avLst/>
          </a:prstGeom>
        </p:spPr>
      </p:pic>
      <p:sp>
        <p:nvSpPr>
          <p:cNvPr id="8" name="Text Placeholder 7"/>
          <p:cNvSpPr>
            <a:spLocks noGrp="1"/>
          </p:cNvSpPr>
          <p:nvPr>
            <p:ph type="body" sz="quarter" idx="10" hasCustomPrompt="1"/>
          </p:nvPr>
        </p:nvSpPr>
        <p:spPr>
          <a:xfrm>
            <a:off x="5410200" y="2362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4724400" y="2743200"/>
            <a:ext cx="3352800" cy="417512"/>
          </a:xfrm>
          <a:prstGeom prst="rect">
            <a:avLst/>
          </a:prstGeom>
        </p:spPr>
        <p:txBody>
          <a:bodyPr>
            <a:noAutofit/>
          </a:bodyPr>
          <a:lstStyle>
            <a:lvl1pPr marL="0" indent="0" algn="r">
              <a:buNone/>
              <a:defRPr sz="1600" b="1">
                <a:solidFill>
                  <a:srgbClr val="009F4D"/>
                </a:solidFill>
              </a:defRPr>
            </a:lvl1pPr>
          </a:lstStyle>
          <a:p>
            <a:pPr lvl="0"/>
            <a:r>
              <a:rPr lang="en-US" dirty="0"/>
              <a:t>Click to edit DEPARMENT NAME</a:t>
            </a:r>
          </a:p>
        </p:txBody>
      </p:sp>
      <p:sp>
        <p:nvSpPr>
          <p:cNvPr id="12" name="Content Placeholder 11"/>
          <p:cNvSpPr>
            <a:spLocks noGrp="1"/>
          </p:cNvSpPr>
          <p:nvPr>
            <p:ph sz="quarter" idx="12" hasCustomPrompt="1"/>
          </p:nvPr>
        </p:nvSpPr>
        <p:spPr>
          <a:xfrm>
            <a:off x="990600" y="3124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a:t>Click to edit POWERPOINT PRESENTATION title</a:t>
            </a:r>
          </a:p>
        </p:txBody>
      </p:sp>
      <p:sp>
        <p:nvSpPr>
          <p:cNvPr id="14" name="Text Placeholder 13"/>
          <p:cNvSpPr>
            <a:spLocks noGrp="1"/>
          </p:cNvSpPr>
          <p:nvPr>
            <p:ph type="body" sz="quarter" idx="13" hasCustomPrompt="1"/>
          </p:nvPr>
        </p:nvSpPr>
        <p:spPr>
          <a:xfrm>
            <a:off x="990600" y="4343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0" y="0"/>
            <a:ext cx="9144000" cy="2286000"/>
          </a:xfrm>
          <a:prstGeom prst="rect">
            <a:avLst/>
          </a:prstGeom>
        </p:spPr>
      </p:pic>
      <p:sp>
        <p:nvSpPr>
          <p:cNvPr id="11" name="Text Placeholder 4"/>
          <p:cNvSpPr>
            <a:spLocks noGrp="1"/>
          </p:cNvSpPr>
          <p:nvPr>
            <p:ph type="body" sz="quarter" idx="14" hasCustomPrompt="1"/>
          </p:nvPr>
        </p:nvSpPr>
        <p:spPr>
          <a:xfrm>
            <a:off x="990600" y="4953000"/>
            <a:ext cx="2819400" cy="381000"/>
          </a:xfrm>
          <a:prstGeom prst="rect">
            <a:avLst/>
          </a:prstGeom>
        </p:spPr>
        <p:txBody>
          <a:bodyPr>
            <a:normAutofit/>
          </a:bodyPr>
          <a:lstStyle>
            <a:lvl1pPr marL="0" indent="0">
              <a:buNone/>
              <a:defRPr sz="1400" b="1">
                <a:solidFill>
                  <a:srgbClr val="ACA39A"/>
                </a:solidFill>
                <a:latin typeface="+mn-lt"/>
              </a:defRPr>
            </a:lvl1pPr>
          </a:lstStyle>
          <a:p>
            <a:pPr lvl="0"/>
            <a:r>
              <a:rPr lang="en-US" dirty="0"/>
              <a:t>MINNESOTA STATE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295" y="0"/>
            <a:ext cx="1331976" cy="2356104"/>
          </a:xfrm>
          <a:prstGeom prst="rect">
            <a:avLst/>
          </a:prstGeom>
        </p:spPr>
      </p:pic>
    </p:spTree>
    <p:extLst>
      <p:ext uri="{BB962C8B-B14F-4D97-AF65-F5344CB8AC3E}">
        <p14:creationId xmlns:p14="http://schemas.microsoft.com/office/powerpoint/2010/main" val="2285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71800"/>
            <a:ext cx="6400800" cy="1447800"/>
          </a:xfrm>
        </p:spPr>
        <p:txBody>
          <a:bodyPr anchor="t"/>
          <a:lstStyle>
            <a:lvl1pPr algn="l">
              <a:defRPr sz="4000" b="1" cap="all">
                <a:solidFill>
                  <a:srgbClr val="0C2340"/>
                </a:solidFill>
              </a:defRPr>
            </a:lvl1pPr>
          </a:lstStyle>
          <a:p>
            <a:r>
              <a:rPr lang="en-US" dirty="0"/>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72" y="304800"/>
            <a:ext cx="3504776" cy="1981200"/>
          </a:xfrm>
          <a:prstGeom prst="rect">
            <a:avLst/>
          </a:prstGeom>
        </p:spPr>
      </p:pic>
    </p:spTree>
    <p:extLst>
      <p:ext uri="{BB962C8B-B14F-4D97-AF65-F5344CB8AC3E}">
        <p14:creationId xmlns:p14="http://schemas.microsoft.com/office/powerpoint/2010/main" val="21501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057400"/>
            <a:ext cx="6324600" cy="1752600"/>
          </a:xfrm>
        </p:spPr>
        <p:txBody>
          <a:bodyPr anchor="t">
            <a:noAutofit/>
          </a:bodyPr>
          <a:lstStyle>
            <a:lvl1pPr algn="l">
              <a:defRPr sz="6000" b="1" cap="all" baseline="0">
                <a:solidFill>
                  <a:srgbClr val="0C2340"/>
                </a:solidFill>
              </a:defRPr>
            </a:lvl1pPr>
          </a:lstStyle>
          <a:p>
            <a:r>
              <a:rPr lang="en-US" dirty="0"/>
              <a:t>Click to edit DATA POINT</a:t>
            </a:r>
          </a:p>
        </p:txBody>
      </p:sp>
      <p:sp>
        <p:nvSpPr>
          <p:cNvPr id="3" name="Text Placeholder 2"/>
          <p:cNvSpPr>
            <a:spLocks noGrp="1"/>
          </p:cNvSpPr>
          <p:nvPr>
            <p:ph type="body" idx="1"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0" name="Text Placeholder 9"/>
          <p:cNvSpPr>
            <a:spLocks noGrp="1"/>
          </p:cNvSpPr>
          <p:nvPr>
            <p:ph type="body" sz="quarter" idx="14" hasCustomPrompt="1"/>
          </p:nvPr>
        </p:nvSpPr>
        <p:spPr>
          <a:xfrm>
            <a:off x="533400" y="3886200"/>
            <a:ext cx="3886200" cy="838200"/>
          </a:xfrm>
        </p:spPr>
        <p:txBody>
          <a:bodyPr>
            <a:normAutofit/>
          </a:bodyPr>
          <a:lstStyle>
            <a:lvl1pPr marL="0" indent="0" algn="l">
              <a:buNone/>
              <a:defRPr sz="2400" b="1">
                <a:solidFill>
                  <a:srgbClr val="ACA39A"/>
                </a:solidFill>
              </a:defRPr>
            </a:lvl1pPr>
          </a:lstStyle>
          <a:p>
            <a:pPr lvl="0"/>
            <a:r>
              <a:rPr lang="en-US" dirty="0"/>
              <a:t>click to edit descriptor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122166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0"/>
            <a:ext cx="8229600" cy="2590800"/>
          </a:xfrm>
        </p:spPr>
        <p:txBody>
          <a:bodyPr>
            <a:normAutofit/>
          </a:bodyPr>
          <a:lstStyle>
            <a:lvl1pPr algn="l">
              <a:defRPr sz="3600" b="0" baseline="0">
                <a:solidFill>
                  <a:srgbClr val="009F4D"/>
                </a:solidFill>
                <a:latin typeface="+mn-lt"/>
              </a:defRPr>
            </a:lvl1pPr>
          </a:lstStyle>
          <a:p>
            <a:r>
              <a:rPr lang="en-US" dirty="0"/>
              <a:t/>
            </a:r>
            <a:br>
              <a:rPr lang="en-US" dirty="0"/>
            </a:br>
            <a:r>
              <a:rPr lang="en-US" dirty="0"/>
              <a:t>Click to edit big idea:</a:t>
            </a:r>
            <a:br>
              <a:rPr lang="en-US" dirty="0"/>
            </a:br>
            <a:r>
              <a:rPr lang="en-US" dirty="0"/>
              <a:t>and copy description</a:t>
            </a:r>
            <a:br>
              <a:rPr lang="en-US" dirty="0"/>
            </a:br>
            <a:r>
              <a:rPr lang="en-US" dirty="0"/>
              <a:t/>
            </a:r>
            <a:br>
              <a:rPr lang="en-US" dirty="0"/>
            </a:br>
            <a:r>
              <a:rPr lang="en-US" dirty="0"/>
              <a:t/>
            </a:r>
            <a:br>
              <a:rPr lang="en-US" dirty="0"/>
            </a:br>
            <a:endParaRPr lang="en-US" dirty="0"/>
          </a:p>
        </p:txBody>
      </p:sp>
      <p:sp>
        <p:nvSpPr>
          <p:cNvPr id="5" name="Text Placeholder 2"/>
          <p:cNvSpPr>
            <a:spLocks noGrp="1"/>
          </p:cNvSpPr>
          <p:nvPr>
            <p:ph type="body" idx="1"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428799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37035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752600"/>
            <a:ext cx="3962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0" name="Content Placeholder 9"/>
          <p:cNvSpPr>
            <a:spLocks noGrp="1"/>
          </p:cNvSpPr>
          <p:nvPr>
            <p:ph sz="quarter" idx="14" hasCustomPrompt="1"/>
          </p:nvPr>
        </p:nvSpPr>
        <p:spPr>
          <a:xfrm>
            <a:off x="4953000" y="2133600"/>
            <a:ext cx="3352800" cy="2895600"/>
          </a:xfrm>
        </p:spPr>
        <p:txBody>
          <a:bodyPr>
            <a:normAutofit/>
          </a:bodyPr>
          <a:lstStyle>
            <a:lvl1pPr marL="0" indent="0">
              <a:buNone/>
              <a:defRPr sz="2000" baseline="0"/>
            </a:lvl1pPr>
          </a:lstStyle>
          <a:p>
            <a:pPr lvl="0"/>
            <a:r>
              <a:rPr lang="en-US" dirty="0"/>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70429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524000"/>
            <a:ext cx="7696200" cy="3505200"/>
          </a:xfrm>
        </p:spPr>
        <p:txBody>
          <a:bodyPr/>
          <a:lstStyle/>
          <a:p>
            <a:r>
              <a:rPr lang="en-US"/>
              <a:t>Click icon to add chart</a:t>
            </a:r>
          </a:p>
        </p:txBody>
      </p:sp>
      <p:sp>
        <p:nvSpPr>
          <p:cNvPr id="9"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1" name="Text Placeholder 10"/>
          <p:cNvSpPr>
            <a:spLocks noGrp="1"/>
          </p:cNvSpPr>
          <p:nvPr>
            <p:ph type="body" sz="quarter" idx="14" hasCustomPrompt="1"/>
          </p:nvPr>
        </p:nvSpPr>
        <p:spPr>
          <a:xfrm>
            <a:off x="457200" y="5257800"/>
            <a:ext cx="6248400" cy="762000"/>
          </a:xfrm>
        </p:spPr>
        <p:txBody>
          <a:bodyPr>
            <a:normAutofit/>
          </a:bodyPr>
          <a:lstStyle>
            <a:lvl1pPr marL="0" indent="0" algn="l">
              <a:buNone/>
              <a:defRPr sz="2800" b="1">
                <a:solidFill>
                  <a:srgbClr val="ACA39A"/>
                </a:solidFill>
              </a:defRPr>
            </a:lvl1pPr>
          </a:lstStyle>
          <a:p>
            <a:pPr lvl="0"/>
            <a:r>
              <a:rPr lang="en-US" dirty="0"/>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8062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533400" y="2133600"/>
            <a:ext cx="19812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206625"/>
            <a:ext cx="19812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3581400" y="2133600"/>
            <a:ext cx="1981200" cy="2057400"/>
          </a:xfrm>
        </p:spPr>
        <p:txBody>
          <a:bodyPr/>
          <a:lstStyle/>
          <a:p>
            <a:r>
              <a:rPr lang="en-US"/>
              <a:t>Click icon to add chart</a:t>
            </a:r>
          </a:p>
        </p:txBody>
      </p:sp>
      <p:sp>
        <p:nvSpPr>
          <p:cNvPr id="9" name="Chart Placeholder 5"/>
          <p:cNvSpPr>
            <a:spLocks noGrp="1"/>
          </p:cNvSpPr>
          <p:nvPr>
            <p:ph type="chart" sz="quarter" idx="14"/>
          </p:nvPr>
        </p:nvSpPr>
        <p:spPr>
          <a:xfrm>
            <a:off x="6705600" y="2133600"/>
            <a:ext cx="1981200" cy="2057400"/>
          </a:xfrm>
        </p:spPr>
        <p:txBody>
          <a:bodyPr/>
          <a:lstStyle/>
          <a:p>
            <a:r>
              <a:rPr lang="en-US"/>
              <a:t>Click icon to add chart</a:t>
            </a:r>
          </a:p>
        </p:txBody>
      </p:sp>
      <p:sp>
        <p:nvSpPr>
          <p:cNvPr id="10" name="Text Placeholder 2"/>
          <p:cNvSpPr>
            <a:spLocks noGrp="1"/>
          </p:cNvSpPr>
          <p:nvPr>
            <p:ph type="body" idx="15"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1" name="Text Placeholder 10"/>
          <p:cNvSpPr>
            <a:spLocks noGrp="1"/>
          </p:cNvSpPr>
          <p:nvPr>
            <p:ph type="body" sz="quarter" idx="16" hasCustomPrompt="1"/>
          </p:nvPr>
        </p:nvSpPr>
        <p:spPr>
          <a:xfrm>
            <a:off x="533400" y="4419600"/>
            <a:ext cx="19812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3" name="Text Placeholder 10"/>
          <p:cNvSpPr>
            <a:spLocks noGrp="1"/>
          </p:cNvSpPr>
          <p:nvPr>
            <p:ph type="body" sz="quarter" idx="17" hasCustomPrompt="1"/>
          </p:nvPr>
        </p:nvSpPr>
        <p:spPr>
          <a:xfrm>
            <a:off x="3657600" y="4419600"/>
            <a:ext cx="19812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4" name="Text Placeholder 10"/>
          <p:cNvSpPr>
            <a:spLocks noGrp="1"/>
          </p:cNvSpPr>
          <p:nvPr>
            <p:ph type="body" sz="quarter" idx="18" hasCustomPrompt="1"/>
          </p:nvPr>
        </p:nvSpPr>
        <p:spPr>
          <a:xfrm>
            <a:off x="6705600" y="4419600"/>
            <a:ext cx="1981200" cy="1447800"/>
          </a:xfrm>
        </p:spPr>
        <p:txBody>
          <a:bodyPr>
            <a:normAutofit/>
          </a:bodyPr>
          <a:lstStyle>
            <a:lvl1pPr marL="0" indent="0">
              <a:buNone/>
              <a:defRPr sz="1600">
                <a:solidFill>
                  <a:srgbClr val="ACA39A"/>
                </a:solidFill>
              </a:defRPr>
            </a:lvl1pPr>
          </a:lstStyle>
          <a:p>
            <a:pPr lvl="0"/>
            <a:r>
              <a:rPr lang="en-US" dirty="0"/>
              <a:t>Click to edit copy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293307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533400" y="16764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429000" y="17526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6400800" y="17526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5"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9" name="Text Placeholder 10"/>
          <p:cNvSpPr>
            <a:spLocks noGrp="1"/>
          </p:cNvSpPr>
          <p:nvPr>
            <p:ph type="body" sz="quarter" idx="16" hasCustomPrompt="1"/>
          </p:nvPr>
        </p:nvSpPr>
        <p:spPr>
          <a:xfrm>
            <a:off x="6591300" y="4419600"/>
            <a:ext cx="19812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0" name="Text Placeholder 10"/>
          <p:cNvSpPr>
            <a:spLocks noGrp="1"/>
          </p:cNvSpPr>
          <p:nvPr>
            <p:ph type="body" sz="quarter" idx="17" hasCustomPrompt="1"/>
          </p:nvPr>
        </p:nvSpPr>
        <p:spPr>
          <a:xfrm>
            <a:off x="3657600" y="4419600"/>
            <a:ext cx="19812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1" name="Text Placeholder 10"/>
          <p:cNvSpPr>
            <a:spLocks noGrp="1"/>
          </p:cNvSpPr>
          <p:nvPr>
            <p:ph type="body" sz="quarter" idx="18" hasCustomPrompt="1"/>
          </p:nvPr>
        </p:nvSpPr>
        <p:spPr>
          <a:xfrm>
            <a:off x="685800" y="4419600"/>
            <a:ext cx="19812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3" name="Content Placeholder 12"/>
          <p:cNvSpPr>
            <a:spLocks noGrp="1"/>
          </p:cNvSpPr>
          <p:nvPr>
            <p:ph sz="quarter" idx="19" hasCustomPrompt="1"/>
          </p:nvPr>
        </p:nvSpPr>
        <p:spPr>
          <a:xfrm>
            <a:off x="8382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4" name="Content Placeholder 12"/>
          <p:cNvSpPr>
            <a:spLocks noGrp="1"/>
          </p:cNvSpPr>
          <p:nvPr>
            <p:ph sz="quarter" idx="20" hasCustomPrompt="1"/>
          </p:nvPr>
        </p:nvSpPr>
        <p:spPr>
          <a:xfrm>
            <a:off x="37338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5" name="Content Placeholder 12"/>
          <p:cNvSpPr>
            <a:spLocks noGrp="1"/>
          </p:cNvSpPr>
          <p:nvPr>
            <p:ph sz="quarter" idx="21" hasCustomPrompt="1"/>
          </p:nvPr>
        </p:nvSpPr>
        <p:spPr>
          <a:xfrm>
            <a:off x="67056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80904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457200" y="6400800"/>
            <a:ext cx="19812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dirty="0">
              <a:solidFill>
                <a:srgbClr val="0C2340"/>
              </a:solidFill>
            </a:endParaRPr>
          </a:p>
        </p:txBody>
      </p:sp>
    </p:spTree>
    <p:extLst>
      <p:ext uri="{BB962C8B-B14F-4D97-AF65-F5344CB8AC3E}">
        <p14:creationId xmlns:p14="http://schemas.microsoft.com/office/powerpoint/2010/main" val="3650050343"/>
      </p:ext>
    </p:extLst>
  </p:cSld>
  <p:clrMap bg1="lt1" tx1="dk1" bg2="lt2" tx2="dk2" accent1="accent1" accent2="accent2" accent3="accent3" accent4="accent4" accent5="accent5" accent6="accent6" hlink="hlink" folHlink="folHlink"/>
  <p:sldLayoutIdLst>
    <p:sldLayoutId id="2147483671" r:id="rId1"/>
    <p:sldLayoutId id="2147483658" r:id="rId2"/>
    <p:sldLayoutId id="2147483661" r:id="rId3"/>
    <p:sldLayoutId id="2147483662" r:id="rId4"/>
    <p:sldLayoutId id="2147483650" r:id="rId5"/>
    <p:sldLayoutId id="2147483657" r:id="rId6"/>
    <p:sldLayoutId id="2147483664" r:id="rId7"/>
    <p:sldLayoutId id="2147483665" r:id="rId8"/>
    <p:sldLayoutId id="2147483666" r:id="rId9"/>
    <p:sldLayoutId id="2147483655" r:id="rId10"/>
    <p:sldLayoutId id="2147483652" r:id="rId11"/>
    <p:sldLayoutId id="2147483653" r:id="rId12"/>
    <p:sldLayoutId id="2147483660" r:id="rId13"/>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3206655"/>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76"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nnstate.edu/system/finance/taxinformation/nonresident/nra_vendors/index%20new.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minnstate.edu/system/finance/taxinformation/index.html" TargetMode="External"/><Relationship Id="rId5" Type="http://schemas.openxmlformats.org/officeDocument/2006/relationships/hyperlink" Target="mailto:Ann.Page@minnstate.edu" TargetMode="External"/><Relationship Id="rId4" Type="http://schemas.openxmlformats.org/officeDocument/2006/relationships/hyperlink" Target="mailto:Steven.Gednalske@minnstate.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biblicalpreaching.net/2013/02/19/beware-of-exemplar-christi-preach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uburbancorrespondent.blogspot.com/2013_06_01_archiv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32.JPG"/><Relationship Id="rId5" Type="http://schemas.openxmlformats.org/officeDocument/2006/relationships/image" Target="../media/image31.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beyondprophecy.blogspot.com/p/hot-news.html"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43.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6.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hyperlink" Target="http://according-to-e.blogspot.com/2015_04_01_archive.html"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49.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hyperlink" Target="mailto:Ann.Page@minnstate.edu" TargetMode="External"/><Relationship Id="rId5" Type="http://schemas.openxmlformats.org/officeDocument/2006/relationships/hyperlink" Target="mailto:Steven.Gednalske@minnstate.edu" TargetMode="External"/><Relationship Id="rId4" Type="http://schemas.openxmlformats.org/officeDocument/2006/relationships/hyperlink" Target="https://www.minnstate.edu/system/finance/taxinformation/nonresident/nra_vendors/index.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ing.com/images/search?view=detailV2&amp;ccid=4yFFz0qt&amp;id=384ACE4B383152F1F2362B1C3B7609F43C39E13E&amp;thid=OIP.4yFFz0qttaYNrBah2lONfwHaEq&amp;mediaurl=http%3a%2f%2fcliparts.co%2fcliparts%2f8c6%2f8xe%2f8c68xeoqi.png&amp;exph=1246&amp;expw=1979&amp;q=money+clip+art&amp;simid=608014875331789847&amp;selectedIndex=42"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September 2023</a:t>
            </a:r>
          </a:p>
        </p:txBody>
      </p:sp>
      <p:sp>
        <p:nvSpPr>
          <p:cNvPr id="3" name="Text Placeholder 2"/>
          <p:cNvSpPr>
            <a:spLocks noGrp="1"/>
          </p:cNvSpPr>
          <p:nvPr>
            <p:ph type="body" sz="quarter" idx="11"/>
          </p:nvPr>
        </p:nvSpPr>
        <p:spPr/>
        <p:txBody>
          <a:bodyPr/>
          <a:lstStyle/>
          <a:p>
            <a:r>
              <a:rPr lang="en-US" dirty="0"/>
              <a:t>TAX SERVICES</a:t>
            </a:r>
          </a:p>
        </p:txBody>
      </p:sp>
      <p:sp>
        <p:nvSpPr>
          <p:cNvPr id="4" name="Content Placeholder 3"/>
          <p:cNvSpPr>
            <a:spLocks noGrp="1"/>
          </p:cNvSpPr>
          <p:nvPr>
            <p:ph sz="quarter" idx="12"/>
          </p:nvPr>
        </p:nvSpPr>
        <p:spPr>
          <a:xfrm>
            <a:off x="990600" y="3886200"/>
            <a:ext cx="7162800" cy="1600200"/>
          </a:xfrm>
        </p:spPr>
        <p:txBody>
          <a:bodyPr/>
          <a:lstStyle/>
          <a:p>
            <a:r>
              <a:rPr lang="en-US" dirty="0"/>
              <a:t>Payments to Foreign Individuals and Businesses</a:t>
            </a:r>
          </a:p>
        </p:txBody>
      </p:sp>
      <p:sp>
        <p:nvSpPr>
          <p:cNvPr id="5" name="Text Placeholder 4"/>
          <p:cNvSpPr>
            <a:spLocks noGrp="1"/>
          </p:cNvSpPr>
          <p:nvPr>
            <p:ph type="body" sz="quarter" idx="13"/>
          </p:nvPr>
        </p:nvSpPr>
        <p:spPr>
          <a:xfrm>
            <a:off x="990600" y="5105400"/>
            <a:ext cx="3581400" cy="533400"/>
          </a:xfrm>
        </p:spPr>
        <p:txBody>
          <a:bodyPr>
            <a:normAutofit/>
          </a:bodyPr>
          <a:lstStyle/>
          <a:p>
            <a:r>
              <a:rPr lang="en-US" dirty="0"/>
              <a:t>Tax Compliance Training</a:t>
            </a:r>
          </a:p>
        </p:txBody>
      </p:sp>
      <p:sp>
        <p:nvSpPr>
          <p:cNvPr id="6" name="Text Placeholder 5"/>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292145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741" y="936810"/>
            <a:ext cx="6817659" cy="5540189"/>
          </a:xfrm>
        </p:spPr>
        <p:txBody>
          <a:bodyPr>
            <a:normAutofit fontScale="92500" lnSpcReduction="10000"/>
          </a:bodyPr>
          <a:lstStyle/>
          <a:p>
            <a:r>
              <a:rPr lang="en-US" dirty="0"/>
              <a:t>IRS form W-8 is the NRA equivalent to IRS form W-9 Request for Taxpayer Identification Number and Certification</a:t>
            </a:r>
          </a:p>
          <a:p>
            <a:pPr lvl="1"/>
            <a:r>
              <a:rPr lang="en-US" b="1" dirty="0"/>
              <a:t>W-8BEN</a:t>
            </a:r>
            <a:r>
              <a:rPr lang="en-US" dirty="0"/>
              <a:t> - Certificate of Foreign Status of Beneficial Owner for United States Tax Withholding and Reporting</a:t>
            </a:r>
          </a:p>
          <a:p>
            <a:pPr lvl="1"/>
            <a:r>
              <a:rPr lang="en-US" b="1" dirty="0"/>
              <a:t>W-8BEN-E</a:t>
            </a:r>
            <a:r>
              <a:rPr lang="en-US" dirty="0"/>
              <a:t> - Certificate of Status of Beneficial Owner for United States Tax Withholding and Reporting (Entities)</a:t>
            </a:r>
          </a:p>
          <a:p>
            <a:pPr lvl="1"/>
            <a:r>
              <a:rPr lang="en-US" b="1" dirty="0"/>
              <a:t>W-8ECI</a:t>
            </a:r>
            <a:r>
              <a:rPr lang="en-US" dirty="0"/>
              <a:t> - Certificate of Foreign Person's Claim That Income Is Effectively Connected With the Conduct of a Trade or Business in the United States</a:t>
            </a:r>
          </a:p>
          <a:p>
            <a:pPr lvl="1"/>
            <a:r>
              <a:rPr lang="en-US" b="1" dirty="0" smtClean="0"/>
              <a:t>W-8EXP</a:t>
            </a:r>
            <a:r>
              <a:rPr lang="en-US" dirty="0" smtClean="0"/>
              <a:t> </a:t>
            </a:r>
            <a:r>
              <a:rPr lang="en-US" dirty="0"/>
              <a:t>- Certificate of Foreign Government or Other Foreign Organization for United States Tax Withholding and Reporting</a:t>
            </a:r>
          </a:p>
          <a:p>
            <a:endParaRPr lang="en-US" dirty="0"/>
          </a:p>
        </p:txBody>
      </p:sp>
      <p:sp>
        <p:nvSpPr>
          <p:cNvPr id="3" name="Text Placeholder 2"/>
          <p:cNvSpPr>
            <a:spLocks noGrp="1"/>
          </p:cNvSpPr>
          <p:nvPr>
            <p:ph type="body" idx="13"/>
          </p:nvPr>
        </p:nvSpPr>
        <p:spPr>
          <a:xfrm>
            <a:off x="228600" y="152400"/>
            <a:ext cx="7772400" cy="761999"/>
          </a:xfrm>
        </p:spPr>
        <p:txBody>
          <a:bodyPr>
            <a:noAutofit/>
          </a:bodyPr>
          <a:lstStyle/>
          <a:p>
            <a:r>
              <a:rPr lang="en-US" sz="3600" dirty="0"/>
              <a:t>IRS form W-8 Series</a:t>
            </a:r>
          </a:p>
        </p:txBody>
      </p:sp>
    </p:spTree>
    <p:extLst>
      <p:ext uri="{BB962C8B-B14F-4D97-AF65-F5344CB8AC3E}">
        <p14:creationId xmlns:p14="http://schemas.microsoft.com/office/powerpoint/2010/main" val="1414335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3"/>
              </a:rPr>
              <a:t>https://www.minnstate.edu/system/finance/taxinformation/nonresident/nra_vendors/index%20new.html </a:t>
            </a:r>
            <a:endParaRPr lang="en-US" dirty="0"/>
          </a:p>
          <a:p>
            <a:endParaRPr lang="en-US" dirty="0"/>
          </a:p>
        </p:txBody>
      </p:sp>
      <p:sp>
        <p:nvSpPr>
          <p:cNvPr id="3" name="Text Placeholder 2"/>
          <p:cNvSpPr>
            <a:spLocks noGrp="1"/>
          </p:cNvSpPr>
          <p:nvPr>
            <p:ph type="body" idx="13"/>
          </p:nvPr>
        </p:nvSpPr>
        <p:spPr>
          <a:xfrm>
            <a:off x="457200" y="533401"/>
            <a:ext cx="8229600" cy="609599"/>
          </a:xfrm>
        </p:spPr>
        <p:txBody>
          <a:bodyPr>
            <a:noAutofit/>
          </a:bodyPr>
          <a:lstStyle/>
          <a:p>
            <a:r>
              <a:rPr lang="en-US" sz="3600" dirty="0" smtClean="0"/>
              <a:t>IRS form W-8 link on Tax Website </a:t>
            </a:r>
            <a:endParaRPr lang="en-US" sz="3600" dirty="0"/>
          </a:p>
        </p:txBody>
      </p:sp>
    </p:spTree>
    <p:extLst>
      <p:ext uri="{BB962C8B-B14F-4D97-AF65-F5344CB8AC3E}">
        <p14:creationId xmlns:p14="http://schemas.microsoft.com/office/powerpoint/2010/main" val="4099861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33962" cy="6400800"/>
          </a:xfrm>
          <a:prstGeom prst="rect">
            <a:avLst/>
          </a:prstGeom>
        </p:spPr>
      </p:pic>
      <p:sp>
        <p:nvSpPr>
          <p:cNvPr id="10" name="Content Placeholder 9">
            <a:extLst>
              <a:ext uri="{FF2B5EF4-FFF2-40B4-BE49-F238E27FC236}">
                <a16:creationId xmlns:a16="http://schemas.microsoft.com/office/drawing/2014/main" id="{BE38D4B1-F944-4B47-87C5-4C91434A43FC}"/>
              </a:ext>
            </a:extLst>
          </p:cNvPr>
          <p:cNvSpPr>
            <a:spLocks noGrp="1"/>
          </p:cNvSpPr>
          <p:nvPr>
            <p:ph idx="1"/>
          </p:nvPr>
        </p:nvSpPr>
        <p:spPr>
          <a:xfrm>
            <a:off x="5183981" y="790574"/>
            <a:ext cx="3810000" cy="5012673"/>
          </a:xfrm>
        </p:spPr>
        <p:txBody>
          <a:bodyPr>
            <a:normAutofit/>
          </a:bodyPr>
          <a:lstStyle/>
          <a:p>
            <a:r>
              <a:rPr lang="en-US" dirty="0"/>
              <a:t>Completed by </a:t>
            </a:r>
            <a:r>
              <a:rPr lang="en-US" dirty="0" smtClean="0"/>
              <a:t>campus department</a:t>
            </a:r>
          </a:p>
          <a:p>
            <a:pPr lvl="1"/>
            <a:r>
              <a:rPr lang="en-US" dirty="0" smtClean="0"/>
              <a:t> Include </a:t>
            </a:r>
            <a:r>
              <a:rPr lang="en-US" dirty="0"/>
              <a:t>Quotes, Invoices, Contracts</a:t>
            </a:r>
          </a:p>
          <a:p>
            <a:r>
              <a:rPr lang="en-US" dirty="0" smtClean="0"/>
              <a:t>Tax </a:t>
            </a:r>
            <a:r>
              <a:rPr lang="en-US" dirty="0"/>
              <a:t>Services </a:t>
            </a:r>
            <a:r>
              <a:rPr lang="en-US" dirty="0" smtClean="0"/>
              <a:t>sends to MMB</a:t>
            </a:r>
          </a:p>
          <a:p>
            <a:r>
              <a:rPr lang="en-US" dirty="0" smtClean="0"/>
              <a:t>Needed by MMB to release State Treasury Fund payments</a:t>
            </a:r>
            <a:endParaRPr lang="en-US" dirty="0"/>
          </a:p>
          <a:p>
            <a:pPr marL="0" indent="0">
              <a:buNone/>
            </a:pPr>
            <a:endParaRPr lang="en-US" dirty="0"/>
          </a:p>
        </p:txBody>
      </p:sp>
      <p:sp>
        <p:nvSpPr>
          <p:cNvPr id="3" name="Text Placeholder 2"/>
          <p:cNvSpPr>
            <a:spLocks noGrp="1"/>
          </p:cNvSpPr>
          <p:nvPr>
            <p:ph type="body" idx="13"/>
          </p:nvPr>
        </p:nvSpPr>
        <p:spPr>
          <a:xfrm>
            <a:off x="5033962" y="180975"/>
            <a:ext cx="4110038" cy="609599"/>
          </a:xfrm>
        </p:spPr>
        <p:txBody>
          <a:bodyPr>
            <a:normAutofit fontScale="77500" lnSpcReduction="20000"/>
          </a:bodyPr>
          <a:lstStyle/>
          <a:p>
            <a:r>
              <a:rPr lang="en-US" sz="2800" dirty="0"/>
              <a:t>Foreign Vendor Intake Form</a:t>
            </a:r>
          </a:p>
        </p:txBody>
      </p:sp>
    </p:spTree>
    <p:extLst>
      <p:ext uri="{BB962C8B-B14F-4D97-AF65-F5344CB8AC3E}">
        <p14:creationId xmlns:p14="http://schemas.microsoft.com/office/powerpoint/2010/main" val="127792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5D912BA2-58F3-469A-B5C8-A49C9F58C644}"/>
              </a:ext>
            </a:extLst>
          </p:cNvPr>
          <p:cNvSpPr>
            <a:spLocks noGrp="1"/>
          </p:cNvSpPr>
          <p:nvPr>
            <p:ph type="body" idx="13"/>
          </p:nvPr>
        </p:nvSpPr>
        <p:spPr>
          <a:xfrm>
            <a:off x="867355" y="6104750"/>
            <a:ext cx="6705600" cy="609599"/>
          </a:xfrm>
        </p:spPr>
        <p:txBody>
          <a:bodyPr>
            <a:normAutofit/>
          </a:bodyPr>
          <a:lstStyle/>
          <a:p>
            <a:r>
              <a:rPr lang="en-US" sz="2000" dirty="0"/>
              <a:t>Foreign Vendor Intake Form – Page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377"/>
            <a:ext cx="8075673" cy="6104749"/>
          </a:xfrm>
          <a:prstGeom prst="rect">
            <a:avLst/>
          </a:prstGeom>
        </p:spPr>
      </p:pic>
      <p:sp>
        <p:nvSpPr>
          <p:cNvPr id="3" name="Rounded Rectangle 2"/>
          <p:cNvSpPr/>
          <p:nvPr/>
        </p:nvSpPr>
        <p:spPr>
          <a:xfrm>
            <a:off x="381000" y="4038600"/>
            <a:ext cx="8382000" cy="914400"/>
          </a:xfrm>
          <a:prstGeom prst="roundRect">
            <a:avLst/>
          </a:prstGeom>
          <a:solidFill>
            <a:schemeClr val="accent5">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A75ED3F-5C1F-4F15-B24A-C786FA3EABB3}"/>
              </a:ext>
            </a:extLst>
          </p:cNvPr>
          <p:cNvSpPr>
            <a:spLocks noGrp="1"/>
          </p:cNvSpPr>
          <p:nvPr>
            <p:ph type="body" idx="13"/>
          </p:nvPr>
        </p:nvSpPr>
        <p:spPr>
          <a:xfrm>
            <a:off x="609600" y="5791200"/>
            <a:ext cx="6705600" cy="609599"/>
          </a:xfrm>
        </p:spPr>
        <p:txBody>
          <a:bodyPr>
            <a:normAutofit/>
          </a:bodyPr>
          <a:lstStyle/>
          <a:p>
            <a:r>
              <a:rPr lang="en-US" sz="2000" dirty="0"/>
              <a:t>Foreign Vendor Intake Form – Page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8229880" cy="5105400"/>
          </a:xfrm>
          <a:prstGeom prst="rect">
            <a:avLst/>
          </a:prstGeom>
        </p:spPr>
      </p:pic>
    </p:spTree>
    <p:extLst>
      <p:ext uri="{BB962C8B-B14F-4D97-AF65-F5344CB8AC3E}">
        <p14:creationId xmlns:p14="http://schemas.microsoft.com/office/powerpoint/2010/main" val="2046616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075F3-9E34-44A9-A793-9488CA81CA53}"/>
              </a:ext>
            </a:extLst>
          </p:cNvPr>
          <p:cNvSpPr/>
          <p:nvPr/>
        </p:nvSpPr>
        <p:spPr>
          <a:xfrm rot="16200000">
            <a:off x="-1719590" y="2633991"/>
            <a:ext cx="4724401" cy="523220"/>
          </a:xfrm>
          <a:prstGeom prst="rect">
            <a:avLst/>
          </a:prstGeom>
        </p:spPr>
        <p:txBody>
          <a:bodyPr wrap="square">
            <a:spAutoFit/>
          </a:bodyPr>
          <a:lstStyle/>
          <a:p>
            <a:r>
              <a:rPr lang="en-US" sz="2800" dirty="0"/>
              <a:t>Sourcing Software Royalties</a:t>
            </a:r>
          </a:p>
        </p:txBody>
      </p:sp>
      <p:grpSp>
        <p:nvGrpSpPr>
          <p:cNvPr id="2" name="Group 4"/>
          <p:cNvGrpSpPr>
            <a:grpSpLocks noChangeAspect="1"/>
          </p:cNvGrpSpPr>
          <p:nvPr/>
        </p:nvGrpSpPr>
        <p:grpSpPr bwMode="auto">
          <a:xfrm>
            <a:off x="904221" y="0"/>
            <a:ext cx="8240070" cy="7086599"/>
            <a:chOff x="1056" y="20"/>
            <a:chExt cx="4695" cy="4252"/>
          </a:xfrm>
        </p:grpSpPr>
        <p:sp>
          <p:nvSpPr>
            <p:cNvPr id="3" name="AutoShape 3"/>
            <p:cNvSpPr>
              <a:spLocks noChangeAspect="1" noChangeArrowheads="1" noTextEdit="1"/>
            </p:cNvSpPr>
            <p:nvPr/>
          </p:nvSpPr>
          <p:spPr bwMode="auto">
            <a:xfrm>
              <a:off x="1056" y="20"/>
              <a:ext cx="4608" cy="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0"/>
              <a:ext cx="4695" cy="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9793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A75ED3F-5C1F-4F15-B24A-C786FA3EABB3}"/>
              </a:ext>
            </a:extLst>
          </p:cNvPr>
          <p:cNvSpPr>
            <a:spLocks noGrp="1"/>
          </p:cNvSpPr>
          <p:nvPr>
            <p:ph type="body" idx="13"/>
          </p:nvPr>
        </p:nvSpPr>
        <p:spPr>
          <a:xfrm>
            <a:off x="609600" y="5791200"/>
            <a:ext cx="6705600" cy="609599"/>
          </a:xfrm>
        </p:spPr>
        <p:txBody>
          <a:bodyPr>
            <a:normAutofit/>
          </a:bodyPr>
          <a:lstStyle/>
          <a:p>
            <a:r>
              <a:rPr lang="en-US" sz="2000" dirty="0"/>
              <a:t>Foreign Vendor Intake Form – Page 2</a:t>
            </a:r>
          </a:p>
        </p:txBody>
      </p:sp>
      <p:pic>
        <p:nvPicPr>
          <p:cNvPr id="3" name="Picture 2">
            <a:extLst>
              <a:ext uri="{FF2B5EF4-FFF2-40B4-BE49-F238E27FC236}">
                <a16:creationId xmlns:a16="http://schemas.microsoft.com/office/drawing/2014/main" id="{BED3A9E7-16F7-4FB6-B6E8-7018DC15FADB}"/>
              </a:ext>
            </a:extLst>
          </p:cNvPr>
          <p:cNvPicPr>
            <a:picLocks noChangeAspect="1"/>
          </p:cNvPicPr>
          <p:nvPr/>
        </p:nvPicPr>
        <p:blipFill>
          <a:blip r:embed="rId3"/>
          <a:stretch>
            <a:fillRect/>
          </a:stretch>
        </p:blipFill>
        <p:spPr>
          <a:xfrm>
            <a:off x="361950" y="457201"/>
            <a:ext cx="8420100" cy="5267325"/>
          </a:xfrm>
          <a:prstGeom prst="rect">
            <a:avLst/>
          </a:prstGeom>
        </p:spPr>
      </p:pic>
    </p:spTree>
    <p:extLst>
      <p:ext uri="{BB962C8B-B14F-4D97-AF65-F5344CB8AC3E}">
        <p14:creationId xmlns:p14="http://schemas.microsoft.com/office/powerpoint/2010/main" val="296028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A75ED3F-5C1F-4F15-B24A-C786FA3EABB3}"/>
              </a:ext>
            </a:extLst>
          </p:cNvPr>
          <p:cNvSpPr>
            <a:spLocks noGrp="1"/>
          </p:cNvSpPr>
          <p:nvPr>
            <p:ph type="body" idx="13"/>
          </p:nvPr>
        </p:nvSpPr>
        <p:spPr>
          <a:xfrm>
            <a:off x="609600" y="5791200"/>
            <a:ext cx="6705600" cy="609599"/>
          </a:xfrm>
        </p:spPr>
        <p:txBody>
          <a:bodyPr>
            <a:normAutofit/>
          </a:bodyPr>
          <a:lstStyle/>
          <a:p>
            <a:r>
              <a:rPr lang="en-US" sz="2000" dirty="0"/>
              <a:t>Foreign Vendor Intake Form – Page 2</a:t>
            </a:r>
          </a:p>
        </p:txBody>
      </p:sp>
      <p:pic>
        <p:nvPicPr>
          <p:cNvPr id="2" name="Picture 1">
            <a:extLst>
              <a:ext uri="{FF2B5EF4-FFF2-40B4-BE49-F238E27FC236}">
                <a16:creationId xmlns:a16="http://schemas.microsoft.com/office/drawing/2014/main" id="{37FC2F0B-2E2C-4735-B4C2-B21EA0C588EB}"/>
              </a:ext>
            </a:extLst>
          </p:cNvPr>
          <p:cNvPicPr>
            <a:picLocks noChangeAspect="1"/>
          </p:cNvPicPr>
          <p:nvPr/>
        </p:nvPicPr>
        <p:blipFill>
          <a:blip r:embed="rId3"/>
          <a:stretch>
            <a:fillRect/>
          </a:stretch>
        </p:blipFill>
        <p:spPr>
          <a:xfrm>
            <a:off x="609600" y="592755"/>
            <a:ext cx="7315200" cy="5198445"/>
          </a:xfrm>
          <a:prstGeom prst="rect">
            <a:avLst/>
          </a:prstGeom>
        </p:spPr>
      </p:pic>
    </p:spTree>
    <p:extLst>
      <p:ext uri="{BB962C8B-B14F-4D97-AF65-F5344CB8AC3E}">
        <p14:creationId xmlns:p14="http://schemas.microsoft.com/office/powerpoint/2010/main" val="1728512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6EF76F5-FC4F-45CB-963B-FB3DE6445197}"/>
              </a:ext>
            </a:extLst>
          </p:cNvPr>
          <p:cNvSpPr>
            <a:spLocks noGrp="1"/>
          </p:cNvSpPr>
          <p:nvPr>
            <p:ph sz="half" idx="1"/>
          </p:nvPr>
        </p:nvSpPr>
        <p:spPr>
          <a:xfrm>
            <a:off x="609600" y="1219200"/>
            <a:ext cx="7010400" cy="5135563"/>
          </a:xfrm>
        </p:spPr>
        <p:txBody>
          <a:bodyPr>
            <a:normAutofit fontScale="92500"/>
          </a:bodyPr>
          <a:lstStyle/>
          <a:p>
            <a:pPr marL="514350" indent="-514350">
              <a:buFont typeface="+mj-lt"/>
              <a:buAutoNum type="arabicPeriod"/>
            </a:pPr>
            <a:r>
              <a:rPr lang="en-US" dirty="0"/>
              <a:t>Campus Data Gathering</a:t>
            </a:r>
          </a:p>
          <a:p>
            <a:pPr marL="914400" lvl="1" indent="-457200">
              <a:buFont typeface="+mj-lt"/>
              <a:buAutoNum type="alphaLcParenR"/>
            </a:pPr>
            <a:r>
              <a:rPr lang="en-US" dirty="0" smtClean="0"/>
              <a:t>IRS form W-8 from </a:t>
            </a:r>
            <a:r>
              <a:rPr lang="en-US" dirty="0"/>
              <a:t>foreign vendor, and</a:t>
            </a:r>
          </a:p>
          <a:p>
            <a:pPr marL="914400" lvl="1" indent="-457200">
              <a:buFont typeface="+mj-lt"/>
              <a:buAutoNum type="alphaLcParenR"/>
            </a:pPr>
            <a:r>
              <a:rPr lang="en-US" dirty="0" smtClean="0"/>
              <a:t>Foreign </a:t>
            </a:r>
            <a:r>
              <a:rPr lang="en-US" dirty="0"/>
              <a:t>Vendor Intake </a:t>
            </a:r>
            <a:r>
              <a:rPr lang="en-US" dirty="0" smtClean="0"/>
              <a:t>Form completed by </a:t>
            </a:r>
            <a:r>
              <a:rPr lang="en-US" dirty="0" err="1" smtClean="0"/>
              <a:t>dept</a:t>
            </a:r>
            <a:endParaRPr lang="en-US" dirty="0"/>
          </a:p>
          <a:p>
            <a:pPr marL="914400" lvl="1" indent="-457200">
              <a:buFont typeface="+mj-lt"/>
              <a:buAutoNum type="alphaLcParenR"/>
            </a:pPr>
            <a:r>
              <a:rPr lang="en-US" dirty="0" smtClean="0"/>
              <a:t>Send </a:t>
            </a:r>
            <a:r>
              <a:rPr lang="en-US" dirty="0"/>
              <a:t>both forms to Tax Services via </a:t>
            </a:r>
            <a:r>
              <a:rPr lang="en-US" dirty="0" err="1"/>
              <a:t>MoveItSecurely</a:t>
            </a:r>
            <a:r>
              <a:rPr lang="en-US" dirty="0"/>
              <a:t> </a:t>
            </a:r>
          </a:p>
          <a:p>
            <a:pPr marL="514350" indent="-457200">
              <a:buFont typeface="+mj-lt"/>
              <a:buAutoNum type="arabicPeriod"/>
            </a:pPr>
            <a:r>
              <a:rPr lang="en-US" dirty="0"/>
              <a:t>Tax </a:t>
            </a:r>
            <a:r>
              <a:rPr lang="en-US" dirty="0" smtClean="0"/>
              <a:t>Service’s Review </a:t>
            </a:r>
            <a:r>
              <a:rPr lang="en-US" dirty="0"/>
              <a:t>&amp; Determination</a:t>
            </a:r>
          </a:p>
          <a:p>
            <a:pPr marL="914400" lvl="1" indent="-457200">
              <a:buFont typeface="+mj-lt"/>
              <a:buAutoNum type="alphaLcParenR"/>
            </a:pPr>
            <a:r>
              <a:rPr lang="en-US" dirty="0" smtClean="0"/>
              <a:t>Review of the </a:t>
            </a:r>
            <a:r>
              <a:rPr lang="en-US" dirty="0"/>
              <a:t>W-8 &amp; Foreign Vendor Intake information.  </a:t>
            </a:r>
            <a:r>
              <a:rPr lang="en-US" dirty="0" smtClean="0"/>
              <a:t>Contact campus for more info </a:t>
            </a:r>
            <a:r>
              <a:rPr lang="en-US" dirty="0"/>
              <a:t>and/or documents</a:t>
            </a:r>
            <a:endParaRPr lang="en-US" sz="2000" dirty="0"/>
          </a:p>
          <a:p>
            <a:pPr marL="914400" lvl="1" indent="-457200">
              <a:buFont typeface="+mj-lt"/>
              <a:buAutoNum type="alphaLcParenR"/>
            </a:pPr>
            <a:r>
              <a:rPr lang="en-US" dirty="0" smtClean="0"/>
              <a:t>Determines whether </a:t>
            </a:r>
            <a:r>
              <a:rPr lang="en-US" dirty="0"/>
              <a:t>the payment may be made </a:t>
            </a:r>
            <a:r>
              <a:rPr lang="en-US" dirty="0" smtClean="0"/>
              <a:t>&amp; if </a:t>
            </a:r>
            <a:r>
              <a:rPr lang="en-US" dirty="0"/>
              <a:t>tax withholding and/or reporting is required</a:t>
            </a:r>
            <a:endParaRPr lang="en-US" sz="2000" dirty="0"/>
          </a:p>
          <a:p>
            <a:pPr marL="914400" lvl="1" indent="-457200">
              <a:buFont typeface="+mj-lt"/>
              <a:buAutoNum type="alphaLcParenR"/>
            </a:pPr>
            <a:r>
              <a:rPr lang="en-US" dirty="0" smtClean="0"/>
              <a:t>Signs Foreign </a:t>
            </a:r>
            <a:r>
              <a:rPr lang="en-US" dirty="0"/>
              <a:t>Vendor Intake Form </a:t>
            </a:r>
            <a:r>
              <a:rPr lang="en-US" dirty="0" smtClean="0"/>
              <a:t>&amp; provides </a:t>
            </a:r>
            <a:r>
              <a:rPr lang="en-US" dirty="0"/>
              <a:t>tax withholding/reporting </a:t>
            </a:r>
            <a:r>
              <a:rPr lang="en-US" dirty="0" smtClean="0"/>
              <a:t>instructions to campus.  </a:t>
            </a:r>
          </a:p>
          <a:p>
            <a:pPr marL="914400" lvl="1" indent="-457200">
              <a:buFont typeface="+mj-lt"/>
              <a:buAutoNum type="alphaLcParenR"/>
            </a:pPr>
            <a:r>
              <a:rPr lang="en-US" dirty="0" smtClean="0"/>
              <a:t>Communicates with MMB</a:t>
            </a:r>
            <a:endParaRPr lang="en-US" dirty="0"/>
          </a:p>
          <a:p>
            <a:pPr marL="514350" indent="-457200">
              <a:buFont typeface="+mj-lt"/>
              <a:buAutoNum type="arabicPeriod"/>
            </a:pPr>
            <a:endParaRPr lang="en-US" dirty="0"/>
          </a:p>
          <a:p>
            <a:pPr marL="0" indent="0">
              <a:buNone/>
            </a:pPr>
            <a:endParaRPr lang="en-US" dirty="0"/>
          </a:p>
        </p:txBody>
      </p:sp>
      <p:sp>
        <p:nvSpPr>
          <p:cNvPr id="4" name="Text Placeholder 3">
            <a:extLst>
              <a:ext uri="{FF2B5EF4-FFF2-40B4-BE49-F238E27FC236}">
                <a16:creationId xmlns:a16="http://schemas.microsoft.com/office/drawing/2014/main" id="{A9E9C370-B319-4A23-A211-369814EC3BCF}"/>
              </a:ext>
            </a:extLst>
          </p:cNvPr>
          <p:cNvSpPr>
            <a:spLocks noGrp="1"/>
          </p:cNvSpPr>
          <p:nvPr>
            <p:ph type="body" idx="13"/>
          </p:nvPr>
        </p:nvSpPr>
        <p:spPr>
          <a:xfrm>
            <a:off x="481012" y="228600"/>
            <a:ext cx="7291388" cy="762000"/>
          </a:xfrm>
        </p:spPr>
        <p:txBody>
          <a:bodyPr>
            <a:noAutofit/>
          </a:bodyPr>
          <a:lstStyle/>
          <a:p>
            <a:r>
              <a:rPr lang="en-US" sz="2400" dirty="0" smtClean="0"/>
              <a:t>OVERVIEW: Foreign </a:t>
            </a:r>
            <a:r>
              <a:rPr lang="en-US" sz="2400" dirty="0"/>
              <a:t>Vendor Payment process</a:t>
            </a:r>
          </a:p>
        </p:txBody>
      </p:sp>
    </p:spTree>
    <p:extLst>
      <p:ext uri="{BB962C8B-B14F-4D97-AF65-F5344CB8AC3E}">
        <p14:creationId xmlns:p14="http://schemas.microsoft.com/office/powerpoint/2010/main" val="39600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wipe(down)">
                                      <p:cBhvr>
                                        <p:cTn id="7" dur="580">
                                          <p:stCondLst>
                                            <p:cond delay="0"/>
                                          </p:stCondLst>
                                        </p:cTn>
                                        <p:tgtEl>
                                          <p:spTgt spid="9">
                                            <p:txEl>
                                              <p:pRg st="4" end="4"/>
                                            </p:txEl>
                                          </p:spTgt>
                                        </p:tgtEl>
                                      </p:cBhvr>
                                    </p:animEffect>
                                    <p:anim calcmode="lin" valueType="num">
                                      <p:cBhvr>
                                        <p:cTn id="8"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4" end="4"/>
                                            </p:txEl>
                                          </p:spTgt>
                                        </p:tgtEl>
                                      </p:cBhvr>
                                      <p:to x="100000" y="60000"/>
                                    </p:animScale>
                                    <p:animScale>
                                      <p:cBhvr>
                                        <p:cTn id="14" dur="166" decel="50000">
                                          <p:stCondLst>
                                            <p:cond delay="676"/>
                                          </p:stCondLst>
                                        </p:cTn>
                                        <p:tgtEl>
                                          <p:spTgt spid="9">
                                            <p:txEl>
                                              <p:pRg st="4" end="4"/>
                                            </p:txEl>
                                          </p:spTgt>
                                        </p:tgtEl>
                                      </p:cBhvr>
                                      <p:to x="100000" y="100000"/>
                                    </p:animScale>
                                    <p:animScale>
                                      <p:cBhvr>
                                        <p:cTn id="15" dur="26">
                                          <p:stCondLst>
                                            <p:cond delay="1312"/>
                                          </p:stCondLst>
                                        </p:cTn>
                                        <p:tgtEl>
                                          <p:spTgt spid="9">
                                            <p:txEl>
                                              <p:pRg st="4" end="4"/>
                                            </p:txEl>
                                          </p:spTgt>
                                        </p:tgtEl>
                                      </p:cBhvr>
                                      <p:to x="100000" y="80000"/>
                                    </p:animScale>
                                    <p:animScale>
                                      <p:cBhvr>
                                        <p:cTn id="16" dur="166" decel="50000">
                                          <p:stCondLst>
                                            <p:cond delay="1338"/>
                                          </p:stCondLst>
                                        </p:cTn>
                                        <p:tgtEl>
                                          <p:spTgt spid="9">
                                            <p:txEl>
                                              <p:pRg st="4" end="4"/>
                                            </p:txEl>
                                          </p:spTgt>
                                        </p:tgtEl>
                                      </p:cBhvr>
                                      <p:to x="100000" y="100000"/>
                                    </p:animScale>
                                    <p:animScale>
                                      <p:cBhvr>
                                        <p:cTn id="17" dur="26">
                                          <p:stCondLst>
                                            <p:cond delay="1642"/>
                                          </p:stCondLst>
                                        </p:cTn>
                                        <p:tgtEl>
                                          <p:spTgt spid="9">
                                            <p:txEl>
                                              <p:pRg st="4" end="4"/>
                                            </p:txEl>
                                          </p:spTgt>
                                        </p:tgtEl>
                                      </p:cBhvr>
                                      <p:to x="100000" y="90000"/>
                                    </p:animScale>
                                    <p:animScale>
                                      <p:cBhvr>
                                        <p:cTn id="18" dur="166" decel="50000">
                                          <p:stCondLst>
                                            <p:cond delay="1668"/>
                                          </p:stCondLst>
                                        </p:cTn>
                                        <p:tgtEl>
                                          <p:spTgt spid="9">
                                            <p:txEl>
                                              <p:pRg st="4" end="4"/>
                                            </p:txEl>
                                          </p:spTgt>
                                        </p:tgtEl>
                                      </p:cBhvr>
                                      <p:to x="100000" y="100000"/>
                                    </p:animScale>
                                    <p:animScale>
                                      <p:cBhvr>
                                        <p:cTn id="19" dur="26">
                                          <p:stCondLst>
                                            <p:cond delay="1808"/>
                                          </p:stCondLst>
                                        </p:cTn>
                                        <p:tgtEl>
                                          <p:spTgt spid="9">
                                            <p:txEl>
                                              <p:pRg st="4" end="4"/>
                                            </p:txEl>
                                          </p:spTgt>
                                        </p:tgtEl>
                                      </p:cBhvr>
                                      <p:to x="100000" y="95000"/>
                                    </p:animScale>
                                    <p:animScale>
                                      <p:cBhvr>
                                        <p:cTn id="20" dur="166" decel="50000">
                                          <p:stCondLst>
                                            <p:cond delay="1834"/>
                                          </p:stCondLst>
                                        </p:cTn>
                                        <p:tgtEl>
                                          <p:spTgt spid="9">
                                            <p:txEl>
                                              <p:pRg st="4" end="4"/>
                                            </p:txEl>
                                          </p:spTgt>
                                        </p:tgtEl>
                                      </p:cBhvr>
                                      <p:to x="100000" y="100000"/>
                                    </p:animScale>
                                  </p:childTnLst>
                                </p:cTn>
                              </p:par>
                              <p:par>
                                <p:cTn id="21" presetID="21" presetClass="emph" presetSubtype="0" fill="hold" nodeType="withEffect">
                                  <p:stCondLst>
                                    <p:cond delay="0"/>
                                  </p:stCondLst>
                                  <p:childTnLst>
                                    <p:animClr clrSpc="hsl" dir="cw">
                                      <p:cBhvr override="childStyle">
                                        <p:cTn id="22" dur="500" fill="hold"/>
                                        <p:tgtEl>
                                          <p:spTgt spid="9">
                                            <p:txEl>
                                              <p:pRg st="4" end="4"/>
                                            </p:txEl>
                                          </p:spTgt>
                                        </p:tgtEl>
                                        <p:attrNameLst>
                                          <p:attrName>style.color</p:attrName>
                                        </p:attrNameLst>
                                      </p:cBhvr>
                                      <p:by>
                                        <p:hsl h="7200000" s="0" l="0"/>
                                      </p:by>
                                    </p:animClr>
                                    <p:animClr clrSpc="hsl" dir="cw">
                                      <p:cBhvr>
                                        <p:cTn id="23" dur="500" fill="hold"/>
                                        <p:tgtEl>
                                          <p:spTgt spid="9">
                                            <p:txEl>
                                              <p:pRg st="4" end="4"/>
                                            </p:txEl>
                                          </p:spTgt>
                                        </p:tgtEl>
                                        <p:attrNameLst>
                                          <p:attrName>fillcolor</p:attrName>
                                        </p:attrNameLst>
                                      </p:cBhvr>
                                      <p:by>
                                        <p:hsl h="7200000" s="0" l="0"/>
                                      </p:by>
                                    </p:animClr>
                                    <p:animClr clrSpc="hsl" dir="cw">
                                      <p:cBhvr>
                                        <p:cTn id="24" dur="500" fill="hold"/>
                                        <p:tgtEl>
                                          <p:spTgt spid="9">
                                            <p:txEl>
                                              <p:pRg st="4" end="4"/>
                                            </p:txEl>
                                          </p:spTgt>
                                        </p:tgtEl>
                                        <p:attrNameLst>
                                          <p:attrName>stroke.color</p:attrName>
                                        </p:attrNameLst>
                                      </p:cBhvr>
                                      <p:by>
                                        <p:hsl h="7200000" s="0" l="0"/>
                                      </p:by>
                                    </p:animClr>
                                    <p:set>
                                      <p:cBhvr>
                                        <p:cTn id="25" dur="500" fill="hold"/>
                                        <p:tgtEl>
                                          <p:spTgt spid="9">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6EF76F5-FC4F-45CB-963B-FB3DE6445197}"/>
              </a:ext>
            </a:extLst>
          </p:cNvPr>
          <p:cNvSpPr>
            <a:spLocks noGrp="1"/>
          </p:cNvSpPr>
          <p:nvPr>
            <p:ph sz="half" idx="1"/>
          </p:nvPr>
        </p:nvSpPr>
        <p:spPr>
          <a:xfrm>
            <a:off x="609600" y="1219200"/>
            <a:ext cx="7010400" cy="5135563"/>
          </a:xfrm>
        </p:spPr>
        <p:txBody>
          <a:bodyPr>
            <a:normAutofit/>
          </a:bodyPr>
          <a:lstStyle/>
          <a:p>
            <a:pPr marL="514350" indent="-514350">
              <a:buFont typeface="+mj-lt"/>
              <a:buAutoNum type="alphaLcParenR"/>
            </a:pPr>
            <a:r>
              <a:rPr lang="en-US" dirty="0" smtClean="0"/>
              <a:t>Review of the </a:t>
            </a:r>
            <a:r>
              <a:rPr lang="en-US" dirty="0"/>
              <a:t>W-8 &amp; Foreign Vendor Intake information.  </a:t>
            </a:r>
            <a:r>
              <a:rPr lang="en-US" dirty="0" smtClean="0"/>
              <a:t>Contact campus for more info </a:t>
            </a:r>
            <a:r>
              <a:rPr lang="en-US" dirty="0"/>
              <a:t>and/or documents</a:t>
            </a:r>
            <a:endParaRPr lang="en-US" sz="2400" dirty="0"/>
          </a:p>
          <a:p>
            <a:pPr marL="514350" indent="-514350">
              <a:buFont typeface="+mj-lt"/>
              <a:buAutoNum type="alphaLcParenR"/>
            </a:pPr>
            <a:r>
              <a:rPr lang="en-US" dirty="0" smtClean="0"/>
              <a:t>Determines whether </a:t>
            </a:r>
            <a:r>
              <a:rPr lang="en-US" dirty="0"/>
              <a:t>the payment may be made </a:t>
            </a:r>
            <a:r>
              <a:rPr lang="en-US" dirty="0" smtClean="0"/>
              <a:t>&amp; if </a:t>
            </a:r>
            <a:r>
              <a:rPr lang="en-US" dirty="0"/>
              <a:t>tax withholding and/or reporting is required</a:t>
            </a:r>
            <a:endParaRPr lang="en-US" sz="2400" dirty="0"/>
          </a:p>
          <a:p>
            <a:pPr marL="514350" indent="-514350">
              <a:buFont typeface="+mj-lt"/>
              <a:buAutoNum type="alphaLcParenR"/>
            </a:pPr>
            <a:r>
              <a:rPr lang="en-US" dirty="0" smtClean="0"/>
              <a:t>Signs Foreign </a:t>
            </a:r>
            <a:r>
              <a:rPr lang="en-US" dirty="0"/>
              <a:t>Vendor Intake Form </a:t>
            </a:r>
            <a:r>
              <a:rPr lang="en-US" dirty="0" smtClean="0"/>
              <a:t>&amp; provides </a:t>
            </a:r>
            <a:r>
              <a:rPr lang="en-US" dirty="0"/>
              <a:t>tax withholding/reporting </a:t>
            </a:r>
            <a:r>
              <a:rPr lang="en-US" dirty="0" smtClean="0"/>
              <a:t>instructions to campus.  </a:t>
            </a:r>
          </a:p>
          <a:p>
            <a:pPr marL="514350" indent="-514350">
              <a:buFont typeface="+mj-lt"/>
              <a:buAutoNum type="alphaLcParenR"/>
            </a:pPr>
            <a:r>
              <a:rPr lang="en-US" dirty="0" smtClean="0"/>
              <a:t>Communicates with MMB</a:t>
            </a:r>
            <a:endParaRPr lang="en-US" dirty="0"/>
          </a:p>
          <a:p>
            <a:pPr marL="514350" indent="-457200">
              <a:buFont typeface="+mj-lt"/>
              <a:buAutoNum type="arabicPeriod"/>
            </a:pPr>
            <a:endParaRPr lang="en-US" dirty="0"/>
          </a:p>
          <a:p>
            <a:pPr marL="0" indent="0">
              <a:buNone/>
            </a:pPr>
            <a:endParaRPr lang="en-US" dirty="0"/>
          </a:p>
        </p:txBody>
      </p:sp>
      <p:sp>
        <p:nvSpPr>
          <p:cNvPr id="4" name="Text Placeholder 3">
            <a:extLst>
              <a:ext uri="{FF2B5EF4-FFF2-40B4-BE49-F238E27FC236}">
                <a16:creationId xmlns:a16="http://schemas.microsoft.com/office/drawing/2014/main" id="{A9E9C370-B319-4A23-A211-369814EC3BCF}"/>
              </a:ext>
            </a:extLst>
          </p:cNvPr>
          <p:cNvSpPr>
            <a:spLocks noGrp="1"/>
          </p:cNvSpPr>
          <p:nvPr>
            <p:ph type="body" idx="13"/>
          </p:nvPr>
        </p:nvSpPr>
        <p:spPr>
          <a:xfrm>
            <a:off x="481012" y="228600"/>
            <a:ext cx="8129588" cy="762000"/>
          </a:xfrm>
        </p:spPr>
        <p:txBody>
          <a:bodyPr>
            <a:noAutofit/>
          </a:bodyPr>
          <a:lstStyle/>
          <a:p>
            <a:pPr marL="57150"/>
            <a:r>
              <a:rPr lang="en-US" sz="3200" dirty="0"/>
              <a:t>Tax Service’s Review &amp; Determination</a:t>
            </a:r>
          </a:p>
        </p:txBody>
      </p:sp>
      <p:sp>
        <p:nvSpPr>
          <p:cNvPr id="2" name="Double Wave 1"/>
          <p:cNvSpPr/>
          <p:nvPr/>
        </p:nvSpPr>
        <p:spPr>
          <a:xfrm>
            <a:off x="609600" y="990600"/>
            <a:ext cx="7010400" cy="3962400"/>
          </a:xfrm>
          <a:prstGeom prst="doubleWave">
            <a:avLst/>
          </a:prstGeom>
          <a:ln w="38100">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sz="2400" b="1" dirty="0" smtClean="0">
                <a:solidFill>
                  <a:srgbClr val="FF0000"/>
                </a:solidFill>
              </a:rPr>
              <a:t>Common things to look for when completing/reviewing the NRA paperwork</a:t>
            </a:r>
          </a:p>
          <a:p>
            <a:pPr marL="342900" indent="-342900">
              <a:buFont typeface="Arial" panose="020B0604020202020204" pitchFamily="34" charset="0"/>
              <a:buChar char="•"/>
            </a:pPr>
            <a:r>
              <a:rPr lang="en-US" sz="2400" dirty="0" smtClean="0">
                <a:solidFill>
                  <a:schemeClr val="accent2">
                    <a:lumMod val="50000"/>
                  </a:schemeClr>
                </a:solidFill>
              </a:rPr>
              <a:t>Missing Object Code on Intake Form</a:t>
            </a:r>
          </a:p>
          <a:p>
            <a:pPr marL="342900" indent="-342900">
              <a:buFont typeface="Arial" panose="020B0604020202020204" pitchFamily="34" charset="0"/>
              <a:buChar char="•"/>
            </a:pPr>
            <a:r>
              <a:rPr lang="en-US" sz="2400" dirty="0" smtClean="0">
                <a:solidFill>
                  <a:schemeClr val="accent2">
                    <a:lumMod val="50000"/>
                  </a:schemeClr>
                </a:solidFill>
              </a:rPr>
              <a:t>Complete information is provided on what is being purchased – send quote, contract, invoices!</a:t>
            </a:r>
          </a:p>
          <a:p>
            <a:pPr marL="342900" indent="-342900">
              <a:buFont typeface="Arial" panose="020B0604020202020204" pitchFamily="34" charset="0"/>
              <a:buChar char="•"/>
            </a:pPr>
            <a:r>
              <a:rPr lang="en-US" sz="2400" dirty="0" smtClean="0">
                <a:solidFill>
                  <a:schemeClr val="accent2">
                    <a:lumMod val="50000"/>
                  </a:schemeClr>
                </a:solidFill>
              </a:rPr>
              <a:t>Correct version of IRS form W-8 is submitted</a:t>
            </a:r>
          </a:p>
          <a:p>
            <a:pPr marL="342900" indent="-342900">
              <a:buFont typeface="Arial" panose="020B0604020202020204" pitchFamily="34" charset="0"/>
              <a:buChar char="•"/>
            </a:pPr>
            <a:r>
              <a:rPr lang="en-US" sz="2400" dirty="0" smtClean="0">
                <a:solidFill>
                  <a:schemeClr val="accent2">
                    <a:lumMod val="50000"/>
                  </a:schemeClr>
                </a:solidFill>
              </a:rPr>
              <a:t>IRS form W-8 certification check box is checked</a:t>
            </a:r>
          </a:p>
          <a:p>
            <a:pPr marL="342900" indent="-342900">
              <a:buFont typeface="Arial" panose="020B0604020202020204" pitchFamily="34" charset="0"/>
              <a:buChar char="•"/>
            </a:pPr>
            <a:endParaRPr lang="en-US" sz="2000" dirty="0">
              <a:solidFill>
                <a:schemeClr val="accent2">
                  <a:lumMod val="50000"/>
                </a:schemeClr>
              </a:solidFill>
            </a:endParaRPr>
          </a:p>
        </p:txBody>
      </p:sp>
    </p:spTree>
    <p:extLst>
      <p:ext uri="{BB962C8B-B14F-4D97-AF65-F5344CB8AC3E}">
        <p14:creationId xmlns:p14="http://schemas.microsoft.com/office/powerpoint/2010/main" val="8635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s will become competent citizens who will interact creativel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57200"/>
            <a:ext cx="3200400" cy="2667000"/>
          </a:xfrm>
          <a:prstGeom prst="rect">
            <a:avLst/>
          </a:prstGeom>
        </p:spPr>
      </p:pic>
      <p:sp>
        <p:nvSpPr>
          <p:cNvPr id="2" name="Title 1"/>
          <p:cNvSpPr>
            <a:spLocks noGrp="1"/>
          </p:cNvSpPr>
          <p:nvPr>
            <p:ph type="title" idx="4294967295"/>
          </p:nvPr>
        </p:nvSpPr>
        <p:spPr>
          <a:xfrm>
            <a:off x="457200" y="274638"/>
            <a:ext cx="8229600" cy="1143000"/>
          </a:xfrm>
        </p:spPr>
        <p:txBody>
          <a:bodyPr/>
          <a:lstStyle/>
          <a:p>
            <a:pPr algn="l"/>
            <a:r>
              <a:rPr lang="en-US" altLang="en-US" dirty="0"/>
              <a:t>Goals for Today</a:t>
            </a:r>
            <a:endParaRPr lang="en-US" dirty="0"/>
          </a:p>
        </p:txBody>
      </p:sp>
      <p:sp>
        <p:nvSpPr>
          <p:cNvPr id="3" name="Content Placeholder 2"/>
          <p:cNvSpPr>
            <a:spLocks noGrp="1"/>
          </p:cNvSpPr>
          <p:nvPr>
            <p:ph idx="1"/>
          </p:nvPr>
        </p:nvSpPr>
        <p:spPr/>
        <p:txBody>
          <a:bodyPr>
            <a:normAutofit lnSpcReduction="10000"/>
          </a:bodyPr>
          <a:lstStyle/>
          <a:p>
            <a:r>
              <a:rPr lang="en-US" altLang="en-US" dirty="0"/>
              <a:t>Review Foreign Vendor Tax Procedures</a:t>
            </a:r>
          </a:p>
          <a:p>
            <a:r>
              <a:rPr lang="en-US" altLang="en-US" dirty="0"/>
              <a:t>Updates to Foreign Vendor Intake Form</a:t>
            </a:r>
          </a:p>
          <a:p>
            <a:r>
              <a:rPr lang="en-US" altLang="en-US" dirty="0"/>
              <a:t>Updates to MMB Processes</a:t>
            </a:r>
          </a:p>
          <a:p>
            <a:r>
              <a:rPr lang="en-US" altLang="en-US" dirty="0"/>
              <a:t>Where to get help:</a:t>
            </a:r>
          </a:p>
          <a:p>
            <a:pPr lvl="1"/>
            <a:r>
              <a:rPr lang="en-US" altLang="en-US" dirty="0"/>
              <a:t>Tax Services, Steve </a:t>
            </a:r>
            <a:r>
              <a:rPr lang="en-US" altLang="en-US" dirty="0" err="1"/>
              <a:t>Gednalske</a:t>
            </a:r>
            <a:r>
              <a:rPr lang="en-US" altLang="en-US" dirty="0"/>
              <a:t> or Ann Page</a:t>
            </a:r>
          </a:p>
          <a:p>
            <a:pPr lvl="1"/>
            <a:r>
              <a:rPr lang="en-US" altLang="en-US" dirty="0">
                <a:hlinkClick r:id="rId4"/>
              </a:rPr>
              <a:t>Steven.Gednalske@minnstate.edu</a:t>
            </a:r>
            <a:endParaRPr lang="en-US" altLang="en-US" dirty="0"/>
          </a:p>
          <a:p>
            <a:pPr lvl="1"/>
            <a:r>
              <a:rPr lang="en-US" altLang="en-US" dirty="0"/>
              <a:t>651-201-1657</a:t>
            </a:r>
          </a:p>
          <a:p>
            <a:pPr lvl="1"/>
            <a:r>
              <a:rPr lang="en-US" altLang="en-US" dirty="0">
                <a:hlinkClick r:id="rId5"/>
              </a:rPr>
              <a:t>Ann.Page@minnstate.edu</a:t>
            </a:r>
            <a:endParaRPr lang="en-US" altLang="en-US" dirty="0"/>
          </a:p>
          <a:p>
            <a:pPr lvl="1"/>
            <a:r>
              <a:rPr lang="en-US" altLang="en-US" dirty="0"/>
              <a:t>651-201-1730</a:t>
            </a:r>
          </a:p>
          <a:p>
            <a:pPr lvl="1"/>
            <a:r>
              <a:rPr lang="en-US" altLang="en-US" dirty="0">
                <a:hlinkClick r:id="rId6"/>
              </a:rPr>
              <a:t>Tax Services Website</a:t>
            </a:r>
            <a:r>
              <a:rPr lang="en-US" altLang="en-US" dirty="0"/>
              <a:t>  </a:t>
            </a:r>
          </a:p>
        </p:txBody>
      </p:sp>
    </p:spTree>
    <p:extLst>
      <p:ext uri="{BB962C8B-B14F-4D97-AF65-F5344CB8AC3E}">
        <p14:creationId xmlns:p14="http://schemas.microsoft.com/office/powerpoint/2010/main" val="928860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6EF76F5-FC4F-45CB-963B-FB3DE6445197}"/>
              </a:ext>
            </a:extLst>
          </p:cNvPr>
          <p:cNvSpPr>
            <a:spLocks noGrp="1"/>
          </p:cNvSpPr>
          <p:nvPr>
            <p:ph sz="half" idx="1"/>
          </p:nvPr>
        </p:nvSpPr>
        <p:spPr>
          <a:xfrm>
            <a:off x="609600" y="1219200"/>
            <a:ext cx="7010400" cy="5135563"/>
          </a:xfrm>
        </p:spPr>
        <p:txBody>
          <a:bodyPr>
            <a:normAutofit fontScale="92500" lnSpcReduction="10000"/>
          </a:bodyPr>
          <a:lstStyle/>
          <a:p>
            <a:pPr marL="514350" lvl="0" indent="-514350">
              <a:buFont typeface="+mj-lt"/>
              <a:buAutoNum type="arabicPeriod" startAt="3"/>
            </a:pPr>
            <a:r>
              <a:rPr lang="en-US" dirty="0"/>
              <a:t>SWIFT </a:t>
            </a:r>
            <a:r>
              <a:rPr lang="en-US" dirty="0" smtClean="0"/>
              <a:t>Supplier </a:t>
            </a:r>
            <a:r>
              <a:rPr lang="en-US" dirty="0"/>
              <a:t>Setup</a:t>
            </a:r>
            <a:endParaRPr lang="en-US" sz="2400" dirty="0"/>
          </a:p>
          <a:p>
            <a:pPr marL="914400" lvl="1" indent="-457200">
              <a:buFont typeface="+mj-lt"/>
              <a:buAutoNum type="alphaLcParenR"/>
            </a:pPr>
            <a:r>
              <a:rPr lang="en-US" dirty="0"/>
              <a:t>New </a:t>
            </a:r>
            <a:r>
              <a:rPr lang="en-US" dirty="0" smtClean="0"/>
              <a:t>SWIFT Supplier </a:t>
            </a:r>
            <a:endParaRPr lang="en-US" sz="2000" dirty="0"/>
          </a:p>
          <a:p>
            <a:pPr marL="914400" lvl="1" indent="-457200">
              <a:buFont typeface="+mj-lt"/>
              <a:buAutoNum type="alphaLcParenR"/>
            </a:pPr>
            <a:r>
              <a:rPr lang="en-US" dirty="0"/>
              <a:t>Existing </a:t>
            </a:r>
            <a:r>
              <a:rPr lang="en-US" dirty="0" smtClean="0"/>
              <a:t>SWIFT Supplier:  Deactivated in SWIFT</a:t>
            </a:r>
            <a:endParaRPr lang="en-US" dirty="0"/>
          </a:p>
          <a:p>
            <a:pPr marL="514350" indent="-457200">
              <a:buFont typeface="+mj-lt"/>
              <a:buAutoNum type="arabicPeriod" startAt="3"/>
            </a:pPr>
            <a:r>
              <a:rPr lang="en-US" dirty="0"/>
              <a:t>Purchase/Contract/Payment</a:t>
            </a:r>
          </a:p>
          <a:p>
            <a:pPr marL="914400" lvl="1" indent="-457200">
              <a:buFont typeface="+mj-lt"/>
              <a:buAutoNum type="alphaLcParenR"/>
            </a:pPr>
            <a:r>
              <a:rPr lang="en-US" dirty="0"/>
              <a:t>Campus communicates tax determination to foreign entity</a:t>
            </a:r>
          </a:p>
          <a:p>
            <a:pPr marL="914400" lvl="1" indent="-457200">
              <a:buFont typeface="+mj-lt"/>
              <a:buAutoNum type="alphaLcParenR"/>
            </a:pPr>
            <a:r>
              <a:rPr lang="en-US" dirty="0" smtClean="0"/>
              <a:t>Campus </a:t>
            </a:r>
            <a:r>
              <a:rPr lang="en-US" dirty="0"/>
              <a:t>follows Minnesota State Purchasing &amp; Contract Procedures </a:t>
            </a:r>
            <a:r>
              <a:rPr lang="en-US" dirty="0" smtClean="0"/>
              <a:t>applying tax withholding if required</a:t>
            </a:r>
          </a:p>
          <a:p>
            <a:pPr marL="514350" indent="-457200">
              <a:buFont typeface="+mj-lt"/>
              <a:buAutoNum type="arabicPeriod" startAt="3"/>
            </a:pPr>
            <a:r>
              <a:rPr lang="en-US" dirty="0" smtClean="0"/>
              <a:t>Reporting</a:t>
            </a:r>
            <a:endParaRPr lang="en-US" dirty="0"/>
          </a:p>
          <a:p>
            <a:pPr marL="914400" lvl="1" indent="-457200">
              <a:buFont typeface="+mj-lt"/>
              <a:buAutoNum type="alphaLcParenR"/>
            </a:pPr>
            <a:r>
              <a:rPr lang="en-US" dirty="0"/>
              <a:t>Campus reports </a:t>
            </a:r>
            <a:r>
              <a:rPr lang="en-US" dirty="0" smtClean="0"/>
              <a:t>local fund payments </a:t>
            </a:r>
            <a:r>
              <a:rPr lang="en-US" dirty="0"/>
              <a:t>subject to </a:t>
            </a:r>
            <a:r>
              <a:rPr lang="en-US" dirty="0" smtClean="0"/>
              <a:t>tax withholding </a:t>
            </a:r>
            <a:r>
              <a:rPr lang="en-US" dirty="0"/>
              <a:t>to Tax Services on a monthly basis via the NRA Vendor Tax Reporting Spreadsheet and remits tax withholding to Tax by check. </a:t>
            </a:r>
          </a:p>
          <a:p>
            <a:pPr marL="914400" lvl="1" indent="-457200">
              <a:buFont typeface="+mj-lt"/>
              <a:buAutoNum type="alphaLcParenR"/>
            </a:pPr>
            <a:endParaRPr lang="en-US" dirty="0"/>
          </a:p>
          <a:p>
            <a:pPr marL="457200" lvl="1" indent="0">
              <a:buNone/>
            </a:pPr>
            <a:endParaRPr lang="en-US" dirty="0"/>
          </a:p>
          <a:p>
            <a:pPr marL="457200" lvl="1" indent="0">
              <a:buNone/>
            </a:pPr>
            <a:endParaRPr lang="en-US" sz="2000" dirty="0"/>
          </a:p>
          <a:p>
            <a:pPr marL="514350" indent="-457200">
              <a:buFont typeface="+mj-lt"/>
              <a:buAutoNum type="arabicPeriod" startAt="3"/>
            </a:pPr>
            <a:endParaRPr lang="en-US" dirty="0"/>
          </a:p>
          <a:p>
            <a:pPr marL="0" indent="0">
              <a:buNone/>
            </a:pPr>
            <a:endParaRPr lang="en-US" dirty="0"/>
          </a:p>
        </p:txBody>
      </p:sp>
      <p:sp>
        <p:nvSpPr>
          <p:cNvPr id="4" name="Text Placeholder 3">
            <a:extLst>
              <a:ext uri="{FF2B5EF4-FFF2-40B4-BE49-F238E27FC236}">
                <a16:creationId xmlns:a16="http://schemas.microsoft.com/office/drawing/2014/main" id="{A9E9C370-B319-4A23-A211-369814EC3BCF}"/>
              </a:ext>
            </a:extLst>
          </p:cNvPr>
          <p:cNvSpPr>
            <a:spLocks noGrp="1"/>
          </p:cNvSpPr>
          <p:nvPr>
            <p:ph type="body" idx="13"/>
          </p:nvPr>
        </p:nvSpPr>
        <p:spPr>
          <a:xfrm>
            <a:off x="481012" y="228600"/>
            <a:ext cx="5562600" cy="609599"/>
          </a:xfrm>
        </p:spPr>
        <p:txBody>
          <a:bodyPr>
            <a:noAutofit/>
          </a:bodyPr>
          <a:lstStyle/>
          <a:p>
            <a:r>
              <a:rPr lang="en-US" sz="2400" dirty="0"/>
              <a:t>Foreign Vendor Payment process</a:t>
            </a:r>
          </a:p>
        </p:txBody>
      </p:sp>
    </p:spTree>
    <p:extLst>
      <p:ext uri="{BB962C8B-B14F-4D97-AF65-F5344CB8AC3E}">
        <p14:creationId xmlns:p14="http://schemas.microsoft.com/office/powerpoint/2010/main" val="4107268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D5AD33-17F5-427B-ACD5-A89B8924943D}"/>
              </a:ext>
            </a:extLst>
          </p:cNvPr>
          <p:cNvSpPr>
            <a:spLocks noGrp="1"/>
          </p:cNvSpPr>
          <p:nvPr>
            <p:ph idx="1"/>
          </p:nvPr>
        </p:nvSpPr>
        <p:spPr>
          <a:xfrm>
            <a:off x="304800" y="1143000"/>
            <a:ext cx="7239000" cy="5181600"/>
          </a:xfrm>
        </p:spPr>
        <p:txBody>
          <a:bodyPr>
            <a:normAutofit/>
          </a:bodyPr>
          <a:lstStyle/>
          <a:p>
            <a:r>
              <a:rPr lang="en-US" dirty="0"/>
              <a:t>Each intake form may only cover one State Treasury fund payment.  </a:t>
            </a:r>
          </a:p>
          <a:p>
            <a:pPr lvl="1"/>
            <a:r>
              <a:rPr lang="en-US" dirty="0"/>
              <a:t>Ex: an annual renewal of software will require a new intake form for each year’s payment.  Campuses should use the most current version of our intake form and populate it with the current year’s payment information</a:t>
            </a:r>
          </a:p>
          <a:p>
            <a:r>
              <a:rPr lang="en-US" dirty="0"/>
              <a:t>MMB holds State Treasury fund payments to foreign suppliers </a:t>
            </a:r>
          </a:p>
          <a:p>
            <a:r>
              <a:rPr lang="en-US" dirty="0" smtClean="0"/>
              <a:t>Intake Form Object Code, payment date and payment amount must </a:t>
            </a:r>
            <a:r>
              <a:rPr lang="en-US" dirty="0"/>
              <a:t>match the actual payment</a:t>
            </a:r>
          </a:p>
        </p:txBody>
      </p:sp>
      <p:sp>
        <p:nvSpPr>
          <p:cNvPr id="3" name="Text Placeholder 2">
            <a:extLst>
              <a:ext uri="{FF2B5EF4-FFF2-40B4-BE49-F238E27FC236}">
                <a16:creationId xmlns:a16="http://schemas.microsoft.com/office/drawing/2014/main" id="{D54D9435-0D46-4680-9F10-5A4D8E9C2010}"/>
              </a:ext>
            </a:extLst>
          </p:cNvPr>
          <p:cNvSpPr>
            <a:spLocks noGrp="1"/>
          </p:cNvSpPr>
          <p:nvPr>
            <p:ph type="body" idx="13"/>
          </p:nvPr>
        </p:nvSpPr>
        <p:spPr>
          <a:xfrm>
            <a:off x="452718" y="381000"/>
            <a:ext cx="3657600" cy="609599"/>
          </a:xfrm>
        </p:spPr>
        <p:txBody>
          <a:bodyPr>
            <a:noAutofit/>
          </a:bodyPr>
          <a:lstStyle/>
          <a:p>
            <a:r>
              <a:rPr lang="en-US" sz="3200" dirty="0"/>
              <a:t>MMB Update</a:t>
            </a:r>
          </a:p>
        </p:txBody>
      </p:sp>
    </p:spTree>
    <p:extLst>
      <p:ext uri="{BB962C8B-B14F-4D97-AF65-F5344CB8AC3E}">
        <p14:creationId xmlns:p14="http://schemas.microsoft.com/office/powerpoint/2010/main" val="3019908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ame&#10;&#10;Description automatically generated">
            <a:extLst>
              <a:ext uri="{FF2B5EF4-FFF2-40B4-BE49-F238E27FC236}">
                <a16:creationId xmlns:a16="http://schemas.microsoft.com/office/drawing/2014/main" id="{003B68B3-664E-4282-9BFC-B125CA10B4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209800" y="1778000"/>
            <a:ext cx="5080000" cy="5080000"/>
          </a:xfrm>
          <a:prstGeom prst="rect">
            <a:avLst/>
          </a:prstGeom>
        </p:spPr>
      </p:pic>
      <p:sp>
        <p:nvSpPr>
          <p:cNvPr id="4" name="Title 3">
            <a:extLst>
              <a:ext uri="{FF2B5EF4-FFF2-40B4-BE49-F238E27FC236}">
                <a16:creationId xmlns:a16="http://schemas.microsoft.com/office/drawing/2014/main" id="{A4AF1FF3-A807-4A01-AC18-CF57E271D1D8}"/>
              </a:ext>
            </a:extLst>
          </p:cNvPr>
          <p:cNvSpPr>
            <a:spLocks noGrp="1"/>
          </p:cNvSpPr>
          <p:nvPr>
            <p:ph type="title"/>
          </p:nvPr>
        </p:nvSpPr>
        <p:spPr>
          <a:xfrm>
            <a:off x="381000" y="1828800"/>
            <a:ext cx="6400800" cy="1447800"/>
          </a:xfrm>
        </p:spPr>
        <p:txBody>
          <a:bodyPr>
            <a:normAutofit fontScale="90000"/>
          </a:bodyPr>
          <a:lstStyle/>
          <a:p>
            <a:r>
              <a:rPr lang="en-US" dirty="0"/>
              <a:t>Foreign vendor payment Examples </a:t>
            </a:r>
            <a:br>
              <a:rPr lang="en-US" dirty="0"/>
            </a:br>
            <a:endParaRPr lang="en-US" dirty="0"/>
          </a:p>
        </p:txBody>
      </p:sp>
    </p:spTree>
    <p:extLst>
      <p:ext uri="{BB962C8B-B14F-4D97-AF65-F5344CB8AC3E}">
        <p14:creationId xmlns:p14="http://schemas.microsoft.com/office/powerpoint/2010/main" val="233569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648200"/>
          </a:xfrm>
        </p:spPr>
        <p:txBody>
          <a:bodyPr>
            <a:normAutofit/>
          </a:bodyPr>
          <a:lstStyle/>
          <a:p>
            <a:pPr marL="0" indent="0">
              <a:spcBef>
                <a:spcPts val="600"/>
              </a:spcBef>
              <a:buNone/>
            </a:pPr>
            <a:r>
              <a:rPr lang="en-US" dirty="0"/>
              <a:t>Bemidji State University contracts with a foreign company located in India to recruit foreign students to their campus.</a:t>
            </a:r>
          </a:p>
          <a:p>
            <a:pPr marL="514350" indent="-514350">
              <a:spcBef>
                <a:spcPts val="600"/>
              </a:spcBef>
              <a:buFont typeface="+mj-lt"/>
              <a:buAutoNum type="arabicPeriod"/>
            </a:pPr>
            <a:r>
              <a:rPr lang="en-US" dirty="0"/>
              <a:t>Gathers IRS Form W-8BEN-E</a:t>
            </a:r>
          </a:p>
          <a:p>
            <a:pPr marL="514350" indent="-514350">
              <a:spcBef>
                <a:spcPts val="600"/>
              </a:spcBef>
              <a:buFont typeface="+mj-lt"/>
              <a:buAutoNum type="arabicPeriod"/>
            </a:pPr>
            <a:r>
              <a:rPr lang="en-US" dirty="0"/>
              <a:t>Completes the Foreign Vendor Intake Form</a:t>
            </a:r>
          </a:p>
        </p:txBody>
      </p:sp>
      <p:sp>
        <p:nvSpPr>
          <p:cNvPr id="3" name="Text Placeholder 2"/>
          <p:cNvSpPr>
            <a:spLocks noGrp="1"/>
          </p:cNvSpPr>
          <p:nvPr>
            <p:ph type="body" idx="13"/>
          </p:nvPr>
        </p:nvSpPr>
        <p:spPr>
          <a:xfrm>
            <a:off x="462455" y="345132"/>
            <a:ext cx="8224345" cy="685799"/>
          </a:xfrm>
        </p:spPr>
        <p:txBody>
          <a:bodyPr>
            <a:normAutofit/>
          </a:bodyPr>
          <a:lstStyle/>
          <a:p>
            <a:r>
              <a:rPr lang="en-US" sz="2800" dirty="0"/>
              <a:t>EXAMPLE: </a:t>
            </a:r>
            <a:r>
              <a:rPr lang="en-US" sz="2800" i="1" dirty="0"/>
              <a:t>Services Performed Outside the US</a:t>
            </a:r>
            <a:endParaRPr lang="en-US" sz="2800" dirty="0"/>
          </a:p>
        </p:txBody>
      </p:sp>
      <p:pic>
        <p:nvPicPr>
          <p:cNvPr id="5" name="Picture 4" descr="A picture containing drawing&#10;&#10;Description automatically generated">
            <a:extLst>
              <a:ext uri="{FF2B5EF4-FFF2-40B4-BE49-F238E27FC236}">
                <a16:creationId xmlns:a16="http://schemas.microsoft.com/office/drawing/2014/main" id="{963BF5C3-08E9-4E48-AEF8-71ACFFD4A6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429000" y="3438525"/>
            <a:ext cx="3177081" cy="2733943"/>
          </a:xfrm>
          <a:prstGeom prst="rect">
            <a:avLst/>
          </a:prstGeom>
        </p:spPr>
      </p:pic>
    </p:spTree>
    <p:extLst>
      <p:ext uri="{BB962C8B-B14F-4D97-AF65-F5344CB8AC3E}">
        <p14:creationId xmlns:p14="http://schemas.microsoft.com/office/powerpoint/2010/main" val="363841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7" y="1038553"/>
            <a:ext cx="6858492" cy="5538314"/>
          </a:xfrm>
          <a:prstGeom prst="rect">
            <a:avLst/>
          </a:prstGeom>
        </p:spPr>
      </p:pic>
      <p:sp>
        <p:nvSpPr>
          <p:cNvPr id="3" name="Text Placeholder 2"/>
          <p:cNvSpPr>
            <a:spLocks noGrp="1"/>
          </p:cNvSpPr>
          <p:nvPr>
            <p:ph type="body" idx="13"/>
          </p:nvPr>
        </p:nvSpPr>
        <p:spPr>
          <a:xfrm>
            <a:off x="462455" y="457200"/>
            <a:ext cx="7924800" cy="609599"/>
          </a:xfrm>
        </p:spPr>
        <p:txBody>
          <a:bodyPr>
            <a:normAutofit/>
          </a:bodyPr>
          <a:lstStyle/>
          <a:p>
            <a:r>
              <a:rPr lang="en-US" sz="2800" dirty="0"/>
              <a:t>EXAMPLE: </a:t>
            </a:r>
            <a:r>
              <a:rPr lang="en-US" sz="2800" i="1" dirty="0"/>
              <a:t>Services Performed Outside the US</a:t>
            </a:r>
          </a:p>
        </p:txBody>
      </p:sp>
      <p:sp>
        <p:nvSpPr>
          <p:cNvPr id="6" name="Rectangle: Rounded Corners 5">
            <a:extLst>
              <a:ext uri="{FF2B5EF4-FFF2-40B4-BE49-F238E27FC236}">
                <a16:creationId xmlns:a16="http://schemas.microsoft.com/office/drawing/2014/main" id="{7F3CBCCF-834E-4F2E-992C-C2DAC1A9871E}"/>
              </a:ext>
            </a:extLst>
          </p:cNvPr>
          <p:cNvSpPr/>
          <p:nvPr/>
        </p:nvSpPr>
        <p:spPr>
          <a:xfrm>
            <a:off x="695784" y="1371600"/>
            <a:ext cx="6939455" cy="914400"/>
          </a:xfrm>
          <a:prstGeom prst="roundRect">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7CAFCDB-9B14-474C-823B-D2665B56D806}"/>
              </a:ext>
            </a:extLst>
          </p:cNvPr>
          <p:cNvSpPr/>
          <p:nvPr/>
        </p:nvSpPr>
        <p:spPr>
          <a:xfrm>
            <a:off x="695784" y="2516981"/>
            <a:ext cx="6939455" cy="9144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8B5C3CA-0B3D-40B4-A98F-A064FCC7E2BC}"/>
              </a:ext>
            </a:extLst>
          </p:cNvPr>
          <p:cNvSpPr/>
          <p:nvPr/>
        </p:nvSpPr>
        <p:spPr>
          <a:xfrm>
            <a:off x="689922" y="3662362"/>
            <a:ext cx="7158678" cy="1138238"/>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8">
            <a:extLst>
              <a:ext uri="{FF2B5EF4-FFF2-40B4-BE49-F238E27FC236}">
                <a16:creationId xmlns:a16="http://schemas.microsoft.com/office/drawing/2014/main" id="{58B5C3CA-0B3D-40B4-A98F-A064FCC7E2BC}"/>
              </a:ext>
            </a:extLst>
          </p:cNvPr>
          <p:cNvSpPr/>
          <p:nvPr/>
        </p:nvSpPr>
        <p:spPr>
          <a:xfrm>
            <a:off x="689922" y="5791199"/>
            <a:ext cx="7158678" cy="804863"/>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4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6" presetClass="entr" presetSubtype="21" fill="hold" grpId="1"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19" y="1066798"/>
            <a:ext cx="8666049" cy="5410201"/>
          </a:xfrm>
          <a:prstGeom prst="rect">
            <a:avLst/>
          </a:prstGeom>
        </p:spPr>
      </p:pic>
      <p:sp>
        <p:nvSpPr>
          <p:cNvPr id="3" name="Text Placeholder 2"/>
          <p:cNvSpPr>
            <a:spLocks noGrp="1"/>
          </p:cNvSpPr>
          <p:nvPr>
            <p:ph type="body" idx="13"/>
          </p:nvPr>
        </p:nvSpPr>
        <p:spPr>
          <a:xfrm>
            <a:off x="462455" y="457200"/>
            <a:ext cx="7924800" cy="609599"/>
          </a:xfrm>
        </p:spPr>
        <p:txBody>
          <a:bodyPr>
            <a:normAutofit/>
          </a:bodyPr>
          <a:lstStyle/>
          <a:p>
            <a:r>
              <a:rPr lang="en-US" sz="2800" dirty="0"/>
              <a:t>EXAMPLE: </a:t>
            </a:r>
            <a:r>
              <a:rPr lang="en-US" sz="2800" i="1" dirty="0"/>
              <a:t>Services Performed Outside the US</a:t>
            </a:r>
          </a:p>
        </p:txBody>
      </p:sp>
      <p:sp>
        <p:nvSpPr>
          <p:cNvPr id="2" name="Rounded Rectangle 1"/>
          <p:cNvSpPr/>
          <p:nvPr/>
        </p:nvSpPr>
        <p:spPr>
          <a:xfrm>
            <a:off x="466172" y="2628901"/>
            <a:ext cx="7777655" cy="8382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2455" y="5257800"/>
            <a:ext cx="7777655" cy="8382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5090" y="1314452"/>
            <a:ext cx="8628878" cy="8382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09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984372141"/>
              </p:ext>
            </p:extLst>
          </p:nvPr>
        </p:nvGraphicFramePr>
        <p:xfrm>
          <a:off x="228601" y="1066798"/>
          <a:ext cx="8818366" cy="5562601"/>
        </p:xfrm>
        <a:graphic>
          <a:graphicData uri="http://schemas.openxmlformats.org/presentationml/2006/ole">
            <mc:AlternateContent xmlns:mc="http://schemas.openxmlformats.org/markup-compatibility/2006">
              <mc:Choice xmlns:v="urn:schemas-microsoft-com:vml" Requires="v">
                <p:oleObj spid="_x0000_s3090" name="Acrobat Document" r:id="rId4" imgW="5829300" imgH="3771900" progId="AcroExch.Document.DC">
                  <p:embed/>
                </p:oleObj>
              </mc:Choice>
              <mc:Fallback>
                <p:oleObj name="Acrobat Document" r:id="rId4" imgW="5829300" imgH="3771900" progId="AcroExch.Document.DC">
                  <p:embed/>
                  <p:pic>
                    <p:nvPicPr>
                      <p:cNvPr id="0" name=""/>
                      <p:cNvPicPr/>
                      <p:nvPr/>
                    </p:nvPicPr>
                    <p:blipFill>
                      <a:blip r:embed="rId5"/>
                      <a:stretch>
                        <a:fillRect/>
                      </a:stretch>
                    </p:blipFill>
                    <p:spPr>
                      <a:xfrm>
                        <a:off x="228601" y="1066798"/>
                        <a:ext cx="8818366" cy="5562601"/>
                      </a:xfrm>
                      <a:prstGeom prst="rect">
                        <a:avLst/>
                      </a:prstGeom>
                    </p:spPr>
                  </p:pic>
                </p:oleObj>
              </mc:Fallback>
            </mc:AlternateContent>
          </a:graphicData>
        </a:graphic>
      </p:graphicFrame>
      <p:sp>
        <p:nvSpPr>
          <p:cNvPr id="3" name="Text Placeholder 2"/>
          <p:cNvSpPr>
            <a:spLocks noGrp="1"/>
          </p:cNvSpPr>
          <p:nvPr>
            <p:ph type="body" idx="13"/>
          </p:nvPr>
        </p:nvSpPr>
        <p:spPr>
          <a:xfrm>
            <a:off x="462455" y="457200"/>
            <a:ext cx="7924800" cy="609599"/>
          </a:xfrm>
        </p:spPr>
        <p:txBody>
          <a:bodyPr>
            <a:normAutofit/>
          </a:bodyPr>
          <a:lstStyle/>
          <a:p>
            <a:r>
              <a:rPr lang="en-US" sz="2800" dirty="0"/>
              <a:t>EXAMPLE: </a:t>
            </a:r>
            <a:r>
              <a:rPr lang="en-US" sz="2800" i="1" dirty="0"/>
              <a:t>Services Performed Outside the US</a:t>
            </a:r>
          </a:p>
        </p:txBody>
      </p:sp>
      <p:sp>
        <p:nvSpPr>
          <p:cNvPr id="4" name="Rectangle: Rounded Corners 3">
            <a:extLst>
              <a:ext uri="{FF2B5EF4-FFF2-40B4-BE49-F238E27FC236}">
                <a16:creationId xmlns:a16="http://schemas.microsoft.com/office/drawing/2014/main" id="{D88683B0-ECA1-43B5-89A8-CEB7D14D592A}"/>
              </a:ext>
            </a:extLst>
          </p:cNvPr>
          <p:cNvSpPr/>
          <p:nvPr/>
        </p:nvSpPr>
        <p:spPr>
          <a:xfrm>
            <a:off x="462455" y="1981200"/>
            <a:ext cx="8300545" cy="22098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EA367C3-82DE-4519-993E-9DC94A7F9E49}"/>
              </a:ext>
            </a:extLst>
          </p:cNvPr>
          <p:cNvSpPr/>
          <p:nvPr/>
        </p:nvSpPr>
        <p:spPr>
          <a:xfrm>
            <a:off x="838200" y="4902467"/>
            <a:ext cx="6400800" cy="1422133"/>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1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55" y="1044183"/>
            <a:ext cx="6705600" cy="3657600"/>
          </a:xfrm>
        </p:spPr>
        <p:txBody>
          <a:bodyPr>
            <a:normAutofit/>
          </a:bodyPr>
          <a:lstStyle/>
          <a:p>
            <a:pPr marL="0" indent="0">
              <a:spcBef>
                <a:spcPts val="600"/>
              </a:spcBef>
              <a:buNone/>
            </a:pPr>
            <a:r>
              <a:rPr lang="en-US" dirty="0"/>
              <a:t>System Office IT purchases a software license from a Canadian company.  The company has a SWIFT vendor record.</a:t>
            </a:r>
          </a:p>
          <a:p>
            <a:pPr>
              <a:spcBef>
                <a:spcPts val="600"/>
              </a:spcBef>
            </a:pPr>
            <a:r>
              <a:rPr lang="en-US" dirty="0"/>
              <a:t>W-8BEN-E on file from </a:t>
            </a:r>
            <a:r>
              <a:rPr lang="en-US" dirty="0" smtClean="0"/>
              <a:t>2022.  </a:t>
            </a:r>
            <a:endParaRPr lang="en-US" dirty="0"/>
          </a:p>
          <a:p>
            <a:pPr>
              <a:spcBef>
                <a:spcPts val="600"/>
              </a:spcBef>
            </a:pPr>
            <a:r>
              <a:rPr lang="en-US" dirty="0"/>
              <a:t>IT completes the Foreign Vendor Intake Form &amp; provides MP Contract Number</a:t>
            </a:r>
          </a:p>
          <a:p>
            <a:pPr>
              <a:spcBef>
                <a:spcPts val="600"/>
              </a:spcBef>
            </a:pPr>
            <a:endParaRPr lang="en-US" dirty="0"/>
          </a:p>
        </p:txBody>
      </p:sp>
      <p:sp>
        <p:nvSpPr>
          <p:cNvPr id="3" name="Text Placeholder 2"/>
          <p:cNvSpPr>
            <a:spLocks noGrp="1"/>
          </p:cNvSpPr>
          <p:nvPr>
            <p:ph type="body" idx="13"/>
          </p:nvPr>
        </p:nvSpPr>
        <p:spPr>
          <a:xfrm>
            <a:off x="462455" y="345132"/>
            <a:ext cx="8224345" cy="685799"/>
          </a:xfrm>
        </p:spPr>
        <p:txBody>
          <a:bodyPr>
            <a:normAutofit/>
          </a:bodyPr>
          <a:lstStyle/>
          <a:p>
            <a:r>
              <a:rPr lang="en-US" sz="2800" dirty="0"/>
              <a:t>EXAMPLE: </a:t>
            </a:r>
            <a:r>
              <a:rPr lang="en-US" sz="2800" i="1" dirty="0"/>
              <a:t>software</a:t>
            </a:r>
            <a:endParaRPr lang="en-US" sz="2800" dirty="0"/>
          </a:p>
        </p:txBody>
      </p:sp>
      <p:pic>
        <p:nvPicPr>
          <p:cNvPr id="5" name="Picture 4" descr="What are the different types of computer softw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962400"/>
            <a:ext cx="4030578" cy="2269066"/>
          </a:xfrm>
          <a:prstGeom prst="rect">
            <a:avLst/>
          </a:prstGeom>
        </p:spPr>
      </p:pic>
    </p:spTree>
    <p:extLst>
      <p:ext uri="{BB962C8B-B14F-4D97-AF65-F5344CB8AC3E}">
        <p14:creationId xmlns:p14="http://schemas.microsoft.com/office/powerpoint/2010/main" val="60624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0975"/>
            <a:ext cx="6858000" cy="6496050"/>
          </a:xfrm>
          <a:prstGeom prst="rect">
            <a:avLst/>
          </a:prstGeom>
        </p:spPr>
      </p:pic>
      <p:sp>
        <p:nvSpPr>
          <p:cNvPr id="3" name="Text Placeholder 2"/>
          <p:cNvSpPr>
            <a:spLocks noGrp="1"/>
          </p:cNvSpPr>
          <p:nvPr>
            <p:ph type="body" idx="13"/>
          </p:nvPr>
        </p:nvSpPr>
        <p:spPr>
          <a:xfrm rot="16200000">
            <a:off x="-1541737" y="2684737"/>
            <a:ext cx="4226473" cy="685799"/>
          </a:xfrm>
        </p:spPr>
        <p:txBody>
          <a:bodyPr>
            <a:normAutofit/>
          </a:bodyPr>
          <a:lstStyle/>
          <a:p>
            <a:r>
              <a:rPr lang="en-US" sz="2800" dirty="0"/>
              <a:t>EXAMPLE: </a:t>
            </a:r>
            <a:r>
              <a:rPr lang="en-US" sz="2800" i="1" dirty="0"/>
              <a:t>software</a:t>
            </a:r>
            <a:endParaRPr lang="en-US" sz="2800" dirty="0"/>
          </a:p>
        </p:txBody>
      </p:sp>
      <p:sp>
        <p:nvSpPr>
          <p:cNvPr id="5" name="Rectangle: Rounded Corners 4">
            <a:extLst>
              <a:ext uri="{FF2B5EF4-FFF2-40B4-BE49-F238E27FC236}">
                <a16:creationId xmlns:a16="http://schemas.microsoft.com/office/drawing/2014/main" id="{B041C553-D51A-498F-A7BE-4131062E4F9F}"/>
              </a:ext>
            </a:extLst>
          </p:cNvPr>
          <p:cNvSpPr/>
          <p:nvPr/>
        </p:nvSpPr>
        <p:spPr>
          <a:xfrm>
            <a:off x="914400" y="5638800"/>
            <a:ext cx="6705600" cy="10668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39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14287"/>
            <a:ext cx="6172200" cy="6829425"/>
          </a:xfrm>
          <a:prstGeom prst="rect">
            <a:avLst/>
          </a:prstGeom>
        </p:spPr>
      </p:pic>
      <p:sp>
        <p:nvSpPr>
          <p:cNvPr id="3" name="Text Placeholder 2"/>
          <p:cNvSpPr>
            <a:spLocks noGrp="1"/>
          </p:cNvSpPr>
          <p:nvPr>
            <p:ph type="body" idx="13"/>
          </p:nvPr>
        </p:nvSpPr>
        <p:spPr>
          <a:xfrm rot="16200000">
            <a:off x="-1347425" y="2819811"/>
            <a:ext cx="4226473" cy="685799"/>
          </a:xfrm>
        </p:spPr>
        <p:txBody>
          <a:bodyPr>
            <a:normAutofit/>
          </a:bodyPr>
          <a:lstStyle/>
          <a:p>
            <a:r>
              <a:rPr lang="en-US" sz="2800" dirty="0"/>
              <a:t>EXAMPLE: </a:t>
            </a:r>
            <a:r>
              <a:rPr lang="en-US" sz="2800" i="1" dirty="0"/>
              <a:t>software</a:t>
            </a:r>
            <a:endParaRPr lang="en-US" sz="2800" dirty="0"/>
          </a:p>
        </p:txBody>
      </p:sp>
      <p:sp>
        <p:nvSpPr>
          <p:cNvPr id="10" name="Rectangle: Rounded Corners 8">
            <a:extLst>
              <a:ext uri="{FF2B5EF4-FFF2-40B4-BE49-F238E27FC236}">
                <a16:creationId xmlns:a16="http://schemas.microsoft.com/office/drawing/2014/main" id="{A65FF137-C94B-4B6B-A7DF-F7D2729CF412}"/>
              </a:ext>
            </a:extLst>
          </p:cNvPr>
          <p:cNvSpPr/>
          <p:nvPr/>
        </p:nvSpPr>
        <p:spPr>
          <a:xfrm>
            <a:off x="1313329" y="5715000"/>
            <a:ext cx="6136341" cy="487832"/>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id="{A65FF137-C94B-4B6B-A7DF-F7D2729CF412}"/>
              </a:ext>
            </a:extLst>
          </p:cNvPr>
          <p:cNvSpPr/>
          <p:nvPr/>
        </p:nvSpPr>
        <p:spPr>
          <a:xfrm>
            <a:off x="1485899" y="1828800"/>
            <a:ext cx="5791200" cy="4572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8">
            <a:extLst>
              <a:ext uri="{FF2B5EF4-FFF2-40B4-BE49-F238E27FC236}">
                <a16:creationId xmlns:a16="http://schemas.microsoft.com/office/drawing/2014/main" id="{A65FF137-C94B-4B6B-A7DF-F7D2729CF412}"/>
              </a:ext>
            </a:extLst>
          </p:cNvPr>
          <p:cNvSpPr/>
          <p:nvPr/>
        </p:nvSpPr>
        <p:spPr>
          <a:xfrm>
            <a:off x="1485898" y="2442041"/>
            <a:ext cx="5791199" cy="564032"/>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8">
            <a:extLst>
              <a:ext uri="{FF2B5EF4-FFF2-40B4-BE49-F238E27FC236}">
                <a16:creationId xmlns:a16="http://schemas.microsoft.com/office/drawing/2014/main" id="{A65FF137-C94B-4B6B-A7DF-F7D2729CF412}"/>
              </a:ext>
            </a:extLst>
          </p:cNvPr>
          <p:cNvSpPr/>
          <p:nvPr/>
        </p:nvSpPr>
        <p:spPr>
          <a:xfrm>
            <a:off x="1485897" y="223552"/>
            <a:ext cx="1104903" cy="538448"/>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8">
            <a:extLst>
              <a:ext uri="{FF2B5EF4-FFF2-40B4-BE49-F238E27FC236}">
                <a16:creationId xmlns:a16="http://schemas.microsoft.com/office/drawing/2014/main" id="{A65FF137-C94B-4B6B-A7DF-F7D2729CF412}"/>
              </a:ext>
            </a:extLst>
          </p:cNvPr>
          <p:cNvSpPr/>
          <p:nvPr/>
        </p:nvSpPr>
        <p:spPr>
          <a:xfrm>
            <a:off x="1275520" y="6202832"/>
            <a:ext cx="6136341" cy="487832"/>
          </a:xfrm>
          <a:prstGeom prst="roundRect">
            <a:avLst/>
          </a:prstGeom>
          <a:solidFill>
            <a:schemeClr val="tx2">
              <a:lumMod val="25000"/>
              <a:lumOff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4" grpId="1"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7391400" cy="5791200"/>
          </a:xfrm>
        </p:spPr>
        <p:txBody>
          <a:bodyPr>
            <a:normAutofit fontScale="92500" lnSpcReduction="10000"/>
          </a:bodyPr>
          <a:lstStyle/>
          <a:p>
            <a:r>
              <a:rPr lang="en-US" dirty="0"/>
              <a:t>Intake Form = Minnesota State’s Foreign Vendor Intake Form</a:t>
            </a:r>
          </a:p>
          <a:p>
            <a:r>
              <a:rPr lang="en-US" dirty="0"/>
              <a:t>IRS form W-8 = </a:t>
            </a:r>
            <a:r>
              <a:rPr lang="en-US" dirty="0" smtClean="0"/>
              <a:t>Foreign entity equivalent </a:t>
            </a:r>
            <a:r>
              <a:rPr lang="en-US" dirty="0"/>
              <a:t>of IRS form W-9 </a:t>
            </a:r>
            <a:endParaRPr lang="en-US" dirty="0" smtClean="0"/>
          </a:p>
          <a:p>
            <a:r>
              <a:rPr lang="en-US" dirty="0" smtClean="0"/>
              <a:t>MP = </a:t>
            </a:r>
            <a:r>
              <a:rPr lang="en-US" dirty="0" err="1" smtClean="0"/>
              <a:t>MarketPlace</a:t>
            </a:r>
            <a:r>
              <a:rPr lang="en-US" dirty="0" smtClean="0"/>
              <a:t>, current purchasing/contracting platform</a:t>
            </a:r>
          </a:p>
          <a:p>
            <a:r>
              <a:rPr lang="en-US" dirty="0" smtClean="0"/>
              <a:t>Minnesota </a:t>
            </a:r>
            <a:r>
              <a:rPr lang="en-US" dirty="0"/>
              <a:t>State = our colleges &amp; universities</a:t>
            </a:r>
          </a:p>
          <a:p>
            <a:r>
              <a:rPr lang="en-US" dirty="0" smtClean="0"/>
              <a:t>MMB </a:t>
            </a:r>
            <a:r>
              <a:rPr lang="en-US" dirty="0"/>
              <a:t>= Minnesota Management &amp; Budget’s SWIFT </a:t>
            </a:r>
            <a:r>
              <a:rPr lang="en-US" dirty="0" smtClean="0"/>
              <a:t>team</a:t>
            </a:r>
          </a:p>
          <a:p>
            <a:r>
              <a:rPr lang="en-US" dirty="0" smtClean="0"/>
              <a:t>NRA </a:t>
            </a:r>
            <a:r>
              <a:rPr lang="en-US" dirty="0"/>
              <a:t>= Nonresident Alien for Tax Purposes </a:t>
            </a:r>
          </a:p>
          <a:p>
            <a:r>
              <a:rPr lang="en-US" dirty="0" smtClean="0"/>
              <a:t>TRIF = Tax Residency Information Form</a:t>
            </a:r>
          </a:p>
          <a:p>
            <a:pPr lvl="1"/>
            <a:r>
              <a:rPr lang="en-US" dirty="0" smtClean="0"/>
              <a:t>Used to determine the tax residency of a foreign individual</a:t>
            </a:r>
          </a:p>
          <a:p>
            <a:r>
              <a:rPr lang="en-US" dirty="0" smtClean="0"/>
              <a:t>Vendor = Supplier = Vendor</a:t>
            </a:r>
          </a:p>
          <a:p>
            <a:endParaRPr lang="en-US" dirty="0"/>
          </a:p>
        </p:txBody>
      </p:sp>
      <p:sp>
        <p:nvSpPr>
          <p:cNvPr id="3" name="Text Placeholder 2"/>
          <p:cNvSpPr>
            <a:spLocks noGrp="1"/>
          </p:cNvSpPr>
          <p:nvPr>
            <p:ph type="body" idx="13"/>
          </p:nvPr>
        </p:nvSpPr>
        <p:spPr>
          <a:xfrm>
            <a:off x="457200" y="0"/>
            <a:ext cx="3657600" cy="609599"/>
          </a:xfrm>
        </p:spPr>
        <p:txBody>
          <a:bodyPr>
            <a:noAutofit/>
          </a:bodyPr>
          <a:lstStyle/>
          <a:p>
            <a:r>
              <a:rPr lang="en-US" sz="2800" dirty="0"/>
              <a:t>Definitions</a:t>
            </a:r>
          </a:p>
        </p:txBody>
      </p:sp>
    </p:spTree>
    <p:extLst>
      <p:ext uri="{BB962C8B-B14F-4D97-AF65-F5344CB8AC3E}">
        <p14:creationId xmlns:p14="http://schemas.microsoft.com/office/powerpoint/2010/main" val="1978661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137" y="-201227"/>
            <a:ext cx="6587488" cy="6846179"/>
          </a:xfrm>
          <a:prstGeom prst="rect">
            <a:avLst/>
          </a:prstGeom>
        </p:spPr>
      </p:pic>
      <p:sp>
        <p:nvSpPr>
          <p:cNvPr id="3" name="Text Placeholder 2"/>
          <p:cNvSpPr>
            <a:spLocks noGrp="1"/>
          </p:cNvSpPr>
          <p:nvPr>
            <p:ph type="body" idx="13"/>
          </p:nvPr>
        </p:nvSpPr>
        <p:spPr>
          <a:xfrm rot="16200000">
            <a:off x="-1347425" y="2819811"/>
            <a:ext cx="4226473" cy="685799"/>
          </a:xfrm>
        </p:spPr>
        <p:txBody>
          <a:bodyPr>
            <a:normAutofit/>
          </a:bodyPr>
          <a:lstStyle/>
          <a:p>
            <a:r>
              <a:rPr lang="en-US" sz="2800" dirty="0"/>
              <a:t>EXAMPLE: </a:t>
            </a:r>
            <a:r>
              <a:rPr lang="en-US" sz="2800" i="1" dirty="0"/>
              <a:t>software</a:t>
            </a:r>
            <a:endParaRPr lang="en-US" sz="2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4" y="-109832"/>
            <a:ext cx="9144000" cy="1472563"/>
          </a:xfrm>
          <a:prstGeom prst="rect">
            <a:avLst/>
          </a:prstGeom>
        </p:spPr>
      </p:pic>
      <p:sp>
        <p:nvSpPr>
          <p:cNvPr id="12" name="Rectangle: Rounded Corners 8">
            <a:extLst>
              <a:ext uri="{FF2B5EF4-FFF2-40B4-BE49-F238E27FC236}">
                <a16:creationId xmlns:a16="http://schemas.microsoft.com/office/drawing/2014/main" id="{A65FF137-C94B-4B6B-A7DF-F7D2729CF412}"/>
              </a:ext>
            </a:extLst>
          </p:cNvPr>
          <p:cNvSpPr/>
          <p:nvPr/>
        </p:nvSpPr>
        <p:spPr>
          <a:xfrm>
            <a:off x="76200" y="304423"/>
            <a:ext cx="5105400" cy="809958"/>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12333"/>
            <a:ext cx="9144000" cy="4233333"/>
          </a:xfrm>
          <a:prstGeom prst="rect">
            <a:avLst/>
          </a:prstGeom>
        </p:spPr>
      </p:pic>
      <p:sp>
        <p:nvSpPr>
          <p:cNvPr id="11" name="Rectangle: Rounded Corners 8">
            <a:extLst>
              <a:ext uri="{FF2B5EF4-FFF2-40B4-BE49-F238E27FC236}">
                <a16:creationId xmlns:a16="http://schemas.microsoft.com/office/drawing/2014/main" id="{A65FF137-C94B-4B6B-A7DF-F7D2729CF412}"/>
              </a:ext>
            </a:extLst>
          </p:cNvPr>
          <p:cNvSpPr/>
          <p:nvPr/>
        </p:nvSpPr>
        <p:spPr>
          <a:xfrm>
            <a:off x="111368" y="1592335"/>
            <a:ext cx="5832231" cy="388865"/>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8">
            <a:extLst>
              <a:ext uri="{FF2B5EF4-FFF2-40B4-BE49-F238E27FC236}">
                <a16:creationId xmlns:a16="http://schemas.microsoft.com/office/drawing/2014/main" id="{A65FF137-C94B-4B6B-A7DF-F7D2729CF412}"/>
              </a:ext>
            </a:extLst>
          </p:cNvPr>
          <p:cNvSpPr/>
          <p:nvPr/>
        </p:nvSpPr>
        <p:spPr>
          <a:xfrm>
            <a:off x="111367" y="2107782"/>
            <a:ext cx="8965399" cy="1854618"/>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8">
            <a:extLst>
              <a:ext uri="{FF2B5EF4-FFF2-40B4-BE49-F238E27FC236}">
                <a16:creationId xmlns:a16="http://schemas.microsoft.com/office/drawing/2014/main" id="{A65FF137-C94B-4B6B-A7DF-F7D2729CF412}"/>
              </a:ext>
            </a:extLst>
          </p:cNvPr>
          <p:cNvSpPr/>
          <p:nvPr/>
        </p:nvSpPr>
        <p:spPr>
          <a:xfrm>
            <a:off x="111367" y="4285347"/>
            <a:ext cx="8965399" cy="9906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9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435307293"/>
              </p:ext>
            </p:extLst>
          </p:nvPr>
        </p:nvGraphicFramePr>
        <p:xfrm>
          <a:off x="1398493" y="138917"/>
          <a:ext cx="6136341" cy="7002079"/>
        </p:xfrm>
        <a:graphic>
          <a:graphicData uri="http://schemas.openxmlformats.org/presentationml/2006/ole">
            <mc:AlternateContent xmlns:mc="http://schemas.openxmlformats.org/markup-compatibility/2006">
              <mc:Choice xmlns:v="urn:schemas-microsoft-com:vml" Requires="v">
                <p:oleObj spid="_x0000_s5134" name="Acrobat Document" r:id="rId4" imgW="5829300" imgH="7543800" progId="AcroExch.Document.DC">
                  <p:embed/>
                </p:oleObj>
              </mc:Choice>
              <mc:Fallback>
                <p:oleObj name="Acrobat Document" r:id="rId4" imgW="5829300" imgH="7543800" progId="AcroExch.Document.DC">
                  <p:embed/>
                  <p:pic>
                    <p:nvPicPr>
                      <p:cNvPr id="0" name=""/>
                      <p:cNvPicPr/>
                      <p:nvPr/>
                    </p:nvPicPr>
                    <p:blipFill>
                      <a:blip r:embed="rId5"/>
                      <a:stretch>
                        <a:fillRect/>
                      </a:stretch>
                    </p:blipFill>
                    <p:spPr>
                      <a:xfrm>
                        <a:off x="1398493" y="138917"/>
                        <a:ext cx="6136341" cy="7002079"/>
                      </a:xfrm>
                      <a:prstGeom prst="rect">
                        <a:avLst/>
                      </a:prstGeom>
                    </p:spPr>
                  </p:pic>
                </p:oleObj>
              </mc:Fallback>
            </mc:AlternateContent>
          </a:graphicData>
        </a:graphic>
      </p:graphicFrame>
      <p:sp>
        <p:nvSpPr>
          <p:cNvPr id="3" name="Text Placeholder 2"/>
          <p:cNvSpPr>
            <a:spLocks noGrp="1"/>
          </p:cNvSpPr>
          <p:nvPr>
            <p:ph type="body" idx="13"/>
          </p:nvPr>
        </p:nvSpPr>
        <p:spPr>
          <a:xfrm rot="16200000">
            <a:off x="-1347425" y="2819811"/>
            <a:ext cx="4226473" cy="685799"/>
          </a:xfrm>
        </p:spPr>
        <p:txBody>
          <a:bodyPr>
            <a:normAutofit/>
          </a:bodyPr>
          <a:lstStyle/>
          <a:p>
            <a:r>
              <a:rPr lang="en-US" sz="2800" dirty="0"/>
              <a:t>EXAMPLE: </a:t>
            </a:r>
            <a:r>
              <a:rPr lang="en-US" sz="2800" i="1" dirty="0"/>
              <a:t>software</a:t>
            </a:r>
            <a:endParaRPr lang="en-US" sz="28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07172"/>
            <a:ext cx="9144000" cy="1243656"/>
          </a:xfrm>
          <a:prstGeom prst="rect">
            <a:avLst/>
          </a:prstGeom>
        </p:spPr>
      </p:pic>
      <p:sp>
        <p:nvSpPr>
          <p:cNvPr id="10" name="Rectangle: Rounded Corners 8">
            <a:extLst>
              <a:ext uri="{FF2B5EF4-FFF2-40B4-BE49-F238E27FC236}">
                <a16:creationId xmlns:a16="http://schemas.microsoft.com/office/drawing/2014/main" id="{A65FF137-C94B-4B6B-A7DF-F7D2729CF412}"/>
              </a:ext>
            </a:extLst>
          </p:cNvPr>
          <p:cNvSpPr/>
          <p:nvPr/>
        </p:nvSpPr>
        <p:spPr>
          <a:xfrm>
            <a:off x="49427" y="2807172"/>
            <a:ext cx="9094573" cy="926628"/>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50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2387"/>
            <a:ext cx="6477000" cy="6753225"/>
          </a:xfrm>
          <a:prstGeom prst="rect">
            <a:avLst/>
          </a:prstGeom>
        </p:spPr>
      </p:pic>
      <p:sp>
        <p:nvSpPr>
          <p:cNvPr id="3" name="Text Placeholder 2"/>
          <p:cNvSpPr>
            <a:spLocks noGrp="1"/>
          </p:cNvSpPr>
          <p:nvPr>
            <p:ph type="body" idx="13"/>
          </p:nvPr>
        </p:nvSpPr>
        <p:spPr>
          <a:xfrm rot="16200000">
            <a:off x="-1541737" y="2684737"/>
            <a:ext cx="4226473" cy="685799"/>
          </a:xfrm>
        </p:spPr>
        <p:txBody>
          <a:bodyPr>
            <a:normAutofit/>
          </a:bodyPr>
          <a:lstStyle/>
          <a:p>
            <a:r>
              <a:rPr lang="en-US" sz="2800" dirty="0"/>
              <a:t>EXAMPLE: </a:t>
            </a:r>
            <a:r>
              <a:rPr lang="en-US" sz="2800" i="1" dirty="0"/>
              <a:t>software</a:t>
            </a:r>
            <a:endParaRPr lang="en-US" sz="2800" dirty="0"/>
          </a:p>
        </p:txBody>
      </p:sp>
      <p:sp>
        <p:nvSpPr>
          <p:cNvPr id="4" name="Rectangle: Rounded Corners 3">
            <a:extLst>
              <a:ext uri="{FF2B5EF4-FFF2-40B4-BE49-F238E27FC236}">
                <a16:creationId xmlns:a16="http://schemas.microsoft.com/office/drawing/2014/main" id="{859B58B3-F88E-4790-904B-2DA55DCA794A}"/>
              </a:ext>
            </a:extLst>
          </p:cNvPr>
          <p:cNvSpPr/>
          <p:nvPr/>
        </p:nvSpPr>
        <p:spPr>
          <a:xfrm>
            <a:off x="876300" y="3124201"/>
            <a:ext cx="6819900" cy="22860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3">
            <a:extLst>
              <a:ext uri="{FF2B5EF4-FFF2-40B4-BE49-F238E27FC236}">
                <a16:creationId xmlns:a16="http://schemas.microsoft.com/office/drawing/2014/main" id="{859B58B3-F88E-4790-904B-2DA55DCA794A}"/>
              </a:ext>
            </a:extLst>
          </p:cNvPr>
          <p:cNvSpPr/>
          <p:nvPr/>
        </p:nvSpPr>
        <p:spPr>
          <a:xfrm>
            <a:off x="876300" y="0"/>
            <a:ext cx="6819900" cy="172879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8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7162800" cy="3657600"/>
          </a:xfrm>
        </p:spPr>
        <p:txBody>
          <a:bodyPr>
            <a:normAutofit/>
          </a:bodyPr>
          <a:lstStyle/>
          <a:p>
            <a:pPr marL="0" indent="0">
              <a:spcBef>
                <a:spcPts val="600"/>
              </a:spcBef>
              <a:buNone/>
            </a:pPr>
            <a:r>
              <a:rPr lang="en-US" dirty="0" smtClean="0"/>
              <a:t>Normandale Community College purchases </a:t>
            </a:r>
            <a:r>
              <a:rPr lang="en-US" dirty="0"/>
              <a:t>a </a:t>
            </a:r>
            <a:r>
              <a:rPr lang="en-US" dirty="0" smtClean="0"/>
              <a:t>art supplies from </a:t>
            </a:r>
            <a:r>
              <a:rPr lang="en-US" dirty="0"/>
              <a:t>a Canadian </a:t>
            </a:r>
            <a:r>
              <a:rPr lang="en-US" dirty="0" smtClean="0"/>
              <a:t>company.  </a:t>
            </a:r>
            <a:r>
              <a:rPr lang="en-US" dirty="0"/>
              <a:t>The company </a:t>
            </a:r>
            <a:r>
              <a:rPr lang="en-US" dirty="0" smtClean="0"/>
              <a:t>does not have a </a:t>
            </a:r>
            <a:r>
              <a:rPr lang="en-US" dirty="0"/>
              <a:t>SWIFT </a:t>
            </a:r>
            <a:r>
              <a:rPr lang="en-US" dirty="0" smtClean="0"/>
              <a:t>supplier record</a:t>
            </a:r>
            <a:r>
              <a:rPr lang="en-US" dirty="0"/>
              <a:t>.</a:t>
            </a:r>
          </a:p>
          <a:p>
            <a:pPr>
              <a:spcBef>
                <a:spcPts val="600"/>
              </a:spcBef>
            </a:pPr>
            <a:r>
              <a:rPr lang="en-US" dirty="0" smtClean="0"/>
              <a:t>Normandale requests &amp; receives a W-8BEN-E from Opus</a:t>
            </a:r>
            <a:endParaRPr lang="en-US" dirty="0"/>
          </a:p>
          <a:p>
            <a:pPr>
              <a:spcBef>
                <a:spcPts val="600"/>
              </a:spcBef>
            </a:pPr>
            <a:r>
              <a:rPr lang="en-US" dirty="0" smtClean="0"/>
              <a:t>Normandale </a:t>
            </a:r>
            <a:r>
              <a:rPr lang="en-US" dirty="0"/>
              <a:t>completes the Foreign Vendor Intake </a:t>
            </a:r>
            <a:r>
              <a:rPr lang="en-US" dirty="0" smtClean="0"/>
              <a:t>Form</a:t>
            </a:r>
            <a:endParaRPr lang="en-US" dirty="0"/>
          </a:p>
        </p:txBody>
      </p:sp>
      <p:sp>
        <p:nvSpPr>
          <p:cNvPr id="3" name="Text Placeholder 2"/>
          <p:cNvSpPr>
            <a:spLocks noGrp="1"/>
          </p:cNvSpPr>
          <p:nvPr>
            <p:ph type="body" idx="13"/>
          </p:nvPr>
        </p:nvSpPr>
        <p:spPr>
          <a:xfrm>
            <a:off x="462455" y="345132"/>
            <a:ext cx="8224345" cy="685799"/>
          </a:xfrm>
        </p:spPr>
        <p:txBody>
          <a:bodyPr>
            <a:normAutofit/>
          </a:bodyPr>
          <a:lstStyle/>
          <a:p>
            <a:r>
              <a:rPr lang="en-US" sz="2800" dirty="0"/>
              <a:t>EXAMPLE: </a:t>
            </a:r>
            <a:r>
              <a:rPr lang="en-US" sz="2800" i="1" dirty="0" smtClean="0"/>
              <a:t>Supplies</a:t>
            </a:r>
            <a:endParaRPr lang="en-US" sz="2800" dirty="0"/>
          </a:p>
        </p:txBody>
      </p:sp>
      <p:pic>
        <p:nvPicPr>
          <p:cNvPr id="5" name="Picture 4" descr="Gold in the Clouds: October 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267200"/>
            <a:ext cx="4000500" cy="2197806"/>
          </a:xfrm>
          <a:prstGeom prst="rect">
            <a:avLst/>
          </a:prstGeom>
        </p:spPr>
      </p:pic>
    </p:spTree>
    <p:extLst>
      <p:ext uri="{BB962C8B-B14F-4D97-AF65-F5344CB8AC3E}">
        <p14:creationId xmlns:p14="http://schemas.microsoft.com/office/powerpoint/2010/main" val="2211275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897" y="61912"/>
            <a:ext cx="5895978" cy="6734175"/>
          </a:xfrm>
          <a:prstGeom prst="rect">
            <a:avLst/>
          </a:prstGeom>
        </p:spPr>
      </p:pic>
      <p:sp>
        <p:nvSpPr>
          <p:cNvPr id="3" name="Text Placeholder 2"/>
          <p:cNvSpPr>
            <a:spLocks noGrp="1"/>
          </p:cNvSpPr>
          <p:nvPr>
            <p:ph type="body" idx="13"/>
          </p:nvPr>
        </p:nvSpPr>
        <p:spPr>
          <a:xfrm rot="16200000">
            <a:off x="-1347425" y="2819811"/>
            <a:ext cx="4226473" cy="685799"/>
          </a:xfrm>
        </p:spPr>
        <p:txBody>
          <a:bodyPr>
            <a:normAutofit/>
          </a:bodyPr>
          <a:lstStyle/>
          <a:p>
            <a:r>
              <a:rPr lang="en-US" sz="2800" dirty="0"/>
              <a:t>EXAMPLE: </a:t>
            </a:r>
            <a:r>
              <a:rPr lang="en-US" sz="2800" i="1" dirty="0" err="1" smtClean="0"/>
              <a:t>sUPPLIES</a:t>
            </a:r>
            <a:endParaRPr lang="en-US" sz="2800" dirty="0"/>
          </a:p>
        </p:txBody>
      </p:sp>
      <p:sp>
        <p:nvSpPr>
          <p:cNvPr id="10" name="Rectangle: Rounded Corners 8">
            <a:extLst>
              <a:ext uri="{FF2B5EF4-FFF2-40B4-BE49-F238E27FC236}">
                <a16:creationId xmlns:a16="http://schemas.microsoft.com/office/drawing/2014/main" id="{A65FF137-C94B-4B6B-A7DF-F7D2729CF412}"/>
              </a:ext>
            </a:extLst>
          </p:cNvPr>
          <p:cNvSpPr/>
          <p:nvPr/>
        </p:nvSpPr>
        <p:spPr>
          <a:xfrm>
            <a:off x="1313329" y="5715000"/>
            <a:ext cx="6136341" cy="487832"/>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id="{A65FF137-C94B-4B6B-A7DF-F7D2729CF412}"/>
              </a:ext>
            </a:extLst>
          </p:cNvPr>
          <p:cNvSpPr/>
          <p:nvPr/>
        </p:nvSpPr>
        <p:spPr>
          <a:xfrm>
            <a:off x="1485899" y="1828800"/>
            <a:ext cx="5791200" cy="4572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8">
            <a:extLst>
              <a:ext uri="{FF2B5EF4-FFF2-40B4-BE49-F238E27FC236}">
                <a16:creationId xmlns:a16="http://schemas.microsoft.com/office/drawing/2014/main" id="{A65FF137-C94B-4B6B-A7DF-F7D2729CF412}"/>
              </a:ext>
            </a:extLst>
          </p:cNvPr>
          <p:cNvSpPr/>
          <p:nvPr/>
        </p:nvSpPr>
        <p:spPr>
          <a:xfrm>
            <a:off x="1485898" y="2442041"/>
            <a:ext cx="5791199" cy="564032"/>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8">
            <a:extLst>
              <a:ext uri="{FF2B5EF4-FFF2-40B4-BE49-F238E27FC236}">
                <a16:creationId xmlns:a16="http://schemas.microsoft.com/office/drawing/2014/main" id="{A65FF137-C94B-4B6B-A7DF-F7D2729CF412}"/>
              </a:ext>
            </a:extLst>
          </p:cNvPr>
          <p:cNvSpPr/>
          <p:nvPr/>
        </p:nvSpPr>
        <p:spPr>
          <a:xfrm>
            <a:off x="1485897" y="223552"/>
            <a:ext cx="1104903" cy="538448"/>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89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91" y="107156"/>
            <a:ext cx="6303709" cy="6768482"/>
          </a:xfrm>
          <a:prstGeom prst="rect">
            <a:avLst/>
          </a:prstGeom>
        </p:spPr>
      </p:pic>
      <p:sp>
        <p:nvSpPr>
          <p:cNvPr id="3" name="Text Placeholder 2"/>
          <p:cNvSpPr>
            <a:spLocks noGrp="1"/>
          </p:cNvSpPr>
          <p:nvPr>
            <p:ph type="body" idx="13"/>
          </p:nvPr>
        </p:nvSpPr>
        <p:spPr>
          <a:xfrm rot="16200000">
            <a:off x="-1347425" y="2819811"/>
            <a:ext cx="4226473" cy="685799"/>
          </a:xfrm>
        </p:spPr>
        <p:txBody>
          <a:bodyPr>
            <a:normAutofit/>
          </a:bodyPr>
          <a:lstStyle/>
          <a:p>
            <a:r>
              <a:rPr lang="en-US" sz="2800" dirty="0"/>
              <a:t>EXAMPLE: </a:t>
            </a:r>
            <a:r>
              <a:rPr lang="en-US" sz="2800" i="1" dirty="0" err="1" smtClean="0"/>
              <a:t>sUPPLIES</a:t>
            </a:r>
            <a:endParaRPr lang="en-US" sz="2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 y="946467"/>
            <a:ext cx="9144000" cy="3454739"/>
          </a:xfrm>
          <a:prstGeom prst="rect">
            <a:avLst/>
          </a:prstGeom>
        </p:spPr>
      </p:pic>
      <p:sp>
        <p:nvSpPr>
          <p:cNvPr id="10" name="Rectangle: Rounded Corners 8">
            <a:extLst>
              <a:ext uri="{FF2B5EF4-FFF2-40B4-BE49-F238E27FC236}">
                <a16:creationId xmlns:a16="http://schemas.microsoft.com/office/drawing/2014/main" id="{A65FF137-C94B-4B6B-A7DF-F7D2729CF412}"/>
              </a:ext>
            </a:extLst>
          </p:cNvPr>
          <p:cNvSpPr/>
          <p:nvPr/>
        </p:nvSpPr>
        <p:spPr>
          <a:xfrm>
            <a:off x="0" y="946467"/>
            <a:ext cx="8966832" cy="332757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3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barn(inVertical)">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0975"/>
            <a:ext cx="6781800" cy="3906847"/>
          </a:xfrm>
          <a:prstGeom prst="rect">
            <a:avLst/>
          </a:prstGeom>
        </p:spPr>
      </p:pic>
      <p:sp>
        <p:nvSpPr>
          <p:cNvPr id="3" name="Text Placeholder 2"/>
          <p:cNvSpPr>
            <a:spLocks noGrp="1"/>
          </p:cNvSpPr>
          <p:nvPr>
            <p:ph type="body" idx="13"/>
          </p:nvPr>
        </p:nvSpPr>
        <p:spPr>
          <a:xfrm rot="16200000">
            <a:off x="-1541737" y="2684737"/>
            <a:ext cx="4226473" cy="685799"/>
          </a:xfrm>
        </p:spPr>
        <p:txBody>
          <a:bodyPr>
            <a:normAutofit/>
          </a:bodyPr>
          <a:lstStyle/>
          <a:p>
            <a:r>
              <a:rPr lang="en-US" sz="2800" dirty="0"/>
              <a:t>EXAMPLE: </a:t>
            </a:r>
            <a:r>
              <a:rPr lang="en-US" sz="2800" i="1" dirty="0" smtClean="0"/>
              <a:t>supplies</a:t>
            </a:r>
            <a:endParaRPr lang="en-US" sz="2800" dirty="0"/>
          </a:p>
        </p:txBody>
      </p:sp>
      <p:sp>
        <p:nvSpPr>
          <p:cNvPr id="4" name="Rectangle: Rounded Corners 3">
            <a:extLst>
              <a:ext uri="{FF2B5EF4-FFF2-40B4-BE49-F238E27FC236}">
                <a16:creationId xmlns:a16="http://schemas.microsoft.com/office/drawing/2014/main" id="{859B58B3-F88E-4790-904B-2DA55DCA794A}"/>
              </a:ext>
            </a:extLst>
          </p:cNvPr>
          <p:cNvSpPr/>
          <p:nvPr/>
        </p:nvSpPr>
        <p:spPr>
          <a:xfrm>
            <a:off x="1066800" y="180974"/>
            <a:ext cx="6819900" cy="2562225"/>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57" y="1475338"/>
            <a:ext cx="7010400" cy="4576763"/>
          </a:xfrm>
          <a:prstGeom prst="rect">
            <a:avLst/>
          </a:prstGeom>
        </p:spPr>
      </p:pic>
      <p:sp>
        <p:nvSpPr>
          <p:cNvPr id="7" name="Rectangle: Rounded Corners 3">
            <a:extLst>
              <a:ext uri="{FF2B5EF4-FFF2-40B4-BE49-F238E27FC236}">
                <a16:creationId xmlns:a16="http://schemas.microsoft.com/office/drawing/2014/main" id="{859B58B3-F88E-4790-904B-2DA55DCA794A}"/>
              </a:ext>
            </a:extLst>
          </p:cNvPr>
          <p:cNvSpPr/>
          <p:nvPr/>
        </p:nvSpPr>
        <p:spPr>
          <a:xfrm>
            <a:off x="1098331" y="2134398"/>
            <a:ext cx="6819900" cy="2562225"/>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3">
            <a:extLst>
              <a:ext uri="{FF2B5EF4-FFF2-40B4-BE49-F238E27FC236}">
                <a16:creationId xmlns:a16="http://schemas.microsoft.com/office/drawing/2014/main" id="{859B58B3-F88E-4790-904B-2DA55DCA794A}"/>
              </a:ext>
            </a:extLst>
          </p:cNvPr>
          <p:cNvSpPr/>
          <p:nvPr/>
        </p:nvSpPr>
        <p:spPr>
          <a:xfrm>
            <a:off x="1177816" y="4953001"/>
            <a:ext cx="6213584" cy="12192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9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648200"/>
          </a:xfrm>
        </p:spPr>
        <p:txBody>
          <a:bodyPr>
            <a:normAutofit/>
          </a:bodyPr>
          <a:lstStyle/>
          <a:p>
            <a:pPr marL="0" indent="0">
              <a:spcBef>
                <a:spcPts val="600"/>
              </a:spcBef>
              <a:buNone/>
            </a:pPr>
            <a:r>
              <a:rPr lang="en-US" dirty="0"/>
              <a:t>St Cloud State University invites Mei Lee a Chinese writer and scholar to </a:t>
            </a:r>
            <a:r>
              <a:rPr lang="en-US" dirty="0" smtClean="0"/>
              <a:t>lecture a Chinese language class</a:t>
            </a:r>
            <a:endParaRPr lang="en-US" dirty="0"/>
          </a:p>
          <a:p>
            <a:pPr marL="514350" indent="-514350">
              <a:spcBef>
                <a:spcPts val="600"/>
              </a:spcBef>
              <a:buFont typeface="+mj-lt"/>
              <a:buAutoNum type="arabicPeriod"/>
            </a:pPr>
            <a:r>
              <a:rPr lang="en-US" dirty="0"/>
              <a:t>Gathers IRS Form W-8BEN</a:t>
            </a:r>
          </a:p>
          <a:p>
            <a:pPr marL="514350" indent="-514350">
              <a:spcBef>
                <a:spcPts val="600"/>
              </a:spcBef>
              <a:buFont typeface="+mj-lt"/>
              <a:buAutoNum type="arabicPeriod"/>
            </a:pPr>
            <a:r>
              <a:rPr lang="en-US" dirty="0"/>
              <a:t>Completes the Foreign Vendor Intake Form</a:t>
            </a:r>
          </a:p>
          <a:p>
            <a:pPr marL="514350" indent="-514350">
              <a:spcBef>
                <a:spcPts val="600"/>
              </a:spcBef>
              <a:buFont typeface="+mj-lt"/>
              <a:buAutoNum type="arabicPeriod"/>
            </a:pPr>
            <a:r>
              <a:rPr lang="en-US" dirty="0"/>
              <a:t>Sends both forms to Tax Services</a:t>
            </a:r>
          </a:p>
        </p:txBody>
      </p:sp>
      <p:sp>
        <p:nvSpPr>
          <p:cNvPr id="3" name="Text Placeholder 2"/>
          <p:cNvSpPr>
            <a:spLocks noGrp="1"/>
          </p:cNvSpPr>
          <p:nvPr>
            <p:ph type="body" idx="13"/>
          </p:nvPr>
        </p:nvSpPr>
        <p:spPr>
          <a:xfrm>
            <a:off x="462455" y="345132"/>
            <a:ext cx="8224345" cy="685799"/>
          </a:xfrm>
        </p:spPr>
        <p:txBody>
          <a:bodyPr>
            <a:normAutofit/>
          </a:bodyPr>
          <a:lstStyle/>
          <a:p>
            <a:r>
              <a:rPr lang="en-US" sz="2800" dirty="0"/>
              <a:t>EXAMPLE: </a:t>
            </a:r>
            <a:r>
              <a:rPr lang="en-US" sz="2800" i="1" dirty="0"/>
              <a:t>Honorarium</a:t>
            </a:r>
            <a:endParaRPr lang="en-US" sz="2800" dirty="0"/>
          </a:p>
        </p:txBody>
      </p:sp>
      <p:pic>
        <p:nvPicPr>
          <p:cNvPr id="4" name="Picture 3" descr="Chinese Lanterns Illustration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29000"/>
            <a:ext cx="4572000" cy="3429000"/>
          </a:xfrm>
          <a:prstGeom prst="rect">
            <a:avLst/>
          </a:prstGeom>
        </p:spPr>
      </p:pic>
    </p:spTree>
    <p:extLst>
      <p:ext uri="{BB962C8B-B14F-4D97-AF65-F5344CB8AC3E}">
        <p14:creationId xmlns:p14="http://schemas.microsoft.com/office/powerpoint/2010/main" val="6565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39072"/>
            <a:ext cx="8229600" cy="6961530"/>
          </a:xfrm>
        </p:spPr>
      </p:pic>
      <p:sp>
        <p:nvSpPr>
          <p:cNvPr id="3" name="Text Placeholder 2"/>
          <p:cNvSpPr>
            <a:spLocks noGrp="1"/>
          </p:cNvSpPr>
          <p:nvPr>
            <p:ph type="body" idx="13"/>
          </p:nvPr>
        </p:nvSpPr>
        <p:spPr>
          <a:xfrm rot="16200000">
            <a:off x="-2169469" y="2626669"/>
            <a:ext cx="5024737" cy="685799"/>
          </a:xfrm>
        </p:spPr>
        <p:txBody>
          <a:bodyPr>
            <a:normAutofit/>
          </a:bodyPr>
          <a:lstStyle/>
          <a:p>
            <a:r>
              <a:rPr lang="en-US" sz="2800" dirty="0"/>
              <a:t>EXAMPLE: </a:t>
            </a:r>
            <a:r>
              <a:rPr lang="en-US" sz="2800" i="1" dirty="0"/>
              <a:t>Honorarium</a:t>
            </a:r>
            <a:endParaRPr lang="en-US" sz="2800" dirty="0"/>
          </a:p>
        </p:txBody>
      </p:sp>
      <p:sp>
        <p:nvSpPr>
          <p:cNvPr id="6" name="Rectangle: Rounded Corners 5">
            <a:extLst>
              <a:ext uri="{FF2B5EF4-FFF2-40B4-BE49-F238E27FC236}">
                <a16:creationId xmlns:a16="http://schemas.microsoft.com/office/drawing/2014/main" id="{85A30D6D-E356-4BBD-A670-E512E3C4F834}"/>
              </a:ext>
            </a:extLst>
          </p:cNvPr>
          <p:cNvSpPr/>
          <p:nvPr/>
        </p:nvSpPr>
        <p:spPr>
          <a:xfrm>
            <a:off x="914400" y="3124200"/>
            <a:ext cx="8077200" cy="838199"/>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AAFABAE-D770-4342-9E5C-71209E1A1C09}"/>
              </a:ext>
            </a:extLst>
          </p:cNvPr>
          <p:cNvSpPr/>
          <p:nvPr/>
        </p:nvSpPr>
        <p:spPr>
          <a:xfrm>
            <a:off x="914400" y="5481937"/>
            <a:ext cx="7253040" cy="705504"/>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729BDB4-395D-4580-BC4C-F2D81DEAD92F}"/>
              </a:ext>
            </a:extLst>
          </p:cNvPr>
          <p:cNvSpPr/>
          <p:nvPr/>
        </p:nvSpPr>
        <p:spPr>
          <a:xfrm>
            <a:off x="914400" y="6258205"/>
            <a:ext cx="7253040" cy="55637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7897603-D094-4D23-8DBA-B2F9E2A38BF7}"/>
              </a:ext>
            </a:extLst>
          </p:cNvPr>
          <p:cNvSpPr/>
          <p:nvPr/>
        </p:nvSpPr>
        <p:spPr>
          <a:xfrm>
            <a:off x="914400" y="4846972"/>
            <a:ext cx="7253040" cy="614063"/>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3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457200" y="211855"/>
            <a:ext cx="5024737" cy="685799"/>
          </a:xfrm>
        </p:spPr>
        <p:txBody>
          <a:bodyPr>
            <a:normAutofit/>
          </a:bodyPr>
          <a:lstStyle/>
          <a:p>
            <a:r>
              <a:rPr lang="en-US" sz="2800" dirty="0"/>
              <a:t>EXAMPLE: </a:t>
            </a:r>
            <a:r>
              <a:rPr lang="en-US" sz="2800" i="1" dirty="0"/>
              <a:t>Honorarium</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833437"/>
            <a:ext cx="8096250" cy="5191125"/>
          </a:xfrm>
          <a:prstGeom prst="rect">
            <a:avLst/>
          </a:prstGeom>
        </p:spPr>
      </p:pic>
    </p:spTree>
    <p:extLst>
      <p:ext uri="{BB962C8B-B14F-4D97-AF65-F5344CB8AC3E}">
        <p14:creationId xmlns:p14="http://schemas.microsoft.com/office/powerpoint/2010/main" val="305373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924800" cy="3429000"/>
          </a:xfrm>
        </p:spPr>
        <p:txBody>
          <a:bodyPr>
            <a:normAutofit/>
          </a:bodyPr>
          <a:lstStyle/>
          <a:p>
            <a:r>
              <a:rPr lang="en-US" dirty="0"/>
              <a:t>The U.S. has two systems of taxation</a:t>
            </a:r>
          </a:p>
          <a:p>
            <a:pPr lvl="1"/>
            <a:r>
              <a:rPr lang="en-US" dirty="0"/>
              <a:t>Resident &amp; Nonresident </a:t>
            </a:r>
          </a:p>
          <a:p>
            <a:r>
              <a:rPr lang="en-US" dirty="0"/>
              <a:t>Nonresident tax responsibilities</a:t>
            </a:r>
          </a:p>
          <a:p>
            <a:pPr lvl="1"/>
            <a:r>
              <a:rPr lang="en-US" dirty="0"/>
              <a:t>Identification</a:t>
            </a:r>
          </a:p>
          <a:p>
            <a:pPr lvl="1"/>
            <a:r>
              <a:rPr lang="en-US" dirty="0"/>
              <a:t>Tax withholding  </a:t>
            </a:r>
          </a:p>
          <a:p>
            <a:pPr lvl="1"/>
            <a:r>
              <a:rPr lang="en-US" dirty="0"/>
              <a:t>IRS reporting</a:t>
            </a:r>
          </a:p>
          <a:p>
            <a:pPr marL="457200" lvl="1" indent="0">
              <a:buNone/>
            </a:pPr>
            <a:endParaRPr lang="en-US" dirty="0"/>
          </a:p>
        </p:txBody>
      </p:sp>
      <p:sp>
        <p:nvSpPr>
          <p:cNvPr id="3" name="Text Placeholder 2"/>
          <p:cNvSpPr>
            <a:spLocks noGrp="1"/>
          </p:cNvSpPr>
          <p:nvPr>
            <p:ph type="body" idx="13"/>
          </p:nvPr>
        </p:nvSpPr>
        <p:spPr>
          <a:xfrm>
            <a:off x="609600" y="457200"/>
            <a:ext cx="7924800" cy="609599"/>
          </a:xfrm>
        </p:spPr>
        <p:txBody>
          <a:bodyPr>
            <a:normAutofit/>
          </a:bodyPr>
          <a:lstStyle/>
          <a:p>
            <a:r>
              <a:rPr lang="en-US" sz="2800" dirty="0"/>
              <a:t>Nonresident alien taxation (NRA)</a:t>
            </a:r>
          </a:p>
        </p:txBody>
      </p:sp>
      <p:pic>
        <p:nvPicPr>
          <p:cNvPr id="5" name="Picture 4">
            <a:extLst>
              <a:ext uri="{FF2B5EF4-FFF2-40B4-BE49-F238E27FC236}">
                <a16:creationId xmlns:a16="http://schemas.microsoft.com/office/drawing/2014/main" id="{E1BB8057-9EED-4AB4-8936-AA00E32CB4FB}"/>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609600" y="4648200"/>
            <a:ext cx="8001000" cy="1216104"/>
          </a:xfrm>
          <a:prstGeom prst="rect">
            <a:avLst/>
          </a:prstGeom>
        </p:spPr>
      </p:pic>
    </p:spTree>
    <p:extLst>
      <p:ext uri="{BB962C8B-B14F-4D97-AF65-F5344CB8AC3E}">
        <p14:creationId xmlns:p14="http://schemas.microsoft.com/office/powerpoint/2010/main" val="690503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005763907"/>
              </p:ext>
            </p:extLst>
          </p:nvPr>
        </p:nvGraphicFramePr>
        <p:xfrm>
          <a:off x="945018" y="0"/>
          <a:ext cx="6217782" cy="6858000"/>
        </p:xfrm>
        <a:graphic>
          <a:graphicData uri="http://schemas.openxmlformats.org/presentationml/2006/ole">
            <mc:AlternateContent xmlns:mc="http://schemas.openxmlformats.org/markup-compatibility/2006">
              <mc:Choice xmlns:v="urn:schemas-microsoft-com:vml" Requires="v">
                <p:oleObj spid="_x0000_s1044" name="Acrobat Document" r:id="rId4" imgW="5829103" imgH="7543800" progId="AcroExch.Document.DC">
                  <p:embed/>
                </p:oleObj>
              </mc:Choice>
              <mc:Fallback>
                <p:oleObj name="Acrobat Document" r:id="rId4" imgW="5829103" imgH="7543800" progId="AcroExch.Document.DC">
                  <p:embed/>
                  <p:pic>
                    <p:nvPicPr>
                      <p:cNvPr id="0" name=""/>
                      <p:cNvPicPr/>
                      <p:nvPr/>
                    </p:nvPicPr>
                    <p:blipFill>
                      <a:blip r:embed="rId5"/>
                      <a:stretch>
                        <a:fillRect/>
                      </a:stretch>
                    </p:blipFill>
                    <p:spPr>
                      <a:xfrm>
                        <a:off x="945018" y="0"/>
                        <a:ext cx="6217782" cy="6858000"/>
                      </a:xfrm>
                      <a:prstGeom prst="rect">
                        <a:avLst/>
                      </a:prstGeom>
                    </p:spPr>
                  </p:pic>
                </p:oleObj>
              </mc:Fallback>
            </mc:AlternateContent>
          </a:graphicData>
        </a:graphic>
      </p:graphicFrame>
      <p:sp>
        <p:nvSpPr>
          <p:cNvPr id="3" name="Text Placeholder 2"/>
          <p:cNvSpPr>
            <a:spLocks noGrp="1"/>
          </p:cNvSpPr>
          <p:nvPr>
            <p:ph type="body" idx="13"/>
          </p:nvPr>
        </p:nvSpPr>
        <p:spPr>
          <a:xfrm rot="16200000">
            <a:off x="-1940869" y="2474269"/>
            <a:ext cx="5024737" cy="685799"/>
          </a:xfrm>
        </p:spPr>
        <p:txBody>
          <a:bodyPr>
            <a:normAutofit/>
          </a:bodyPr>
          <a:lstStyle/>
          <a:p>
            <a:r>
              <a:rPr lang="en-US" sz="2800" dirty="0"/>
              <a:t>EXAMPLE: </a:t>
            </a:r>
            <a:r>
              <a:rPr lang="en-US" sz="2800" i="1" dirty="0"/>
              <a:t>Honorarium</a:t>
            </a:r>
            <a:endParaRPr lang="en-US" sz="2800" dirty="0"/>
          </a:p>
        </p:txBody>
      </p:sp>
      <p:sp>
        <p:nvSpPr>
          <p:cNvPr id="5" name="Rectangle: Rounded Corners 4">
            <a:extLst>
              <a:ext uri="{FF2B5EF4-FFF2-40B4-BE49-F238E27FC236}">
                <a16:creationId xmlns:a16="http://schemas.microsoft.com/office/drawing/2014/main" id="{405707D5-E2B7-4B49-89D5-59525FF47486}"/>
              </a:ext>
            </a:extLst>
          </p:cNvPr>
          <p:cNvSpPr/>
          <p:nvPr/>
        </p:nvSpPr>
        <p:spPr>
          <a:xfrm>
            <a:off x="4724400" y="1905000"/>
            <a:ext cx="1828800" cy="3048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9A276A7-AADD-4531-A52D-EE67E6E4DEE6}"/>
              </a:ext>
            </a:extLst>
          </p:cNvPr>
          <p:cNvSpPr/>
          <p:nvPr/>
        </p:nvSpPr>
        <p:spPr>
          <a:xfrm>
            <a:off x="1202740" y="2971800"/>
            <a:ext cx="3978860" cy="2286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5">
            <a:extLst>
              <a:ext uri="{FF2B5EF4-FFF2-40B4-BE49-F238E27FC236}">
                <a16:creationId xmlns:a16="http://schemas.microsoft.com/office/drawing/2014/main" id="{49A276A7-AADD-4531-A52D-EE67E6E4DEE6}"/>
              </a:ext>
            </a:extLst>
          </p:cNvPr>
          <p:cNvSpPr/>
          <p:nvPr/>
        </p:nvSpPr>
        <p:spPr>
          <a:xfrm>
            <a:off x="1202740" y="5791200"/>
            <a:ext cx="5579060" cy="6858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50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757934"/>
            <a:ext cx="7486650" cy="6066728"/>
          </a:xfrm>
          <a:prstGeom prst="rect">
            <a:avLst/>
          </a:prstGeom>
        </p:spPr>
      </p:pic>
      <p:sp>
        <p:nvSpPr>
          <p:cNvPr id="3" name="Text Placeholder 2"/>
          <p:cNvSpPr>
            <a:spLocks noGrp="1"/>
          </p:cNvSpPr>
          <p:nvPr>
            <p:ph type="body" idx="13"/>
          </p:nvPr>
        </p:nvSpPr>
        <p:spPr>
          <a:xfrm>
            <a:off x="1676400" y="0"/>
            <a:ext cx="5024737" cy="685799"/>
          </a:xfrm>
        </p:spPr>
        <p:txBody>
          <a:bodyPr>
            <a:normAutofit/>
          </a:bodyPr>
          <a:lstStyle/>
          <a:p>
            <a:r>
              <a:rPr lang="en-US" sz="2800" dirty="0"/>
              <a:t>EXAMPLE: </a:t>
            </a:r>
            <a:r>
              <a:rPr lang="en-US" sz="2800" i="1" dirty="0"/>
              <a:t>Honorarium</a:t>
            </a:r>
            <a:endParaRPr lang="en-US" sz="2800" dirty="0"/>
          </a:p>
        </p:txBody>
      </p:sp>
      <p:sp>
        <p:nvSpPr>
          <p:cNvPr id="4" name="Rectangle: Rounded Corners 3">
            <a:extLst>
              <a:ext uri="{FF2B5EF4-FFF2-40B4-BE49-F238E27FC236}">
                <a16:creationId xmlns:a16="http://schemas.microsoft.com/office/drawing/2014/main" id="{3A938225-906A-40E6-8348-BA0A1DBE88A1}"/>
              </a:ext>
            </a:extLst>
          </p:cNvPr>
          <p:cNvSpPr/>
          <p:nvPr/>
        </p:nvSpPr>
        <p:spPr>
          <a:xfrm>
            <a:off x="609600" y="1524000"/>
            <a:ext cx="4648200" cy="228599"/>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2DDA54-0AE7-4533-ADA0-78FBB609C82E}"/>
              </a:ext>
            </a:extLst>
          </p:cNvPr>
          <p:cNvSpPr/>
          <p:nvPr/>
        </p:nvSpPr>
        <p:spPr>
          <a:xfrm>
            <a:off x="88655" y="2518666"/>
            <a:ext cx="5169145" cy="1138934"/>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D8A7B98-4508-4400-B8EC-1D65B96D7645}"/>
              </a:ext>
            </a:extLst>
          </p:cNvPr>
          <p:cNvSpPr/>
          <p:nvPr/>
        </p:nvSpPr>
        <p:spPr>
          <a:xfrm>
            <a:off x="123825" y="3672585"/>
            <a:ext cx="5743575" cy="289815"/>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8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228600" y="228600"/>
            <a:ext cx="5024737" cy="685799"/>
          </a:xfrm>
        </p:spPr>
        <p:txBody>
          <a:bodyPr>
            <a:normAutofit/>
          </a:bodyPr>
          <a:lstStyle/>
          <a:p>
            <a:r>
              <a:rPr lang="en-US" sz="2800" dirty="0"/>
              <a:t>EXAMPLE: </a:t>
            </a:r>
            <a:r>
              <a:rPr lang="en-US" sz="2800" i="1" dirty="0"/>
              <a:t>Honorarium</a:t>
            </a:r>
            <a:endParaRPr lang="en-US" sz="2800" dirty="0"/>
          </a:p>
        </p:txBody>
      </p:sp>
      <p:sp>
        <p:nvSpPr>
          <p:cNvPr id="5" name="Content Placeholder 1">
            <a:extLst>
              <a:ext uri="{FF2B5EF4-FFF2-40B4-BE49-F238E27FC236}">
                <a16:creationId xmlns:a16="http://schemas.microsoft.com/office/drawing/2014/main" id="{C68CCD6B-9133-41C5-AE4B-532E548675ED}"/>
              </a:ext>
            </a:extLst>
          </p:cNvPr>
          <p:cNvSpPr>
            <a:spLocks noGrp="1"/>
          </p:cNvSpPr>
          <p:nvPr>
            <p:ph idx="1"/>
          </p:nvPr>
        </p:nvSpPr>
        <p:spPr>
          <a:xfrm>
            <a:off x="762000" y="1600200"/>
            <a:ext cx="6705600" cy="3886200"/>
          </a:xfrm>
        </p:spPr>
        <p:txBody>
          <a:bodyPr>
            <a:normAutofit/>
          </a:bodyPr>
          <a:lstStyle/>
          <a:p>
            <a:pPr>
              <a:spcBef>
                <a:spcPts val="600"/>
              </a:spcBef>
            </a:pPr>
            <a:r>
              <a:rPr lang="en-US" dirty="0"/>
              <a:t>MMB SWIFT Vendor</a:t>
            </a:r>
          </a:p>
          <a:p>
            <a:pPr lvl="1">
              <a:spcBef>
                <a:spcPts val="600"/>
              </a:spcBef>
            </a:pPr>
            <a:r>
              <a:rPr lang="en-US" dirty="0"/>
              <a:t>W-8BEN </a:t>
            </a:r>
          </a:p>
          <a:p>
            <a:pPr lvl="1">
              <a:spcBef>
                <a:spcPts val="600"/>
              </a:spcBef>
            </a:pPr>
            <a:r>
              <a:rPr lang="en-US" dirty="0"/>
              <a:t>Foreign Vendor Intake Form</a:t>
            </a:r>
          </a:p>
          <a:p>
            <a:pPr>
              <a:spcBef>
                <a:spcPts val="600"/>
              </a:spcBef>
            </a:pPr>
            <a:r>
              <a:rPr lang="en-US" dirty="0"/>
              <a:t>Contract – </a:t>
            </a:r>
            <a:r>
              <a:rPr lang="en-US" dirty="0" err="1"/>
              <a:t>MarketPlace</a:t>
            </a:r>
            <a:endParaRPr lang="en-US" dirty="0"/>
          </a:p>
          <a:p>
            <a:pPr>
              <a:spcBef>
                <a:spcPts val="600"/>
              </a:spcBef>
            </a:pPr>
            <a:r>
              <a:rPr lang="en-US" dirty="0"/>
              <a:t>Gather Additional Documents</a:t>
            </a:r>
          </a:p>
          <a:p>
            <a:pPr lvl="1">
              <a:spcBef>
                <a:spcPts val="600"/>
              </a:spcBef>
            </a:pPr>
            <a:r>
              <a:rPr lang="en-US" dirty="0"/>
              <a:t>Vendor Tax Residency Information Form</a:t>
            </a:r>
          </a:p>
          <a:p>
            <a:pPr lvl="1">
              <a:spcBef>
                <a:spcPts val="600"/>
              </a:spcBef>
            </a:pPr>
            <a:r>
              <a:rPr lang="en-US" dirty="0"/>
              <a:t>B Honoraria Eligibility Certification</a:t>
            </a:r>
          </a:p>
          <a:p>
            <a:pPr lvl="1">
              <a:spcBef>
                <a:spcPts val="600"/>
              </a:spcBef>
            </a:pPr>
            <a:r>
              <a:rPr lang="en-US" dirty="0"/>
              <a:t>Passport ID page</a:t>
            </a:r>
          </a:p>
          <a:p>
            <a:pPr lvl="1">
              <a:spcBef>
                <a:spcPts val="600"/>
              </a:spcBef>
            </a:pPr>
            <a:endParaRPr lang="en-US" dirty="0"/>
          </a:p>
        </p:txBody>
      </p:sp>
    </p:spTree>
    <p:extLst>
      <p:ext uri="{BB962C8B-B14F-4D97-AF65-F5344CB8AC3E}">
        <p14:creationId xmlns:p14="http://schemas.microsoft.com/office/powerpoint/2010/main" val="4238199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655"/>
            <a:ext cx="9144000" cy="5566689"/>
          </a:xfrm>
          <a:prstGeom prst="rect">
            <a:avLst/>
          </a:prstGeom>
        </p:spPr>
      </p:pic>
      <p:sp>
        <p:nvSpPr>
          <p:cNvPr id="3" name="Text Placeholder 2"/>
          <p:cNvSpPr>
            <a:spLocks noGrp="1"/>
          </p:cNvSpPr>
          <p:nvPr>
            <p:ph type="body" idx="13"/>
          </p:nvPr>
        </p:nvSpPr>
        <p:spPr>
          <a:xfrm>
            <a:off x="228600" y="228600"/>
            <a:ext cx="5024737" cy="685799"/>
          </a:xfrm>
        </p:spPr>
        <p:txBody>
          <a:bodyPr>
            <a:normAutofit/>
          </a:bodyPr>
          <a:lstStyle/>
          <a:p>
            <a:r>
              <a:rPr lang="en-US" sz="2800" dirty="0"/>
              <a:t>EXAMPLE: </a:t>
            </a:r>
            <a:r>
              <a:rPr lang="en-US" sz="2800" i="1" dirty="0"/>
              <a:t>Honorarium</a:t>
            </a:r>
            <a:endParaRPr lang="en-US" sz="2800" dirty="0"/>
          </a:p>
        </p:txBody>
      </p:sp>
      <p:sp>
        <p:nvSpPr>
          <p:cNvPr id="5" name="Rectangle: Rounded Corners 4">
            <a:extLst>
              <a:ext uri="{FF2B5EF4-FFF2-40B4-BE49-F238E27FC236}">
                <a16:creationId xmlns:a16="http://schemas.microsoft.com/office/drawing/2014/main" id="{23364956-EFA3-46BA-A789-EBFFA6B1403D}"/>
              </a:ext>
            </a:extLst>
          </p:cNvPr>
          <p:cNvSpPr/>
          <p:nvPr/>
        </p:nvSpPr>
        <p:spPr>
          <a:xfrm>
            <a:off x="6858000" y="2867024"/>
            <a:ext cx="2276475" cy="942976"/>
          </a:xfrm>
          <a:prstGeom prst="round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2FC2D1-6447-4535-A387-6E64CC6FD90D}"/>
              </a:ext>
            </a:extLst>
          </p:cNvPr>
          <p:cNvPicPr>
            <a:picLocks noChangeAspect="1"/>
          </p:cNvPicPr>
          <p:nvPr/>
        </p:nvPicPr>
        <p:blipFill>
          <a:blip r:embed="rId4"/>
          <a:stretch>
            <a:fillRect/>
          </a:stretch>
        </p:blipFill>
        <p:spPr>
          <a:xfrm>
            <a:off x="33637" y="2003262"/>
            <a:ext cx="9144000" cy="2670499"/>
          </a:xfrm>
          <a:prstGeom prst="rect">
            <a:avLst/>
          </a:prstGeom>
        </p:spPr>
      </p:pic>
      <p:sp>
        <p:nvSpPr>
          <p:cNvPr id="4" name="AutoShape 3"/>
          <p:cNvSpPr>
            <a:spLocks noChangeAspect="1" noChangeArrowheads="1" noTextEdit="1"/>
          </p:cNvSpPr>
          <p:nvPr/>
        </p:nvSpPr>
        <p:spPr bwMode="auto">
          <a:xfrm>
            <a:off x="40718" y="1331454"/>
            <a:ext cx="8798481" cy="552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739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228600" y="228600"/>
            <a:ext cx="5024737" cy="685799"/>
          </a:xfrm>
        </p:spPr>
        <p:txBody>
          <a:bodyPr>
            <a:normAutofit/>
          </a:bodyPr>
          <a:lstStyle/>
          <a:p>
            <a:r>
              <a:rPr lang="en-US" sz="2800" dirty="0"/>
              <a:t>EXAMPLE: </a:t>
            </a:r>
            <a:r>
              <a:rPr lang="en-US" sz="2800" i="1" dirty="0"/>
              <a:t>Honorarium</a:t>
            </a:r>
            <a:endParaRPr lang="en-US" sz="2800" dirty="0"/>
          </a:p>
        </p:txBody>
      </p:sp>
      <p:sp>
        <p:nvSpPr>
          <p:cNvPr id="5" name="Content Placeholder 1">
            <a:extLst>
              <a:ext uri="{FF2B5EF4-FFF2-40B4-BE49-F238E27FC236}">
                <a16:creationId xmlns:a16="http://schemas.microsoft.com/office/drawing/2014/main" id="{D0F8054E-8583-4E4A-8A05-2CAB78A237F3}"/>
              </a:ext>
            </a:extLst>
          </p:cNvPr>
          <p:cNvSpPr>
            <a:spLocks noGrp="1"/>
          </p:cNvSpPr>
          <p:nvPr>
            <p:ph idx="1"/>
          </p:nvPr>
        </p:nvSpPr>
        <p:spPr>
          <a:xfrm>
            <a:off x="457200" y="1143000"/>
            <a:ext cx="8229600" cy="4648200"/>
          </a:xfrm>
        </p:spPr>
        <p:txBody>
          <a:bodyPr>
            <a:normAutofit/>
          </a:bodyPr>
          <a:lstStyle/>
          <a:p>
            <a:pPr marL="0" indent="0">
              <a:spcBef>
                <a:spcPts val="600"/>
              </a:spcBef>
              <a:buNone/>
            </a:pPr>
            <a:r>
              <a:rPr lang="en-US" dirty="0"/>
              <a:t>Based on the tax residency information, Tax determines:</a:t>
            </a:r>
          </a:p>
          <a:p>
            <a:pPr>
              <a:spcBef>
                <a:spcPts val="600"/>
              </a:spcBef>
            </a:pPr>
            <a:r>
              <a:rPr lang="en-US" dirty="0"/>
              <a:t>SCSU may pay the visitor the honorarium under the 9-5-6 Rule</a:t>
            </a:r>
          </a:p>
          <a:p>
            <a:pPr lvl="1">
              <a:spcBef>
                <a:spcPts val="600"/>
              </a:spcBef>
            </a:pPr>
            <a:r>
              <a:rPr lang="en-US" dirty="0"/>
              <a:t>Academic Services</a:t>
            </a:r>
          </a:p>
          <a:p>
            <a:pPr lvl="1">
              <a:spcBef>
                <a:spcPts val="600"/>
              </a:spcBef>
            </a:pPr>
            <a:r>
              <a:rPr lang="en-US" dirty="0"/>
              <a:t>9 days or less on campus</a:t>
            </a:r>
          </a:p>
          <a:p>
            <a:pPr lvl="1">
              <a:spcBef>
                <a:spcPts val="600"/>
              </a:spcBef>
            </a:pPr>
            <a:r>
              <a:rPr lang="en-US" dirty="0"/>
              <a:t>Honoraria from 5 or less institutions in past 6 months</a:t>
            </a:r>
          </a:p>
          <a:p>
            <a:pPr>
              <a:spcBef>
                <a:spcPts val="600"/>
              </a:spcBef>
            </a:pPr>
            <a:r>
              <a:rPr lang="en-US" dirty="0"/>
              <a:t>The honorarium is subject to 30% withholding tax because the visitor is a nonresident alien for tax purposes  </a:t>
            </a:r>
          </a:p>
        </p:txBody>
      </p:sp>
    </p:spTree>
    <p:extLst>
      <p:ext uri="{BB962C8B-B14F-4D97-AF65-F5344CB8AC3E}">
        <p14:creationId xmlns:p14="http://schemas.microsoft.com/office/powerpoint/2010/main" val="3812032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346589"/>
            <a:ext cx="6248400" cy="6449625"/>
          </a:xfrm>
        </p:spPr>
      </p:pic>
      <p:sp>
        <p:nvSpPr>
          <p:cNvPr id="3" name="Text Placeholder 2"/>
          <p:cNvSpPr>
            <a:spLocks noGrp="1"/>
          </p:cNvSpPr>
          <p:nvPr>
            <p:ph type="body" idx="13"/>
          </p:nvPr>
        </p:nvSpPr>
        <p:spPr>
          <a:xfrm rot="16200000">
            <a:off x="-2017069" y="2626669"/>
            <a:ext cx="5024737" cy="685799"/>
          </a:xfrm>
        </p:spPr>
        <p:txBody>
          <a:bodyPr>
            <a:normAutofit/>
          </a:bodyPr>
          <a:lstStyle/>
          <a:p>
            <a:r>
              <a:rPr lang="en-US" sz="2800" dirty="0"/>
              <a:t>EXAMPLE: </a:t>
            </a:r>
            <a:r>
              <a:rPr lang="en-US" sz="2800" i="1" dirty="0"/>
              <a:t>Honorarium</a:t>
            </a:r>
            <a:endParaRPr lang="en-US" sz="2800" dirty="0"/>
          </a:p>
        </p:txBody>
      </p:sp>
    </p:spTree>
    <p:extLst>
      <p:ext uri="{BB962C8B-B14F-4D97-AF65-F5344CB8AC3E}">
        <p14:creationId xmlns:p14="http://schemas.microsoft.com/office/powerpoint/2010/main" val="2981592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ck in the middle of a watch&#10;&#10;Description automatically generated">
            <a:extLst>
              <a:ext uri="{FF2B5EF4-FFF2-40B4-BE49-F238E27FC236}">
                <a16:creationId xmlns:a16="http://schemas.microsoft.com/office/drawing/2014/main" id="{20812F66-0120-45D7-B563-7CAB307FF3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525" y="5226940"/>
            <a:ext cx="2152650" cy="1592961"/>
          </a:xfrm>
          <a:prstGeom prst="rect">
            <a:avLst/>
          </a:prstGeom>
        </p:spPr>
      </p:pic>
      <p:sp>
        <p:nvSpPr>
          <p:cNvPr id="3" name="Text Placeholder 2"/>
          <p:cNvSpPr>
            <a:spLocks noGrp="1"/>
          </p:cNvSpPr>
          <p:nvPr>
            <p:ph type="body" idx="13"/>
          </p:nvPr>
        </p:nvSpPr>
        <p:spPr>
          <a:xfrm>
            <a:off x="1600200" y="76199"/>
            <a:ext cx="5024737" cy="685799"/>
          </a:xfrm>
        </p:spPr>
        <p:txBody>
          <a:bodyPr>
            <a:normAutofit/>
          </a:bodyPr>
          <a:lstStyle/>
          <a:p>
            <a:r>
              <a:rPr lang="en-US" sz="2800" dirty="0"/>
              <a:t>EXAMPLE: </a:t>
            </a:r>
            <a:r>
              <a:rPr lang="en-US" sz="2800" i="1" dirty="0"/>
              <a:t>Honorarium</a:t>
            </a:r>
            <a:endParaRPr lang="en-US" sz="2800" dirty="0"/>
          </a:p>
        </p:txBody>
      </p:sp>
      <p:sp>
        <p:nvSpPr>
          <p:cNvPr id="4" name="Content Placeholder 3">
            <a:extLst>
              <a:ext uri="{FF2B5EF4-FFF2-40B4-BE49-F238E27FC236}">
                <a16:creationId xmlns:a16="http://schemas.microsoft.com/office/drawing/2014/main" id="{1513B7D8-4CC8-4D23-8CEB-A311B6ACC3D2}"/>
              </a:ext>
            </a:extLst>
          </p:cNvPr>
          <p:cNvSpPr>
            <a:spLocks noGrp="1"/>
          </p:cNvSpPr>
          <p:nvPr>
            <p:ph idx="1"/>
          </p:nvPr>
        </p:nvSpPr>
        <p:spPr>
          <a:xfrm>
            <a:off x="1295400" y="761998"/>
            <a:ext cx="7143750" cy="5029202"/>
          </a:xfrm>
        </p:spPr>
        <p:txBody>
          <a:bodyPr>
            <a:normAutofit fontScale="92500" lnSpcReduction="20000"/>
          </a:bodyPr>
          <a:lstStyle/>
          <a:p>
            <a:r>
              <a:rPr lang="en-US" dirty="0"/>
              <a:t>Payment</a:t>
            </a:r>
          </a:p>
          <a:p>
            <a:pPr lvl="1"/>
            <a:r>
              <a:rPr lang="en-US" dirty="0"/>
              <a:t>$5000 Honorarium</a:t>
            </a:r>
          </a:p>
          <a:p>
            <a:pPr lvl="1"/>
            <a:r>
              <a:rPr lang="en-US" dirty="0"/>
              <a:t>$2000 Expense Reimbursement </a:t>
            </a:r>
          </a:p>
          <a:p>
            <a:r>
              <a:rPr lang="en-US" dirty="0"/>
              <a:t>Tax Withholding</a:t>
            </a:r>
          </a:p>
          <a:p>
            <a:pPr lvl="1"/>
            <a:r>
              <a:rPr lang="en-US" dirty="0"/>
              <a:t>30% federal nonresident tax  = $1,500</a:t>
            </a:r>
          </a:p>
          <a:p>
            <a:pPr lvl="1"/>
            <a:r>
              <a:rPr lang="en-US" dirty="0"/>
              <a:t>2% MN NRE Tax = $100 </a:t>
            </a:r>
          </a:p>
          <a:p>
            <a:pPr lvl="1"/>
            <a:r>
              <a:rPr lang="en-US" dirty="0"/>
              <a:t>2% MN NRE Tax from the expense reimbursement = $40</a:t>
            </a:r>
          </a:p>
          <a:p>
            <a:pPr lvl="1"/>
            <a:r>
              <a:rPr lang="en-US" dirty="0"/>
              <a:t>Total withholding $1,640</a:t>
            </a:r>
          </a:p>
          <a:p>
            <a:r>
              <a:rPr lang="en-US" dirty="0"/>
              <a:t>SCSU pays Commencement Speaker</a:t>
            </a:r>
          </a:p>
          <a:p>
            <a:pPr lvl="1"/>
            <a:r>
              <a:rPr lang="en-US" dirty="0"/>
              <a:t>$3,360</a:t>
            </a:r>
          </a:p>
          <a:p>
            <a:r>
              <a:rPr lang="en-US" dirty="0"/>
              <a:t>Tax Reporting </a:t>
            </a:r>
          </a:p>
          <a:p>
            <a:pPr lvl="1"/>
            <a:r>
              <a:rPr lang="en-US" dirty="0"/>
              <a:t>$1,500 NRA tax </a:t>
            </a:r>
          </a:p>
          <a:p>
            <a:pPr lvl="1"/>
            <a:r>
              <a:rPr lang="en-US" dirty="0"/>
              <a:t>$140 MN NRE tax </a:t>
            </a:r>
          </a:p>
        </p:txBody>
      </p:sp>
    </p:spTree>
    <p:extLst>
      <p:ext uri="{BB962C8B-B14F-4D97-AF65-F5344CB8AC3E}">
        <p14:creationId xmlns:p14="http://schemas.microsoft.com/office/powerpoint/2010/main" val="2602757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088927071"/>
              </p:ext>
            </p:extLst>
          </p:nvPr>
        </p:nvGraphicFramePr>
        <p:xfrm>
          <a:off x="124967" y="685798"/>
          <a:ext cx="8950037" cy="5791201"/>
        </p:xfrm>
        <a:graphic>
          <a:graphicData uri="http://schemas.openxmlformats.org/presentationml/2006/ole">
            <mc:AlternateContent xmlns:mc="http://schemas.openxmlformats.org/markup-compatibility/2006">
              <mc:Choice xmlns:v="urn:schemas-microsoft-com:vml" Requires="v">
                <p:oleObj spid="_x0000_s4110" name="Acrobat Document" r:id="rId4" imgW="5829300" imgH="3771900" progId="AcroExch.Document.DC">
                  <p:embed/>
                </p:oleObj>
              </mc:Choice>
              <mc:Fallback>
                <p:oleObj name="Acrobat Document" r:id="rId4" imgW="5829300" imgH="3771900" progId="AcroExch.Document.DC">
                  <p:embed/>
                  <p:pic>
                    <p:nvPicPr>
                      <p:cNvPr id="0" name=""/>
                      <p:cNvPicPr/>
                      <p:nvPr/>
                    </p:nvPicPr>
                    <p:blipFill>
                      <a:blip r:embed="rId5"/>
                      <a:stretch>
                        <a:fillRect/>
                      </a:stretch>
                    </p:blipFill>
                    <p:spPr>
                      <a:xfrm>
                        <a:off x="124967" y="685798"/>
                        <a:ext cx="8950037" cy="5791201"/>
                      </a:xfrm>
                      <a:prstGeom prst="rect">
                        <a:avLst/>
                      </a:prstGeom>
                    </p:spPr>
                  </p:pic>
                </p:oleObj>
              </mc:Fallback>
            </mc:AlternateContent>
          </a:graphicData>
        </a:graphic>
      </p:graphicFrame>
      <p:sp>
        <p:nvSpPr>
          <p:cNvPr id="3" name="Text Placeholder 2"/>
          <p:cNvSpPr>
            <a:spLocks noGrp="1"/>
          </p:cNvSpPr>
          <p:nvPr>
            <p:ph type="body" idx="13"/>
          </p:nvPr>
        </p:nvSpPr>
        <p:spPr>
          <a:xfrm>
            <a:off x="914400" y="0"/>
            <a:ext cx="6858000" cy="685799"/>
          </a:xfrm>
        </p:spPr>
        <p:txBody>
          <a:bodyPr>
            <a:normAutofit fontScale="92500"/>
          </a:bodyPr>
          <a:lstStyle/>
          <a:p>
            <a:r>
              <a:rPr lang="en-US" sz="2800" dirty="0"/>
              <a:t>EXAMPLE: </a:t>
            </a:r>
            <a:r>
              <a:rPr lang="en-US" sz="2800" i="1" dirty="0"/>
              <a:t>Honorarium – no tax withheld</a:t>
            </a:r>
            <a:endParaRPr lang="en-US" sz="2800" dirty="0"/>
          </a:p>
        </p:txBody>
      </p:sp>
      <p:sp>
        <p:nvSpPr>
          <p:cNvPr id="4" name="Rectangle: Rounded Corners 3">
            <a:extLst>
              <a:ext uri="{FF2B5EF4-FFF2-40B4-BE49-F238E27FC236}">
                <a16:creationId xmlns:a16="http://schemas.microsoft.com/office/drawing/2014/main" id="{74ED369E-D1A8-4452-BCAD-DD8C922EA36A}"/>
              </a:ext>
            </a:extLst>
          </p:cNvPr>
          <p:cNvSpPr/>
          <p:nvPr/>
        </p:nvSpPr>
        <p:spPr>
          <a:xfrm>
            <a:off x="896666" y="3505200"/>
            <a:ext cx="7717536" cy="34611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42C35A1-5706-43BA-92BF-DF52032B7942}"/>
              </a:ext>
            </a:extLst>
          </p:cNvPr>
          <p:cNvSpPr/>
          <p:nvPr/>
        </p:nvSpPr>
        <p:spPr>
          <a:xfrm>
            <a:off x="907334" y="3198794"/>
            <a:ext cx="7696200" cy="306405"/>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1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1066799"/>
          </a:xfrm>
        </p:spPr>
        <p:txBody>
          <a:bodyPr>
            <a:normAutofit/>
          </a:bodyPr>
          <a:lstStyle/>
          <a:p>
            <a:r>
              <a:rPr lang="en-US" sz="4000" b="1" dirty="0"/>
              <a:t>Campus Questions?</a:t>
            </a:r>
          </a:p>
        </p:txBody>
      </p:sp>
      <p:sp>
        <p:nvSpPr>
          <p:cNvPr id="3" name="Text Placeholder 2"/>
          <p:cNvSpPr>
            <a:spLocks noGrp="1"/>
          </p:cNvSpPr>
          <p:nvPr>
            <p:ph type="body" idx="13"/>
          </p:nvPr>
        </p:nvSpPr>
        <p:spPr/>
        <p:txBody>
          <a:bodyPr/>
          <a:lstStyle/>
          <a:p>
            <a:endParaRPr lang="en-US" dirty="0"/>
          </a:p>
        </p:txBody>
      </p:sp>
      <p:pic>
        <p:nvPicPr>
          <p:cNvPr id="4" name="Picture 3" descr="40 Strategies for Teaching ELD Students | Heather Wolpe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151631"/>
            <a:ext cx="4876800" cy="2779776"/>
          </a:xfrm>
          <a:prstGeom prst="rect">
            <a:avLst/>
          </a:prstGeom>
        </p:spPr>
      </p:pic>
    </p:spTree>
    <p:extLst>
      <p:ext uri="{BB962C8B-B14F-4D97-AF65-F5344CB8AC3E}">
        <p14:creationId xmlns:p14="http://schemas.microsoft.com/office/powerpoint/2010/main" val="2560263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rioll_&lt;strong&gt;world&lt;/strong&gt;_2.svg ‎ (SVG file, nominally 256 × 256 pixels, fi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10000"/>
            <a:ext cx="2438400" cy="2438400"/>
          </a:xfrm>
          <a:prstGeom prst="rect">
            <a:avLst/>
          </a:prstGeom>
        </p:spPr>
      </p:pic>
      <p:sp>
        <p:nvSpPr>
          <p:cNvPr id="7" name="Content Placeholder 6">
            <a:extLst>
              <a:ext uri="{FF2B5EF4-FFF2-40B4-BE49-F238E27FC236}">
                <a16:creationId xmlns:a16="http://schemas.microsoft.com/office/drawing/2014/main" id="{9D563C02-1A5B-45B5-B56D-4EBEE2DED38F}"/>
              </a:ext>
            </a:extLst>
          </p:cNvPr>
          <p:cNvSpPr>
            <a:spLocks noGrp="1"/>
          </p:cNvSpPr>
          <p:nvPr>
            <p:ph sz="half" idx="1"/>
          </p:nvPr>
        </p:nvSpPr>
        <p:spPr>
          <a:xfrm>
            <a:off x="490536" y="1166018"/>
            <a:ext cx="6900863" cy="4525963"/>
          </a:xfrm>
        </p:spPr>
        <p:txBody>
          <a:bodyPr>
            <a:normAutofit/>
          </a:bodyPr>
          <a:lstStyle/>
          <a:p>
            <a:r>
              <a:rPr lang="en-US" altLang="en-US" dirty="0"/>
              <a:t>Tax NRA Vendor Website</a:t>
            </a:r>
          </a:p>
          <a:p>
            <a:pPr lvl="1"/>
            <a:r>
              <a:rPr lang="en-US" altLang="en-US" dirty="0">
                <a:hlinkClick r:id="rId4"/>
              </a:rPr>
              <a:t>https://www.minnstate.edu/system/finance/taxinformation/nonresident/nra_vendors/index.html</a:t>
            </a:r>
            <a:r>
              <a:rPr lang="en-US" altLang="en-US" dirty="0"/>
              <a:t> </a:t>
            </a:r>
          </a:p>
          <a:p>
            <a:r>
              <a:rPr lang="en-US" altLang="en-US" dirty="0"/>
              <a:t>Tax Services, Steve </a:t>
            </a:r>
            <a:r>
              <a:rPr lang="en-US" altLang="en-US" dirty="0" err="1"/>
              <a:t>Gednalske</a:t>
            </a:r>
            <a:r>
              <a:rPr lang="en-US" altLang="en-US" dirty="0"/>
              <a:t> or Ann Page</a:t>
            </a:r>
          </a:p>
          <a:p>
            <a:pPr lvl="1"/>
            <a:r>
              <a:rPr lang="en-US" altLang="en-US" dirty="0">
                <a:hlinkClick r:id="rId5"/>
              </a:rPr>
              <a:t>Steven.Gednalske@minnstate.edu</a:t>
            </a:r>
            <a:endParaRPr lang="en-US" altLang="en-US" dirty="0"/>
          </a:p>
          <a:p>
            <a:pPr lvl="1"/>
            <a:r>
              <a:rPr lang="en-US" altLang="en-US" dirty="0"/>
              <a:t>651-201-1657</a:t>
            </a:r>
          </a:p>
          <a:p>
            <a:pPr lvl="1"/>
            <a:r>
              <a:rPr lang="en-US" altLang="en-US" dirty="0">
                <a:hlinkClick r:id="rId6"/>
              </a:rPr>
              <a:t>Ann.Page@minnstate.edu</a:t>
            </a:r>
            <a:endParaRPr lang="en-US" altLang="en-US" dirty="0"/>
          </a:p>
          <a:p>
            <a:pPr lvl="1"/>
            <a:r>
              <a:rPr lang="en-US" altLang="en-US" dirty="0"/>
              <a:t>651-201-1730</a:t>
            </a:r>
          </a:p>
          <a:p>
            <a:endParaRPr lang="en-US" dirty="0"/>
          </a:p>
        </p:txBody>
      </p:sp>
      <p:sp>
        <p:nvSpPr>
          <p:cNvPr id="9" name="Text Placeholder 8">
            <a:extLst>
              <a:ext uri="{FF2B5EF4-FFF2-40B4-BE49-F238E27FC236}">
                <a16:creationId xmlns:a16="http://schemas.microsoft.com/office/drawing/2014/main" id="{070DF812-8D1F-4C44-82CB-41BDF9D63A26}"/>
              </a:ext>
            </a:extLst>
          </p:cNvPr>
          <p:cNvSpPr>
            <a:spLocks noGrp="1"/>
          </p:cNvSpPr>
          <p:nvPr>
            <p:ph type="body" idx="13"/>
          </p:nvPr>
        </p:nvSpPr>
        <p:spPr/>
        <p:txBody>
          <a:bodyPr>
            <a:normAutofit/>
          </a:bodyPr>
          <a:lstStyle/>
          <a:p>
            <a:r>
              <a:rPr lang="en-US" sz="2400" dirty="0"/>
              <a:t>Resources</a:t>
            </a:r>
          </a:p>
        </p:txBody>
      </p:sp>
    </p:spTree>
    <p:extLst>
      <p:ext uri="{BB962C8B-B14F-4D97-AF65-F5344CB8AC3E}">
        <p14:creationId xmlns:p14="http://schemas.microsoft.com/office/powerpoint/2010/main" val="227124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71600"/>
            <a:ext cx="6896100" cy="4800600"/>
          </a:xfrm>
        </p:spPr>
        <p:txBody>
          <a:bodyPr>
            <a:normAutofit lnSpcReduction="10000"/>
          </a:bodyPr>
          <a:lstStyle/>
          <a:p>
            <a:pPr marL="0" indent="0">
              <a:buNone/>
            </a:pPr>
            <a:r>
              <a:rPr lang="en-US" dirty="0"/>
              <a:t>Payments made to foreign individuals or businesses for:</a:t>
            </a:r>
          </a:p>
          <a:p>
            <a:r>
              <a:rPr lang="en-US" dirty="0"/>
              <a:t>Services performed in the US</a:t>
            </a:r>
          </a:p>
          <a:p>
            <a:r>
              <a:rPr lang="en-US" dirty="0"/>
              <a:t>Honorariums</a:t>
            </a:r>
          </a:p>
          <a:p>
            <a:r>
              <a:rPr lang="en-US" dirty="0"/>
              <a:t>Software royalties  </a:t>
            </a:r>
          </a:p>
          <a:p>
            <a:r>
              <a:rPr lang="en-US" dirty="0"/>
              <a:t>Other Royalties </a:t>
            </a:r>
          </a:p>
          <a:p>
            <a:r>
              <a:rPr lang="en-US" dirty="0"/>
              <a:t>Prizes &amp; Awards</a:t>
            </a:r>
          </a:p>
          <a:p>
            <a:r>
              <a:rPr lang="en-US" dirty="0"/>
              <a:t>Scholarships</a:t>
            </a:r>
          </a:p>
          <a:p>
            <a:r>
              <a:rPr lang="en-US" dirty="0"/>
              <a:t>Legal Settlements</a:t>
            </a:r>
          </a:p>
          <a:p>
            <a:r>
              <a:rPr lang="en-US" dirty="0"/>
              <a:t>Other</a:t>
            </a:r>
          </a:p>
        </p:txBody>
      </p:sp>
      <p:sp>
        <p:nvSpPr>
          <p:cNvPr id="3" name="Text Placeholder 2"/>
          <p:cNvSpPr>
            <a:spLocks noGrp="1"/>
          </p:cNvSpPr>
          <p:nvPr>
            <p:ph type="body" idx="13"/>
          </p:nvPr>
        </p:nvSpPr>
        <p:spPr>
          <a:xfrm>
            <a:off x="609600" y="457200"/>
            <a:ext cx="7924800" cy="609599"/>
          </a:xfrm>
        </p:spPr>
        <p:txBody>
          <a:bodyPr>
            <a:normAutofit/>
          </a:bodyPr>
          <a:lstStyle/>
          <a:p>
            <a:r>
              <a:rPr lang="en-US" sz="2800" dirty="0"/>
              <a:t>Payments subject to NRA tax </a:t>
            </a:r>
          </a:p>
        </p:txBody>
      </p:sp>
      <p:pic>
        <p:nvPicPr>
          <p:cNvPr id="4" name="Picture 4" descr="Image result for money clip art">
            <a:hlinkClick r:id="rId3"/>
            <a:extLst>
              <a:ext uri="{FF2B5EF4-FFF2-40B4-BE49-F238E27FC236}">
                <a16:creationId xmlns:a16="http://schemas.microsoft.com/office/drawing/2014/main" id="{0C4F8773-B1DB-4144-A108-449D82BE1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67000"/>
            <a:ext cx="26289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39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encia , conocimiento y tecnología: EQUIPOS SI...GRUPOS N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19200"/>
            <a:ext cx="2971800" cy="2971800"/>
          </a:xfrm>
          <a:prstGeom prst="rect">
            <a:avLst/>
          </a:prstGeom>
        </p:spPr>
      </p:pic>
      <p:sp>
        <p:nvSpPr>
          <p:cNvPr id="9" name="Content Placeholder 8">
            <a:extLst>
              <a:ext uri="{FF2B5EF4-FFF2-40B4-BE49-F238E27FC236}">
                <a16:creationId xmlns:a16="http://schemas.microsoft.com/office/drawing/2014/main" id="{06EF76F5-FC4F-45CB-963B-FB3DE6445197}"/>
              </a:ext>
            </a:extLst>
          </p:cNvPr>
          <p:cNvSpPr>
            <a:spLocks noGrp="1"/>
          </p:cNvSpPr>
          <p:nvPr>
            <p:ph sz="half" idx="1"/>
          </p:nvPr>
        </p:nvSpPr>
        <p:spPr>
          <a:xfrm>
            <a:off x="461009" y="1219200"/>
            <a:ext cx="5939791" cy="5135563"/>
          </a:xfrm>
        </p:spPr>
        <p:txBody>
          <a:bodyPr>
            <a:normAutofit/>
          </a:bodyPr>
          <a:lstStyle/>
          <a:p>
            <a:r>
              <a:rPr lang="en-US" dirty="0"/>
              <a:t>Tax Services </a:t>
            </a:r>
            <a:r>
              <a:rPr lang="en-US" dirty="0" smtClean="0"/>
              <a:t>= liaison </a:t>
            </a:r>
            <a:r>
              <a:rPr lang="en-US" dirty="0"/>
              <a:t>between the campuses &amp; </a:t>
            </a:r>
            <a:r>
              <a:rPr lang="en-US" dirty="0" smtClean="0"/>
              <a:t>MMB</a:t>
            </a:r>
          </a:p>
          <a:p>
            <a:r>
              <a:rPr lang="en-US" dirty="0" smtClean="0"/>
              <a:t>Campus gathers info from </a:t>
            </a:r>
            <a:r>
              <a:rPr lang="en-US" dirty="0" err="1" smtClean="0"/>
              <a:t>dept</a:t>
            </a:r>
            <a:r>
              <a:rPr lang="en-US" dirty="0" smtClean="0"/>
              <a:t> &amp; foreign supplier </a:t>
            </a:r>
          </a:p>
          <a:p>
            <a:r>
              <a:rPr lang="en-US" dirty="0" smtClean="0"/>
              <a:t>Tax reviews info and communicates with MMB</a:t>
            </a:r>
          </a:p>
          <a:p>
            <a:r>
              <a:rPr lang="en-US" dirty="0" smtClean="0"/>
              <a:t>Together </a:t>
            </a:r>
            <a:r>
              <a:rPr lang="en-US" dirty="0"/>
              <a:t>we will ensure that the appropriate information and paperwork is gathered &amp; that we are compliant with IRS tax rules. </a:t>
            </a:r>
          </a:p>
          <a:p>
            <a:endParaRPr lang="en-US" dirty="0" smtClean="0"/>
          </a:p>
        </p:txBody>
      </p:sp>
      <p:sp>
        <p:nvSpPr>
          <p:cNvPr id="4" name="Text Placeholder 3">
            <a:extLst>
              <a:ext uri="{FF2B5EF4-FFF2-40B4-BE49-F238E27FC236}">
                <a16:creationId xmlns:a16="http://schemas.microsoft.com/office/drawing/2014/main" id="{A9E9C370-B319-4A23-A211-369814EC3BCF}"/>
              </a:ext>
            </a:extLst>
          </p:cNvPr>
          <p:cNvSpPr>
            <a:spLocks noGrp="1"/>
          </p:cNvSpPr>
          <p:nvPr>
            <p:ph type="body" idx="13"/>
          </p:nvPr>
        </p:nvSpPr>
        <p:spPr>
          <a:xfrm>
            <a:off x="476249" y="533400"/>
            <a:ext cx="5562600" cy="609599"/>
          </a:xfrm>
        </p:spPr>
        <p:txBody>
          <a:bodyPr>
            <a:noAutofit/>
          </a:bodyPr>
          <a:lstStyle/>
          <a:p>
            <a:r>
              <a:rPr lang="en-US" sz="3600" dirty="0" smtClean="0"/>
              <a:t>Our Roles</a:t>
            </a:r>
            <a:endParaRPr lang="en-US" sz="3600" dirty="0"/>
          </a:p>
        </p:txBody>
      </p:sp>
    </p:spTree>
    <p:extLst>
      <p:ext uri="{BB962C8B-B14F-4D97-AF65-F5344CB8AC3E}">
        <p14:creationId xmlns:p14="http://schemas.microsoft.com/office/powerpoint/2010/main" val="444073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national Academy for Building Capac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297" y="1146716"/>
            <a:ext cx="3796886" cy="3464266"/>
          </a:xfrm>
          <a:prstGeom prst="rect">
            <a:avLst/>
          </a:prstGeom>
        </p:spPr>
      </p:pic>
      <p:sp>
        <p:nvSpPr>
          <p:cNvPr id="9" name="Content Placeholder 8">
            <a:extLst>
              <a:ext uri="{FF2B5EF4-FFF2-40B4-BE49-F238E27FC236}">
                <a16:creationId xmlns:a16="http://schemas.microsoft.com/office/drawing/2014/main" id="{06EF76F5-FC4F-45CB-963B-FB3DE6445197}"/>
              </a:ext>
            </a:extLst>
          </p:cNvPr>
          <p:cNvSpPr>
            <a:spLocks noGrp="1"/>
          </p:cNvSpPr>
          <p:nvPr>
            <p:ph sz="half" idx="1"/>
          </p:nvPr>
        </p:nvSpPr>
        <p:spPr>
          <a:xfrm>
            <a:off x="466724" y="1493837"/>
            <a:ext cx="4791076" cy="5135563"/>
          </a:xfrm>
        </p:spPr>
        <p:txBody>
          <a:bodyPr>
            <a:normAutofit/>
          </a:bodyPr>
          <a:lstStyle/>
          <a:p>
            <a:pPr marL="514350" indent="-514350">
              <a:buFont typeface="+mj-lt"/>
              <a:buAutoNum type="arabicPeriod"/>
            </a:pPr>
            <a:r>
              <a:rPr lang="en-US" sz="3200" dirty="0">
                <a:latin typeface="+mj-lt"/>
              </a:rPr>
              <a:t>Campus Data Gathering</a:t>
            </a:r>
          </a:p>
          <a:p>
            <a:pPr marL="514350" indent="-514350">
              <a:buFont typeface="+mj-lt"/>
              <a:buAutoNum type="arabicPeriod"/>
            </a:pPr>
            <a:r>
              <a:rPr lang="en-US" sz="3200" dirty="0">
                <a:latin typeface="+mj-lt"/>
                <a:ea typeface="Calibri" panose="020F0502020204030204" pitchFamily="34" charset="0"/>
                <a:cs typeface="Times New Roman" panose="02020603050405020304" pitchFamily="18" charset="0"/>
              </a:rPr>
              <a:t>Tax Review &amp; Determination </a:t>
            </a:r>
          </a:p>
          <a:p>
            <a:pPr marL="514350" indent="-514350">
              <a:buFont typeface="+mj-lt"/>
              <a:buAutoNum type="arabicPeriod"/>
            </a:pPr>
            <a:r>
              <a:rPr lang="en-US" sz="3200" dirty="0">
                <a:latin typeface="+mj-lt"/>
                <a:ea typeface="Calibri" panose="020F0502020204030204" pitchFamily="34" charset="0"/>
                <a:cs typeface="Times New Roman" panose="02020603050405020304" pitchFamily="18" charset="0"/>
              </a:rPr>
              <a:t>SWIFT Vendor Setup</a:t>
            </a:r>
          </a:p>
          <a:p>
            <a:pPr marL="514350" indent="-514350">
              <a:buFont typeface="+mj-lt"/>
              <a:buAutoNum type="arabicPeriod"/>
            </a:pPr>
            <a:r>
              <a:rPr lang="en-US" sz="3200" dirty="0" smtClean="0">
                <a:latin typeface="+mj-lt"/>
              </a:rPr>
              <a:t>Contract, Purchase &amp; Payment</a:t>
            </a:r>
            <a:endParaRPr lang="en-US" sz="3200" dirty="0">
              <a:latin typeface="+mj-lt"/>
            </a:endParaRPr>
          </a:p>
          <a:p>
            <a:pPr marL="514350" indent="-514350">
              <a:buFont typeface="+mj-lt"/>
              <a:buAutoNum type="arabicPeriod"/>
            </a:pPr>
            <a:r>
              <a:rPr lang="en-US" sz="3200" dirty="0">
                <a:latin typeface="+mj-lt"/>
              </a:rPr>
              <a:t>Reporting</a:t>
            </a:r>
          </a:p>
        </p:txBody>
      </p:sp>
      <p:sp>
        <p:nvSpPr>
          <p:cNvPr id="4" name="Text Placeholder 3">
            <a:extLst>
              <a:ext uri="{FF2B5EF4-FFF2-40B4-BE49-F238E27FC236}">
                <a16:creationId xmlns:a16="http://schemas.microsoft.com/office/drawing/2014/main" id="{A9E9C370-B319-4A23-A211-369814EC3BCF}"/>
              </a:ext>
            </a:extLst>
          </p:cNvPr>
          <p:cNvSpPr>
            <a:spLocks noGrp="1"/>
          </p:cNvSpPr>
          <p:nvPr>
            <p:ph type="body" idx="13"/>
          </p:nvPr>
        </p:nvSpPr>
        <p:spPr>
          <a:xfrm>
            <a:off x="476248" y="533400"/>
            <a:ext cx="6762751" cy="609599"/>
          </a:xfrm>
        </p:spPr>
        <p:txBody>
          <a:bodyPr>
            <a:noAutofit/>
          </a:bodyPr>
          <a:lstStyle/>
          <a:p>
            <a:r>
              <a:rPr lang="en-US" sz="2800" dirty="0"/>
              <a:t>Foreign Vendor Payment process</a:t>
            </a:r>
          </a:p>
        </p:txBody>
      </p:sp>
    </p:spTree>
    <p:extLst>
      <p:ext uri="{BB962C8B-B14F-4D97-AF65-F5344CB8AC3E}">
        <p14:creationId xmlns:p14="http://schemas.microsoft.com/office/powerpoint/2010/main" val="417344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6EF76F5-FC4F-45CB-963B-FB3DE6445197}"/>
              </a:ext>
            </a:extLst>
          </p:cNvPr>
          <p:cNvSpPr>
            <a:spLocks noGrp="1"/>
          </p:cNvSpPr>
          <p:nvPr>
            <p:ph sz="half" idx="1"/>
          </p:nvPr>
        </p:nvSpPr>
        <p:spPr>
          <a:xfrm>
            <a:off x="304800" y="990600"/>
            <a:ext cx="6858000" cy="5287963"/>
          </a:xfrm>
        </p:spPr>
        <p:txBody>
          <a:bodyPr>
            <a:normAutofit fontScale="92500" lnSpcReduction="10000"/>
          </a:bodyPr>
          <a:lstStyle/>
          <a:p>
            <a:pPr marL="514350" indent="-514350">
              <a:buFont typeface="+mj-lt"/>
              <a:buAutoNum type="arabicPeriod"/>
            </a:pPr>
            <a:r>
              <a:rPr lang="en-US" dirty="0"/>
              <a:t>Campus Data Gathering</a:t>
            </a:r>
          </a:p>
          <a:p>
            <a:pPr marL="914400" lvl="1" indent="-457200">
              <a:buFont typeface="+mj-lt"/>
              <a:buAutoNum type="alphaLcParenR"/>
            </a:pPr>
            <a:r>
              <a:rPr lang="en-US" dirty="0" smtClean="0"/>
              <a:t>IRS form W-8 from </a:t>
            </a:r>
            <a:r>
              <a:rPr lang="en-US" dirty="0"/>
              <a:t>foreign vendor, and</a:t>
            </a:r>
          </a:p>
          <a:p>
            <a:pPr marL="914400" lvl="1" indent="-457200">
              <a:buFont typeface="+mj-lt"/>
              <a:buAutoNum type="alphaLcParenR"/>
            </a:pPr>
            <a:r>
              <a:rPr lang="en-US" dirty="0" smtClean="0"/>
              <a:t>Foreign </a:t>
            </a:r>
            <a:r>
              <a:rPr lang="en-US" dirty="0"/>
              <a:t>Vendor Intake </a:t>
            </a:r>
            <a:r>
              <a:rPr lang="en-US" dirty="0" smtClean="0"/>
              <a:t>Form completed by </a:t>
            </a:r>
            <a:r>
              <a:rPr lang="en-US" dirty="0" err="1" smtClean="0"/>
              <a:t>dept</a:t>
            </a:r>
            <a:endParaRPr lang="en-US" dirty="0"/>
          </a:p>
          <a:p>
            <a:pPr marL="914400" lvl="1" indent="-457200">
              <a:buFont typeface="+mj-lt"/>
              <a:buAutoNum type="alphaLcParenR"/>
            </a:pPr>
            <a:r>
              <a:rPr lang="en-US" dirty="0" smtClean="0"/>
              <a:t>Send </a:t>
            </a:r>
            <a:r>
              <a:rPr lang="en-US" dirty="0"/>
              <a:t>both forms to Tax Services via </a:t>
            </a:r>
            <a:r>
              <a:rPr lang="en-US" dirty="0" err="1"/>
              <a:t>MoveItSecurely</a:t>
            </a:r>
            <a:r>
              <a:rPr lang="en-US" dirty="0"/>
              <a:t> </a:t>
            </a:r>
          </a:p>
          <a:p>
            <a:pPr marL="514350" indent="-457200">
              <a:buFont typeface="+mj-lt"/>
              <a:buAutoNum type="arabicPeriod"/>
            </a:pPr>
            <a:r>
              <a:rPr lang="en-US" dirty="0"/>
              <a:t>Tax </a:t>
            </a:r>
            <a:r>
              <a:rPr lang="en-US" dirty="0" smtClean="0"/>
              <a:t>Service’s Review </a:t>
            </a:r>
            <a:r>
              <a:rPr lang="en-US" dirty="0"/>
              <a:t>&amp; Determination</a:t>
            </a:r>
          </a:p>
          <a:p>
            <a:pPr marL="914400" lvl="1" indent="-457200">
              <a:buFont typeface="+mj-lt"/>
              <a:buAutoNum type="alphaLcParenR"/>
            </a:pPr>
            <a:r>
              <a:rPr lang="en-US" dirty="0" smtClean="0"/>
              <a:t>Review of the </a:t>
            </a:r>
            <a:r>
              <a:rPr lang="en-US" dirty="0"/>
              <a:t>W-8 &amp; Foreign Vendor Intake information.  </a:t>
            </a:r>
            <a:r>
              <a:rPr lang="en-US" dirty="0" smtClean="0"/>
              <a:t>Contact campus for more info </a:t>
            </a:r>
            <a:r>
              <a:rPr lang="en-US" dirty="0"/>
              <a:t>and/or documents</a:t>
            </a:r>
            <a:endParaRPr lang="en-US" sz="2000" dirty="0"/>
          </a:p>
          <a:p>
            <a:pPr marL="914400" lvl="1" indent="-457200">
              <a:buFont typeface="+mj-lt"/>
              <a:buAutoNum type="alphaLcParenR"/>
            </a:pPr>
            <a:r>
              <a:rPr lang="en-US" dirty="0" smtClean="0"/>
              <a:t>Determines whether </a:t>
            </a:r>
            <a:r>
              <a:rPr lang="en-US" dirty="0"/>
              <a:t>the payment may be made </a:t>
            </a:r>
            <a:r>
              <a:rPr lang="en-US" dirty="0" smtClean="0"/>
              <a:t>&amp; if </a:t>
            </a:r>
            <a:r>
              <a:rPr lang="en-US" dirty="0"/>
              <a:t>tax withholding and/or reporting is required</a:t>
            </a:r>
            <a:endParaRPr lang="en-US" sz="2000" dirty="0"/>
          </a:p>
          <a:p>
            <a:pPr marL="914400" lvl="1" indent="-457200">
              <a:buFont typeface="+mj-lt"/>
              <a:buAutoNum type="alphaLcParenR"/>
            </a:pPr>
            <a:r>
              <a:rPr lang="en-US" dirty="0" smtClean="0"/>
              <a:t>Signs Foreign </a:t>
            </a:r>
            <a:r>
              <a:rPr lang="en-US" dirty="0"/>
              <a:t>Vendor Intake Form </a:t>
            </a:r>
            <a:r>
              <a:rPr lang="en-US" dirty="0" smtClean="0"/>
              <a:t>&amp; provides </a:t>
            </a:r>
            <a:r>
              <a:rPr lang="en-US" dirty="0"/>
              <a:t>tax withholding/reporting </a:t>
            </a:r>
            <a:r>
              <a:rPr lang="en-US" dirty="0" smtClean="0"/>
              <a:t>instructions to campus.  </a:t>
            </a:r>
          </a:p>
          <a:p>
            <a:pPr marL="914400" lvl="1" indent="-457200">
              <a:buFont typeface="+mj-lt"/>
              <a:buAutoNum type="alphaLcParenR"/>
            </a:pPr>
            <a:r>
              <a:rPr lang="en-US" dirty="0" smtClean="0"/>
              <a:t>Communicates with MMB</a:t>
            </a:r>
            <a:endParaRPr lang="en-US" dirty="0"/>
          </a:p>
          <a:p>
            <a:pPr marL="514350" indent="-457200">
              <a:buFont typeface="+mj-lt"/>
              <a:buAutoNum type="arabicPeriod"/>
            </a:pPr>
            <a:endParaRPr lang="en-US" dirty="0"/>
          </a:p>
          <a:p>
            <a:pPr marL="0" indent="0">
              <a:buNone/>
            </a:pPr>
            <a:endParaRPr lang="en-US" dirty="0"/>
          </a:p>
        </p:txBody>
      </p:sp>
      <p:sp>
        <p:nvSpPr>
          <p:cNvPr id="4" name="Text Placeholder 3">
            <a:extLst>
              <a:ext uri="{FF2B5EF4-FFF2-40B4-BE49-F238E27FC236}">
                <a16:creationId xmlns:a16="http://schemas.microsoft.com/office/drawing/2014/main" id="{A9E9C370-B319-4A23-A211-369814EC3BCF}"/>
              </a:ext>
            </a:extLst>
          </p:cNvPr>
          <p:cNvSpPr>
            <a:spLocks noGrp="1"/>
          </p:cNvSpPr>
          <p:nvPr>
            <p:ph type="body" idx="13"/>
          </p:nvPr>
        </p:nvSpPr>
        <p:spPr>
          <a:xfrm>
            <a:off x="322729" y="31376"/>
            <a:ext cx="7291388" cy="762000"/>
          </a:xfrm>
        </p:spPr>
        <p:txBody>
          <a:bodyPr>
            <a:noAutofit/>
          </a:bodyPr>
          <a:lstStyle/>
          <a:p>
            <a:r>
              <a:rPr lang="en-US" sz="2400" dirty="0" smtClean="0"/>
              <a:t>OVERVIEW: Foreign </a:t>
            </a:r>
            <a:r>
              <a:rPr lang="en-US" sz="2400" dirty="0"/>
              <a:t>Vendor Payment process</a:t>
            </a:r>
          </a:p>
        </p:txBody>
      </p:sp>
    </p:spTree>
    <p:extLst>
      <p:ext uri="{BB962C8B-B14F-4D97-AF65-F5344CB8AC3E}">
        <p14:creationId xmlns:p14="http://schemas.microsoft.com/office/powerpoint/2010/main" val="1294916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6EF76F5-FC4F-45CB-963B-FB3DE6445197}"/>
              </a:ext>
            </a:extLst>
          </p:cNvPr>
          <p:cNvSpPr>
            <a:spLocks noGrp="1"/>
          </p:cNvSpPr>
          <p:nvPr>
            <p:ph sz="half" idx="1"/>
          </p:nvPr>
        </p:nvSpPr>
        <p:spPr>
          <a:xfrm>
            <a:off x="609600" y="1219200"/>
            <a:ext cx="7010400" cy="5135563"/>
          </a:xfrm>
        </p:spPr>
        <p:txBody>
          <a:bodyPr>
            <a:normAutofit/>
          </a:bodyPr>
          <a:lstStyle/>
          <a:p>
            <a:r>
              <a:rPr lang="en-US" sz="4000" dirty="0" smtClean="0"/>
              <a:t>IRS form W-8 from </a:t>
            </a:r>
            <a:r>
              <a:rPr lang="en-US" sz="4000" dirty="0"/>
              <a:t>foreign </a:t>
            </a:r>
            <a:r>
              <a:rPr lang="en-US" sz="4000" dirty="0" smtClean="0"/>
              <a:t>vendor</a:t>
            </a:r>
          </a:p>
          <a:p>
            <a:r>
              <a:rPr lang="en-US" sz="4000" dirty="0" smtClean="0"/>
              <a:t>Foreign </a:t>
            </a:r>
            <a:r>
              <a:rPr lang="en-US" sz="4000" dirty="0"/>
              <a:t>Vendor Intake </a:t>
            </a:r>
            <a:r>
              <a:rPr lang="en-US" sz="4000" dirty="0" smtClean="0"/>
              <a:t>Form completed by </a:t>
            </a:r>
            <a:r>
              <a:rPr lang="en-US" sz="4000" dirty="0" err="1" smtClean="0"/>
              <a:t>dept</a:t>
            </a:r>
            <a:endParaRPr lang="en-US" sz="4000" dirty="0"/>
          </a:p>
          <a:p>
            <a:r>
              <a:rPr lang="en-US" sz="4000" dirty="0" smtClean="0"/>
              <a:t>Send </a:t>
            </a:r>
            <a:r>
              <a:rPr lang="en-US" sz="4000" dirty="0"/>
              <a:t>both forms to Tax Services via </a:t>
            </a:r>
            <a:r>
              <a:rPr lang="en-US" sz="4000" dirty="0" err="1"/>
              <a:t>MoveItSecurely</a:t>
            </a:r>
            <a:r>
              <a:rPr lang="en-US" sz="4000" dirty="0"/>
              <a:t> </a:t>
            </a:r>
          </a:p>
          <a:p>
            <a:pPr marL="0" indent="0">
              <a:buNone/>
            </a:pPr>
            <a:endParaRPr lang="en-US" dirty="0"/>
          </a:p>
        </p:txBody>
      </p:sp>
      <p:sp>
        <p:nvSpPr>
          <p:cNvPr id="4" name="Text Placeholder 3">
            <a:extLst>
              <a:ext uri="{FF2B5EF4-FFF2-40B4-BE49-F238E27FC236}">
                <a16:creationId xmlns:a16="http://schemas.microsoft.com/office/drawing/2014/main" id="{A9E9C370-B319-4A23-A211-369814EC3BCF}"/>
              </a:ext>
            </a:extLst>
          </p:cNvPr>
          <p:cNvSpPr>
            <a:spLocks noGrp="1"/>
          </p:cNvSpPr>
          <p:nvPr>
            <p:ph type="body" idx="13"/>
          </p:nvPr>
        </p:nvSpPr>
        <p:spPr>
          <a:xfrm>
            <a:off x="481012" y="228600"/>
            <a:ext cx="7291388" cy="762000"/>
          </a:xfrm>
        </p:spPr>
        <p:txBody>
          <a:bodyPr>
            <a:noAutofit/>
          </a:bodyPr>
          <a:lstStyle/>
          <a:p>
            <a:r>
              <a:rPr lang="en-US" sz="4000" dirty="0" smtClean="0"/>
              <a:t>Campus Data Gathering</a:t>
            </a:r>
            <a:endParaRPr lang="en-US" sz="4000" dirty="0"/>
          </a:p>
        </p:txBody>
      </p:sp>
    </p:spTree>
    <p:extLst>
      <p:ext uri="{BB962C8B-B14F-4D97-AF65-F5344CB8AC3E}">
        <p14:creationId xmlns:p14="http://schemas.microsoft.com/office/powerpoint/2010/main" val="3389627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e28f44-6f80-4b73-81cc-225ab7a724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330ADC68DFAB429F0AF3FACAA77EC0" ma:contentTypeVersion="16" ma:contentTypeDescription="Create a new document." ma:contentTypeScope="" ma:versionID="4fdb00c206b3eaa303b2b32353b719eb">
  <xsd:schema xmlns:xsd="http://www.w3.org/2001/XMLSchema" xmlns:xs="http://www.w3.org/2001/XMLSchema" xmlns:p="http://schemas.microsoft.com/office/2006/metadata/properties" xmlns:ns3="5be28f44-6f80-4b73-81cc-225ab7a72423" xmlns:ns4="7a7c3e2f-4931-4172-95af-c8b5b6ef0752" targetNamespace="http://schemas.microsoft.com/office/2006/metadata/properties" ma:root="true" ma:fieldsID="200d5b5cafc7d5830a4ef0ece8c26a73" ns3:_="" ns4:_="">
    <xsd:import namespace="5be28f44-6f80-4b73-81cc-225ab7a72423"/>
    <xsd:import namespace="7a7c3e2f-4931-4172-95af-c8b5b6ef075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28f44-6f80-4b73-81cc-225ab7a72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7c3e2f-4931-4172-95af-c8b5b6ef07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5EB76A-E746-4096-B0CF-7207466894E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5be28f44-6f80-4b73-81cc-225ab7a72423"/>
    <ds:schemaRef ds:uri="http://purl.org/dc/dcmitype/"/>
    <ds:schemaRef ds:uri="http://schemas.microsoft.com/office/infopath/2007/PartnerControls"/>
    <ds:schemaRef ds:uri="7a7c3e2f-4931-4172-95af-c8b5b6ef0752"/>
    <ds:schemaRef ds:uri="http://purl.org/dc/elements/1.1/"/>
    <ds:schemaRef ds:uri="http://www.w3.org/XML/1998/namespace"/>
  </ds:schemaRefs>
</ds:datastoreItem>
</file>

<file path=customXml/itemProps2.xml><?xml version="1.0" encoding="utf-8"?>
<ds:datastoreItem xmlns:ds="http://schemas.openxmlformats.org/officeDocument/2006/customXml" ds:itemID="{C9AFB828-D214-47AD-9D05-9DF940C5D20E}">
  <ds:schemaRefs>
    <ds:schemaRef ds:uri="http://schemas.microsoft.com/sharepoint/v3/contenttype/forms"/>
  </ds:schemaRefs>
</ds:datastoreItem>
</file>

<file path=customXml/itemProps3.xml><?xml version="1.0" encoding="utf-8"?>
<ds:datastoreItem xmlns:ds="http://schemas.openxmlformats.org/officeDocument/2006/customXml" ds:itemID="{77CD0F3F-4C35-443C-BC15-6B81A2A2BB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28f44-6f80-4b73-81cc-225ab7a72423"/>
    <ds:schemaRef ds:uri="7a7c3e2f-4931-4172-95af-c8b5b6ef0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Template-PowerPoint</Template>
  <TotalTime>9316</TotalTime>
  <Words>5936</Words>
  <Application>Microsoft Office PowerPoint</Application>
  <PresentationFormat>On-screen Show (4:3)</PresentationFormat>
  <Paragraphs>547</Paragraphs>
  <Slides>49</Slides>
  <Notes>49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Courier New</vt:lpstr>
      <vt:lpstr>Times New Roman</vt:lpstr>
      <vt:lpstr>Office Theme</vt:lpstr>
      <vt:lpstr>Custom Design</vt:lpstr>
      <vt:lpstr>Acrobat Document</vt:lpstr>
      <vt:lpstr>PowerPoint Presentation</vt:lpstr>
      <vt:lpstr>Goals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Foreign vendor payment 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Goode</dc:creator>
  <cp:keywords/>
  <cp:lastModifiedBy>Ann Page</cp:lastModifiedBy>
  <cp:revision>357</cp:revision>
  <cp:lastPrinted>2023-09-26T18:48:33Z</cp:lastPrinted>
  <dcterms:created xsi:type="dcterms:W3CDTF">2016-07-27T14:59:27Z</dcterms:created>
  <dcterms:modified xsi:type="dcterms:W3CDTF">2023-09-28T16:45:25Z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0x010100A4330ADC68DFAB429F0AF3FACAA77EC0</vt:lpwstr>
  </property>
  <property fmtid="{D5CDD505-2E9C-101B-9397-08002B2CF9AE}" pid="3" name="TaxKeyword">
    <vt:lpwstr/>
  </property>
  <property fmtid="{D5CDD505-2E9C-101B-9397-08002B2CF9AE}" pid="4" name="Division">
    <vt:lpwstr>15;#Advancement|745ef7fb-5faf-43ab-9d10-bd5c4f9e8cdb</vt:lpwstr>
  </property>
  <property fmtid="{D5CDD505-2E9C-101B-9397-08002B2CF9AE}" pid="5" name="Unit">
    <vt:lpwstr>16;#Communications|0a99a938-d241-4a22-a76f-6f66dee448ac</vt:lpwstr>
  </property>
</Properties>
</file>