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51"/>
  </p:notesMasterIdLst>
  <p:sldIdLst>
    <p:sldId id="317" r:id="rId6"/>
    <p:sldId id="297" r:id="rId7"/>
    <p:sldId id="390" r:id="rId8"/>
    <p:sldId id="403" r:id="rId9"/>
    <p:sldId id="405" r:id="rId10"/>
    <p:sldId id="404" r:id="rId11"/>
    <p:sldId id="406" r:id="rId12"/>
    <p:sldId id="427" r:id="rId13"/>
    <p:sldId id="428" r:id="rId14"/>
    <p:sldId id="420" r:id="rId15"/>
    <p:sldId id="389" r:id="rId16"/>
    <p:sldId id="388" r:id="rId17"/>
    <p:sldId id="387" r:id="rId18"/>
    <p:sldId id="402" r:id="rId19"/>
    <p:sldId id="421" r:id="rId20"/>
    <p:sldId id="407" r:id="rId21"/>
    <p:sldId id="418" r:id="rId22"/>
    <p:sldId id="423" r:id="rId23"/>
    <p:sldId id="424" r:id="rId24"/>
    <p:sldId id="425" r:id="rId25"/>
    <p:sldId id="426" r:id="rId26"/>
    <p:sldId id="410" r:id="rId27"/>
    <p:sldId id="413" r:id="rId28"/>
    <p:sldId id="434" r:id="rId29"/>
    <p:sldId id="411" r:id="rId30"/>
    <p:sldId id="436" r:id="rId31"/>
    <p:sldId id="431" r:id="rId32"/>
    <p:sldId id="433" r:id="rId33"/>
    <p:sldId id="409" r:id="rId34"/>
    <p:sldId id="393" r:id="rId35"/>
    <p:sldId id="394" r:id="rId36"/>
    <p:sldId id="395" r:id="rId37"/>
    <p:sldId id="429" r:id="rId38"/>
    <p:sldId id="430" r:id="rId39"/>
    <p:sldId id="408" r:id="rId40"/>
    <p:sldId id="398" r:id="rId41"/>
    <p:sldId id="399" r:id="rId42"/>
    <p:sldId id="396" r:id="rId43"/>
    <p:sldId id="401" r:id="rId44"/>
    <p:sldId id="416" r:id="rId45"/>
    <p:sldId id="432" r:id="rId46"/>
    <p:sldId id="383" r:id="rId47"/>
    <p:sldId id="386" r:id="rId48"/>
    <p:sldId id="422" r:id="rId49"/>
    <p:sldId id="384"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0A8"/>
    <a:srgbClr val="009F4D"/>
    <a:srgbClr val="5084D8"/>
    <a:srgbClr val="0C2340"/>
    <a:srgbClr val="ACA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1" autoAdjust="0"/>
    <p:restoredTop sz="71324" autoAdjust="0"/>
  </p:normalViewPr>
  <p:slideViewPr>
    <p:cSldViewPr>
      <p:cViewPr varScale="1">
        <p:scale>
          <a:sx n="65" d="100"/>
          <a:sy n="65" d="100"/>
        </p:scale>
        <p:origin x="1956"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003D01-0BC1-44D0-8630-797F9FE22D3A}" type="datetimeFigureOut">
              <a:rPr lang="en-US" smtClean="0"/>
              <a:t>12/10/2019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4EEEFA-281C-41A9-8A22-E624927AD31F}" type="slidenum">
              <a:rPr lang="en-US" smtClean="0"/>
              <a:t>‹#›</a:t>
            </a:fld>
            <a:endParaRPr lang="en-US"/>
          </a:p>
        </p:txBody>
      </p:sp>
    </p:spTree>
    <p:extLst>
      <p:ext uri="{BB962C8B-B14F-4D97-AF65-F5344CB8AC3E}">
        <p14:creationId xmlns:p14="http://schemas.microsoft.com/office/powerpoint/2010/main" val="204748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rs.gov/pub/irs-prior/fw4--2020.pdf"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innstate.edu/system/finance/taxinformation/training/index.html" TargetMode="External"/><Relationship Id="rId4" Type="http://schemas.openxmlformats.org/officeDocument/2006/relationships/hyperlink" Target="https://www.revenue.state.mn.us/sites/default/files/2019-10/w-4mn_20.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pps.irs.gov/app/tax-withholding-estimato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revenue.state.mn.us/sites/default/files/2019-12/w-4m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innstate.edu/system/finance/taxinformation/studentpayroll/index.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pps.irs.gov/app/tax-withholding-estimato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 Ann Page from </a:t>
            </a:r>
            <a:r>
              <a:rPr lang="en-US" baseline="0" dirty="0" smtClean="0"/>
              <a:t>Tax Services at the system office</a:t>
            </a:r>
            <a:r>
              <a:rPr lang="en-US" dirty="0" smtClean="0"/>
              <a:t> and this</a:t>
            </a:r>
            <a:r>
              <a:rPr lang="en-US" baseline="0" dirty="0" smtClean="0"/>
              <a:t> presentation is for Student Payroll users on the 2020 IRS Form W-4.  Joining me via Skype is Steve Gednalske, System Director of Tax and Financial Services</a:t>
            </a:r>
          </a:p>
          <a:p>
            <a:r>
              <a:rPr lang="en-US" baseline="0" dirty="0" smtClean="0"/>
              <a:t>and Pat Aune Business Systems Specialist from the system office IT team</a:t>
            </a:r>
            <a:endParaRPr lang="en-US" dirty="0" smtClean="0"/>
          </a:p>
          <a:p>
            <a:r>
              <a:rPr lang="en-US" dirty="0" smtClean="0"/>
              <a:t>For</a:t>
            </a:r>
            <a:r>
              <a:rPr lang="en-US" baseline="0" dirty="0" smtClean="0"/>
              <a:t> this presentation, we will be referring to the IRS 2020 W-4 and draft MN Revenue 2020 form W-4MN.  If you do not already have copies, p</a:t>
            </a:r>
            <a:r>
              <a:rPr lang="en-US" dirty="0" smtClean="0"/>
              <a:t>lease download the </a:t>
            </a:r>
            <a:r>
              <a:rPr lang="en-US" baseline="0" dirty="0" smtClean="0"/>
              <a:t>IRS 2020 W-4 form and instructions from the IRS web site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https://www.irs.gov/pub/irs-prior/fw4--2020.pdf</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the draft 2020</a:t>
            </a:r>
            <a:r>
              <a:rPr lang="en-US" baseline="0" dirty="0" smtClean="0"/>
              <a:t> W-4MN from Minnesota Revenue at:</a:t>
            </a:r>
          </a:p>
          <a:p>
            <a:r>
              <a:rPr lang="en-US" dirty="0" smtClean="0">
                <a:hlinkClick r:id="rId4"/>
              </a:rPr>
              <a:t>https://www.revenue.state.mn.us/sites/default/files/2019-10/w-4mn_20.pdf</a:t>
            </a:r>
            <a:endParaRPr lang="en-US" dirty="0" smtClean="0"/>
          </a:p>
          <a:p>
            <a:r>
              <a:rPr lang="en-US" dirty="0" smtClean="0">
                <a:solidFill>
                  <a:srgbClr val="FF0000"/>
                </a:solidFill>
              </a:rPr>
              <a:t>Please note:  </a:t>
            </a:r>
            <a:r>
              <a:rPr lang="en-US" dirty="0" smtClean="0"/>
              <a:t>Tax</a:t>
            </a:r>
            <a:r>
              <a:rPr lang="en-US" baseline="0" dirty="0" smtClean="0"/>
              <a:t> has updated this guidance for the release of the IRS 2020.  Future updates will occur once MN Revenue has issued</a:t>
            </a:r>
            <a:r>
              <a:rPr lang="en-US" dirty="0" smtClean="0"/>
              <a:t> the</a:t>
            </a:r>
            <a:r>
              <a:rPr lang="en-US" baseline="0" dirty="0" smtClean="0"/>
              <a:t>ir final 2020 W-4MN &amp; instructions.  We recommend that you check our web site for the most recent version of this presentation rather than saving this version to your computer.  You will find the most current version on our web page at:</a:t>
            </a:r>
          </a:p>
          <a:p>
            <a:r>
              <a:rPr lang="en-US" sz="1200" u="sng" kern="1200" dirty="0" smtClean="0">
                <a:solidFill>
                  <a:schemeClr val="tx1"/>
                </a:solidFill>
                <a:effectLst/>
                <a:latin typeface="+mn-lt"/>
                <a:ea typeface="+mn-ea"/>
                <a:cs typeface="+mn-cs"/>
                <a:hlinkClick r:id="rId5"/>
              </a:rPr>
              <a:t>https://www.minnstate.edu/system/finance/taxinformation/training/index.html</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654EEEFA-281C-41A9-8A22-E624927AD31F}" type="slidenum">
              <a:rPr lang="en-US" smtClean="0"/>
              <a:t>1</a:t>
            </a:fld>
            <a:endParaRPr lang="en-US"/>
          </a:p>
        </p:txBody>
      </p:sp>
    </p:spTree>
    <p:extLst>
      <p:ext uri="{BB962C8B-B14F-4D97-AF65-F5344CB8AC3E}">
        <p14:creationId xmlns:p14="http://schemas.microsoft.com/office/powerpoint/2010/main" val="2632627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Step 5: </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employee must sign and date the form for it to be valid</a:t>
            </a:r>
            <a:endParaRPr lang="en-US" b="0" dirty="0"/>
          </a:p>
        </p:txBody>
      </p:sp>
      <p:sp>
        <p:nvSpPr>
          <p:cNvPr id="4" name="Slide Number Placeholder 3"/>
          <p:cNvSpPr>
            <a:spLocks noGrp="1"/>
          </p:cNvSpPr>
          <p:nvPr>
            <p:ph type="sldNum" sz="quarter" idx="10"/>
          </p:nvPr>
        </p:nvSpPr>
        <p:spPr/>
        <p:txBody>
          <a:bodyPr/>
          <a:lstStyle/>
          <a:p>
            <a:fld id="{654EEEFA-281C-41A9-8A22-E624927AD31F}" type="slidenum">
              <a:rPr lang="en-US" smtClean="0"/>
              <a:t>10</a:t>
            </a:fld>
            <a:endParaRPr lang="en-US"/>
          </a:p>
        </p:txBody>
      </p:sp>
    </p:spTree>
    <p:extLst>
      <p:ext uri="{BB962C8B-B14F-4D97-AF65-F5344CB8AC3E}">
        <p14:creationId xmlns:p14="http://schemas.microsoft.com/office/powerpoint/2010/main" val="2453674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minimum requirement for a 2020 W-4 to be valid</a:t>
            </a:r>
            <a:r>
              <a:rPr lang="en-US" b="1" baseline="0" dirty="0" smtClean="0"/>
              <a:t>:</a:t>
            </a:r>
          </a:p>
          <a:p>
            <a:r>
              <a:rPr lang="en-US" baseline="0" dirty="0" smtClean="0"/>
              <a:t>Step 1 Personal Information must be completed a) &amp; b) and the employee must check only one box to indicate filing status Step 1(c) </a:t>
            </a:r>
          </a:p>
          <a:p>
            <a:r>
              <a:rPr lang="en-US" baseline="0" dirty="0" smtClean="0"/>
              <a:t>Step 5 Sign Here – employee must sign and date</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11</a:t>
            </a:fld>
            <a:endParaRPr lang="en-US"/>
          </a:p>
        </p:txBody>
      </p:sp>
    </p:spTree>
    <p:extLst>
      <p:ext uri="{BB962C8B-B14F-4D97-AF65-F5344CB8AC3E}">
        <p14:creationId xmlns:p14="http://schemas.microsoft.com/office/powerpoint/2010/main" val="877158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claim exemption from federal withholding tax in calendar year 2020, the employee must </a:t>
            </a:r>
          </a:p>
          <a:p>
            <a:pPr marL="228600" indent="-228600">
              <a:buFont typeface="+mj-lt"/>
              <a:buAutoNum type="arabicPeriod"/>
            </a:pPr>
            <a:r>
              <a:rPr lang="en-US" baseline="0" dirty="0" smtClean="0"/>
              <a:t>Be able to meet the requirements for exemption as explained in the W-4 instructions page 2</a:t>
            </a:r>
          </a:p>
          <a:p>
            <a:pPr marL="228600" indent="-228600">
              <a:buFont typeface="+mj-lt"/>
              <a:buAutoNum type="arabicPeriod"/>
            </a:pPr>
            <a:r>
              <a:rPr lang="en-US" baseline="0" dirty="0" smtClean="0"/>
              <a:t>complete Step 1 items a &amp; b (note: since the employee is claiming exempt, 1(c) is irrelevant)</a:t>
            </a:r>
          </a:p>
          <a:p>
            <a:pPr marL="228600" indent="-228600">
              <a:buFont typeface="+mj-lt"/>
              <a:buAutoNum type="arabicPeriod"/>
            </a:pPr>
            <a:r>
              <a:rPr lang="en-US" baseline="0" dirty="0" smtClean="0"/>
              <a:t>write “exempt” under line 4(c) &amp; </a:t>
            </a:r>
          </a:p>
          <a:p>
            <a:pPr marL="228600" indent="-228600">
              <a:buFont typeface="+mj-lt"/>
              <a:buAutoNum type="arabicPeriod"/>
            </a:pPr>
            <a:r>
              <a:rPr lang="en-US" baseline="0" dirty="0" smtClean="0"/>
              <a:t>sign and date at Step 5.</a:t>
            </a:r>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12</a:t>
            </a:fld>
            <a:endParaRPr lang="en-US"/>
          </a:p>
        </p:txBody>
      </p:sp>
    </p:spTree>
    <p:extLst>
      <p:ext uri="{BB962C8B-B14F-4D97-AF65-F5344CB8AC3E}">
        <p14:creationId xmlns:p14="http://schemas.microsoft.com/office/powerpoint/2010/main" val="4212950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 W-4</a:t>
            </a:r>
            <a:r>
              <a:rPr lang="en-US" baseline="0" dirty="0" smtClean="0"/>
              <a:t> or if the W-4 is invalid (missing information), the employee is treated </a:t>
            </a:r>
            <a:r>
              <a:rPr lang="en-US" dirty="0" smtClean="0"/>
              <a:t>as a single filer with no other adjustments</a:t>
            </a:r>
          </a:p>
          <a:p>
            <a:r>
              <a:rPr lang="en-US" b="1" dirty="0" smtClean="0"/>
              <a:t>Statutory Withholding</a:t>
            </a:r>
          </a:p>
          <a:p>
            <a:r>
              <a:rPr lang="en-US" dirty="0" smtClean="0"/>
              <a:t>Employees who are nonresident aliens for tax purposes (NRA) must select “Single” as their filing status</a:t>
            </a:r>
            <a:r>
              <a:rPr lang="en-US" baseline="0" dirty="0" smtClean="0"/>
              <a:t> regardless of marital status and write “NRA” under line 4(c).</a:t>
            </a:r>
          </a:p>
          <a:p>
            <a:r>
              <a:rPr lang="en-US" baseline="0" dirty="0" smtClean="0"/>
              <a:t>As is true currently, there will likely be exceptions for nonresident aliens depending on their country of residency.  The IRS has not yet updated Notice 1392 which details these exceptions.  Tax will send out a message to Student Payroll Users when Notice 1392 has been issued.</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13</a:t>
            </a:fld>
            <a:endParaRPr lang="en-US"/>
          </a:p>
        </p:txBody>
      </p:sp>
    </p:spTree>
    <p:extLst>
      <p:ext uri="{BB962C8B-B14F-4D97-AF65-F5344CB8AC3E}">
        <p14:creationId xmlns:p14="http://schemas.microsoft.com/office/powerpoint/2010/main" val="1992495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Nonresident aliens for tax purposes are required to complete Step 1a &amp; b and MUST</a:t>
            </a:r>
            <a:r>
              <a:rPr lang="en-US" baseline="0" dirty="0" smtClean="0"/>
              <a:t> select “Single” for 1(c). They must write “NRA” under line 4(c) &amp; sign and date at Step 5 </a:t>
            </a:r>
            <a:endParaRPr lang="en-US" dirty="0" smtClean="0"/>
          </a:p>
          <a:p>
            <a:r>
              <a:rPr lang="en-US" b="1" dirty="0" smtClean="0"/>
              <a:t>Tax will</a:t>
            </a:r>
            <a:r>
              <a:rPr lang="en-US" b="1" baseline="0" dirty="0" smtClean="0"/>
              <a:t> send out an update regarding the statutory withholding rules for nonresidents when the IRS has issued an updated Notice 1392.  </a:t>
            </a:r>
            <a:endParaRPr lang="en-US" b="1" dirty="0"/>
          </a:p>
        </p:txBody>
      </p:sp>
      <p:sp>
        <p:nvSpPr>
          <p:cNvPr id="4" name="Slide Number Placeholder 3"/>
          <p:cNvSpPr>
            <a:spLocks noGrp="1"/>
          </p:cNvSpPr>
          <p:nvPr>
            <p:ph type="sldNum" sz="quarter" idx="10"/>
          </p:nvPr>
        </p:nvSpPr>
        <p:spPr/>
        <p:txBody>
          <a:bodyPr/>
          <a:lstStyle/>
          <a:p>
            <a:fld id="{654EEEFA-281C-41A9-8A22-E624927AD31F}" type="slidenum">
              <a:rPr lang="en-US" smtClean="0"/>
              <a:t>14</a:t>
            </a:fld>
            <a:endParaRPr lang="en-US"/>
          </a:p>
        </p:txBody>
      </p:sp>
    </p:spTree>
    <p:extLst>
      <p:ext uri="{BB962C8B-B14F-4D97-AF65-F5344CB8AC3E}">
        <p14:creationId xmlns:p14="http://schemas.microsoft.com/office/powerpoint/2010/main" val="96442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New </a:t>
            </a:r>
            <a:r>
              <a:rPr lang="en-US" dirty="0" smtClean="0"/>
              <a:t>Employees – employees who start in calendar year 2020</a:t>
            </a:r>
          </a:p>
          <a:p>
            <a:pPr marL="171450" indent="-171450">
              <a:buFont typeface="Arial" panose="020B0604020202020204" pitchFamily="34" charset="0"/>
              <a:buChar char="•"/>
            </a:pPr>
            <a:r>
              <a:rPr lang="en-US" dirty="0" smtClean="0"/>
              <a:t>Employees who claimed exempt in 2019 </a:t>
            </a:r>
          </a:p>
          <a:p>
            <a:pPr marL="171450" indent="-171450">
              <a:buFont typeface="Arial" panose="020B0604020202020204" pitchFamily="34" charset="0"/>
              <a:buChar char="•"/>
            </a:pPr>
            <a:r>
              <a:rPr lang="en-US" dirty="0" smtClean="0"/>
              <a:t>NRA employees claiming 2020 tax treaty benefits</a:t>
            </a:r>
          </a:p>
          <a:p>
            <a:pPr marL="171450" indent="-171450">
              <a:buFont typeface="Arial" panose="020B0604020202020204" pitchFamily="34" charset="0"/>
              <a:buChar char="•"/>
            </a:pPr>
            <a:r>
              <a:rPr lang="en-US" dirty="0" smtClean="0"/>
              <a:t>Employees who want to adjust their withholding for 2020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Current</a:t>
            </a:r>
            <a:r>
              <a:rPr lang="en-US" baseline="0" dirty="0" smtClean="0"/>
              <a:t> student employees are not required to complete the 2020 W-4 unless they are claiming exemption or a tax treaty.</a:t>
            </a:r>
          </a:p>
          <a:p>
            <a:pPr marL="171450" indent="-171450">
              <a:buFont typeface="Arial" panose="020B0604020202020204" pitchFamily="34" charset="0"/>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Even though the IRS does not require all employees to complete the revised form and even if an employee’s tax situation has not changed, the</a:t>
            </a:r>
            <a:r>
              <a:rPr lang="en-US" sz="1200" kern="1200" baseline="0" dirty="0" smtClean="0">
                <a:solidFill>
                  <a:schemeClr val="tx1"/>
                </a:solidFill>
                <a:effectLst/>
                <a:latin typeface="+mn-lt"/>
                <a:ea typeface="+mn-ea"/>
                <a:cs typeface="+mn-cs"/>
              </a:rPr>
              <a:t> IRS</a:t>
            </a:r>
            <a:r>
              <a:rPr lang="en-US" sz="1200" kern="1200" dirty="0" smtClean="0">
                <a:solidFill>
                  <a:schemeClr val="tx1"/>
                </a:solidFill>
                <a:effectLst/>
                <a:latin typeface="+mn-lt"/>
                <a:ea typeface="+mn-ea"/>
                <a:cs typeface="+mn-cs"/>
              </a:rPr>
              <a:t> recommends they perform a “paycheck checkup” to see if adjustments are needed to current withholding. To conduct the checkup, employees can use the IRS’s Tax Withholding Estimator (</a:t>
            </a:r>
            <a:r>
              <a:rPr lang="en-US" sz="1200" u="sng" kern="1200" dirty="0" smtClean="0">
                <a:solidFill>
                  <a:schemeClr val="tx1"/>
                </a:solidFill>
                <a:effectLst/>
                <a:latin typeface="+mn-lt"/>
                <a:ea typeface="+mn-ea"/>
                <a:cs typeface="+mn-cs"/>
                <a:hlinkClick r:id="rId3"/>
              </a:rPr>
              <a:t>https://apps.irs.gov/app/tax-withholding-estimator</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To effectively use the estimator, the employee should have a copy of their most recent pay stub and tax return. Note: It is likely that the estimator will be updated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the 2020 tax tables in early January. </a:t>
            </a:r>
          </a:p>
          <a:p>
            <a:pPr marL="0" indent="0">
              <a:buFont typeface="Arial" panose="020B0604020202020204" pitchFamily="34" charset="0"/>
              <a:buNone/>
            </a:pP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15</a:t>
            </a:fld>
            <a:endParaRPr lang="en-US"/>
          </a:p>
        </p:txBody>
      </p:sp>
    </p:spTree>
    <p:extLst>
      <p:ext uri="{BB962C8B-B14F-4D97-AF65-F5344CB8AC3E}">
        <p14:creationId xmlns:p14="http://schemas.microsoft.com/office/powerpoint/2010/main" val="984012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16</a:t>
            </a:fld>
            <a:endParaRPr lang="en-US"/>
          </a:p>
        </p:txBody>
      </p:sp>
    </p:spTree>
    <p:extLst>
      <p:ext uri="{BB962C8B-B14F-4D97-AF65-F5344CB8AC3E}">
        <p14:creationId xmlns:p14="http://schemas.microsoft.com/office/powerpoint/2010/main" val="3189559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What’s New?</a:t>
            </a:r>
            <a:endParaRPr lang="en-US" sz="1200" dirty="0" smtClean="0"/>
          </a:p>
          <a:p>
            <a:pPr marL="0" lvl="0" indent="0">
              <a:buFont typeface="+mj-lt"/>
              <a:buNone/>
            </a:pPr>
            <a:r>
              <a:rPr lang="en-US" sz="1200" dirty="0" smtClean="0"/>
              <a:t>Because the 2020 federal Form W-4 does not use withholding allowances, </a:t>
            </a:r>
          </a:p>
          <a:p>
            <a:pPr marL="0" lvl="0" indent="0">
              <a:buFont typeface="+mj-lt"/>
              <a:buNone/>
            </a:pPr>
            <a:r>
              <a:rPr lang="en-US" sz="1200" dirty="0" smtClean="0"/>
              <a:t>Employees who complete IRS 2020 Form W-4, must complete Minnesota Form W-4MN  </a:t>
            </a:r>
          </a:p>
          <a:p>
            <a:pPr marL="0" lvl="0" indent="0">
              <a:buFont typeface="+mj-lt"/>
              <a:buNone/>
            </a:pPr>
            <a:r>
              <a:rPr lang="en-US" sz="1200" dirty="0" smtClean="0"/>
              <a:t>NRA’s may claim more than 0 allowances.</a:t>
            </a:r>
            <a:r>
              <a:rPr lang="en-US" sz="1200" baseline="0" dirty="0" smtClean="0"/>
              <a:t>  </a:t>
            </a:r>
            <a:r>
              <a:rPr lang="en-US" sz="1200" dirty="0" smtClean="0"/>
              <a:t>The </a:t>
            </a:r>
            <a:r>
              <a:rPr lang="en-US" sz="1200" dirty="0" smtClean="0"/>
              <a:t>W-4MN 2020 instructions indicate </a:t>
            </a:r>
            <a:r>
              <a:rPr lang="en-US" sz="1200" baseline="0" dirty="0" smtClean="0"/>
              <a:t>that </a:t>
            </a:r>
            <a:r>
              <a:rPr lang="en-US" sz="1200" baseline="0" dirty="0" smtClean="0"/>
              <a:t>nonresident employees can claim 1 withholding allowance in Section 1A for themselves and </a:t>
            </a:r>
            <a:r>
              <a:rPr lang="en-US" sz="1200" baseline="0" dirty="0" smtClean="0"/>
              <a:t>if from Canada, Mexico, South Korea or India, additional </a:t>
            </a:r>
            <a:r>
              <a:rPr lang="en-US" sz="1200" baseline="0" dirty="0" smtClean="0"/>
              <a:t>withholding allowances for dependents Section 1D.  </a:t>
            </a:r>
          </a:p>
          <a:p>
            <a:pPr marL="0" lvl="0" indent="0">
              <a:buFont typeface="+mj-lt"/>
              <a:buNone/>
            </a:pPr>
            <a:r>
              <a:rPr lang="en-US" sz="1200" baseline="0" dirty="0" smtClean="0"/>
              <a:t>Tax has requested clarification from MN Revenue on this and will provide that information when we receive it.</a:t>
            </a: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654EEEFA-281C-41A9-8A22-E624927AD31F}" type="slidenum">
              <a:rPr lang="en-US" smtClean="0"/>
              <a:t>17</a:t>
            </a:fld>
            <a:endParaRPr lang="en-US"/>
          </a:p>
        </p:txBody>
      </p:sp>
    </p:spTree>
    <p:extLst>
      <p:ext uri="{BB962C8B-B14F-4D97-AF65-F5344CB8AC3E}">
        <p14:creationId xmlns:p14="http://schemas.microsoft.com/office/powerpoint/2010/main" val="1289030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MN Revenue</a:t>
            </a:r>
            <a:r>
              <a:rPr lang="en-US" baseline="0" dirty="0" smtClean="0"/>
              <a:t> has posted </a:t>
            </a:r>
            <a:r>
              <a:rPr lang="en-US" baseline="0" dirty="0" smtClean="0"/>
              <a:t>the 2020 </a:t>
            </a:r>
            <a:r>
              <a:rPr lang="en-US" baseline="0" dirty="0" smtClean="0"/>
              <a:t>form W-4MN on their </a:t>
            </a:r>
            <a:r>
              <a:rPr lang="en-US" baseline="0" dirty="0" smtClean="0"/>
              <a:t>website at </a:t>
            </a:r>
            <a:r>
              <a:rPr lang="en-US" sz="1200" u="sng" kern="1200" dirty="0" smtClean="0">
                <a:solidFill>
                  <a:schemeClr val="tx1"/>
                </a:solidFill>
                <a:effectLst/>
                <a:latin typeface="+mn-lt"/>
                <a:ea typeface="+mn-ea"/>
                <a:cs typeface="+mn-cs"/>
                <a:hlinkClick r:id="rId3"/>
              </a:rPr>
              <a:t>https://www.revenue.state.mn.us/sites/default/files/2019-12/w-4mn.pdf</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18</a:t>
            </a:fld>
            <a:endParaRPr lang="en-US"/>
          </a:p>
        </p:txBody>
      </p:sp>
    </p:spTree>
    <p:extLst>
      <p:ext uri="{BB962C8B-B14F-4D97-AF65-F5344CB8AC3E}">
        <p14:creationId xmlns:p14="http://schemas.microsoft.com/office/powerpoint/2010/main" val="231010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of W-4MN</a:t>
            </a:r>
            <a:r>
              <a:rPr lang="en-US" baseline="0" dirty="0" smtClean="0"/>
              <a:t> must be completed.  </a:t>
            </a:r>
          </a:p>
          <a:p>
            <a:r>
              <a:rPr lang="en-US" baseline="0" dirty="0" smtClean="0"/>
              <a:t>Name, address, social security number and marital status</a:t>
            </a:r>
          </a:p>
          <a:p>
            <a:r>
              <a:rPr lang="en-US" baseline="0" dirty="0" smtClean="0"/>
              <a:t>Marital status choices are:</a:t>
            </a:r>
          </a:p>
          <a:p>
            <a:pPr marL="171450" indent="-171450">
              <a:buFont typeface="Arial" panose="020B0604020202020204" pitchFamily="34" charset="0"/>
              <a:buChar char="•"/>
            </a:pPr>
            <a:r>
              <a:rPr lang="en-US" baseline="0" dirty="0" smtClean="0"/>
              <a:t>Single; Married, but legally separated; or Spouse is a nonresident alien</a:t>
            </a:r>
          </a:p>
          <a:p>
            <a:pPr marL="171450" indent="-171450">
              <a:buFont typeface="Arial" panose="020B0604020202020204" pitchFamily="34" charset="0"/>
              <a:buChar char="•"/>
            </a:pPr>
            <a:r>
              <a:rPr lang="en-US" baseline="0" dirty="0" smtClean="0"/>
              <a:t>Married</a:t>
            </a:r>
          </a:p>
          <a:p>
            <a:pPr marL="171450" indent="-171450">
              <a:buFont typeface="Arial" panose="020B0604020202020204" pitchFamily="34" charset="0"/>
              <a:buChar char="•"/>
            </a:pPr>
            <a:r>
              <a:rPr lang="en-US" baseline="0" dirty="0" smtClean="0"/>
              <a:t>Married, but withhold at the higher Single rate</a:t>
            </a:r>
          </a:p>
          <a:p>
            <a:pPr marL="0" indent="0">
              <a:buFont typeface="Arial" panose="020B0604020202020204" pitchFamily="34" charset="0"/>
              <a:buNone/>
            </a:pPr>
            <a:r>
              <a:rPr lang="en-US" baseline="0" dirty="0" smtClean="0"/>
              <a:t>This means that there are two withholding tax tables – single and married</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19</a:t>
            </a:fld>
            <a:endParaRPr lang="en-US"/>
          </a:p>
        </p:txBody>
      </p:sp>
    </p:spTree>
    <p:extLst>
      <p:ext uri="{BB962C8B-B14F-4D97-AF65-F5344CB8AC3E}">
        <p14:creationId xmlns:p14="http://schemas.microsoft.com/office/powerpoint/2010/main" val="220801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Our agenda for today:</a:t>
            </a:r>
          </a:p>
          <a:p>
            <a:pPr marL="171450" indent="-171450">
              <a:buFont typeface="Arial" panose="020B0604020202020204" pitchFamily="34" charset="0"/>
              <a:buChar char="•"/>
            </a:pPr>
            <a:r>
              <a:rPr lang="en-US" altLang="en-US" sz="1200" dirty="0" smtClean="0"/>
              <a:t>Introduce the IRS 2020 W-4 form for federal withholding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smtClean="0"/>
              <a:t>Review the MN Revenue draft 2020 form W-4MN for MN</a:t>
            </a:r>
            <a:r>
              <a:rPr lang="en-US" altLang="en-US" sz="1200" baseline="0" dirty="0" smtClean="0"/>
              <a:t> withholding</a:t>
            </a:r>
            <a:endParaRPr lang="en-US" altLang="en-US" sz="1200" dirty="0" smtClean="0"/>
          </a:p>
          <a:p>
            <a:pPr marL="171450" indent="-171450">
              <a:buFont typeface="Arial" panose="020B0604020202020204" pitchFamily="34" charset="0"/>
              <a:buChar char="•"/>
            </a:pPr>
            <a:r>
              <a:rPr lang="en-US" altLang="en-US" sz="1200" dirty="0" smtClean="0"/>
              <a:t>Acquaint you with changes that have been made to ISRS Student Employee Setup screen (PR0021UG) to accommodate the new federal W-4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smtClean="0"/>
              <a:t>&amp; provide guidance on completing the 2020 W-4</a:t>
            </a:r>
            <a:r>
              <a:rPr lang="en-US" altLang="en-US" sz="1200" baseline="0" dirty="0" smtClean="0"/>
              <a:t> </a:t>
            </a:r>
            <a:r>
              <a:rPr lang="en-US" altLang="en-US" sz="1200" dirty="0" smtClean="0"/>
              <a:t>that you can share with your</a:t>
            </a:r>
            <a:r>
              <a:rPr lang="en-US" altLang="en-US" sz="1200" baseline="0" dirty="0" smtClean="0"/>
              <a:t> student employees</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a:t>
            </a:fld>
            <a:endParaRPr lang="en-US"/>
          </a:p>
        </p:txBody>
      </p:sp>
    </p:spTree>
    <p:extLst>
      <p:ext uri="{BB962C8B-B14F-4D97-AF65-F5344CB8AC3E}">
        <p14:creationId xmlns:p14="http://schemas.microsoft.com/office/powerpoint/2010/main" val="3165459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This is Section 1 of the MN W-4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Employees </a:t>
            </a:r>
            <a:r>
              <a:rPr lang="en-US" dirty="0" smtClean="0"/>
              <a:t>may</a:t>
            </a:r>
            <a:r>
              <a:rPr lang="en-US" baseline="0" dirty="0" smtClean="0"/>
              <a:t> use Section 1 to determine their withholding allowances.</a:t>
            </a:r>
            <a:endParaRPr lang="en-US" b="1" baseline="0" dirty="0" smtClean="0"/>
          </a:p>
          <a:p>
            <a:r>
              <a:rPr lang="en-US" baseline="0" dirty="0" smtClean="0"/>
              <a:t>If the employee uses the Section 1 worksheet, the total number of allowances entered on Line F are entered on Line 1 at the bottom of the W-4MN</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20</a:t>
            </a:fld>
            <a:endParaRPr lang="en-US"/>
          </a:p>
        </p:txBody>
      </p:sp>
    </p:spTree>
    <p:extLst>
      <p:ext uri="{BB962C8B-B14F-4D97-AF65-F5344CB8AC3E}">
        <p14:creationId xmlns:p14="http://schemas.microsoft.com/office/powerpoint/2010/main" val="3992407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bottom of the W-4MN where e</a:t>
            </a:r>
            <a:r>
              <a:rPr lang="en-US" dirty="0" smtClean="0"/>
              <a:t>mployees enter</a:t>
            </a:r>
            <a:r>
              <a:rPr lang="en-US" baseline="0" dirty="0" smtClean="0"/>
              <a:t> the number of withholding allowances they are claiming – Line 1.  If they wish to have extra MN withholding each pay period, they enter the amount on Line 2 .</a:t>
            </a:r>
          </a:p>
          <a:p>
            <a:r>
              <a:rPr lang="en-US" baseline="0" dirty="0" smtClean="0"/>
              <a:t>Employees must sign and date the form for it to be valid.  </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21</a:t>
            </a:fld>
            <a:endParaRPr lang="en-US"/>
          </a:p>
        </p:txBody>
      </p:sp>
    </p:spTree>
    <p:extLst>
      <p:ext uri="{BB962C8B-B14F-4D97-AF65-F5344CB8AC3E}">
        <p14:creationId xmlns:p14="http://schemas.microsoft.com/office/powerpoint/2010/main" val="921103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Section 2 is</a:t>
            </a:r>
            <a:r>
              <a:rPr lang="en-US" b="0" baseline="0" dirty="0" smtClean="0"/>
              <a:t> for exemption</a:t>
            </a:r>
          </a:p>
          <a:p>
            <a:r>
              <a:rPr lang="en-US" b="0" dirty="0" smtClean="0"/>
              <a:t>To</a:t>
            </a:r>
            <a:r>
              <a:rPr lang="en-US" b="0" baseline="0" dirty="0" smtClean="0"/>
              <a:t> claim exempt from MN withholding tax, the employee must:</a:t>
            </a:r>
          </a:p>
          <a:p>
            <a:pPr marL="228600" indent="-228600">
              <a:buFont typeface="+mj-lt"/>
              <a:buAutoNum type="arabicPeriod"/>
            </a:pPr>
            <a:r>
              <a:rPr lang="en-US" b="0" baseline="0" dirty="0" smtClean="0"/>
              <a:t>complete Section 2 – Exemption from Minnesota Withholding and check one of the boxes, depending on their situation.  </a:t>
            </a:r>
          </a:p>
          <a:p>
            <a:pPr marL="228600" indent="-228600">
              <a:buFont typeface="+mj-lt"/>
              <a:buAutoNum type="arabicPeriod"/>
            </a:pPr>
            <a:r>
              <a:rPr lang="en-US" b="0" baseline="0" dirty="0" smtClean="0"/>
              <a:t>Sign the form</a:t>
            </a:r>
          </a:p>
          <a:p>
            <a:r>
              <a:rPr lang="en-US" b="0" baseline="0" dirty="0" smtClean="0"/>
              <a:t>For employees who claim exempt on the federal 2020 W-4, the correct box to choose is A.</a:t>
            </a:r>
          </a:p>
          <a:p>
            <a:r>
              <a:rPr lang="en-US" sz="1200" b="0" i="0" u="none" strike="noStrike" kern="1200" baseline="0" dirty="0" smtClean="0">
                <a:solidFill>
                  <a:schemeClr val="tx1"/>
                </a:solidFill>
                <a:latin typeface="+mn-lt"/>
                <a:ea typeface="+mn-ea"/>
                <a:cs typeface="+mn-cs"/>
              </a:rPr>
              <a:t>Employees claiming exempt must provide the new Form W-4MN by February 15 of each year.  If the form is not submitted by then, ISRS is programmed to default MN withholding to Single, 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Employees may only complete one section – the form is invalid if both section 1 and 2 are completed</a:t>
            </a:r>
            <a:endParaRPr lang="en-US" b="0" dirty="0"/>
          </a:p>
        </p:txBody>
      </p:sp>
      <p:sp>
        <p:nvSpPr>
          <p:cNvPr id="4" name="Slide Number Placeholder 3"/>
          <p:cNvSpPr>
            <a:spLocks noGrp="1"/>
          </p:cNvSpPr>
          <p:nvPr>
            <p:ph type="sldNum" sz="quarter" idx="10"/>
          </p:nvPr>
        </p:nvSpPr>
        <p:spPr/>
        <p:txBody>
          <a:bodyPr/>
          <a:lstStyle/>
          <a:p>
            <a:fld id="{654EEEFA-281C-41A9-8A22-E624927AD31F}" type="slidenum">
              <a:rPr lang="en-US" smtClean="0"/>
              <a:t>22</a:t>
            </a:fld>
            <a:endParaRPr lang="en-US"/>
          </a:p>
        </p:txBody>
      </p:sp>
    </p:spTree>
    <p:extLst>
      <p:ext uri="{BB962C8B-B14F-4D97-AF65-F5344CB8AC3E}">
        <p14:creationId xmlns:p14="http://schemas.microsoft.com/office/powerpoint/2010/main" val="3543597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NRA and MN W-4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NRA’s may</a:t>
            </a:r>
            <a:r>
              <a:rPr lang="en-US" b="0" baseline="0" dirty="0" smtClean="0"/>
              <a:t> only claim Single, regardless of their marital status.  They must enter 0 on steps B, C &amp; E of Section 1.  The total number of allowances from line F is entered on Line 1 at the bottom of the form. NRA’s may </a:t>
            </a:r>
            <a:r>
              <a:rPr lang="en-US" b="1" baseline="0" dirty="0" smtClean="0"/>
              <a:t>not</a:t>
            </a:r>
            <a:r>
              <a:rPr lang="en-US" b="0" baseline="0" dirty="0" smtClean="0"/>
              <a:t> claim exemption (Section 2).  The form must be signed and dated.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Note:  NRA’s may claim 1 allowance for </a:t>
            </a:r>
            <a:r>
              <a:rPr lang="en-US" sz="1200" b="0" i="0" u="none" strike="noStrike" kern="1200" baseline="0" dirty="0" smtClean="0">
                <a:solidFill>
                  <a:schemeClr val="tx1"/>
                </a:solidFill>
                <a:latin typeface="+mn-lt"/>
                <a:ea typeface="+mn-ea"/>
                <a:cs typeface="+mn-cs"/>
              </a:rPr>
              <a:t>themselves.  Residents of Canada, Mexico, South Korea and India who may claim dependents, may claim 1 </a:t>
            </a:r>
            <a:r>
              <a:rPr lang="en-US" sz="1200" b="0" i="0" u="none" strike="noStrike" kern="1200" baseline="0" dirty="0" smtClean="0">
                <a:solidFill>
                  <a:schemeClr val="tx1"/>
                </a:solidFill>
                <a:latin typeface="+mn-lt"/>
                <a:ea typeface="+mn-ea"/>
                <a:cs typeface="+mn-cs"/>
              </a:rPr>
              <a:t>allowance for each dependent.  They may also claim 0 allowances.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54EEEFA-281C-41A9-8A22-E624927AD31F}" type="slidenum">
              <a:rPr lang="en-US" smtClean="0"/>
              <a:t>23</a:t>
            </a:fld>
            <a:endParaRPr lang="en-US"/>
          </a:p>
        </p:txBody>
      </p:sp>
    </p:spTree>
    <p:extLst>
      <p:ext uri="{BB962C8B-B14F-4D97-AF65-F5344CB8AC3E}">
        <p14:creationId xmlns:p14="http://schemas.microsoft.com/office/powerpoint/2010/main" val="552695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What is an invalid Form W-4MN?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Form W-4MN is considered invalid if any of the following apply:</a:t>
            </a:r>
          </a:p>
          <a:p>
            <a:r>
              <a:rPr lang="en-US" sz="1200" b="0" i="0" u="none" strike="noStrike" kern="1200" baseline="0" dirty="0" smtClean="0">
                <a:solidFill>
                  <a:schemeClr val="tx1"/>
                </a:solidFill>
                <a:latin typeface="+mn-lt"/>
                <a:ea typeface="+mn-ea"/>
                <a:cs typeface="+mn-cs"/>
              </a:rPr>
              <a:t>• There is any unauthorized change or addition to the form, including any change to the language certifying the form is correct</a:t>
            </a:r>
          </a:p>
          <a:p>
            <a:r>
              <a:rPr lang="en-US" sz="1200" b="0" i="0" u="none" strike="noStrike" kern="1200" baseline="0" dirty="0" smtClean="0">
                <a:solidFill>
                  <a:schemeClr val="tx1"/>
                </a:solidFill>
                <a:latin typeface="+mn-lt"/>
                <a:ea typeface="+mn-ea"/>
                <a:cs typeface="+mn-cs"/>
              </a:rPr>
              <a:t>• The employee indicates in any way the form is false by the date they provide you with the form</a:t>
            </a:r>
          </a:p>
          <a:p>
            <a:r>
              <a:rPr lang="en-US" sz="1200" b="0" i="0" u="none" strike="noStrike" kern="1200" baseline="0" dirty="0" smtClean="0">
                <a:solidFill>
                  <a:schemeClr val="tx1"/>
                </a:solidFill>
                <a:latin typeface="+mn-lt"/>
                <a:ea typeface="+mn-ea"/>
                <a:cs typeface="+mn-cs"/>
              </a:rPr>
              <a:t>• The form is incomplete or lacks the necessary signatures</a:t>
            </a:r>
          </a:p>
          <a:p>
            <a:r>
              <a:rPr lang="en-US" sz="1200" b="0" i="0" u="none" strike="noStrike" kern="1200" baseline="0" dirty="0" smtClean="0">
                <a:solidFill>
                  <a:schemeClr val="tx1"/>
                </a:solidFill>
                <a:latin typeface="+mn-lt"/>
                <a:ea typeface="+mn-ea"/>
                <a:cs typeface="+mn-cs"/>
              </a:rPr>
              <a:t>• Both Section 1 and Section 2 were completed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The employer information is incomplete </a:t>
            </a:r>
            <a:r>
              <a:rPr lang="en-US" dirty="0" smtClean="0"/>
              <a:t>on forms required to be sent to MN Revenue</a:t>
            </a:r>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24</a:t>
            </a:fld>
            <a:endParaRPr lang="en-US"/>
          </a:p>
        </p:txBody>
      </p:sp>
    </p:spTree>
    <p:extLst>
      <p:ext uri="{BB962C8B-B14F-4D97-AF65-F5344CB8AC3E}">
        <p14:creationId xmlns:p14="http://schemas.microsoft.com/office/powerpoint/2010/main" val="2282531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Your employee must provide you a completed Form W-4MN if any of the following apply:</a:t>
            </a:r>
          </a:p>
          <a:p>
            <a:pPr marL="171450" indent="-171450">
              <a:buFont typeface="Arial" panose="020B0604020202020204" pitchFamily="34" charset="0"/>
              <a:buChar char="•"/>
            </a:pPr>
            <a:r>
              <a:rPr lang="en-US" dirty="0" smtClean="0">
                <a:effectLst/>
              </a:rPr>
              <a:t>They submit a 2020 IRS W-4.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They claim to be exempt from Minnesota income tax withholding. In this case, you must have your employee complete Form W-4MN each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They want additional Minnesota withholding deducted for each pay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If any of the above apply and the employee does not complete a Form W-4MN, withhold Minnesota tax as if the employee is single with zero withholding allowances.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indent="-171450">
              <a:buFont typeface="Arial" panose="020B0604020202020204" pitchFamily="34" charset="0"/>
              <a:buChar char="•"/>
            </a:pPr>
            <a:endParaRPr lang="en-US" dirty="0">
              <a:effectLst/>
            </a:endParaRPr>
          </a:p>
        </p:txBody>
      </p:sp>
      <p:sp>
        <p:nvSpPr>
          <p:cNvPr id="4" name="Slide Number Placeholder 3"/>
          <p:cNvSpPr>
            <a:spLocks noGrp="1"/>
          </p:cNvSpPr>
          <p:nvPr>
            <p:ph type="sldNum" sz="quarter" idx="10"/>
          </p:nvPr>
        </p:nvSpPr>
        <p:spPr/>
        <p:txBody>
          <a:bodyPr/>
          <a:lstStyle/>
          <a:p>
            <a:fld id="{654EEEFA-281C-41A9-8A22-E624927AD31F}" type="slidenum">
              <a:rPr lang="en-US" smtClean="0"/>
              <a:t>25</a:t>
            </a:fld>
            <a:endParaRPr lang="en-US"/>
          </a:p>
        </p:txBody>
      </p:sp>
    </p:spTree>
    <p:extLst>
      <p:ext uri="{BB962C8B-B14F-4D97-AF65-F5344CB8AC3E}">
        <p14:creationId xmlns:p14="http://schemas.microsoft.com/office/powerpoint/2010/main" val="3189072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must send copies of Form W-4MN to MN Revenue if any of the following apply:</a:t>
            </a:r>
          </a:p>
          <a:p>
            <a:pPr lvl="1"/>
            <a:r>
              <a:rPr lang="en-US" sz="1200" b="0" i="0" u="none" strike="noStrike" kern="1200" baseline="0" dirty="0" smtClean="0">
                <a:solidFill>
                  <a:schemeClr val="tx1"/>
                </a:solidFill>
                <a:latin typeface="+mn-lt"/>
                <a:ea typeface="+mn-ea"/>
                <a:cs typeface="+mn-cs"/>
              </a:rPr>
              <a:t>• The employee claims more than 10 Minnesota withholding allowances</a:t>
            </a:r>
          </a:p>
          <a:p>
            <a:pPr lvl="1"/>
            <a:r>
              <a:rPr lang="en-US" sz="1200" b="0" i="0" u="none" strike="noStrike" kern="1200" baseline="0" dirty="0" smtClean="0">
                <a:solidFill>
                  <a:schemeClr val="tx1"/>
                </a:solidFill>
                <a:latin typeface="+mn-lt"/>
                <a:ea typeface="+mn-ea"/>
                <a:cs typeface="+mn-cs"/>
              </a:rPr>
              <a:t>• The employee checked box A or B under Section 2 (exempt), and you reasonably expect the employee’s wages to exceed $200 per week</a:t>
            </a:r>
          </a:p>
          <a:p>
            <a:pPr lvl="1"/>
            <a:r>
              <a:rPr lang="en-US" sz="1200" b="0" i="0" u="none" strike="noStrike" kern="1200" baseline="0" dirty="0" smtClean="0">
                <a:solidFill>
                  <a:schemeClr val="tx1"/>
                </a:solidFill>
                <a:latin typeface="+mn-lt"/>
                <a:ea typeface="+mn-ea"/>
                <a:cs typeface="+mn-cs"/>
              </a:rPr>
              <a:t>• You believe the employee is not entitled to the number of allowances claimed</a:t>
            </a:r>
          </a:p>
          <a:p>
            <a:pPr lvl="0"/>
            <a:r>
              <a:rPr lang="en-US" sz="1200" b="0" i="0" u="none" strike="noStrike" kern="1200" baseline="0" dirty="0" smtClean="0">
                <a:solidFill>
                  <a:schemeClr val="tx1"/>
                </a:solidFill>
                <a:latin typeface="+mn-lt"/>
                <a:ea typeface="+mn-ea"/>
                <a:cs typeface="+mn-cs"/>
              </a:rPr>
              <a:t>You do not need to submit Form W-4MN to us if the employee is asking to have additional Minnesota withholding deducted from their pay.</a:t>
            </a:r>
          </a:p>
          <a:p>
            <a:r>
              <a:rPr lang="en-US" dirty="0" smtClean="0"/>
              <a:t>Send Forms W-4MN to the address on the form.</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26</a:t>
            </a:fld>
            <a:endParaRPr lang="en-US"/>
          </a:p>
        </p:txBody>
      </p:sp>
    </p:spTree>
    <p:extLst>
      <p:ext uri="{BB962C8B-B14F-4D97-AF65-F5344CB8AC3E}">
        <p14:creationId xmlns:p14="http://schemas.microsoft.com/office/powerpoint/2010/main" val="3783994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Employees who are</a:t>
            </a:r>
            <a:r>
              <a:rPr lang="en-US" sz="1200" baseline="0" dirty="0" smtClean="0"/>
              <a:t> residents of North Dakota or Michigan may complete Form MWR Minnesota Reciprocity Exemption Certificate to claim exemption from MN withholding.</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When employees</a:t>
            </a:r>
            <a:r>
              <a:rPr lang="en-US" sz="1200" baseline="0" dirty="0" smtClean="0"/>
              <a:t> </a:t>
            </a:r>
            <a:r>
              <a:rPr lang="en-US" sz="1200" dirty="0" smtClean="0"/>
              <a:t>complete form MWR to claim reciprocity for Michigan: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employee must complete Michigan’s W-4.</a:t>
            </a:r>
            <a:r>
              <a:rPr lang="en-US" sz="1200" baseline="0" dirty="0" smtClean="0"/>
              <a:t>  You will find a link to form</a:t>
            </a:r>
            <a:r>
              <a:rPr lang="en-US" sz="1200" dirty="0" smtClean="0"/>
              <a:t> MI-W4 and MI-W4 employer instructions on the Tax Services</a:t>
            </a:r>
            <a:r>
              <a:rPr lang="en-US" sz="1200" baseline="0" dirty="0" smtClean="0"/>
              <a:t> web site on the Student Payroll web page at </a:t>
            </a:r>
            <a:r>
              <a:rPr lang="en-US" sz="1200" u="sng" kern="1200" dirty="0" smtClean="0">
                <a:solidFill>
                  <a:schemeClr val="tx1"/>
                </a:solidFill>
                <a:effectLst/>
                <a:latin typeface="+mn-lt"/>
                <a:ea typeface="+mn-ea"/>
                <a:cs typeface="+mn-cs"/>
                <a:hlinkClick r:id="rId3"/>
              </a:rPr>
              <a:t>https://www.minnstate.edu/system/finance/taxinformation/studentpayroll/index.html</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When employees</a:t>
            </a:r>
            <a:r>
              <a:rPr lang="en-US" sz="1200" baseline="0" dirty="0" smtClean="0"/>
              <a:t> </a:t>
            </a:r>
            <a:r>
              <a:rPr lang="en-US" sz="1200" dirty="0" smtClean="0"/>
              <a:t>complete form MWR to claim reciprocity for North Dakota: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federal W-4 is used to figure ND withholding tax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North Dakota will be changing</a:t>
            </a:r>
            <a:r>
              <a:rPr lang="en-US" sz="1200" baseline="0" dirty="0" smtClean="0"/>
              <a:t> their withholding tax calculations to conform with the federal 2020 W-4 and ISRS tax calculations will be adjusted for those changes</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654EEEFA-281C-41A9-8A22-E624927AD31F}" type="slidenum">
              <a:rPr lang="en-US" smtClean="0"/>
              <a:t>27</a:t>
            </a:fld>
            <a:endParaRPr lang="en-US"/>
          </a:p>
        </p:txBody>
      </p:sp>
    </p:spTree>
    <p:extLst>
      <p:ext uri="{BB962C8B-B14F-4D97-AF65-F5344CB8AC3E}">
        <p14:creationId xmlns:p14="http://schemas.microsoft.com/office/powerpoint/2010/main" val="2809489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MI-W4 form.  Tax has posted a link to the form on our Student Payroll web page</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28</a:t>
            </a:fld>
            <a:endParaRPr lang="en-US"/>
          </a:p>
        </p:txBody>
      </p:sp>
    </p:spTree>
    <p:extLst>
      <p:ext uri="{BB962C8B-B14F-4D97-AF65-F5344CB8AC3E}">
        <p14:creationId xmlns:p14="http://schemas.microsoft.com/office/powerpoint/2010/main" val="3097329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29</a:t>
            </a:fld>
            <a:endParaRPr lang="en-US"/>
          </a:p>
        </p:txBody>
      </p:sp>
    </p:spTree>
    <p:extLst>
      <p:ext uri="{BB962C8B-B14F-4D97-AF65-F5344CB8AC3E}">
        <p14:creationId xmlns:p14="http://schemas.microsoft.com/office/powerpoint/2010/main" val="368233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screen is t</a:t>
            </a:r>
            <a:r>
              <a:rPr lang="en-US" baseline="0" dirty="0" smtClean="0"/>
              <a:t>he 2020 Form W-4 release by the IRS in early December 2019. </a:t>
            </a:r>
          </a:p>
          <a:p>
            <a:r>
              <a:rPr lang="en-US" baseline="0" dirty="0" smtClean="0"/>
              <a:t>The </a:t>
            </a:r>
            <a:r>
              <a:rPr lang="en-US" dirty="0" smtClean="0"/>
              <a:t>IRS 2020</a:t>
            </a:r>
            <a:r>
              <a:rPr lang="en-US" baseline="0" dirty="0" smtClean="0"/>
              <a:t> W-4 was designed to conform to the Tax Cuts and Job Act enacted in December 2017.  The goal of the form is provide simplicity, accuracy and privacy for employees while minimizing the burden on employers and payroll processors.  The new form will improve the accuracy of employee withholding amounts. </a:t>
            </a:r>
          </a:p>
          <a:p>
            <a:r>
              <a:rPr lang="en-US" baseline="0" dirty="0" smtClean="0"/>
              <a:t>BIGGEST CHANGE:  The form no longer uses allowances- instead an employee’s withholding is based on their filing status.</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a:t>
            </a:fld>
            <a:endParaRPr lang="en-US"/>
          </a:p>
        </p:txBody>
      </p:sp>
    </p:spTree>
    <p:extLst>
      <p:ext uri="{BB962C8B-B14F-4D97-AF65-F5344CB8AC3E}">
        <p14:creationId xmlns:p14="http://schemas.microsoft.com/office/powerpoint/2010/main" val="960409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ISRS PR0021UG Student Employee Setup</a:t>
            </a:r>
            <a:r>
              <a:rPr lang="en-US" baseline="0" dirty="0" smtClean="0"/>
              <a:t> Screen – this is how W-4 area of the screen looks for all W-4 records prior to 2020</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30</a:t>
            </a:fld>
            <a:endParaRPr lang="en-US"/>
          </a:p>
        </p:txBody>
      </p:sp>
    </p:spTree>
    <p:extLst>
      <p:ext uri="{BB962C8B-B14F-4D97-AF65-F5344CB8AC3E}">
        <p14:creationId xmlns:p14="http://schemas.microsoft.com/office/powerpoint/2010/main" val="827527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the ISRS PR0021UG Student Employee Setup</a:t>
            </a:r>
            <a:r>
              <a:rPr lang="en-US" baseline="0" dirty="0" smtClean="0"/>
              <a:t> Screen for 2020 W-4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54EEEFA-281C-41A9-8A22-E624927AD31F}" type="slidenum">
              <a:rPr lang="en-US" smtClean="0"/>
              <a:t>31</a:t>
            </a:fld>
            <a:endParaRPr lang="en-US"/>
          </a:p>
        </p:txBody>
      </p:sp>
    </p:spTree>
    <p:extLst>
      <p:ext uri="{BB962C8B-B14F-4D97-AF65-F5344CB8AC3E}">
        <p14:creationId xmlns:p14="http://schemas.microsoft.com/office/powerpoint/2010/main" val="1850186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ISRS PR0021UG Student Employee Setup</a:t>
            </a:r>
            <a:r>
              <a:rPr lang="en-US" baseline="0" dirty="0" smtClean="0"/>
              <a:t> Screen for 2020 W-4 forms looks when you scroll down</a:t>
            </a:r>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32</a:t>
            </a:fld>
            <a:endParaRPr lang="en-US"/>
          </a:p>
        </p:txBody>
      </p:sp>
    </p:spTree>
    <p:extLst>
      <p:ext uri="{BB962C8B-B14F-4D97-AF65-F5344CB8AC3E}">
        <p14:creationId xmlns:p14="http://schemas.microsoft.com/office/powerpoint/2010/main" val="2858608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up of the W-4 area for 2020 highlighting</a:t>
            </a:r>
            <a:r>
              <a:rPr lang="en-US" baseline="0" dirty="0" smtClean="0"/>
              <a:t> the changes to the federal W-4 area.</a:t>
            </a:r>
          </a:p>
          <a:p>
            <a:r>
              <a:rPr lang="en-US" baseline="0" dirty="0" smtClean="0"/>
              <a:t>Filing Status field has been moved into the federal W-4 area.  Allowances have been replaced by Step 3 &amp; 4.  A check box has been added titled Multiple Jobs that is used when the employee checks Step 2 box (c) to have withholding applied at a higher rate.</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33</a:t>
            </a:fld>
            <a:endParaRPr lang="en-US"/>
          </a:p>
        </p:txBody>
      </p:sp>
    </p:spTree>
    <p:extLst>
      <p:ext uri="{BB962C8B-B14F-4D97-AF65-F5344CB8AC3E}">
        <p14:creationId xmlns:p14="http://schemas.microsoft.com/office/powerpoint/2010/main" val="3206876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up of the W-4 area for 2020 highlighting the addition of marital status to State withholding.</a:t>
            </a:r>
          </a:p>
          <a:p>
            <a:r>
              <a:rPr lang="en-US" dirty="0" smtClean="0"/>
              <a:t>All employees who complete a 2020 federal W-4</a:t>
            </a:r>
            <a:r>
              <a:rPr lang="en-US" baseline="0" dirty="0" smtClean="0"/>
              <a:t> must also complete the W-4MN.  </a:t>
            </a:r>
          </a:p>
          <a:p>
            <a:r>
              <a:rPr lang="en-US" baseline="0" dirty="0" smtClean="0"/>
              <a:t>Except for employees claiming reciprocity for ND or MI.  If claiming reciprocity for Michigan, the employee must complete form MI-W4</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34</a:t>
            </a:fld>
            <a:endParaRPr lang="en-US"/>
          </a:p>
        </p:txBody>
      </p:sp>
    </p:spTree>
    <p:extLst>
      <p:ext uri="{BB962C8B-B14F-4D97-AF65-F5344CB8AC3E}">
        <p14:creationId xmlns:p14="http://schemas.microsoft.com/office/powerpoint/2010/main" val="1262206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up of PR0021UG W-4 area,</a:t>
            </a:r>
            <a:r>
              <a:rPr lang="en-US" baseline="0" dirty="0" smtClean="0"/>
              <a:t> highlighting the Multiple Job (Step 2c) box </a:t>
            </a:r>
            <a:endParaRPr lang="en-US" dirty="0" smtClean="0"/>
          </a:p>
          <a:p>
            <a:r>
              <a:rPr lang="en-US" dirty="0" smtClean="0"/>
              <a:t>Multiple jobs – check if Box</a:t>
            </a:r>
            <a:r>
              <a:rPr lang="en-US" baseline="0" dirty="0" smtClean="0"/>
              <a:t> 2c on employees W-4 is checked </a:t>
            </a:r>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35</a:t>
            </a:fld>
            <a:endParaRPr lang="en-US"/>
          </a:p>
        </p:txBody>
      </p:sp>
    </p:spTree>
    <p:extLst>
      <p:ext uri="{BB962C8B-B14F-4D97-AF65-F5344CB8AC3E}">
        <p14:creationId xmlns:p14="http://schemas.microsoft.com/office/powerpoint/2010/main" val="1074614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PR0021UG</a:t>
            </a:r>
            <a:r>
              <a:rPr lang="en-US" baseline="0" dirty="0" smtClean="0"/>
              <a:t> showing where to enter form W-4 Step 3 amount, child tax credits and other tax credits</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36</a:t>
            </a:fld>
            <a:endParaRPr lang="en-US"/>
          </a:p>
        </p:txBody>
      </p:sp>
    </p:spTree>
    <p:extLst>
      <p:ext uri="{BB962C8B-B14F-4D97-AF65-F5344CB8AC3E}">
        <p14:creationId xmlns:p14="http://schemas.microsoft.com/office/powerpoint/2010/main" val="1081446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screen shot shows where to enter the </a:t>
            </a:r>
            <a:r>
              <a:rPr lang="en-US" dirty="0" smtClean="0"/>
              <a:t>Extra withholding from</a:t>
            </a:r>
            <a:r>
              <a:rPr lang="en-US" baseline="0" dirty="0" smtClean="0"/>
              <a:t> Step 4(c)</a:t>
            </a:r>
          </a:p>
          <a:p>
            <a:r>
              <a:rPr lang="en-US" baseline="0" dirty="0" smtClean="0"/>
              <a:t>Above this box are the boxes to enter amounts for Steps 4a and 4b</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37</a:t>
            </a:fld>
            <a:endParaRPr lang="en-US"/>
          </a:p>
        </p:txBody>
      </p:sp>
    </p:spTree>
    <p:extLst>
      <p:ext uri="{BB962C8B-B14F-4D97-AF65-F5344CB8AC3E}">
        <p14:creationId xmlns:p14="http://schemas.microsoft.com/office/powerpoint/2010/main" val="901524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PR0021UG</a:t>
            </a:r>
            <a:r>
              <a:rPr lang="en-US" baseline="0" dirty="0" smtClean="0"/>
              <a:t> showing Exempt from withholding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be exempt from both state and federal withholding tax, the employee must submit both the 2020 federal W-4 and the 2020 W-4MN by February 15</a:t>
            </a:r>
            <a:r>
              <a:rPr lang="en-US" baseline="30000" dirty="0" smtClean="0"/>
              <a:t>th</a:t>
            </a:r>
            <a:r>
              <a:rPr lang="en-US" baseline="0" dirty="0" smtClean="0"/>
              <a:t> of the new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ND residents claiming reciprocity in 2020 only need to complete the federal W-4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MI residents claiming reciprocity must complete Michigan’s W-4 form</a:t>
            </a:r>
            <a:endParaRPr lang="en-US" dirty="0" smtClean="0"/>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38</a:t>
            </a:fld>
            <a:endParaRPr lang="en-US"/>
          </a:p>
        </p:txBody>
      </p:sp>
    </p:spTree>
    <p:extLst>
      <p:ext uri="{BB962C8B-B14F-4D97-AF65-F5344CB8AC3E}">
        <p14:creationId xmlns:p14="http://schemas.microsoft.com/office/powerpoint/2010/main" val="2815413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Screen shot </a:t>
            </a:r>
            <a:r>
              <a:rPr lang="en-US" baseline="0" dirty="0" smtClean="0"/>
              <a:t>showing a nonresident alien employee claiming tax treaty benefits – when tax year 2020 is entered into the 8233 field, the exempt boxes for both federal and MN withholding are checked</a:t>
            </a:r>
            <a:endParaRPr lang="en-US" dirty="0" smtClean="0"/>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39</a:t>
            </a:fld>
            <a:endParaRPr lang="en-US"/>
          </a:p>
        </p:txBody>
      </p:sp>
    </p:spTree>
    <p:extLst>
      <p:ext uri="{BB962C8B-B14F-4D97-AF65-F5344CB8AC3E}">
        <p14:creationId xmlns:p14="http://schemas.microsoft.com/office/powerpoint/2010/main" val="423820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Close up of the top of the new form, Step 1 Personal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All employees</a:t>
            </a:r>
            <a:r>
              <a:rPr lang="en-US" b="1" baseline="0" dirty="0" smtClean="0"/>
              <a:t> must complete Step 1 of the W-4</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to the usual name, address &amp; social security number, the employee must indicate their tax return filing status.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3 filing status choices: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Single or Married filing separately;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Married filing jointly; 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Head of Household.  </a:t>
            </a:r>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a:t>
            </a:fld>
            <a:endParaRPr lang="en-US"/>
          </a:p>
        </p:txBody>
      </p:sp>
    </p:spTree>
    <p:extLst>
      <p:ext uri="{BB962C8B-B14F-4D97-AF65-F5344CB8AC3E}">
        <p14:creationId xmlns:p14="http://schemas.microsoft.com/office/powerpoint/2010/main" val="1377317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Screen shot of a NRA</a:t>
            </a:r>
            <a:r>
              <a:rPr lang="en-US" baseline="0" dirty="0" smtClean="0"/>
              <a:t> to show the error message you’ll receive if you enter W-4 info for a nonresident alien employee which is not compatible with statutory withholding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Single with no other data on the federal W-4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we have checked the multiple jobs box which is not allowed for a NRA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Tax has requested clarification from MN Revenue about the number of withholding allowances a NRA may claim.  The draft 2020 W-4MN  instructions indicate that they may be able to claim more than 0.  IT will update this error message when we know for 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40</a:t>
            </a:fld>
            <a:endParaRPr lang="en-US"/>
          </a:p>
        </p:txBody>
      </p:sp>
    </p:spTree>
    <p:extLst>
      <p:ext uri="{BB962C8B-B14F-4D97-AF65-F5344CB8AC3E}">
        <p14:creationId xmlns:p14="http://schemas.microsoft.com/office/powerpoint/2010/main" val="621539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 is in the process of putting</a:t>
            </a:r>
            <a:r>
              <a:rPr lang="en-US" baseline="0" dirty="0" smtClean="0"/>
              <a:t> together a one page, two sided word document explaining the new W-4 and providing basic information for students.  Campuses may adapt the document for their own use.   </a:t>
            </a:r>
          </a:p>
          <a:p>
            <a:r>
              <a:rPr lang="en-US" baseline="0" dirty="0" smtClean="0"/>
              <a:t>Contact Ann Page for a copy.</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41</a:t>
            </a:fld>
            <a:endParaRPr lang="en-US"/>
          </a:p>
        </p:txBody>
      </p:sp>
    </p:spTree>
    <p:extLst>
      <p:ext uri="{BB962C8B-B14F-4D97-AF65-F5344CB8AC3E}">
        <p14:creationId xmlns:p14="http://schemas.microsoft.com/office/powerpoint/2010/main" val="1114078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42</a:t>
            </a:fld>
            <a:endParaRPr lang="en-US"/>
          </a:p>
        </p:txBody>
      </p:sp>
    </p:spTree>
    <p:extLst>
      <p:ext uri="{BB962C8B-B14F-4D97-AF65-F5344CB8AC3E}">
        <p14:creationId xmlns:p14="http://schemas.microsoft.com/office/powerpoint/2010/main" val="39393456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to find out more about the federal 2020 W-4</a:t>
            </a:r>
          </a:p>
          <a:p>
            <a:pPr marL="228600" indent="-228600">
              <a:buFont typeface="Arial" panose="020B0604020202020204" pitchFamily="34" charset="0"/>
              <a:buChar char="•"/>
            </a:pPr>
            <a:r>
              <a:rPr lang="en-US" baseline="0" dirty="0" smtClean="0"/>
              <a:t>Link to the IRS withholding tax estimator</a:t>
            </a:r>
          </a:p>
          <a:p>
            <a:pPr marL="228600" indent="-228600">
              <a:buFont typeface="Arial" panose="020B0604020202020204" pitchFamily="34" charset="0"/>
              <a:buChar char="•"/>
            </a:pPr>
            <a:r>
              <a:rPr lang="en-US" baseline="0" dirty="0" smtClean="0"/>
              <a:t>Link to the IRS Draft 2020 W-4</a:t>
            </a:r>
          </a:p>
          <a:p>
            <a:pPr marL="228600" indent="-228600">
              <a:buFont typeface="Arial" panose="020B0604020202020204" pitchFamily="34" charset="0"/>
              <a:buChar char="•"/>
            </a:pPr>
            <a:r>
              <a:rPr lang="en-US" baseline="0" dirty="0" smtClean="0"/>
              <a:t>Link to the 2020 W-4 FAQ</a:t>
            </a:r>
          </a:p>
          <a:p>
            <a:pPr marL="228600" indent="-228600">
              <a:buFont typeface="Arial" panose="020B0604020202020204" pitchFamily="34" charset="0"/>
              <a:buChar char="•"/>
            </a:pPr>
            <a:r>
              <a:rPr lang="en-US" baseline="0" dirty="0" smtClean="0"/>
              <a:t>Link to the employers instructions for 2020 withholding Publication 15-T</a:t>
            </a:r>
          </a:p>
          <a:p>
            <a:pPr marL="228600" indent="-22860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Tax will send out a notification as soon as the IRS has published the 2020 W-4</a:t>
            </a:r>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43</a:t>
            </a:fld>
            <a:endParaRPr lang="en-US"/>
          </a:p>
        </p:txBody>
      </p:sp>
    </p:spTree>
    <p:extLst>
      <p:ext uri="{BB962C8B-B14F-4D97-AF65-F5344CB8AC3E}">
        <p14:creationId xmlns:p14="http://schemas.microsoft.com/office/powerpoint/2010/main" val="4215509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to find more information about the MN form W-4MN</a:t>
            </a:r>
            <a:r>
              <a:rPr lang="en-US" baseline="0" dirty="0" smtClean="0"/>
              <a:t> and links to Tax Services Student Payroll W-4 information</a:t>
            </a:r>
          </a:p>
          <a:p>
            <a:endParaRPr lang="en-US" baseline="0" dirty="0" smtClean="0"/>
          </a:p>
          <a:p>
            <a:r>
              <a:rPr lang="en-US" dirty="0" smtClean="0"/>
              <a:t>The Tax</a:t>
            </a:r>
            <a:r>
              <a:rPr lang="en-US" baseline="0" dirty="0" smtClean="0"/>
              <a:t> Services website will be once the final 2020 W-4 forms and instructions have been posted by the IRS and MN Revenue </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44</a:t>
            </a:fld>
            <a:endParaRPr lang="en-US"/>
          </a:p>
        </p:txBody>
      </p:sp>
    </p:spTree>
    <p:extLst>
      <p:ext uri="{BB962C8B-B14F-4D97-AF65-F5344CB8AC3E}">
        <p14:creationId xmlns:p14="http://schemas.microsoft.com/office/powerpoint/2010/main" val="16539818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Please contact Ann Page with questions about this W-4 tax training at ann.page@minnstate.edu or by phone at 651-201-1730</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45</a:t>
            </a:fld>
            <a:endParaRPr lang="en-US"/>
          </a:p>
        </p:txBody>
      </p:sp>
    </p:spTree>
    <p:extLst>
      <p:ext uri="{BB962C8B-B14F-4D97-AF65-F5344CB8AC3E}">
        <p14:creationId xmlns:p14="http://schemas.microsoft.com/office/powerpoint/2010/main" val="148243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Step</a:t>
            </a:r>
            <a:r>
              <a:rPr lang="en-US" b="1" baseline="0" dirty="0" smtClean="0"/>
              <a:t> 2 of the 2020 W-4 is completed ONLY if it applies to the employee </a:t>
            </a:r>
          </a:p>
          <a:p>
            <a:r>
              <a:rPr lang="en-US" baseline="0" dirty="0" smtClean="0"/>
              <a:t>It applies, if the employee has:</a:t>
            </a:r>
          </a:p>
          <a:p>
            <a:pPr marL="228600" indent="-228600">
              <a:buAutoNum type="arabicParenR"/>
            </a:pPr>
            <a:r>
              <a:rPr lang="en-US" baseline="0" dirty="0" smtClean="0"/>
              <a:t>more than one job or </a:t>
            </a:r>
          </a:p>
          <a:p>
            <a:pPr marL="228600" indent="-228600">
              <a:buAutoNum type="arabicParenR"/>
            </a:pPr>
            <a:r>
              <a:rPr lang="en-US" baseline="0" dirty="0" smtClean="0"/>
              <a:t>is married with a working spouse, </a:t>
            </a:r>
          </a:p>
          <a:p>
            <a:pPr marL="0" indent="0">
              <a:buNone/>
            </a:pPr>
            <a:r>
              <a:rPr lang="en-US" baseline="0" dirty="0" smtClean="0"/>
              <a:t>The employee has one of 3 options for determining the correct amount of withholding for all jobs:</a:t>
            </a:r>
          </a:p>
          <a:p>
            <a:pPr marL="685800" lvl="1" indent="-228600">
              <a:buAutoNum type="alphaLcParenR"/>
            </a:pPr>
            <a:r>
              <a:rPr lang="en-US" baseline="0" dirty="0" smtClean="0"/>
              <a:t>Use the IRS Withholding Tax Estimator – the IRS says this option will provide the most accurate withholding </a:t>
            </a:r>
            <a:r>
              <a:rPr lang="en-US" sz="1200" u="sng" kern="1200" dirty="0" smtClean="0">
                <a:solidFill>
                  <a:schemeClr val="tx1"/>
                </a:solidFill>
                <a:effectLst/>
                <a:latin typeface="+mn-lt"/>
                <a:ea typeface="+mn-ea"/>
                <a:cs typeface="+mn-cs"/>
                <a:hlinkClick r:id="rId3"/>
              </a:rPr>
              <a:t>https://apps.irs.gov/app/tax-withholding-estimator</a:t>
            </a:r>
            <a:endParaRPr lang="en-US" sz="1200" kern="1200" dirty="0" smtClean="0">
              <a:solidFill>
                <a:schemeClr val="tx1"/>
              </a:solidFill>
              <a:effectLst/>
              <a:latin typeface="+mn-lt"/>
              <a:ea typeface="+mn-ea"/>
              <a:cs typeface="+mn-cs"/>
            </a:endParaRPr>
          </a:p>
          <a:p>
            <a:pPr marL="685800" lvl="1" indent="-228600">
              <a:buAutoNum type="alphaLcParenR"/>
            </a:pPr>
            <a:r>
              <a:rPr lang="en-US" baseline="0" dirty="0" smtClean="0"/>
              <a:t>Use the W-4 2020 worksheet which is on page 3 of the 2020 W-4 </a:t>
            </a:r>
          </a:p>
          <a:p>
            <a:pPr marL="685800" lvl="1" indent="-228600">
              <a:buAutoNum type="alphaLcParenR"/>
            </a:pPr>
            <a:r>
              <a:rPr lang="en-US" baseline="0" dirty="0" smtClean="0"/>
              <a:t>If there are only 2 jobs total, the employee may check box 2(c) of the W-4 (and on the W-4 for the other job).  This option will apply withholding at a higher rate.  Note: this option is accurate for jobs with similar pay; otherwise, more than than necessary may be withheld. </a:t>
            </a:r>
          </a:p>
          <a:p>
            <a:pPr marL="685800" lvl="1" indent="-228600">
              <a:buAutoNum type="alphaLcParen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IRS says use the estimator if you (or your spouse) have self-employment income, including as an independent contractor.</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5</a:t>
            </a:fld>
            <a:endParaRPr lang="en-US"/>
          </a:p>
        </p:txBody>
      </p:sp>
    </p:spTree>
    <p:extLst>
      <p:ext uri="{BB962C8B-B14F-4D97-AF65-F5344CB8AC3E}">
        <p14:creationId xmlns:p14="http://schemas.microsoft.com/office/powerpoint/2010/main" val="98609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3 is optional.</a:t>
            </a:r>
            <a:r>
              <a:rPr lang="en-US" baseline="0" dirty="0" smtClean="0"/>
              <a:t>  </a:t>
            </a:r>
          </a:p>
          <a:p>
            <a:r>
              <a:rPr lang="en-US" dirty="0" smtClean="0"/>
              <a:t>Step 3 is used to</a:t>
            </a:r>
            <a:r>
              <a:rPr lang="en-US" baseline="0" dirty="0" smtClean="0"/>
              <a:t> determine the amount of child tax credits and other tax credits. The amount on this line is an </a:t>
            </a:r>
            <a:r>
              <a:rPr lang="en-US" b="1" baseline="0" dirty="0" smtClean="0"/>
              <a:t>annual </a:t>
            </a:r>
            <a:r>
              <a:rPr lang="en-US" baseline="0" dirty="0" smtClean="0"/>
              <a:t>reduction to the amount of withholding.  </a:t>
            </a:r>
          </a:p>
          <a:p>
            <a:r>
              <a:rPr lang="en-US" baseline="0" dirty="0" smtClean="0"/>
              <a:t>Use the amount entered on line 3 EVEN IF that amount is not equal to the sum of the worksheet to the left in Step 3 because the total may take into account tax credits other than dependents.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Including these credits will increase the employee’s paycheck and reduce the amount of any refund they may receive when they file their tax return. </a:t>
            </a:r>
          </a:p>
          <a:p>
            <a:endParaRPr lang="en-US" baseline="0" dirty="0" smtClean="0"/>
          </a:p>
          <a:p>
            <a:r>
              <a:rPr lang="en-US" baseline="0" dirty="0" smtClean="0"/>
              <a:t>If the employee wishes to include other tax credits, it is suggested  they use the IRS Withholding Tax Estimator.  The estimator will tell the employee what to enter in this section.</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6</a:t>
            </a:fld>
            <a:endParaRPr lang="en-US"/>
          </a:p>
        </p:txBody>
      </p:sp>
    </p:spTree>
    <p:extLst>
      <p:ext uri="{BB962C8B-B14F-4D97-AF65-F5344CB8AC3E}">
        <p14:creationId xmlns:p14="http://schemas.microsoft.com/office/powerpoint/2010/main" val="93776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Step 4 – Other Adjustments </a:t>
            </a:r>
            <a:r>
              <a:rPr lang="en-US" sz="1200" b="1" i="1" u="none" strike="noStrike" kern="1200" baseline="0" dirty="0" smtClean="0">
                <a:solidFill>
                  <a:schemeClr val="tx1"/>
                </a:solidFill>
                <a:latin typeface="+mn-lt"/>
                <a:ea typeface="+mn-ea"/>
                <a:cs typeface="+mn-cs"/>
              </a:rPr>
              <a:t>(optional):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dirty="0" smtClean="0">
                <a:solidFill>
                  <a:schemeClr val="tx1"/>
                </a:solidFill>
                <a:latin typeface="+mn-lt"/>
                <a:ea typeface="+mn-ea"/>
                <a:cs typeface="+mn-cs"/>
              </a:rPr>
              <a:t>Step 4(a) Other Income (not from jobs). </a:t>
            </a:r>
            <a:r>
              <a:rPr lang="en-US" sz="1200" b="0" i="0" u="none" strike="noStrike" kern="1200" baseline="0" dirty="0" smtClean="0">
                <a:solidFill>
                  <a:schemeClr val="tx1"/>
                </a:solidFill>
                <a:latin typeface="+mn-lt"/>
                <a:ea typeface="+mn-ea"/>
                <a:cs typeface="+mn-cs"/>
              </a:rPr>
              <a:t>The employee enters the total of their other estimated income for the year, if any. This may include interest, dividend and retirement income.</a:t>
            </a:r>
          </a:p>
          <a:p>
            <a:r>
              <a:rPr lang="en-US" sz="1200" b="0" i="0" u="none" strike="noStrike" kern="1200" baseline="0" dirty="0" smtClean="0">
                <a:solidFill>
                  <a:schemeClr val="tx1"/>
                </a:solidFill>
                <a:latin typeface="+mn-lt"/>
                <a:ea typeface="+mn-ea"/>
                <a:cs typeface="+mn-cs"/>
              </a:rPr>
              <a:t>They should </a:t>
            </a:r>
            <a:r>
              <a:rPr lang="en-US" sz="1200" b="0" i="1"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include income from any jobs. </a:t>
            </a:r>
          </a:p>
          <a:p>
            <a:r>
              <a:rPr lang="en-US" sz="1200" b="1" i="1" u="none" strike="noStrike" kern="1200" baseline="0" dirty="0" smtClean="0">
                <a:solidFill>
                  <a:schemeClr val="tx1"/>
                </a:solidFill>
                <a:latin typeface="+mn-lt"/>
                <a:ea typeface="+mn-ea"/>
                <a:cs typeface="+mn-cs"/>
              </a:rPr>
              <a:t>Step 4(b) Deductions. </a:t>
            </a:r>
            <a:r>
              <a:rPr lang="en-US" sz="1200" b="0" i="0" u="none" strike="noStrike" kern="1200" baseline="0" dirty="0" smtClean="0">
                <a:solidFill>
                  <a:schemeClr val="tx1"/>
                </a:solidFill>
                <a:latin typeface="+mn-lt"/>
                <a:ea typeface="+mn-ea"/>
                <a:cs typeface="+mn-cs"/>
              </a:rPr>
              <a:t>The employee enters the amount from the W-4 Deductions Worksheet, line 5, if they expect to claim deductions other than the basic standard deduction on their 2020 tax return </a:t>
            </a:r>
            <a:r>
              <a:rPr lang="en-US" sz="1200" b="1" i="0" u="none" strike="noStrike" kern="1200" baseline="0" dirty="0" smtClean="0">
                <a:solidFill>
                  <a:schemeClr val="tx1"/>
                </a:solidFill>
                <a:latin typeface="+mn-lt"/>
                <a:ea typeface="+mn-ea"/>
                <a:cs typeface="+mn-cs"/>
              </a:rPr>
              <a:t>and</a:t>
            </a:r>
            <a:r>
              <a:rPr lang="en-US" sz="1200" b="0" i="0" u="none" strike="noStrike" kern="1200" baseline="0" dirty="0" smtClean="0">
                <a:solidFill>
                  <a:schemeClr val="tx1"/>
                </a:solidFill>
                <a:latin typeface="+mn-lt"/>
                <a:ea typeface="+mn-ea"/>
                <a:cs typeface="+mn-cs"/>
              </a:rPr>
              <a:t> want to reduce their withholding to account for these deductions. This includes both itemized deductions and other deductions such as student loan interest.   </a:t>
            </a:r>
          </a:p>
          <a:p>
            <a:r>
              <a:rPr lang="en-US" sz="1200" b="0" i="0" u="none" strike="noStrike" kern="1200" baseline="0" dirty="0" smtClean="0">
                <a:solidFill>
                  <a:schemeClr val="tx1"/>
                </a:solidFill>
                <a:latin typeface="+mn-lt"/>
                <a:ea typeface="+mn-ea"/>
                <a:cs typeface="+mn-cs"/>
              </a:rPr>
              <a:t> </a:t>
            </a:r>
          </a:p>
          <a:p>
            <a:r>
              <a:rPr lang="en-US" sz="1200" b="1" i="1" u="none" strike="noStrike" kern="1200" baseline="0" dirty="0" smtClean="0">
                <a:solidFill>
                  <a:schemeClr val="tx1"/>
                </a:solidFill>
                <a:latin typeface="+mn-lt"/>
                <a:ea typeface="+mn-ea"/>
                <a:cs typeface="+mn-cs"/>
              </a:rPr>
              <a:t>Step 4(c)Extra Withholding. </a:t>
            </a:r>
            <a:r>
              <a:rPr lang="en-US" sz="1200" b="0" i="0" u="none" strike="noStrike" kern="1200" baseline="0" dirty="0" smtClean="0">
                <a:solidFill>
                  <a:schemeClr val="tx1"/>
                </a:solidFill>
                <a:latin typeface="+mn-lt"/>
                <a:ea typeface="+mn-ea"/>
                <a:cs typeface="+mn-cs"/>
              </a:rPr>
              <a:t>The employee enters any additional tax they want withheld from their pay </a:t>
            </a:r>
            <a:r>
              <a:rPr lang="en-US" sz="1200" b="1" i="0" u="none" strike="noStrike" kern="1200" baseline="0" dirty="0" smtClean="0">
                <a:solidFill>
                  <a:schemeClr val="tx1"/>
                </a:solidFill>
                <a:latin typeface="+mn-lt"/>
                <a:ea typeface="+mn-ea"/>
                <a:cs typeface="+mn-cs"/>
              </a:rPr>
              <a:t>each pay period, </a:t>
            </a:r>
            <a:r>
              <a:rPr lang="en-US" sz="1200" b="0" i="0" u="none" strike="noStrike" kern="1200" baseline="0" dirty="0" smtClean="0">
                <a:solidFill>
                  <a:schemeClr val="tx1"/>
                </a:solidFill>
                <a:latin typeface="+mn-lt"/>
                <a:ea typeface="+mn-ea"/>
                <a:cs typeface="+mn-cs"/>
              </a:rPr>
              <a:t>including any amounts from the W-4 Multiple Jobs Worksheet, line 4. Entering an amount here will reduce their paycheck and will either increase their refund or reduce any amount of tax that they owe.</a:t>
            </a:r>
            <a:endParaRPr lang="en-US" dirty="0"/>
          </a:p>
        </p:txBody>
      </p:sp>
      <p:sp>
        <p:nvSpPr>
          <p:cNvPr id="4" name="Slide Number Placeholder 3"/>
          <p:cNvSpPr>
            <a:spLocks noGrp="1"/>
          </p:cNvSpPr>
          <p:nvPr>
            <p:ph type="sldNum" sz="quarter" idx="10"/>
          </p:nvPr>
        </p:nvSpPr>
        <p:spPr/>
        <p:txBody>
          <a:bodyPr/>
          <a:lstStyle/>
          <a:p>
            <a:fld id="{654EEEFA-281C-41A9-8A22-E624927AD31F}" type="slidenum">
              <a:rPr lang="en-US" smtClean="0"/>
              <a:t>7</a:t>
            </a:fld>
            <a:endParaRPr lang="en-US"/>
          </a:p>
        </p:txBody>
      </p:sp>
    </p:spTree>
    <p:extLst>
      <p:ext uri="{BB962C8B-B14F-4D97-AF65-F5344CB8AC3E}">
        <p14:creationId xmlns:p14="http://schemas.microsoft.com/office/powerpoint/2010/main" val="296463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W-4 Worksheets – page 3 of the 2020 W-4</a:t>
            </a:r>
          </a:p>
          <a:p>
            <a:r>
              <a:rPr lang="en-US" sz="1200" b="1" i="0" u="none" strike="noStrike" kern="1200" baseline="0" dirty="0" smtClean="0">
                <a:solidFill>
                  <a:schemeClr val="tx1"/>
                </a:solidFill>
                <a:latin typeface="+mn-lt"/>
                <a:ea typeface="+mn-ea"/>
                <a:cs typeface="+mn-cs"/>
              </a:rPr>
              <a:t>Step 2(b) - Multiple Jobs Worksheet</a:t>
            </a:r>
          </a:p>
          <a:p>
            <a:r>
              <a:rPr lang="en-US" sz="1200" b="0" i="0" u="none" strike="noStrike" kern="1200" baseline="0" dirty="0" smtClean="0">
                <a:solidFill>
                  <a:schemeClr val="tx1"/>
                </a:solidFill>
                <a:latin typeface="+mn-lt"/>
                <a:ea typeface="+mn-ea"/>
                <a:cs typeface="+mn-cs"/>
              </a:rPr>
              <a:t>The employee completes this worksheet if they have more than one job or a working spouse and choose Option 2(b) in Step 2. </a:t>
            </a:r>
          </a:p>
          <a:p>
            <a:r>
              <a:rPr lang="en-US" sz="1200" b="0" i="0" u="none" strike="noStrike" kern="1200" baseline="0" dirty="0" smtClean="0">
                <a:solidFill>
                  <a:schemeClr val="tx1"/>
                </a:solidFill>
                <a:latin typeface="+mn-lt"/>
                <a:ea typeface="+mn-ea"/>
                <a:cs typeface="+mn-cs"/>
              </a:rPr>
              <a:t>Remember Step 2 </a:t>
            </a:r>
            <a:r>
              <a:rPr lang="en-US" sz="1200" b="0" i="1" u="none" strike="noStrike" kern="1200" baseline="0" dirty="0" smtClean="0">
                <a:solidFill>
                  <a:schemeClr val="tx1"/>
                </a:solidFill>
                <a:latin typeface="+mn-lt"/>
                <a:ea typeface="+mn-ea"/>
                <a:cs typeface="+mn-cs"/>
              </a:rPr>
              <a:t>only</a:t>
            </a:r>
            <a:r>
              <a:rPr lang="en-US" sz="1200" b="0" i="0" u="none" strike="noStrike" kern="1200" baseline="0" dirty="0" smtClean="0">
                <a:solidFill>
                  <a:schemeClr val="tx1"/>
                </a:solidFill>
                <a:latin typeface="+mn-lt"/>
                <a:ea typeface="+mn-ea"/>
                <a:cs typeface="+mn-cs"/>
              </a:rPr>
              <a:t> applies to employees with multiple jobs and gives the employee three choices – a) use the withholding tax estimator, b) complete this worksheet on page 3 of the W-4, or c) </a:t>
            </a:r>
            <a:r>
              <a:rPr lang="en-US" baseline="0" dirty="0" smtClean="0"/>
              <a:t>If there are only 2 jobs total, the employee can</a:t>
            </a:r>
            <a:r>
              <a:rPr lang="en-US" sz="1200" b="0" i="0" u="none" strike="noStrike" kern="1200" baseline="0" dirty="0" smtClean="0">
                <a:solidFill>
                  <a:schemeClr val="tx1"/>
                </a:solidFill>
                <a:latin typeface="+mn-lt"/>
                <a:ea typeface="+mn-ea"/>
                <a:cs typeface="+mn-cs"/>
              </a:rPr>
              <a:t> check box 2(c) to have withholding applied at a higher rate. </a:t>
            </a:r>
          </a:p>
          <a:p>
            <a:r>
              <a:rPr lang="en-US" sz="1200" b="0" i="0" u="none" strike="noStrike" kern="1200" baseline="0" dirty="0" smtClean="0">
                <a:solidFill>
                  <a:schemeClr val="tx1"/>
                </a:solidFill>
                <a:latin typeface="+mn-lt"/>
                <a:ea typeface="+mn-ea"/>
                <a:cs typeface="+mn-cs"/>
              </a:rPr>
              <a:t>Worksheet line 4 is entered on the W-4 Step 4(c) as additional withholding each pay period</a:t>
            </a:r>
            <a:endParaRPr lang="en-US" b="0" dirty="0"/>
          </a:p>
        </p:txBody>
      </p:sp>
      <p:sp>
        <p:nvSpPr>
          <p:cNvPr id="4" name="Slide Number Placeholder 3"/>
          <p:cNvSpPr>
            <a:spLocks noGrp="1"/>
          </p:cNvSpPr>
          <p:nvPr>
            <p:ph type="sldNum" sz="quarter" idx="10"/>
          </p:nvPr>
        </p:nvSpPr>
        <p:spPr/>
        <p:txBody>
          <a:bodyPr/>
          <a:lstStyle/>
          <a:p>
            <a:fld id="{654EEEFA-281C-41A9-8A22-E624927AD31F}" type="slidenum">
              <a:rPr lang="en-US" smtClean="0"/>
              <a:t>8</a:t>
            </a:fld>
            <a:endParaRPr lang="en-US"/>
          </a:p>
        </p:txBody>
      </p:sp>
    </p:spTree>
    <p:extLst>
      <p:ext uri="{BB962C8B-B14F-4D97-AF65-F5344CB8AC3E}">
        <p14:creationId xmlns:p14="http://schemas.microsoft.com/office/powerpoint/2010/main" val="190278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W-4 Worksheets – page 3 of the 2020 W-4</a:t>
            </a:r>
          </a:p>
          <a:p>
            <a:r>
              <a:rPr lang="en-US" sz="1200" b="1" i="0" u="none" strike="noStrike" kern="1200" baseline="0" dirty="0" smtClean="0">
                <a:solidFill>
                  <a:schemeClr val="tx1"/>
                </a:solidFill>
                <a:latin typeface="+mn-lt"/>
                <a:ea typeface="+mn-ea"/>
                <a:cs typeface="+mn-cs"/>
              </a:rPr>
              <a:t>Step 4(b) - Deductions Worksheet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employee completes this worksheet to determine the amount to enter in Step 4(b)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654EEEFA-281C-41A9-8A22-E624927AD31F}" type="slidenum">
              <a:rPr lang="en-US" smtClean="0"/>
              <a:t>9</a:t>
            </a:fld>
            <a:endParaRPr lang="en-US"/>
          </a:p>
        </p:txBody>
      </p:sp>
    </p:spTree>
    <p:extLst>
      <p:ext uri="{BB962C8B-B14F-4D97-AF65-F5344CB8AC3E}">
        <p14:creationId xmlns:p14="http://schemas.microsoft.com/office/powerpoint/2010/main" val="3117131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819400"/>
            <a:ext cx="8229600" cy="1143000"/>
          </a:xfrm>
        </p:spPr>
        <p:txBody>
          <a:bodyPr/>
          <a:lstStyle>
            <a:lvl1pPr algn="l">
              <a:defRPr/>
            </a:lvl1pPr>
          </a:lstStyle>
          <a:p>
            <a:r>
              <a:rPr lang="en-US" dirty="0" smtClean="0"/>
              <a:t>Click to edit Section Title Page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76454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TITLE </a:t>
            </a:r>
          </a:p>
          <a:p>
            <a:pPr lvl="0"/>
            <a:r>
              <a:rPr lang="en-US" dirty="0" smtClean="0"/>
              <a:t>(WHICH can RUN OVER two lines)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215766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3"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TITLE </a:t>
            </a:r>
          </a:p>
          <a:p>
            <a:pPr lvl="0"/>
            <a:r>
              <a:rPr lang="en-US" dirty="0" smtClean="0"/>
              <a:t>(WHICH can RUN OVER two lines)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115612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2"/>
          <p:cNvSpPr>
            <a:spLocks noGrp="1"/>
          </p:cNvSpPr>
          <p:nvPr>
            <p:ph type="body" idx="13"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TITLE </a:t>
            </a:r>
          </a:p>
          <a:p>
            <a:pPr lvl="0"/>
            <a:r>
              <a:rPr lang="en-US" dirty="0" smtClean="0"/>
              <a:t>(WHICH can RUN OVER two lines)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74727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6" name="Straight Connector 5"/>
          <p:cNvCxnSpPr/>
          <p:nvPr userDrawn="1"/>
        </p:nvCxnSpPr>
        <p:spPr>
          <a:xfrm>
            <a:off x="4416794" y="5791200"/>
            <a:ext cx="383806" cy="0"/>
          </a:xfrm>
          <a:prstGeom prst="line">
            <a:avLst/>
          </a:prstGeom>
          <a:ln w="88900">
            <a:solidFill>
              <a:srgbClr val="009F4D"/>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1905000" y="2505670"/>
            <a:ext cx="5334000" cy="923330"/>
          </a:xfrm>
          <a:prstGeom prst="rect">
            <a:avLst/>
          </a:prstGeom>
          <a:noFill/>
        </p:spPr>
        <p:txBody>
          <a:bodyPr wrap="square" rtlCol="0">
            <a:spAutoFit/>
          </a:bodyPr>
          <a:lstStyle/>
          <a:p>
            <a:pPr marL="0" lvl="0" indent="0" algn="ctr" defTabSz="914400" rtl="0" eaLnBrk="1" latinLnBrk="0" hangingPunct="1">
              <a:spcBef>
                <a:spcPct val="20000"/>
              </a:spcBef>
              <a:buClr>
                <a:srgbClr val="009F4D"/>
              </a:buClr>
              <a:buFont typeface="Arial" panose="020B0604020202020204" pitchFamily="34" charset="0"/>
              <a:buNone/>
            </a:pPr>
            <a:r>
              <a:rPr lang="en-US" sz="5400" b="1" kern="1200" baseline="0" dirty="0" smtClean="0">
                <a:solidFill>
                  <a:srgbClr val="0C2340"/>
                </a:solidFill>
                <a:latin typeface="+mn-lt"/>
                <a:ea typeface="+mn-ea"/>
                <a:cs typeface="+mn-cs"/>
              </a:rPr>
              <a:t>THANK YOU</a:t>
            </a:r>
          </a:p>
        </p:txBody>
      </p:sp>
      <p:sp>
        <p:nvSpPr>
          <p:cNvPr id="8" name="TextBox 7"/>
          <p:cNvSpPr txBox="1"/>
          <p:nvPr userDrawn="1"/>
        </p:nvSpPr>
        <p:spPr>
          <a:xfrm>
            <a:off x="2523460" y="3429000"/>
            <a:ext cx="4182140" cy="1938992"/>
          </a:xfrm>
          <a:prstGeom prst="rect">
            <a:avLst/>
          </a:prstGeom>
          <a:noFill/>
        </p:spPr>
        <p:txBody>
          <a:bodyPr wrap="square" rtlCol="0">
            <a:spAutoFit/>
          </a:bodyPr>
          <a:lstStyle/>
          <a:p>
            <a:pPr lvl="0" algn="ctr"/>
            <a:r>
              <a:rPr lang="en-US" sz="2400" b="1" dirty="0" smtClean="0">
                <a:solidFill>
                  <a:srgbClr val="ACA39A"/>
                </a:solidFill>
              </a:rPr>
              <a:t>30 East 7th Street</a:t>
            </a:r>
          </a:p>
          <a:p>
            <a:pPr lvl="0" algn="ctr"/>
            <a:r>
              <a:rPr lang="en-US" sz="2400" b="1" dirty="0" smtClean="0">
                <a:solidFill>
                  <a:srgbClr val="ACA39A"/>
                </a:solidFill>
              </a:rPr>
              <a:t>St. Paul, MN  55101</a:t>
            </a:r>
          </a:p>
          <a:p>
            <a:pPr lvl="0" algn="ctr"/>
            <a:endParaRPr lang="en-US" sz="2400" b="1" dirty="0" smtClean="0">
              <a:solidFill>
                <a:srgbClr val="ACA39A"/>
              </a:solidFill>
            </a:endParaRPr>
          </a:p>
          <a:p>
            <a:pPr lvl="0" algn="ctr"/>
            <a:r>
              <a:rPr lang="en-US" sz="2400" b="1" dirty="0" smtClean="0">
                <a:solidFill>
                  <a:srgbClr val="ACA39A"/>
                </a:solidFill>
              </a:rPr>
              <a:t>651-201-1800</a:t>
            </a:r>
          </a:p>
          <a:p>
            <a:pPr lvl="0" algn="ctr"/>
            <a:r>
              <a:rPr lang="en-US" sz="2400" b="1" dirty="0" smtClean="0">
                <a:solidFill>
                  <a:srgbClr val="ACA39A"/>
                </a:solidFill>
              </a:rPr>
              <a:t>888-667-2848</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400" y="533400"/>
            <a:ext cx="4308929" cy="1447800"/>
          </a:xfrm>
          <a:prstGeom prst="rect">
            <a:avLst/>
          </a:prstGeom>
        </p:spPr>
      </p:pic>
      <p:sp>
        <p:nvSpPr>
          <p:cNvPr id="14" name="TextBox 13"/>
          <p:cNvSpPr txBox="1"/>
          <p:nvPr userDrawn="1"/>
        </p:nvSpPr>
        <p:spPr>
          <a:xfrm>
            <a:off x="1905000" y="6200001"/>
            <a:ext cx="5334000" cy="276999"/>
          </a:xfrm>
          <a:prstGeom prst="rect">
            <a:avLst/>
          </a:prstGeom>
          <a:noFill/>
        </p:spPr>
        <p:txBody>
          <a:bodyPr wrap="square" rtlCol="0">
            <a:spAutoFit/>
          </a:bodyPr>
          <a:lstStyle/>
          <a:p>
            <a:pPr lvl="0" algn="ctr"/>
            <a:r>
              <a:rPr lang="en-US" sz="1200" dirty="0" smtClean="0"/>
              <a:t>MINNESOTA STATE IS AN EQUAL OPPORTUNITY EMPLOYER AND EDUCATOR</a:t>
            </a:r>
            <a:endParaRPr lang="en-US" sz="1200" dirty="0"/>
          </a:p>
        </p:txBody>
      </p:sp>
    </p:spTree>
    <p:extLst>
      <p:ext uri="{BB962C8B-B14F-4D97-AF65-F5344CB8AC3E}">
        <p14:creationId xmlns:p14="http://schemas.microsoft.com/office/powerpoint/2010/main" val="1202966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36111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8135"/>
            <a:ext cx="9144000" cy="108065"/>
          </a:xfrm>
          <a:prstGeom prst="rect">
            <a:avLst/>
          </a:prstGeom>
        </p:spPr>
      </p:pic>
      <p:sp>
        <p:nvSpPr>
          <p:cNvPr id="8" name="Text Placeholder 7"/>
          <p:cNvSpPr>
            <a:spLocks noGrp="1"/>
          </p:cNvSpPr>
          <p:nvPr>
            <p:ph type="body" sz="quarter" idx="10" hasCustomPrompt="1"/>
          </p:nvPr>
        </p:nvSpPr>
        <p:spPr>
          <a:xfrm>
            <a:off x="5410200" y="3124200"/>
            <a:ext cx="2667000" cy="457200"/>
          </a:xfrm>
          <a:prstGeom prst="rect">
            <a:avLst/>
          </a:prstGeom>
        </p:spPr>
        <p:txBody>
          <a:bodyPr>
            <a:normAutofit/>
          </a:bodyPr>
          <a:lstStyle>
            <a:lvl1pPr marL="0" indent="0" algn="r">
              <a:buNone/>
              <a:defRPr sz="1800" b="1">
                <a:solidFill>
                  <a:srgbClr val="009F4D"/>
                </a:solidFill>
              </a:defRPr>
            </a:lvl1pPr>
          </a:lstStyle>
          <a:p>
            <a:pPr lvl="0"/>
            <a:r>
              <a:rPr lang="en-US" dirty="0" smtClean="0"/>
              <a:t>Click to edit Date</a:t>
            </a:r>
          </a:p>
        </p:txBody>
      </p:sp>
      <p:sp>
        <p:nvSpPr>
          <p:cNvPr id="10" name="Text Placeholder 9"/>
          <p:cNvSpPr>
            <a:spLocks noGrp="1"/>
          </p:cNvSpPr>
          <p:nvPr>
            <p:ph type="body" sz="quarter" idx="11" hasCustomPrompt="1"/>
          </p:nvPr>
        </p:nvSpPr>
        <p:spPr>
          <a:xfrm>
            <a:off x="4724400" y="3468688"/>
            <a:ext cx="3352800" cy="417512"/>
          </a:xfrm>
          <a:prstGeom prst="rect">
            <a:avLst/>
          </a:prstGeom>
        </p:spPr>
        <p:txBody>
          <a:bodyPr>
            <a:noAutofit/>
          </a:bodyPr>
          <a:lstStyle>
            <a:lvl1pPr marL="0" indent="0" algn="r">
              <a:buNone/>
              <a:defRPr sz="1600" b="1">
                <a:solidFill>
                  <a:srgbClr val="009F4D"/>
                </a:solidFill>
              </a:defRPr>
            </a:lvl1pPr>
          </a:lstStyle>
          <a:p>
            <a:pPr lvl="0"/>
            <a:r>
              <a:rPr lang="en-US" dirty="0" smtClean="0"/>
              <a:t>Click to edit DEPARMENT NAME</a:t>
            </a:r>
          </a:p>
        </p:txBody>
      </p:sp>
      <p:sp>
        <p:nvSpPr>
          <p:cNvPr id="12" name="Content Placeholder 11"/>
          <p:cNvSpPr>
            <a:spLocks noGrp="1"/>
          </p:cNvSpPr>
          <p:nvPr>
            <p:ph sz="quarter" idx="12" hasCustomPrompt="1"/>
          </p:nvPr>
        </p:nvSpPr>
        <p:spPr>
          <a:xfrm>
            <a:off x="990600" y="3886200"/>
            <a:ext cx="5943600" cy="1143000"/>
          </a:xfrm>
          <a:prstGeom prst="rect">
            <a:avLst/>
          </a:prstGeom>
        </p:spPr>
        <p:txBody>
          <a:bodyPr>
            <a:noAutofit/>
          </a:bodyPr>
          <a:lstStyle>
            <a:lvl1pPr marL="0" indent="0">
              <a:buNone/>
              <a:defRPr sz="4000" b="1" baseline="0">
                <a:solidFill>
                  <a:srgbClr val="0C2340"/>
                </a:solidFill>
              </a:defRPr>
            </a:lvl1pPr>
          </a:lstStyle>
          <a:p>
            <a:pPr lvl="0"/>
            <a:r>
              <a:rPr lang="en-US" dirty="0" smtClean="0"/>
              <a:t>Click to edit POWERPOINT PRESENTATION title</a:t>
            </a:r>
          </a:p>
        </p:txBody>
      </p:sp>
      <p:sp>
        <p:nvSpPr>
          <p:cNvPr id="14" name="Text Placeholder 13"/>
          <p:cNvSpPr>
            <a:spLocks noGrp="1"/>
          </p:cNvSpPr>
          <p:nvPr>
            <p:ph type="body" sz="quarter" idx="13" hasCustomPrompt="1"/>
          </p:nvPr>
        </p:nvSpPr>
        <p:spPr>
          <a:xfrm>
            <a:off x="990600" y="5105400"/>
            <a:ext cx="2667000" cy="533400"/>
          </a:xfrm>
          <a:prstGeom prst="rect">
            <a:avLst/>
          </a:prstGeom>
        </p:spPr>
        <p:txBody>
          <a:bodyPr>
            <a:normAutofit/>
          </a:bodyPr>
          <a:lstStyle>
            <a:lvl1pPr marL="0" indent="0">
              <a:buNone/>
              <a:defRPr sz="2000" b="1">
                <a:solidFill>
                  <a:srgbClr val="009F4D"/>
                </a:solidFill>
              </a:defRPr>
            </a:lvl1pPr>
          </a:lstStyle>
          <a:p>
            <a:pPr lvl="0"/>
            <a:r>
              <a:rPr lang="en-US" dirty="0" smtClean="0"/>
              <a:t>Click to edit Subhead</a:t>
            </a:r>
          </a:p>
        </p:txBody>
      </p:sp>
    </p:spTree>
    <p:extLst>
      <p:ext uri="{BB962C8B-B14F-4D97-AF65-F5344CB8AC3E}">
        <p14:creationId xmlns:p14="http://schemas.microsoft.com/office/powerpoint/2010/main" val="197236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36111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8135"/>
            <a:ext cx="9144000" cy="108065"/>
          </a:xfrm>
          <a:prstGeom prst="rect">
            <a:avLst/>
          </a:prstGeom>
        </p:spPr>
      </p:pic>
      <p:sp>
        <p:nvSpPr>
          <p:cNvPr id="8" name="Text Placeholder 7"/>
          <p:cNvSpPr>
            <a:spLocks noGrp="1"/>
          </p:cNvSpPr>
          <p:nvPr>
            <p:ph type="body" sz="quarter" idx="10" hasCustomPrompt="1"/>
          </p:nvPr>
        </p:nvSpPr>
        <p:spPr>
          <a:xfrm>
            <a:off x="5410200" y="3124200"/>
            <a:ext cx="2667000" cy="457200"/>
          </a:xfrm>
          <a:prstGeom prst="rect">
            <a:avLst/>
          </a:prstGeom>
        </p:spPr>
        <p:txBody>
          <a:bodyPr>
            <a:normAutofit/>
          </a:bodyPr>
          <a:lstStyle>
            <a:lvl1pPr marL="0" indent="0" algn="r">
              <a:buNone/>
              <a:defRPr sz="1800" b="1">
                <a:solidFill>
                  <a:srgbClr val="009F4D"/>
                </a:solidFill>
              </a:defRPr>
            </a:lvl1pPr>
          </a:lstStyle>
          <a:p>
            <a:pPr lvl="0"/>
            <a:r>
              <a:rPr lang="en-US" dirty="0" smtClean="0"/>
              <a:t>Click to edit Date</a:t>
            </a:r>
          </a:p>
        </p:txBody>
      </p:sp>
      <p:sp>
        <p:nvSpPr>
          <p:cNvPr id="10" name="Text Placeholder 9"/>
          <p:cNvSpPr>
            <a:spLocks noGrp="1"/>
          </p:cNvSpPr>
          <p:nvPr>
            <p:ph type="body" sz="quarter" idx="11" hasCustomPrompt="1"/>
          </p:nvPr>
        </p:nvSpPr>
        <p:spPr>
          <a:xfrm>
            <a:off x="4724400" y="3468688"/>
            <a:ext cx="3352800" cy="417512"/>
          </a:xfrm>
          <a:prstGeom prst="rect">
            <a:avLst/>
          </a:prstGeom>
        </p:spPr>
        <p:txBody>
          <a:bodyPr>
            <a:noAutofit/>
          </a:bodyPr>
          <a:lstStyle>
            <a:lvl1pPr marL="0" indent="0" algn="r">
              <a:buNone/>
              <a:defRPr sz="1600" b="1">
                <a:solidFill>
                  <a:srgbClr val="009F4D"/>
                </a:solidFill>
              </a:defRPr>
            </a:lvl1pPr>
          </a:lstStyle>
          <a:p>
            <a:pPr lvl="0"/>
            <a:r>
              <a:rPr lang="en-US" dirty="0" smtClean="0"/>
              <a:t>Click to edit DEPARMENT NAME</a:t>
            </a:r>
          </a:p>
        </p:txBody>
      </p:sp>
      <p:sp>
        <p:nvSpPr>
          <p:cNvPr id="12" name="Content Placeholder 11"/>
          <p:cNvSpPr>
            <a:spLocks noGrp="1"/>
          </p:cNvSpPr>
          <p:nvPr>
            <p:ph sz="quarter" idx="12" hasCustomPrompt="1"/>
          </p:nvPr>
        </p:nvSpPr>
        <p:spPr>
          <a:xfrm>
            <a:off x="990600" y="3886200"/>
            <a:ext cx="5943600" cy="1143000"/>
          </a:xfrm>
          <a:prstGeom prst="rect">
            <a:avLst/>
          </a:prstGeom>
        </p:spPr>
        <p:txBody>
          <a:bodyPr>
            <a:noAutofit/>
          </a:bodyPr>
          <a:lstStyle>
            <a:lvl1pPr marL="0" indent="0">
              <a:buNone/>
              <a:defRPr sz="4000" b="1" baseline="0">
                <a:solidFill>
                  <a:srgbClr val="0C2340"/>
                </a:solidFill>
              </a:defRPr>
            </a:lvl1pPr>
          </a:lstStyle>
          <a:p>
            <a:pPr lvl="0"/>
            <a:r>
              <a:rPr lang="en-US" dirty="0" smtClean="0"/>
              <a:t>Click to edit POWERPOINT PRESENTATION title</a:t>
            </a:r>
          </a:p>
        </p:txBody>
      </p:sp>
      <p:sp>
        <p:nvSpPr>
          <p:cNvPr id="14" name="Text Placeholder 13"/>
          <p:cNvSpPr>
            <a:spLocks noGrp="1"/>
          </p:cNvSpPr>
          <p:nvPr>
            <p:ph type="body" sz="quarter" idx="13" hasCustomPrompt="1"/>
          </p:nvPr>
        </p:nvSpPr>
        <p:spPr>
          <a:xfrm>
            <a:off x="990600" y="5105400"/>
            <a:ext cx="2667000" cy="533400"/>
          </a:xfrm>
          <a:prstGeom prst="rect">
            <a:avLst/>
          </a:prstGeom>
        </p:spPr>
        <p:txBody>
          <a:bodyPr>
            <a:normAutofit/>
          </a:bodyPr>
          <a:lstStyle>
            <a:lvl1pPr marL="0" indent="0">
              <a:buNone/>
              <a:defRPr sz="2000" b="1">
                <a:solidFill>
                  <a:srgbClr val="009F4D"/>
                </a:solidFill>
              </a:defRPr>
            </a:lvl1pPr>
          </a:lstStyle>
          <a:p>
            <a:pPr lvl="0"/>
            <a:r>
              <a:rPr lang="en-US" dirty="0" smtClean="0"/>
              <a:t>Click to edit Subhead</a:t>
            </a:r>
          </a:p>
        </p:txBody>
      </p:sp>
      <p:sp>
        <p:nvSpPr>
          <p:cNvPr id="5" name="Text Placeholder 4"/>
          <p:cNvSpPr>
            <a:spLocks noGrp="1"/>
          </p:cNvSpPr>
          <p:nvPr>
            <p:ph type="body" sz="quarter" idx="14" hasCustomPrompt="1"/>
          </p:nvPr>
        </p:nvSpPr>
        <p:spPr>
          <a:xfrm>
            <a:off x="990600" y="5715000"/>
            <a:ext cx="2819400" cy="381000"/>
          </a:xfrm>
          <a:prstGeom prst="rect">
            <a:avLst/>
          </a:prstGeom>
        </p:spPr>
        <p:txBody>
          <a:bodyPr>
            <a:normAutofit/>
          </a:bodyPr>
          <a:lstStyle>
            <a:lvl1pPr marL="0" indent="0">
              <a:buNone/>
              <a:defRPr sz="1400" b="1">
                <a:solidFill>
                  <a:srgbClr val="ACA39A"/>
                </a:solidFill>
                <a:latin typeface="+mn-lt"/>
              </a:defRPr>
            </a:lvl1pPr>
          </a:lstStyle>
          <a:p>
            <a:pPr lvl="0"/>
            <a:r>
              <a:rPr lang="en-US" dirty="0" smtClean="0"/>
              <a:t>MINNESOTA STATE</a:t>
            </a:r>
          </a:p>
        </p:txBody>
      </p:sp>
    </p:spTree>
    <p:extLst>
      <p:ext uri="{BB962C8B-B14F-4D97-AF65-F5344CB8AC3E}">
        <p14:creationId xmlns:p14="http://schemas.microsoft.com/office/powerpoint/2010/main" val="3674220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48000"/>
            <a:ext cx="9144000" cy="108065"/>
          </a:xfrm>
          <a:prstGeom prst="rect">
            <a:avLst/>
          </a:prstGeom>
        </p:spPr>
      </p:pic>
      <p:sp>
        <p:nvSpPr>
          <p:cNvPr id="8" name="Text Placeholder 7"/>
          <p:cNvSpPr>
            <a:spLocks noGrp="1"/>
          </p:cNvSpPr>
          <p:nvPr>
            <p:ph type="body" sz="quarter" idx="10" hasCustomPrompt="1"/>
          </p:nvPr>
        </p:nvSpPr>
        <p:spPr>
          <a:xfrm>
            <a:off x="5410200" y="2362200"/>
            <a:ext cx="2667000" cy="457200"/>
          </a:xfrm>
          <a:prstGeom prst="rect">
            <a:avLst/>
          </a:prstGeom>
        </p:spPr>
        <p:txBody>
          <a:bodyPr>
            <a:normAutofit/>
          </a:bodyPr>
          <a:lstStyle>
            <a:lvl1pPr marL="0" indent="0" algn="r">
              <a:buNone/>
              <a:defRPr sz="1800" b="1">
                <a:solidFill>
                  <a:srgbClr val="009F4D"/>
                </a:solidFill>
              </a:defRPr>
            </a:lvl1pPr>
          </a:lstStyle>
          <a:p>
            <a:pPr lvl="0"/>
            <a:r>
              <a:rPr lang="en-US" dirty="0" smtClean="0"/>
              <a:t>Click to edit Date</a:t>
            </a:r>
          </a:p>
        </p:txBody>
      </p:sp>
      <p:sp>
        <p:nvSpPr>
          <p:cNvPr id="10" name="Text Placeholder 9"/>
          <p:cNvSpPr>
            <a:spLocks noGrp="1"/>
          </p:cNvSpPr>
          <p:nvPr>
            <p:ph type="body" sz="quarter" idx="11" hasCustomPrompt="1"/>
          </p:nvPr>
        </p:nvSpPr>
        <p:spPr>
          <a:xfrm>
            <a:off x="4724400" y="2743200"/>
            <a:ext cx="3352800" cy="417512"/>
          </a:xfrm>
          <a:prstGeom prst="rect">
            <a:avLst/>
          </a:prstGeom>
        </p:spPr>
        <p:txBody>
          <a:bodyPr>
            <a:noAutofit/>
          </a:bodyPr>
          <a:lstStyle>
            <a:lvl1pPr marL="0" indent="0" algn="r">
              <a:buNone/>
              <a:defRPr sz="1600" b="1">
                <a:solidFill>
                  <a:srgbClr val="009F4D"/>
                </a:solidFill>
              </a:defRPr>
            </a:lvl1pPr>
          </a:lstStyle>
          <a:p>
            <a:pPr lvl="0"/>
            <a:r>
              <a:rPr lang="en-US" dirty="0" smtClean="0"/>
              <a:t>Click to edit DEPARMENT NAME</a:t>
            </a:r>
          </a:p>
        </p:txBody>
      </p:sp>
      <p:sp>
        <p:nvSpPr>
          <p:cNvPr id="12" name="Content Placeholder 11"/>
          <p:cNvSpPr>
            <a:spLocks noGrp="1"/>
          </p:cNvSpPr>
          <p:nvPr>
            <p:ph sz="quarter" idx="12" hasCustomPrompt="1"/>
          </p:nvPr>
        </p:nvSpPr>
        <p:spPr>
          <a:xfrm>
            <a:off x="990600" y="3124200"/>
            <a:ext cx="5943600" cy="1143000"/>
          </a:xfrm>
          <a:prstGeom prst="rect">
            <a:avLst/>
          </a:prstGeom>
        </p:spPr>
        <p:txBody>
          <a:bodyPr>
            <a:noAutofit/>
          </a:bodyPr>
          <a:lstStyle>
            <a:lvl1pPr marL="0" indent="0">
              <a:buNone/>
              <a:defRPr sz="4000" b="1" baseline="0">
                <a:solidFill>
                  <a:srgbClr val="0C2340"/>
                </a:solidFill>
              </a:defRPr>
            </a:lvl1pPr>
          </a:lstStyle>
          <a:p>
            <a:pPr lvl="0"/>
            <a:r>
              <a:rPr lang="en-US" dirty="0" smtClean="0"/>
              <a:t>Click to edit POWERPOINT PRESENTATION title</a:t>
            </a:r>
          </a:p>
        </p:txBody>
      </p:sp>
      <p:sp>
        <p:nvSpPr>
          <p:cNvPr id="14" name="Text Placeholder 13"/>
          <p:cNvSpPr>
            <a:spLocks noGrp="1"/>
          </p:cNvSpPr>
          <p:nvPr>
            <p:ph type="body" sz="quarter" idx="13" hasCustomPrompt="1"/>
          </p:nvPr>
        </p:nvSpPr>
        <p:spPr>
          <a:xfrm>
            <a:off x="990600" y="4343400"/>
            <a:ext cx="2667000" cy="533400"/>
          </a:xfrm>
          <a:prstGeom prst="rect">
            <a:avLst/>
          </a:prstGeom>
        </p:spPr>
        <p:txBody>
          <a:bodyPr>
            <a:normAutofit/>
          </a:bodyPr>
          <a:lstStyle>
            <a:lvl1pPr marL="0" indent="0">
              <a:buNone/>
              <a:defRPr sz="2000" b="1">
                <a:solidFill>
                  <a:srgbClr val="009F4D"/>
                </a:solidFill>
              </a:defRPr>
            </a:lvl1pPr>
          </a:lstStyle>
          <a:p>
            <a:pPr lvl="0"/>
            <a:r>
              <a:rPr lang="en-US" dirty="0" smtClean="0"/>
              <a:t>Click to edit Subhead</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0" y="0"/>
            <a:ext cx="9144000" cy="228600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295" y="0"/>
            <a:ext cx="1331976" cy="2356104"/>
          </a:xfrm>
          <a:prstGeom prst="rect">
            <a:avLst/>
          </a:prstGeom>
        </p:spPr>
      </p:pic>
    </p:spTree>
    <p:extLst>
      <p:ext uri="{BB962C8B-B14F-4D97-AF65-F5344CB8AC3E}">
        <p14:creationId xmlns:p14="http://schemas.microsoft.com/office/powerpoint/2010/main" val="2531406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48000"/>
            <a:ext cx="9144000" cy="108065"/>
          </a:xfrm>
          <a:prstGeom prst="rect">
            <a:avLst/>
          </a:prstGeom>
        </p:spPr>
      </p:pic>
      <p:sp>
        <p:nvSpPr>
          <p:cNvPr id="8" name="Text Placeholder 7"/>
          <p:cNvSpPr>
            <a:spLocks noGrp="1"/>
          </p:cNvSpPr>
          <p:nvPr>
            <p:ph type="body" sz="quarter" idx="10" hasCustomPrompt="1"/>
          </p:nvPr>
        </p:nvSpPr>
        <p:spPr>
          <a:xfrm>
            <a:off x="5410200" y="2362200"/>
            <a:ext cx="2667000" cy="457200"/>
          </a:xfrm>
          <a:prstGeom prst="rect">
            <a:avLst/>
          </a:prstGeom>
        </p:spPr>
        <p:txBody>
          <a:bodyPr>
            <a:normAutofit/>
          </a:bodyPr>
          <a:lstStyle>
            <a:lvl1pPr marL="0" indent="0" algn="r">
              <a:buNone/>
              <a:defRPr sz="1800" b="1">
                <a:solidFill>
                  <a:srgbClr val="009F4D"/>
                </a:solidFill>
              </a:defRPr>
            </a:lvl1pPr>
          </a:lstStyle>
          <a:p>
            <a:pPr lvl="0"/>
            <a:r>
              <a:rPr lang="en-US" dirty="0" smtClean="0"/>
              <a:t>Click to edit Date</a:t>
            </a:r>
          </a:p>
        </p:txBody>
      </p:sp>
      <p:sp>
        <p:nvSpPr>
          <p:cNvPr id="10" name="Text Placeholder 9"/>
          <p:cNvSpPr>
            <a:spLocks noGrp="1"/>
          </p:cNvSpPr>
          <p:nvPr>
            <p:ph type="body" sz="quarter" idx="11" hasCustomPrompt="1"/>
          </p:nvPr>
        </p:nvSpPr>
        <p:spPr>
          <a:xfrm>
            <a:off x="4724400" y="2743200"/>
            <a:ext cx="3352800" cy="417512"/>
          </a:xfrm>
          <a:prstGeom prst="rect">
            <a:avLst/>
          </a:prstGeom>
        </p:spPr>
        <p:txBody>
          <a:bodyPr>
            <a:noAutofit/>
          </a:bodyPr>
          <a:lstStyle>
            <a:lvl1pPr marL="0" indent="0" algn="r">
              <a:buNone/>
              <a:defRPr sz="1600" b="1">
                <a:solidFill>
                  <a:srgbClr val="009F4D"/>
                </a:solidFill>
              </a:defRPr>
            </a:lvl1pPr>
          </a:lstStyle>
          <a:p>
            <a:pPr lvl="0"/>
            <a:r>
              <a:rPr lang="en-US" dirty="0" smtClean="0"/>
              <a:t>Click to edit DEPARMENT NAME</a:t>
            </a:r>
          </a:p>
        </p:txBody>
      </p:sp>
      <p:sp>
        <p:nvSpPr>
          <p:cNvPr id="12" name="Content Placeholder 11"/>
          <p:cNvSpPr>
            <a:spLocks noGrp="1"/>
          </p:cNvSpPr>
          <p:nvPr>
            <p:ph sz="quarter" idx="12" hasCustomPrompt="1"/>
          </p:nvPr>
        </p:nvSpPr>
        <p:spPr>
          <a:xfrm>
            <a:off x="990600" y="3124200"/>
            <a:ext cx="5943600" cy="1143000"/>
          </a:xfrm>
          <a:prstGeom prst="rect">
            <a:avLst/>
          </a:prstGeom>
        </p:spPr>
        <p:txBody>
          <a:bodyPr>
            <a:noAutofit/>
          </a:bodyPr>
          <a:lstStyle>
            <a:lvl1pPr marL="0" indent="0">
              <a:buNone/>
              <a:defRPr sz="4000" b="1" baseline="0">
                <a:solidFill>
                  <a:srgbClr val="0C2340"/>
                </a:solidFill>
              </a:defRPr>
            </a:lvl1pPr>
          </a:lstStyle>
          <a:p>
            <a:pPr lvl="0"/>
            <a:r>
              <a:rPr lang="en-US" dirty="0" smtClean="0"/>
              <a:t>Click to edit POWERPOINT PRESENTATION title</a:t>
            </a:r>
          </a:p>
        </p:txBody>
      </p:sp>
      <p:sp>
        <p:nvSpPr>
          <p:cNvPr id="14" name="Text Placeholder 13"/>
          <p:cNvSpPr>
            <a:spLocks noGrp="1"/>
          </p:cNvSpPr>
          <p:nvPr>
            <p:ph type="body" sz="quarter" idx="13" hasCustomPrompt="1"/>
          </p:nvPr>
        </p:nvSpPr>
        <p:spPr>
          <a:xfrm>
            <a:off x="990600" y="4343400"/>
            <a:ext cx="2667000" cy="533400"/>
          </a:xfrm>
          <a:prstGeom prst="rect">
            <a:avLst/>
          </a:prstGeom>
        </p:spPr>
        <p:txBody>
          <a:bodyPr>
            <a:normAutofit/>
          </a:bodyPr>
          <a:lstStyle>
            <a:lvl1pPr marL="0" indent="0">
              <a:buNone/>
              <a:defRPr sz="2000" b="1">
                <a:solidFill>
                  <a:srgbClr val="009F4D"/>
                </a:solidFill>
              </a:defRPr>
            </a:lvl1pPr>
          </a:lstStyle>
          <a:p>
            <a:pPr lvl="0"/>
            <a:r>
              <a:rPr lang="en-US" dirty="0" smtClean="0"/>
              <a:t>Click to edit Subhead</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0" y="0"/>
            <a:ext cx="9144000" cy="2286000"/>
          </a:xfrm>
          <a:prstGeom prst="rect">
            <a:avLst/>
          </a:prstGeom>
        </p:spPr>
      </p:pic>
      <p:sp>
        <p:nvSpPr>
          <p:cNvPr id="11" name="Text Placeholder 4"/>
          <p:cNvSpPr>
            <a:spLocks noGrp="1"/>
          </p:cNvSpPr>
          <p:nvPr>
            <p:ph type="body" sz="quarter" idx="14" hasCustomPrompt="1"/>
          </p:nvPr>
        </p:nvSpPr>
        <p:spPr>
          <a:xfrm>
            <a:off x="990600" y="4953000"/>
            <a:ext cx="2819400" cy="381000"/>
          </a:xfrm>
          <a:prstGeom prst="rect">
            <a:avLst/>
          </a:prstGeom>
        </p:spPr>
        <p:txBody>
          <a:bodyPr>
            <a:normAutofit/>
          </a:bodyPr>
          <a:lstStyle>
            <a:lvl1pPr marL="0" indent="0">
              <a:buNone/>
              <a:defRPr sz="1400" b="1">
                <a:solidFill>
                  <a:srgbClr val="ACA39A"/>
                </a:solidFill>
                <a:latin typeface="+mn-lt"/>
              </a:defRPr>
            </a:lvl1pPr>
          </a:lstStyle>
          <a:p>
            <a:pPr lvl="0"/>
            <a:r>
              <a:rPr lang="en-US" dirty="0" smtClean="0"/>
              <a:t>MINNESOTA STATE</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295" y="0"/>
            <a:ext cx="1331976" cy="2356104"/>
          </a:xfrm>
          <a:prstGeom prst="rect">
            <a:avLst/>
          </a:prstGeom>
        </p:spPr>
      </p:pic>
    </p:spTree>
    <p:extLst>
      <p:ext uri="{BB962C8B-B14F-4D97-AF65-F5344CB8AC3E}">
        <p14:creationId xmlns:p14="http://schemas.microsoft.com/office/powerpoint/2010/main" val="22859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71800"/>
            <a:ext cx="6400800" cy="1447800"/>
          </a:xfrm>
        </p:spPr>
        <p:txBody>
          <a:bodyPr anchor="t"/>
          <a:lstStyle>
            <a:lvl1pPr algn="l">
              <a:defRPr sz="4000" b="1" cap="all">
                <a:solidFill>
                  <a:srgbClr val="0C2340"/>
                </a:solidFill>
              </a:defRPr>
            </a:lvl1pPr>
          </a:lstStyle>
          <a:p>
            <a:r>
              <a:rPr lang="en-US" dirty="0" smtClean="0"/>
              <a:t>Click to edit SECTION title PAGE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72" y="304800"/>
            <a:ext cx="3504776" cy="1981200"/>
          </a:xfrm>
          <a:prstGeom prst="rect">
            <a:avLst/>
          </a:prstGeom>
        </p:spPr>
      </p:pic>
    </p:spTree>
    <p:extLst>
      <p:ext uri="{BB962C8B-B14F-4D97-AF65-F5344CB8AC3E}">
        <p14:creationId xmlns:p14="http://schemas.microsoft.com/office/powerpoint/2010/main" val="21501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057400"/>
            <a:ext cx="6324600" cy="1752600"/>
          </a:xfrm>
        </p:spPr>
        <p:txBody>
          <a:bodyPr anchor="t">
            <a:noAutofit/>
          </a:bodyPr>
          <a:lstStyle>
            <a:lvl1pPr algn="l">
              <a:defRPr sz="6000" b="1" cap="all" baseline="0">
                <a:solidFill>
                  <a:srgbClr val="0C2340"/>
                </a:solidFill>
              </a:defRPr>
            </a:lvl1pPr>
          </a:lstStyle>
          <a:p>
            <a:r>
              <a:rPr lang="en-US" dirty="0" smtClean="0"/>
              <a:t>Click to edit DATA POINT</a:t>
            </a:r>
            <a:endParaRPr lang="en-US" dirty="0"/>
          </a:p>
        </p:txBody>
      </p:sp>
      <p:sp>
        <p:nvSpPr>
          <p:cNvPr id="3" name="Text Placeholder 2"/>
          <p:cNvSpPr>
            <a:spLocks noGrp="1"/>
          </p:cNvSpPr>
          <p:nvPr>
            <p:ph type="body" idx="1"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TITLE </a:t>
            </a:r>
          </a:p>
          <a:p>
            <a:pPr lvl="0"/>
            <a:r>
              <a:rPr lang="en-US" dirty="0" smtClean="0"/>
              <a:t>(WHICH can RUN OVER two lines)</a:t>
            </a:r>
          </a:p>
        </p:txBody>
      </p:sp>
      <p:sp>
        <p:nvSpPr>
          <p:cNvPr id="10" name="Text Placeholder 9"/>
          <p:cNvSpPr>
            <a:spLocks noGrp="1"/>
          </p:cNvSpPr>
          <p:nvPr>
            <p:ph type="body" sz="quarter" idx="14" hasCustomPrompt="1"/>
          </p:nvPr>
        </p:nvSpPr>
        <p:spPr>
          <a:xfrm>
            <a:off x="533400" y="3886200"/>
            <a:ext cx="3886200" cy="838200"/>
          </a:xfrm>
        </p:spPr>
        <p:txBody>
          <a:bodyPr>
            <a:normAutofit/>
          </a:bodyPr>
          <a:lstStyle>
            <a:lvl1pPr marL="0" indent="0" algn="l">
              <a:buNone/>
              <a:defRPr sz="2400" b="1">
                <a:solidFill>
                  <a:srgbClr val="ACA39A"/>
                </a:solidFill>
              </a:defRPr>
            </a:lvl1pPr>
          </a:lstStyle>
          <a:p>
            <a:pPr lvl="0"/>
            <a:r>
              <a:rPr lang="en-US" dirty="0" smtClean="0"/>
              <a:t>click to edit descriptor text</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122166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0"/>
            <a:ext cx="8229600" cy="2590800"/>
          </a:xfrm>
        </p:spPr>
        <p:txBody>
          <a:bodyPr>
            <a:normAutofit/>
          </a:bodyPr>
          <a:lstStyle>
            <a:lvl1pPr algn="l">
              <a:defRPr sz="3600" b="0" baseline="0">
                <a:solidFill>
                  <a:srgbClr val="009F4D"/>
                </a:solidFill>
                <a:latin typeface="+mn-lt"/>
              </a:defRPr>
            </a:lvl1pPr>
          </a:lstStyle>
          <a:p>
            <a:r>
              <a:rPr lang="en-US" dirty="0" smtClean="0"/>
              <a:t/>
            </a:r>
            <a:br>
              <a:rPr lang="en-US" dirty="0" smtClean="0"/>
            </a:br>
            <a:r>
              <a:rPr lang="en-US" dirty="0" smtClean="0"/>
              <a:t>Click to edit big idea:</a:t>
            </a:r>
            <a:br>
              <a:rPr lang="en-US" dirty="0" smtClean="0"/>
            </a:br>
            <a:r>
              <a:rPr lang="en-US" dirty="0" smtClean="0"/>
              <a:t>and copy description</a:t>
            </a:r>
            <a:br>
              <a:rPr lang="en-US" dirty="0" smtClean="0"/>
            </a:br>
            <a:r>
              <a:rPr lang="en-US" dirty="0" smtClean="0"/>
              <a:t/>
            </a:r>
            <a:br>
              <a:rPr lang="en-US" dirty="0" smtClean="0"/>
            </a:br>
            <a:r>
              <a:rPr lang="en-US" dirty="0" smtClean="0"/>
              <a:t/>
            </a:r>
            <a:br>
              <a:rPr lang="en-US" dirty="0" smtClean="0"/>
            </a:br>
            <a:endParaRPr lang="en-US" dirty="0"/>
          </a:p>
        </p:txBody>
      </p:sp>
      <p:sp>
        <p:nvSpPr>
          <p:cNvPr id="5" name="Text Placeholder 2"/>
          <p:cNvSpPr>
            <a:spLocks noGrp="1"/>
          </p:cNvSpPr>
          <p:nvPr>
            <p:ph type="body" idx="1"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TITLE </a:t>
            </a:r>
          </a:p>
          <a:p>
            <a:pPr lvl="0"/>
            <a:r>
              <a:rPr lang="en-US" dirty="0" smtClean="0"/>
              <a:t>(WHICH can RUN OVER two lines)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428799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rgbClr val="0C2340"/>
                </a:solidFill>
              </a:defRPr>
            </a:lvl1pPr>
            <a:lvl2pPr>
              <a:buClr>
                <a:srgbClr val="009F4D"/>
              </a:buClr>
              <a:defRPr sz="2400">
                <a:solidFill>
                  <a:srgbClr val="0C2340"/>
                </a:solidFill>
              </a:defRPr>
            </a:lvl2pPr>
            <a:lvl3pPr>
              <a:buClr>
                <a:srgbClr val="009F4D"/>
              </a:buClr>
              <a:defRPr sz="2200">
                <a:solidFill>
                  <a:srgbClr val="0C2340"/>
                </a:solidFill>
              </a:defRPr>
            </a:lvl3pPr>
            <a:lvl4pPr>
              <a:buClr>
                <a:srgbClr val="009F4D"/>
              </a:buClr>
              <a:defRPr>
                <a:solidFill>
                  <a:srgbClr val="0C2340"/>
                </a:solidFill>
              </a:defRPr>
            </a:lvl4pPr>
            <a:lvl5pPr marL="2057400" indent="-228600">
              <a:buClr>
                <a:srgbClr val="009F4D"/>
              </a:buClr>
              <a:buFont typeface="Courier New" panose="02070309020205020404" pitchFamily="49" charset="0"/>
              <a:buChar char="o"/>
              <a:defRPr>
                <a:solidFill>
                  <a:srgbClr val="0C23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3"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TITLE </a:t>
            </a:r>
          </a:p>
          <a:p>
            <a:pPr lvl="0"/>
            <a:r>
              <a:rPr lang="en-US" dirty="0" smtClean="0"/>
              <a:t>(WHICH can RUN OVER two lines)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37035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1752600"/>
            <a:ext cx="3962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Text Placeholder 2"/>
          <p:cNvSpPr>
            <a:spLocks noGrp="1"/>
          </p:cNvSpPr>
          <p:nvPr>
            <p:ph type="body" idx="13"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TITLE </a:t>
            </a:r>
          </a:p>
          <a:p>
            <a:pPr lvl="0"/>
            <a:r>
              <a:rPr lang="en-US" dirty="0" smtClean="0"/>
              <a:t>(WHICH can RUN OVER two lines)</a:t>
            </a:r>
          </a:p>
        </p:txBody>
      </p:sp>
      <p:sp>
        <p:nvSpPr>
          <p:cNvPr id="10" name="Content Placeholder 9"/>
          <p:cNvSpPr>
            <a:spLocks noGrp="1"/>
          </p:cNvSpPr>
          <p:nvPr>
            <p:ph sz="quarter" idx="14" hasCustomPrompt="1"/>
          </p:nvPr>
        </p:nvSpPr>
        <p:spPr>
          <a:xfrm>
            <a:off x="4953000" y="2133600"/>
            <a:ext cx="3352800" cy="2895600"/>
          </a:xfrm>
        </p:spPr>
        <p:txBody>
          <a:bodyPr>
            <a:normAutofit/>
          </a:bodyPr>
          <a:lstStyle>
            <a:lvl1pPr marL="0" indent="0">
              <a:buNone/>
              <a:defRPr sz="2000" baseline="0"/>
            </a:lvl1pPr>
          </a:lstStyle>
          <a:p>
            <a:pPr lvl="0"/>
            <a:r>
              <a:rPr lang="en-US" dirty="0" smtClean="0"/>
              <a:t>Click to edit single column copy layout text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70429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457200" y="1524000"/>
            <a:ext cx="7696200" cy="3505200"/>
          </a:xfrm>
        </p:spPr>
        <p:txBody>
          <a:bodyPr/>
          <a:lstStyle/>
          <a:p>
            <a:r>
              <a:rPr lang="en-US" smtClean="0"/>
              <a:t>Click icon to add chart</a:t>
            </a:r>
            <a:endParaRPr lang="en-US"/>
          </a:p>
        </p:txBody>
      </p:sp>
      <p:sp>
        <p:nvSpPr>
          <p:cNvPr id="9" name="Text Placeholder 2"/>
          <p:cNvSpPr>
            <a:spLocks noGrp="1"/>
          </p:cNvSpPr>
          <p:nvPr>
            <p:ph type="body" idx="13"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TITLE </a:t>
            </a:r>
          </a:p>
          <a:p>
            <a:pPr lvl="0"/>
            <a:r>
              <a:rPr lang="en-US" dirty="0" smtClean="0"/>
              <a:t>(WHICH can RUN OVER two lines)</a:t>
            </a:r>
          </a:p>
        </p:txBody>
      </p:sp>
      <p:sp>
        <p:nvSpPr>
          <p:cNvPr id="11" name="Text Placeholder 10"/>
          <p:cNvSpPr>
            <a:spLocks noGrp="1"/>
          </p:cNvSpPr>
          <p:nvPr>
            <p:ph type="body" sz="quarter" idx="14" hasCustomPrompt="1"/>
          </p:nvPr>
        </p:nvSpPr>
        <p:spPr>
          <a:xfrm>
            <a:off x="457200" y="5257800"/>
            <a:ext cx="6248400" cy="762000"/>
          </a:xfrm>
        </p:spPr>
        <p:txBody>
          <a:bodyPr>
            <a:normAutofit/>
          </a:bodyPr>
          <a:lstStyle>
            <a:lvl1pPr marL="0" indent="0" algn="l">
              <a:buNone/>
              <a:defRPr sz="2800" b="1">
                <a:solidFill>
                  <a:srgbClr val="ACA39A"/>
                </a:solidFill>
              </a:defRPr>
            </a:lvl1pPr>
          </a:lstStyle>
          <a:p>
            <a:pPr lvl="0"/>
            <a:r>
              <a:rPr lang="en-US" dirty="0" smtClean="0"/>
              <a:t>Click to edit descriptor caption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8062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533400" y="2133600"/>
            <a:ext cx="1981200" cy="2057400"/>
          </a:xfrm>
        </p:spPr>
        <p:txBody>
          <a:bodyPr/>
          <a:lstStyle/>
          <a:p>
            <a:r>
              <a:rPr lang="en-US" smtClean="0"/>
              <a:t>Click icon to add chart</a:t>
            </a:r>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2206625"/>
            <a:ext cx="19812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3581400" y="2133600"/>
            <a:ext cx="1981200" cy="2057400"/>
          </a:xfrm>
        </p:spPr>
        <p:txBody>
          <a:bodyPr/>
          <a:lstStyle/>
          <a:p>
            <a:r>
              <a:rPr lang="en-US" smtClean="0"/>
              <a:t>Click icon to add chart</a:t>
            </a:r>
            <a:endParaRPr lang="en-US"/>
          </a:p>
        </p:txBody>
      </p:sp>
      <p:sp>
        <p:nvSpPr>
          <p:cNvPr id="9" name="Chart Placeholder 5"/>
          <p:cNvSpPr>
            <a:spLocks noGrp="1"/>
          </p:cNvSpPr>
          <p:nvPr>
            <p:ph type="chart" sz="quarter" idx="14"/>
          </p:nvPr>
        </p:nvSpPr>
        <p:spPr>
          <a:xfrm>
            <a:off x="6705600" y="2133600"/>
            <a:ext cx="1981200" cy="2057400"/>
          </a:xfrm>
        </p:spPr>
        <p:txBody>
          <a:bodyPr/>
          <a:lstStyle/>
          <a:p>
            <a:r>
              <a:rPr lang="en-US" smtClean="0"/>
              <a:t>Click icon to add chart</a:t>
            </a:r>
            <a:endParaRPr lang="en-US"/>
          </a:p>
        </p:txBody>
      </p:sp>
      <p:sp>
        <p:nvSpPr>
          <p:cNvPr id="10" name="Text Placeholder 2"/>
          <p:cNvSpPr>
            <a:spLocks noGrp="1"/>
          </p:cNvSpPr>
          <p:nvPr>
            <p:ph type="body" idx="15"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TITLE </a:t>
            </a:r>
          </a:p>
          <a:p>
            <a:pPr lvl="0"/>
            <a:r>
              <a:rPr lang="en-US" dirty="0" smtClean="0"/>
              <a:t>(WHICH can RUN OVER two lines)</a:t>
            </a:r>
          </a:p>
        </p:txBody>
      </p:sp>
      <p:sp>
        <p:nvSpPr>
          <p:cNvPr id="11" name="Text Placeholder 10"/>
          <p:cNvSpPr>
            <a:spLocks noGrp="1"/>
          </p:cNvSpPr>
          <p:nvPr>
            <p:ph type="body" sz="quarter" idx="16" hasCustomPrompt="1"/>
          </p:nvPr>
        </p:nvSpPr>
        <p:spPr>
          <a:xfrm>
            <a:off x="533400" y="4419600"/>
            <a:ext cx="1981200" cy="1447800"/>
          </a:xfrm>
        </p:spPr>
        <p:txBody>
          <a:bodyPr>
            <a:normAutofit/>
          </a:bodyPr>
          <a:lstStyle>
            <a:lvl1pPr marL="0" indent="0">
              <a:buNone/>
              <a:defRPr sz="1600">
                <a:solidFill>
                  <a:srgbClr val="ACA39A"/>
                </a:solidFill>
              </a:defRPr>
            </a:lvl1pPr>
          </a:lstStyle>
          <a:p>
            <a:pPr lvl="0"/>
            <a:r>
              <a:rPr lang="en-US" dirty="0" smtClean="0"/>
              <a:t>Click to edit copy </a:t>
            </a:r>
            <a:endParaRPr lang="en-US" dirty="0"/>
          </a:p>
        </p:txBody>
      </p:sp>
      <p:sp>
        <p:nvSpPr>
          <p:cNvPr id="13" name="Text Placeholder 10"/>
          <p:cNvSpPr>
            <a:spLocks noGrp="1"/>
          </p:cNvSpPr>
          <p:nvPr>
            <p:ph type="body" sz="quarter" idx="17" hasCustomPrompt="1"/>
          </p:nvPr>
        </p:nvSpPr>
        <p:spPr>
          <a:xfrm>
            <a:off x="3657600" y="4419600"/>
            <a:ext cx="1981200" cy="1447800"/>
          </a:xfrm>
        </p:spPr>
        <p:txBody>
          <a:bodyPr>
            <a:normAutofit/>
          </a:bodyPr>
          <a:lstStyle>
            <a:lvl1pPr marL="0" indent="0">
              <a:buNone/>
              <a:defRPr sz="1600">
                <a:solidFill>
                  <a:srgbClr val="ACA39A"/>
                </a:solidFill>
              </a:defRPr>
            </a:lvl1pPr>
          </a:lstStyle>
          <a:p>
            <a:pPr lvl="0"/>
            <a:r>
              <a:rPr lang="en-US" dirty="0" smtClean="0"/>
              <a:t>Click to edit copy </a:t>
            </a:r>
            <a:endParaRPr lang="en-US" dirty="0"/>
          </a:p>
        </p:txBody>
      </p:sp>
      <p:sp>
        <p:nvSpPr>
          <p:cNvPr id="14" name="Text Placeholder 10"/>
          <p:cNvSpPr>
            <a:spLocks noGrp="1"/>
          </p:cNvSpPr>
          <p:nvPr>
            <p:ph type="body" sz="quarter" idx="18" hasCustomPrompt="1"/>
          </p:nvPr>
        </p:nvSpPr>
        <p:spPr>
          <a:xfrm>
            <a:off x="6705600" y="4419600"/>
            <a:ext cx="1981200" cy="1447800"/>
          </a:xfrm>
        </p:spPr>
        <p:txBody>
          <a:bodyPr>
            <a:normAutofit/>
          </a:bodyPr>
          <a:lstStyle>
            <a:lvl1pPr marL="0" indent="0">
              <a:buNone/>
              <a:defRPr sz="1600">
                <a:solidFill>
                  <a:srgbClr val="ACA39A"/>
                </a:solidFill>
              </a:defRPr>
            </a:lvl1pPr>
          </a:lstStyle>
          <a:p>
            <a:pPr lvl="0"/>
            <a:r>
              <a:rPr lang="en-US" dirty="0" smtClean="0"/>
              <a:t>Click to edit copy </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293307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p:cNvSpPr/>
          <p:nvPr userDrawn="1"/>
        </p:nvSpPr>
        <p:spPr>
          <a:xfrm>
            <a:off x="533400" y="1676400"/>
            <a:ext cx="23622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3429000" y="1752600"/>
            <a:ext cx="23622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6400800" y="1752600"/>
            <a:ext cx="23622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idx="15" hasCustomPrompt="1"/>
          </p:nvPr>
        </p:nvSpPr>
        <p:spPr>
          <a:xfrm>
            <a:off x="457200" y="533401"/>
            <a:ext cx="36576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TITLE </a:t>
            </a:r>
          </a:p>
          <a:p>
            <a:pPr lvl="0"/>
            <a:r>
              <a:rPr lang="en-US" dirty="0" smtClean="0"/>
              <a:t>(WHICH can RUN OVER two lines)</a:t>
            </a:r>
          </a:p>
        </p:txBody>
      </p:sp>
      <p:sp>
        <p:nvSpPr>
          <p:cNvPr id="9" name="Text Placeholder 10"/>
          <p:cNvSpPr>
            <a:spLocks noGrp="1"/>
          </p:cNvSpPr>
          <p:nvPr>
            <p:ph type="body" sz="quarter" idx="16" hasCustomPrompt="1"/>
          </p:nvPr>
        </p:nvSpPr>
        <p:spPr>
          <a:xfrm>
            <a:off x="6591300" y="4419600"/>
            <a:ext cx="1981200" cy="1447800"/>
          </a:xfrm>
        </p:spPr>
        <p:txBody>
          <a:bodyPr>
            <a:normAutofit/>
          </a:bodyPr>
          <a:lstStyle>
            <a:lvl1pPr marL="0" indent="0">
              <a:buNone/>
              <a:defRPr sz="1600">
                <a:solidFill>
                  <a:srgbClr val="ACA39A"/>
                </a:solidFill>
              </a:defRPr>
            </a:lvl1pPr>
          </a:lstStyle>
          <a:p>
            <a:pPr lvl="0"/>
            <a:r>
              <a:rPr lang="en-US" dirty="0" smtClean="0"/>
              <a:t>Click to edit copy </a:t>
            </a:r>
            <a:endParaRPr lang="en-US" dirty="0"/>
          </a:p>
        </p:txBody>
      </p:sp>
      <p:sp>
        <p:nvSpPr>
          <p:cNvPr id="10" name="Text Placeholder 10"/>
          <p:cNvSpPr>
            <a:spLocks noGrp="1"/>
          </p:cNvSpPr>
          <p:nvPr>
            <p:ph type="body" sz="quarter" idx="17" hasCustomPrompt="1"/>
          </p:nvPr>
        </p:nvSpPr>
        <p:spPr>
          <a:xfrm>
            <a:off x="3657600" y="4419600"/>
            <a:ext cx="1981200" cy="1447800"/>
          </a:xfrm>
        </p:spPr>
        <p:txBody>
          <a:bodyPr>
            <a:normAutofit/>
          </a:bodyPr>
          <a:lstStyle>
            <a:lvl1pPr marL="0" indent="0">
              <a:buNone/>
              <a:defRPr sz="1600">
                <a:solidFill>
                  <a:srgbClr val="ACA39A"/>
                </a:solidFill>
              </a:defRPr>
            </a:lvl1pPr>
          </a:lstStyle>
          <a:p>
            <a:pPr lvl="0"/>
            <a:r>
              <a:rPr lang="en-US" dirty="0" smtClean="0"/>
              <a:t>Click to edit copy </a:t>
            </a:r>
            <a:endParaRPr lang="en-US" dirty="0"/>
          </a:p>
        </p:txBody>
      </p:sp>
      <p:sp>
        <p:nvSpPr>
          <p:cNvPr id="11" name="Text Placeholder 10"/>
          <p:cNvSpPr>
            <a:spLocks noGrp="1"/>
          </p:cNvSpPr>
          <p:nvPr>
            <p:ph type="body" sz="quarter" idx="18" hasCustomPrompt="1"/>
          </p:nvPr>
        </p:nvSpPr>
        <p:spPr>
          <a:xfrm>
            <a:off x="685800" y="4419600"/>
            <a:ext cx="1981200" cy="1447800"/>
          </a:xfrm>
        </p:spPr>
        <p:txBody>
          <a:bodyPr>
            <a:normAutofit/>
          </a:bodyPr>
          <a:lstStyle>
            <a:lvl1pPr marL="0" indent="0">
              <a:buNone/>
              <a:defRPr sz="1600">
                <a:solidFill>
                  <a:srgbClr val="ACA39A"/>
                </a:solidFill>
              </a:defRPr>
            </a:lvl1pPr>
          </a:lstStyle>
          <a:p>
            <a:pPr lvl="0"/>
            <a:r>
              <a:rPr lang="en-US" dirty="0" smtClean="0"/>
              <a:t>Click to edit copy </a:t>
            </a:r>
            <a:endParaRPr lang="en-US" dirty="0"/>
          </a:p>
        </p:txBody>
      </p:sp>
      <p:sp>
        <p:nvSpPr>
          <p:cNvPr id="13" name="Content Placeholder 12"/>
          <p:cNvSpPr>
            <a:spLocks noGrp="1"/>
          </p:cNvSpPr>
          <p:nvPr>
            <p:ph sz="quarter" idx="19" hasCustomPrompt="1"/>
          </p:nvPr>
        </p:nvSpPr>
        <p:spPr>
          <a:xfrm>
            <a:off x="838200" y="2133600"/>
            <a:ext cx="17526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smtClean="0"/>
              <a:t>Click to edit copy</a:t>
            </a:r>
            <a:endParaRPr lang="en-US" dirty="0"/>
          </a:p>
        </p:txBody>
      </p:sp>
      <p:sp>
        <p:nvSpPr>
          <p:cNvPr id="14" name="Content Placeholder 12"/>
          <p:cNvSpPr>
            <a:spLocks noGrp="1"/>
          </p:cNvSpPr>
          <p:nvPr>
            <p:ph sz="quarter" idx="20" hasCustomPrompt="1"/>
          </p:nvPr>
        </p:nvSpPr>
        <p:spPr>
          <a:xfrm>
            <a:off x="3733800" y="2133600"/>
            <a:ext cx="17526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smtClean="0"/>
              <a:t>Click to edit copy</a:t>
            </a:r>
            <a:endParaRPr lang="en-US" dirty="0"/>
          </a:p>
        </p:txBody>
      </p:sp>
      <p:sp>
        <p:nvSpPr>
          <p:cNvPr id="15" name="Content Placeholder 12"/>
          <p:cNvSpPr>
            <a:spLocks noGrp="1"/>
          </p:cNvSpPr>
          <p:nvPr>
            <p:ph sz="quarter" idx="21" hasCustomPrompt="1"/>
          </p:nvPr>
        </p:nvSpPr>
        <p:spPr>
          <a:xfrm>
            <a:off x="6705600" y="2133600"/>
            <a:ext cx="17526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dirty="0" smtClean="0"/>
              <a:t>Click to edit copy</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96000"/>
            <a:ext cx="1981200" cy="665683"/>
          </a:xfrm>
          <a:prstGeom prst="rect">
            <a:avLst/>
          </a:prstGeom>
        </p:spPr>
      </p:pic>
    </p:spTree>
    <p:extLst>
      <p:ext uri="{BB962C8B-B14F-4D97-AF65-F5344CB8AC3E}">
        <p14:creationId xmlns:p14="http://schemas.microsoft.com/office/powerpoint/2010/main" val="80904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457200" y="6400800"/>
            <a:ext cx="1981200" cy="307777"/>
          </a:xfrm>
          <a:prstGeom prst="rect">
            <a:avLst/>
          </a:prstGeom>
          <a:noFill/>
        </p:spPr>
        <p:txBody>
          <a:bodyPr wrap="square" rtlCol="0">
            <a:spAutoFit/>
          </a:bodyPr>
          <a:lstStyle/>
          <a:p>
            <a:fld id="{BB705689-6DE3-4ABD-A330-F43849DB3358}" type="slidenum">
              <a:rPr lang="en-US" sz="1400" smtClean="0">
                <a:solidFill>
                  <a:srgbClr val="0C2340"/>
                </a:solidFill>
              </a:rPr>
              <a:t>‹#›</a:t>
            </a:fld>
            <a:endParaRPr lang="en-US" sz="1400" dirty="0">
              <a:solidFill>
                <a:srgbClr val="0C2340"/>
              </a:solidFill>
            </a:endParaRPr>
          </a:p>
        </p:txBody>
      </p:sp>
    </p:spTree>
    <p:extLst>
      <p:ext uri="{BB962C8B-B14F-4D97-AF65-F5344CB8AC3E}">
        <p14:creationId xmlns:p14="http://schemas.microsoft.com/office/powerpoint/2010/main" val="3650050343"/>
      </p:ext>
    </p:extLst>
  </p:cSld>
  <p:clrMap bg1="lt1" tx1="dk1" bg2="lt2" tx2="dk2" accent1="accent1" accent2="accent2" accent3="accent3" accent4="accent4" accent5="accent5" accent6="accent6" hlink="hlink" folHlink="folHlink"/>
  <p:sldLayoutIdLst>
    <p:sldLayoutId id="2147483671" r:id="rId1"/>
    <p:sldLayoutId id="2147483658" r:id="rId2"/>
    <p:sldLayoutId id="2147483661" r:id="rId3"/>
    <p:sldLayoutId id="2147483662" r:id="rId4"/>
    <p:sldLayoutId id="2147483650" r:id="rId5"/>
    <p:sldLayoutId id="2147483657" r:id="rId6"/>
    <p:sldLayoutId id="2147483664" r:id="rId7"/>
    <p:sldLayoutId id="2147483665" r:id="rId8"/>
    <p:sldLayoutId id="2147483666" r:id="rId9"/>
    <p:sldLayoutId id="2147483655" r:id="rId10"/>
    <p:sldLayoutId id="2147483652" r:id="rId11"/>
    <p:sldLayoutId id="2147483653" r:id="rId12"/>
    <p:sldLayoutId id="2147483660" r:id="rId13"/>
  </p:sldLayoutIdLst>
  <p:txStyles>
    <p:titleStyle>
      <a:lvl1pPr algn="ctr" defTabSz="914400" rtl="0" eaLnBrk="1" latinLnBrk="0" hangingPunct="1">
        <a:spcBef>
          <a:spcPct val="0"/>
        </a:spcBef>
        <a:buNone/>
        <a:defRPr sz="4400" b="1" kern="1200">
          <a:solidFill>
            <a:srgbClr val="0C2340"/>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rgbClr val="0C2340"/>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3206655"/>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5" r:id="rId3"/>
    <p:sldLayoutId id="2147483676"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rgbClr val="0C2340"/>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innstate.edu/system/finance/taxinformation/training/index.html"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irs.gov/W4App"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apps.irs.gov/app/tax-withholding-estimator"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https://www.irs.gov/pub/irs-dft/p15t--dft.pdf" TargetMode="External"/><Relationship Id="rId5" Type="http://schemas.openxmlformats.org/officeDocument/2006/relationships/hyperlink" Target="https://www.irs.gov/newsroom/faqs-on-the-draft-2020-form-w-4" TargetMode="External"/><Relationship Id="rId4" Type="http://schemas.openxmlformats.org/officeDocument/2006/relationships/hyperlink" Target="https://www.irs.gov/pub/irs-dft/fw4--dft.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revenue.state.mn.us/form-w-4mn"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hyperlink" Target="https://www.minnstate.edu/system/finance/taxinformation/studentpayroll/index.html" TargetMode="External"/><Relationship Id="rId4" Type="http://schemas.openxmlformats.org/officeDocument/2006/relationships/hyperlink" Target="https://www.minnstate.edu/system/finance/taxinformation/studentpayroll/minnesota_w-4mn.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Steven.Gednalske@minnstate.edu"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hyperlink" Target="https://www.minnstate.edu/system/finance/taxinformation/salestax/index.html" TargetMode="External"/><Relationship Id="rId4" Type="http://schemas.openxmlformats.org/officeDocument/2006/relationships/hyperlink" Target="mailto:Ann.Page@minnstate.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November 2019</a:t>
            </a:r>
            <a:endParaRPr lang="en-US" dirty="0"/>
          </a:p>
        </p:txBody>
      </p:sp>
      <p:sp>
        <p:nvSpPr>
          <p:cNvPr id="3" name="Text Placeholder 2"/>
          <p:cNvSpPr>
            <a:spLocks noGrp="1"/>
          </p:cNvSpPr>
          <p:nvPr>
            <p:ph type="body" sz="quarter" idx="11"/>
          </p:nvPr>
        </p:nvSpPr>
        <p:spPr/>
        <p:txBody>
          <a:bodyPr/>
          <a:lstStyle/>
          <a:p>
            <a:r>
              <a:rPr lang="en-US" dirty="0" smtClean="0"/>
              <a:t>TAX SERVICES</a:t>
            </a:r>
            <a:endParaRPr lang="en-US" dirty="0"/>
          </a:p>
        </p:txBody>
      </p:sp>
      <p:sp>
        <p:nvSpPr>
          <p:cNvPr id="4" name="Content Placeholder 3"/>
          <p:cNvSpPr>
            <a:spLocks noGrp="1"/>
          </p:cNvSpPr>
          <p:nvPr>
            <p:ph sz="quarter" idx="12"/>
          </p:nvPr>
        </p:nvSpPr>
        <p:spPr>
          <a:xfrm>
            <a:off x="990600" y="3886200"/>
            <a:ext cx="7162800" cy="1600200"/>
          </a:xfrm>
        </p:spPr>
        <p:txBody>
          <a:bodyPr/>
          <a:lstStyle/>
          <a:p>
            <a:r>
              <a:rPr lang="en-US" dirty="0" smtClean="0"/>
              <a:t>2020 W-4 Tax Training</a:t>
            </a:r>
            <a:endParaRPr lang="en-US" dirty="0"/>
          </a:p>
        </p:txBody>
      </p:sp>
      <p:sp>
        <p:nvSpPr>
          <p:cNvPr id="5" name="Text Placeholder 4"/>
          <p:cNvSpPr>
            <a:spLocks noGrp="1"/>
          </p:cNvSpPr>
          <p:nvPr>
            <p:ph type="body" sz="quarter" idx="13"/>
          </p:nvPr>
        </p:nvSpPr>
        <p:spPr>
          <a:xfrm>
            <a:off x="990600" y="5105400"/>
            <a:ext cx="3581400" cy="533400"/>
          </a:xfrm>
        </p:spPr>
        <p:txBody>
          <a:bodyPr>
            <a:normAutofit/>
          </a:bodyPr>
          <a:lstStyle/>
          <a:p>
            <a:r>
              <a:rPr lang="en-US" dirty="0" smtClean="0"/>
              <a:t>Tax Compliance Training</a:t>
            </a:r>
            <a:endParaRPr lang="en-US" dirty="0"/>
          </a:p>
        </p:txBody>
      </p:sp>
      <p:sp>
        <p:nvSpPr>
          <p:cNvPr id="6" name="Text Placeholder 5"/>
          <p:cNvSpPr>
            <a:spLocks noGrp="1"/>
          </p:cNvSpPr>
          <p:nvPr>
            <p:ph type="body" sz="quarter" idx="14"/>
          </p:nvPr>
        </p:nvSpPr>
        <p:spPr/>
        <p:txBody>
          <a:bodyPr/>
          <a:lstStyle/>
          <a:p>
            <a:endParaRPr lang="en-US" dirty="0"/>
          </a:p>
        </p:txBody>
      </p:sp>
      <p:sp>
        <p:nvSpPr>
          <p:cNvPr id="7" name="Text Placeholder 4"/>
          <p:cNvSpPr txBox="1">
            <a:spLocks/>
          </p:cNvSpPr>
          <p:nvPr/>
        </p:nvSpPr>
        <p:spPr>
          <a:xfrm>
            <a:off x="4724400" y="4686300"/>
            <a:ext cx="3810000" cy="2019300"/>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Clr>
                <a:srgbClr val="009F4D"/>
              </a:buClr>
              <a:buFont typeface="Arial" panose="020B0604020202020204" pitchFamily="34" charset="0"/>
              <a:buNone/>
              <a:defRPr sz="2000" b="1" kern="1200">
                <a:solidFill>
                  <a:srgbClr val="009F4D"/>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Updated December </a:t>
            </a:r>
            <a:r>
              <a:rPr lang="en-US" dirty="0" smtClean="0"/>
              <a:t>10th</a:t>
            </a:r>
            <a:r>
              <a:rPr lang="en-US" dirty="0" smtClean="0"/>
              <a:t>, 2019</a:t>
            </a:r>
          </a:p>
          <a:p>
            <a:r>
              <a:rPr lang="en-US" dirty="0" smtClean="0">
                <a:solidFill>
                  <a:srgbClr val="FF0000"/>
                </a:solidFill>
              </a:rPr>
              <a:t>Please go to the Tax Training website to download the must recent version of this PowerPoint.</a:t>
            </a:r>
          </a:p>
          <a:p>
            <a:r>
              <a:rPr lang="en-US" dirty="0">
                <a:solidFill>
                  <a:srgbClr val="FF0000"/>
                </a:solidFill>
                <a:hlinkClick r:id="rId3"/>
              </a:rPr>
              <a:t>https://</a:t>
            </a:r>
            <a:r>
              <a:rPr lang="en-US" dirty="0" smtClean="0">
                <a:solidFill>
                  <a:srgbClr val="FF0000"/>
                </a:solidFill>
                <a:hlinkClick r:id="rId3"/>
              </a:rPr>
              <a:t>www.minnstate.edu/system/finance/taxinformation/training/index.html</a:t>
            </a:r>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2292145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733" y="609600"/>
            <a:ext cx="8771467" cy="4099559"/>
          </a:xfrm>
          <a:prstGeom prst="rect">
            <a:avLst/>
          </a:prstGeom>
        </p:spPr>
      </p:pic>
      <p:sp>
        <p:nvSpPr>
          <p:cNvPr id="3" name="Text Placeholder 2"/>
          <p:cNvSpPr>
            <a:spLocks noGrp="1"/>
          </p:cNvSpPr>
          <p:nvPr>
            <p:ph type="body" idx="13"/>
          </p:nvPr>
        </p:nvSpPr>
        <p:spPr>
          <a:xfrm>
            <a:off x="228600" y="3733800"/>
            <a:ext cx="1371601" cy="1066800"/>
          </a:xfrm>
        </p:spPr>
        <p:txBody>
          <a:bodyPr>
            <a:noAutofit/>
          </a:bodyPr>
          <a:lstStyle/>
          <a:p>
            <a:endParaRPr lang="en-US" sz="4400" dirty="0" smtClean="0"/>
          </a:p>
          <a:p>
            <a:endParaRPr lang="en-US" sz="4400" dirty="0"/>
          </a:p>
          <a:p>
            <a:endParaRPr lang="en-US" sz="4400" dirty="0" smtClean="0"/>
          </a:p>
          <a:p>
            <a:endParaRPr lang="en-US" sz="4400" dirty="0"/>
          </a:p>
          <a:p>
            <a:endParaRPr lang="en-US" sz="4400" dirty="0" smtClean="0"/>
          </a:p>
        </p:txBody>
      </p:sp>
      <p:sp>
        <p:nvSpPr>
          <p:cNvPr id="5" name="Rectangle 4"/>
          <p:cNvSpPr/>
          <p:nvPr/>
        </p:nvSpPr>
        <p:spPr>
          <a:xfrm>
            <a:off x="1600201" y="5867400"/>
            <a:ext cx="5448300" cy="769441"/>
          </a:xfrm>
          <a:prstGeom prst="rect">
            <a:avLst/>
          </a:prstGeom>
        </p:spPr>
        <p:txBody>
          <a:bodyPr wrap="square">
            <a:spAutoFit/>
          </a:bodyPr>
          <a:lstStyle/>
          <a:p>
            <a:r>
              <a:rPr lang="en-US" sz="4400" b="1" dirty="0">
                <a:solidFill>
                  <a:schemeClr val="accent2">
                    <a:lumMod val="50000"/>
                  </a:schemeClr>
                </a:solidFill>
              </a:rPr>
              <a:t>2020 </a:t>
            </a:r>
            <a:r>
              <a:rPr lang="en-US" sz="4400" b="1" dirty="0" smtClean="0">
                <a:solidFill>
                  <a:schemeClr val="accent2">
                    <a:lumMod val="50000"/>
                  </a:schemeClr>
                </a:solidFill>
              </a:rPr>
              <a:t>W-4 – Step 5</a:t>
            </a:r>
            <a:endParaRPr lang="en-US" sz="4400" b="1" dirty="0">
              <a:solidFill>
                <a:schemeClr val="accent2">
                  <a:lumMod val="50000"/>
                </a:schemeClr>
              </a:solidFill>
            </a:endParaRPr>
          </a:p>
        </p:txBody>
      </p:sp>
      <p:sp>
        <p:nvSpPr>
          <p:cNvPr id="9" name="Rounded Rectangle 8"/>
          <p:cNvSpPr/>
          <p:nvPr/>
        </p:nvSpPr>
        <p:spPr>
          <a:xfrm>
            <a:off x="228600" y="762000"/>
            <a:ext cx="8305800" cy="1905000"/>
          </a:xfrm>
          <a:prstGeom prst="round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44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39270" y="533401"/>
            <a:ext cx="8198763" cy="3009898"/>
          </a:xfrm>
          <a:prstGeom prst="rect">
            <a:avLst/>
          </a:prstGeom>
        </p:spPr>
      </p:pic>
      <p:pic>
        <p:nvPicPr>
          <p:cNvPr id="2" name="Picture 1"/>
          <p:cNvPicPr>
            <a:picLocks noChangeAspect="1"/>
          </p:cNvPicPr>
          <p:nvPr/>
        </p:nvPicPr>
        <p:blipFill>
          <a:blip r:embed="rId4"/>
          <a:stretch>
            <a:fillRect/>
          </a:stretch>
        </p:blipFill>
        <p:spPr>
          <a:xfrm>
            <a:off x="339269" y="3543299"/>
            <a:ext cx="8530665" cy="1990046"/>
          </a:xfrm>
          <a:prstGeom prst="rect">
            <a:avLst/>
          </a:prstGeom>
        </p:spPr>
      </p:pic>
      <p:sp>
        <p:nvSpPr>
          <p:cNvPr id="5" name="Rectangle 4"/>
          <p:cNvSpPr/>
          <p:nvPr/>
        </p:nvSpPr>
        <p:spPr>
          <a:xfrm>
            <a:off x="457199" y="1523999"/>
            <a:ext cx="7962901" cy="2019299"/>
          </a:xfrm>
          <a:prstGeom prst="rect">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5"/>
          <a:stretch>
            <a:fillRect/>
          </a:stretch>
        </p:blipFill>
        <p:spPr>
          <a:xfrm>
            <a:off x="457201" y="3543299"/>
            <a:ext cx="7962900" cy="1028701"/>
          </a:xfrm>
          <a:prstGeom prst="rect">
            <a:avLst/>
          </a:prstGeom>
        </p:spPr>
      </p:pic>
      <p:sp>
        <p:nvSpPr>
          <p:cNvPr id="8" name="Rectangle 7"/>
          <p:cNvSpPr/>
          <p:nvPr/>
        </p:nvSpPr>
        <p:spPr>
          <a:xfrm>
            <a:off x="990600" y="5867400"/>
            <a:ext cx="6477000" cy="646331"/>
          </a:xfrm>
          <a:prstGeom prst="rect">
            <a:avLst/>
          </a:prstGeom>
        </p:spPr>
        <p:txBody>
          <a:bodyPr wrap="square">
            <a:spAutoFit/>
          </a:bodyPr>
          <a:lstStyle/>
          <a:p>
            <a:r>
              <a:rPr lang="en-US" sz="3600" b="1" dirty="0" smtClean="0">
                <a:solidFill>
                  <a:schemeClr val="accent2">
                    <a:lumMod val="50000"/>
                  </a:schemeClr>
                </a:solidFill>
              </a:rPr>
              <a:t>Minimum for Valid 2020 W-4 </a:t>
            </a:r>
            <a:endParaRPr lang="en-US" sz="3600" b="1" dirty="0">
              <a:solidFill>
                <a:schemeClr val="accent2">
                  <a:lumMod val="50000"/>
                </a:schemeClr>
              </a:solidFill>
            </a:endParaRPr>
          </a:p>
        </p:txBody>
      </p:sp>
    </p:spTree>
    <p:extLst>
      <p:ext uri="{BB962C8B-B14F-4D97-AF65-F5344CB8AC3E}">
        <p14:creationId xmlns:p14="http://schemas.microsoft.com/office/powerpoint/2010/main" val="4271303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5802" y="819149"/>
            <a:ext cx="6934198" cy="5486401"/>
          </a:xfrm>
          <a:prstGeom prst="rect">
            <a:avLst/>
          </a:prstGeom>
        </p:spPr>
      </p:pic>
      <p:sp>
        <p:nvSpPr>
          <p:cNvPr id="3" name="Text Placeholder 2"/>
          <p:cNvSpPr>
            <a:spLocks noGrp="1"/>
          </p:cNvSpPr>
          <p:nvPr>
            <p:ph type="body" idx="13"/>
          </p:nvPr>
        </p:nvSpPr>
        <p:spPr>
          <a:xfrm>
            <a:off x="5715000" y="210312"/>
            <a:ext cx="3200400" cy="627888"/>
          </a:xfrm>
        </p:spPr>
        <p:txBody>
          <a:bodyPr>
            <a:noAutofit/>
          </a:bodyPr>
          <a:lstStyle/>
          <a:p>
            <a:r>
              <a:rPr lang="en-US" sz="2800" dirty="0" smtClean="0"/>
              <a:t>2020</a:t>
            </a:r>
            <a:r>
              <a:rPr lang="en-US" sz="2800" dirty="0" smtClean="0">
                <a:solidFill>
                  <a:srgbClr val="FF0000"/>
                </a:solidFill>
              </a:rPr>
              <a:t> Exempt </a:t>
            </a:r>
            <a:r>
              <a:rPr lang="en-US" sz="2800" dirty="0" smtClean="0"/>
              <a:t>W-4 </a:t>
            </a:r>
            <a:endParaRPr lang="en-US" sz="2800" dirty="0"/>
          </a:p>
        </p:txBody>
      </p:sp>
      <p:sp>
        <p:nvSpPr>
          <p:cNvPr id="15" name="Right Arrow 14"/>
          <p:cNvSpPr/>
          <p:nvPr/>
        </p:nvSpPr>
        <p:spPr>
          <a:xfrm rot="7876235">
            <a:off x="7068497" y="3729620"/>
            <a:ext cx="1487479" cy="16300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solidFill>
                  <a:schemeClr val="tx1"/>
                </a:solidFill>
              </a:rPr>
              <a:t>Write in Exempt under line 4c</a:t>
            </a:r>
            <a:endParaRPr lang="en-US" sz="1600" dirty="0">
              <a:solidFill>
                <a:schemeClr val="tx1"/>
              </a:solidFill>
            </a:endParaRPr>
          </a:p>
        </p:txBody>
      </p:sp>
      <p:sp>
        <p:nvSpPr>
          <p:cNvPr id="16" name="Oval 15"/>
          <p:cNvSpPr/>
          <p:nvPr/>
        </p:nvSpPr>
        <p:spPr>
          <a:xfrm>
            <a:off x="228600" y="952817"/>
            <a:ext cx="7239000" cy="1542735"/>
          </a:xfrm>
          <a:prstGeom prst="ellipse">
            <a:avLst/>
          </a:prstGeom>
          <a:solidFill>
            <a:srgbClr val="FFFF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xx</a:t>
            </a:r>
            <a:endParaRPr lang="en-US" dirty="0"/>
          </a:p>
        </p:txBody>
      </p:sp>
      <p:sp>
        <p:nvSpPr>
          <p:cNvPr id="17" name="Oval 16"/>
          <p:cNvSpPr/>
          <p:nvPr/>
        </p:nvSpPr>
        <p:spPr>
          <a:xfrm>
            <a:off x="-19050" y="5105400"/>
            <a:ext cx="7639050" cy="1219200"/>
          </a:xfrm>
          <a:prstGeom prst="ellipse">
            <a:avLst/>
          </a:prstGeom>
          <a:solidFill>
            <a:srgbClr val="FFFF00">
              <a:alpha val="1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64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7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l"/>
            <a:r>
              <a:rPr lang="en-US" altLang="en-US" dirty="0" smtClean="0"/>
              <a:t>Defaults – 2020 W-4</a:t>
            </a:r>
            <a:endParaRPr lang="en-US" dirty="0"/>
          </a:p>
        </p:txBody>
      </p:sp>
      <p:sp>
        <p:nvSpPr>
          <p:cNvPr id="3" name="Content Placeholder 2"/>
          <p:cNvSpPr>
            <a:spLocks noGrp="1"/>
          </p:cNvSpPr>
          <p:nvPr>
            <p:ph idx="1"/>
          </p:nvPr>
        </p:nvSpPr>
        <p:spPr>
          <a:xfrm>
            <a:off x="381000" y="1600200"/>
            <a:ext cx="8305800" cy="4648200"/>
          </a:xfrm>
        </p:spPr>
        <p:txBody>
          <a:bodyPr>
            <a:normAutofit fontScale="92500" lnSpcReduction="10000"/>
          </a:bodyPr>
          <a:lstStyle/>
          <a:p>
            <a:r>
              <a:rPr lang="en-US" altLang="en-US" sz="4000" dirty="0" smtClean="0"/>
              <a:t>If no W-4 or invalid W-4</a:t>
            </a:r>
          </a:p>
          <a:p>
            <a:pPr lvl="1"/>
            <a:r>
              <a:rPr lang="en-US" altLang="en-US" sz="3600" dirty="0"/>
              <a:t>Filing status: Single/Married Filing Separately</a:t>
            </a:r>
          </a:p>
          <a:p>
            <a:pPr lvl="1"/>
            <a:r>
              <a:rPr lang="en-US" altLang="en-US" sz="3600" dirty="0" smtClean="0"/>
              <a:t>No other adjustments allowed</a:t>
            </a:r>
          </a:p>
          <a:p>
            <a:r>
              <a:rPr lang="en-US" altLang="en-US" sz="4000" dirty="0" smtClean="0"/>
              <a:t>NRA employee</a:t>
            </a:r>
          </a:p>
          <a:p>
            <a:pPr lvl="1"/>
            <a:r>
              <a:rPr lang="en-US" altLang="en-US" sz="3600" dirty="0" smtClean="0"/>
              <a:t>Federal filing </a:t>
            </a:r>
            <a:r>
              <a:rPr lang="en-US" altLang="en-US" sz="3600" dirty="0"/>
              <a:t>status: Single/Married Filing </a:t>
            </a:r>
            <a:r>
              <a:rPr lang="en-US" altLang="en-US" sz="3600" dirty="0" smtClean="0"/>
              <a:t>Separately</a:t>
            </a:r>
          </a:p>
          <a:p>
            <a:pPr lvl="1"/>
            <a:r>
              <a:rPr lang="en-US" altLang="en-US" sz="3600" dirty="0" smtClean="0"/>
              <a:t>“NRA” written under line 4(c)</a:t>
            </a:r>
            <a:endParaRPr lang="en-US" altLang="en-US" sz="3600" dirty="0"/>
          </a:p>
          <a:p>
            <a:pPr lvl="1"/>
            <a:endParaRPr lang="en-US" altLang="en-US" sz="3600" dirty="0"/>
          </a:p>
        </p:txBody>
      </p:sp>
    </p:spTree>
    <p:extLst>
      <p:ext uri="{BB962C8B-B14F-4D97-AF65-F5344CB8AC3E}">
        <p14:creationId xmlns:p14="http://schemas.microsoft.com/office/powerpoint/2010/main" val="1638489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6800" y="464791"/>
            <a:ext cx="5791200" cy="5936009"/>
          </a:xfrm>
          <a:prstGeom prst="rect">
            <a:avLst/>
          </a:prstGeom>
        </p:spPr>
      </p:pic>
      <p:sp>
        <p:nvSpPr>
          <p:cNvPr id="3" name="Text Placeholder 2"/>
          <p:cNvSpPr>
            <a:spLocks noGrp="1"/>
          </p:cNvSpPr>
          <p:nvPr>
            <p:ph type="body" idx="13"/>
          </p:nvPr>
        </p:nvSpPr>
        <p:spPr>
          <a:xfrm>
            <a:off x="6315943" y="243783"/>
            <a:ext cx="2751857" cy="442017"/>
          </a:xfrm>
        </p:spPr>
        <p:txBody>
          <a:bodyPr>
            <a:noAutofit/>
          </a:bodyPr>
          <a:lstStyle/>
          <a:p>
            <a:r>
              <a:rPr lang="en-US" sz="2800" dirty="0" smtClean="0"/>
              <a:t>2020</a:t>
            </a:r>
            <a:r>
              <a:rPr lang="en-US" sz="2800" dirty="0" smtClean="0">
                <a:solidFill>
                  <a:srgbClr val="FF0000"/>
                </a:solidFill>
              </a:rPr>
              <a:t> NRA </a:t>
            </a:r>
            <a:r>
              <a:rPr lang="en-US" sz="2800" dirty="0" smtClean="0"/>
              <a:t>W-4 </a:t>
            </a:r>
            <a:endParaRPr lang="en-US" sz="2800" dirty="0"/>
          </a:p>
        </p:txBody>
      </p:sp>
      <p:sp>
        <p:nvSpPr>
          <p:cNvPr id="15" name="Right Arrow 14"/>
          <p:cNvSpPr/>
          <p:nvPr/>
        </p:nvSpPr>
        <p:spPr>
          <a:xfrm rot="7876235">
            <a:off x="6382699" y="3676269"/>
            <a:ext cx="1487479" cy="16300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solidFill>
                  <a:schemeClr val="tx1"/>
                </a:solidFill>
              </a:rPr>
              <a:t>Write in NRA under line 4c</a:t>
            </a:r>
            <a:endParaRPr lang="en-US" sz="1600" dirty="0">
              <a:solidFill>
                <a:schemeClr val="tx1"/>
              </a:solidFill>
            </a:endParaRPr>
          </a:p>
        </p:txBody>
      </p:sp>
      <p:sp>
        <p:nvSpPr>
          <p:cNvPr id="16" name="Oval 15"/>
          <p:cNvSpPr/>
          <p:nvPr/>
        </p:nvSpPr>
        <p:spPr>
          <a:xfrm>
            <a:off x="262372" y="574427"/>
            <a:ext cx="7010400" cy="1524579"/>
          </a:xfrm>
          <a:prstGeom prst="ellipse">
            <a:avLst/>
          </a:prstGeom>
          <a:solidFill>
            <a:srgbClr val="FFFF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90969" y="5097332"/>
            <a:ext cx="7105652" cy="981148"/>
          </a:xfrm>
          <a:prstGeom prst="ellipse">
            <a:avLst/>
          </a:prstGeom>
          <a:solidFill>
            <a:srgbClr val="FFFF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7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dirty="0" smtClean="0"/>
              <a:t>Employees hired in 2020</a:t>
            </a:r>
          </a:p>
          <a:p>
            <a:r>
              <a:rPr lang="en-US" sz="3200" dirty="0" smtClean="0"/>
              <a:t>Employees who claimed exempt in 2019 </a:t>
            </a:r>
          </a:p>
          <a:p>
            <a:r>
              <a:rPr lang="en-US" sz="3200" dirty="0" smtClean="0"/>
              <a:t>NRA employees claiming 2020 tax treaty benefits</a:t>
            </a:r>
          </a:p>
          <a:p>
            <a:r>
              <a:rPr lang="en-US" sz="3200" dirty="0" smtClean="0"/>
              <a:t>Employees who want to adjust their withholding for 2020</a:t>
            </a:r>
          </a:p>
          <a:p>
            <a:pPr marL="0" indent="0">
              <a:buNone/>
            </a:pPr>
            <a:endParaRPr lang="en-US" sz="3200" dirty="0" smtClean="0">
              <a:solidFill>
                <a:schemeClr val="tx1"/>
              </a:solidFill>
            </a:endParaRPr>
          </a:p>
          <a:p>
            <a:pPr marL="0" indent="0">
              <a:buNone/>
            </a:pPr>
            <a:r>
              <a:rPr lang="en-US" sz="3200" dirty="0" smtClean="0">
                <a:solidFill>
                  <a:schemeClr val="tx1"/>
                </a:solidFill>
              </a:rPr>
              <a:t>IRS recommends all employee’s review their withholding in early 2020 using the IRS </a:t>
            </a:r>
            <a:r>
              <a:rPr lang="en-US" sz="3200" dirty="0">
                <a:solidFill>
                  <a:schemeClr val="tx1"/>
                </a:solidFill>
              </a:rPr>
              <a:t>Tax Withholding </a:t>
            </a:r>
            <a:r>
              <a:rPr lang="en-US" sz="3200" dirty="0" smtClean="0">
                <a:solidFill>
                  <a:schemeClr val="tx1"/>
                </a:solidFill>
              </a:rPr>
              <a:t>Estimator at </a:t>
            </a:r>
            <a:r>
              <a:rPr lang="en-US" sz="3200" u="sng" dirty="0" smtClean="0">
                <a:solidFill>
                  <a:schemeClr val="tx1"/>
                </a:solidFill>
                <a:hlinkClick r:id="rId3"/>
              </a:rPr>
              <a:t>www.irs.gov/W4App</a:t>
            </a:r>
            <a:endParaRPr lang="en-US" sz="3200" dirty="0"/>
          </a:p>
        </p:txBody>
      </p:sp>
      <p:sp>
        <p:nvSpPr>
          <p:cNvPr id="3" name="Text Placeholder 2"/>
          <p:cNvSpPr>
            <a:spLocks noGrp="1"/>
          </p:cNvSpPr>
          <p:nvPr>
            <p:ph type="body" idx="13"/>
          </p:nvPr>
        </p:nvSpPr>
        <p:spPr>
          <a:xfrm>
            <a:off x="457200" y="533401"/>
            <a:ext cx="7467600" cy="609599"/>
          </a:xfrm>
        </p:spPr>
        <p:txBody>
          <a:bodyPr>
            <a:normAutofit/>
          </a:bodyPr>
          <a:lstStyle/>
          <a:p>
            <a:r>
              <a:rPr lang="en-US" altLang="en-US" sz="3200" cap="none" dirty="0" smtClean="0">
                <a:ea typeface="+mj-ea"/>
                <a:cs typeface="+mj-cs"/>
              </a:rPr>
              <a:t>When a 2020 W-4 is Required</a:t>
            </a:r>
            <a:endParaRPr lang="en-US" sz="3200" dirty="0"/>
          </a:p>
        </p:txBody>
      </p:sp>
    </p:spTree>
    <p:extLst>
      <p:ext uri="{BB962C8B-B14F-4D97-AF65-F5344CB8AC3E}">
        <p14:creationId xmlns:p14="http://schemas.microsoft.com/office/powerpoint/2010/main" val="1005563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305800" cy="1447800"/>
          </a:xfrm>
        </p:spPr>
        <p:txBody>
          <a:bodyPr/>
          <a:lstStyle/>
          <a:p>
            <a:r>
              <a:rPr lang="en-US" dirty="0" smtClean="0"/>
              <a:t>MN Revenue form W-4MN</a:t>
            </a:r>
            <a:endParaRPr lang="en-US" dirty="0"/>
          </a:p>
        </p:txBody>
      </p:sp>
    </p:spTree>
    <p:extLst>
      <p:ext uri="{BB962C8B-B14F-4D97-AF65-F5344CB8AC3E}">
        <p14:creationId xmlns:p14="http://schemas.microsoft.com/office/powerpoint/2010/main" val="3692199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534400" cy="4114799"/>
          </a:xfrm>
        </p:spPr>
        <p:txBody>
          <a:bodyPr/>
          <a:lstStyle/>
          <a:p>
            <a:r>
              <a:rPr lang="en-US" sz="3600" b="1" dirty="0" smtClean="0"/>
              <a:t>What’s </a:t>
            </a:r>
            <a:r>
              <a:rPr lang="en-US" sz="3600" b="1" dirty="0"/>
              <a:t>New?</a:t>
            </a:r>
            <a:endParaRPr lang="en-US" sz="3600" dirty="0"/>
          </a:p>
          <a:p>
            <a:pPr lvl="1"/>
            <a:r>
              <a:rPr lang="en-US" sz="3200" dirty="0"/>
              <a:t>Beginning in 2020, federal Form W-4 does not use withholding allowances. </a:t>
            </a:r>
            <a:endParaRPr lang="en-US" sz="3200" dirty="0" smtClean="0"/>
          </a:p>
          <a:p>
            <a:pPr lvl="1"/>
            <a:r>
              <a:rPr lang="en-US" sz="3200" dirty="0" smtClean="0"/>
              <a:t>Employees who complete IRS </a:t>
            </a:r>
            <a:r>
              <a:rPr lang="en-US" sz="3200" dirty="0"/>
              <a:t>2020 Form W-4, </a:t>
            </a:r>
            <a:r>
              <a:rPr lang="en-US" sz="3200" b="1" dirty="0" smtClean="0"/>
              <a:t>must</a:t>
            </a:r>
            <a:r>
              <a:rPr lang="en-US" sz="3200" dirty="0" smtClean="0"/>
              <a:t> </a:t>
            </a:r>
            <a:r>
              <a:rPr lang="en-US" sz="3200" dirty="0"/>
              <a:t>complete Minnesota Form W-4MN </a:t>
            </a:r>
            <a:r>
              <a:rPr lang="en-US" sz="3200" dirty="0" smtClean="0"/>
              <a:t> </a:t>
            </a:r>
          </a:p>
          <a:p>
            <a:pPr lvl="1"/>
            <a:r>
              <a:rPr lang="en-US" sz="3200" dirty="0" smtClean="0"/>
              <a:t>NRA’s may claim </a:t>
            </a:r>
            <a:r>
              <a:rPr lang="en-US" sz="3200" dirty="0" smtClean="0"/>
              <a:t>1 allowance in Section 1A</a:t>
            </a:r>
            <a:endParaRPr lang="en-US" sz="3200" dirty="0"/>
          </a:p>
        </p:txBody>
      </p:sp>
      <p:sp>
        <p:nvSpPr>
          <p:cNvPr id="3" name="Text Placeholder 2"/>
          <p:cNvSpPr>
            <a:spLocks noGrp="1"/>
          </p:cNvSpPr>
          <p:nvPr>
            <p:ph type="body" idx="13"/>
          </p:nvPr>
        </p:nvSpPr>
        <p:spPr>
          <a:xfrm>
            <a:off x="457200" y="533401"/>
            <a:ext cx="6400800" cy="609599"/>
          </a:xfrm>
        </p:spPr>
        <p:txBody>
          <a:bodyPr>
            <a:noAutofit/>
          </a:bodyPr>
          <a:lstStyle/>
          <a:p>
            <a:r>
              <a:rPr lang="en-US" sz="2800" dirty="0" smtClean="0"/>
              <a:t>Draft 2020 form </a:t>
            </a:r>
            <a:r>
              <a:rPr lang="en-US" sz="2800" dirty="0"/>
              <a:t>W-4MN</a:t>
            </a:r>
          </a:p>
        </p:txBody>
      </p:sp>
    </p:spTree>
    <p:extLst>
      <p:ext uri="{BB962C8B-B14F-4D97-AF65-F5344CB8AC3E}">
        <p14:creationId xmlns:p14="http://schemas.microsoft.com/office/powerpoint/2010/main" val="389946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1500" autoRev="1" fill="remove"/>
                                        <p:tgtEl>
                                          <p:spTgt spid="2">
                                            <p:txEl>
                                              <p:pRg st="2" end="2"/>
                                            </p:txEl>
                                          </p:spTgt>
                                        </p:tgtEl>
                                        <p:attrNameLst>
                                          <p:attrName>style.color</p:attrName>
                                        </p:attrNameLst>
                                      </p:cBhvr>
                                      <p:to>
                                        <a:schemeClr val="hlink"/>
                                      </p:to>
                                    </p:animClr>
                                    <p:animClr clrSpc="rgb" dir="cw">
                                      <p:cBhvr>
                                        <p:cTn id="7" dur="1500" autoRev="1" fill="remove"/>
                                        <p:tgtEl>
                                          <p:spTgt spid="2">
                                            <p:txEl>
                                              <p:pRg st="2" end="2"/>
                                            </p:txEl>
                                          </p:spTgt>
                                        </p:tgtEl>
                                        <p:attrNameLst>
                                          <p:attrName>fillcolor</p:attrName>
                                        </p:attrNameLst>
                                      </p:cBhvr>
                                      <p:to>
                                        <a:schemeClr val="hlink"/>
                                      </p:to>
                                    </p:animClr>
                                    <p:set>
                                      <p:cBhvr>
                                        <p:cTn id="8" dur="1500" autoRev="1" fill="remove"/>
                                        <p:tgtEl>
                                          <p:spTgt spid="2">
                                            <p:txEl>
                                              <p:pRg st="2" end="2"/>
                                            </p:txEl>
                                          </p:spTgt>
                                        </p:tgtEl>
                                        <p:attrNameLst>
                                          <p:attrName>fill.type</p:attrName>
                                        </p:attrNameLst>
                                      </p:cBhvr>
                                      <p:to>
                                        <p:strVal val="solid"/>
                                      </p:to>
                                    </p:set>
                                    <p:set>
                                      <p:cBhvr>
                                        <p:cTn id="9" dur="1500" autoRev="1" fill="remove"/>
                                        <p:tgtEl>
                                          <p:spTgt spid="2">
                                            <p:txEl>
                                              <p:pRg st="2" end="2"/>
                                            </p:txEl>
                                          </p:spTgt>
                                        </p:tgtEl>
                                        <p:attrNameLst>
                                          <p:attrName>fill.on</p:attrName>
                                        </p:attrNameLst>
                                      </p:cBhvr>
                                      <p:to>
                                        <p:strVal val="true"/>
                                      </p:to>
                                    </p:set>
                                  </p:childTnLst>
                                  <p:subTnLst>
                                    <p:animClr clrSpc="rgb" dir="cw">
                                      <p:cBhvr override="childStyle">
                                        <p:cTn dur="1" fill="hold" display="0" masterRel="nextClick" afterEffect="1"/>
                                        <p:tgtEl>
                                          <p:spTgt spid="2">
                                            <p:txEl>
                                              <p:pRg st="2" end="2"/>
                                            </p:txEl>
                                          </p:spTgt>
                                        </p:tgtEl>
                                        <p:attrNameLst>
                                          <p:attrName>ppt_c</p:attrName>
                                        </p:attrNameLst>
                                      </p:cBhvr>
                                      <p:to>
                                        <a:schemeClr val="hlink"/>
                                      </p:to>
                                    </p:animClr>
                                  </p:subTnLst>
                                </p:cTn>
                              </p:par>
                            </p:childTnLst>
                          </p:cTn>
                        </p:par>
                        <p:par>
                          <p:cTn id="10" fill="hold">
                            <p:stCondLst>
                              <p:cond delay="3000"/>
                            </p:stCondLst>
                            <p:childTnLst>
                              <p:par>
                                <p:cTn id="11" presetID="27" presetClass="emph" presetSubtype="0" fill="remove" nodeType="afterEffect">
                                  <p:stCondLst>
                                    <p:cond delay="0"/>
                                  </p:stCondLst>
                                  <p:childTnLst>
                                    <p:animClr clrSpc="rgb" dir="cw">
                                      <p:cBhvr override="childStyle">
                                        <p:cTn id="12" dur="1500" autoRev="1" fill="remove"/>
                                        <p:tgtEl>
                                          <p:spTgt spid="2">
                                            <p:txEl>
                                              <p:pRg st="3" end="3"/>
                                            </p:txEl>
                                          </p:spTgt>
                                        </p:tgtEl>
                                        <p:attrNameLst>
                                          <p:attrName>style.color</p:attrName>
                                        </p:attrNameLst>
                                      </p:cBhvr>
                                      <p:to>
                                        <a:schemeClr val="hlink"/>
                                      </p:to>
                                    </p:animClr>
                                    <p:animClr clrSpc="rgb" dir="cw">
                                      <p:cBhvr>
                                        <p:cTn id="13" dur="1500" autoRev="1" fill="remove"/>
                                        <p:tgtEl>
                                          <p:spTgt spid="2">
                                            <p:txEl>
                                              <p:pRg st="3" end="3"/>
                                            </p:txEl>
                                          </p:spTgt>
                                        </p:tgtEl>
                                        <p:attrNameLst>
                                          <p:attrName>fillcolor</p:attrName>
                                        </p:attrNameLst>
                                      </p:cBhvr>
                                      <p:to>
                                        <a:schemeClr val="hlink"/>
                                      </p:to>
                                    </p:animClr>
                                    <p:set>
                                      <p:cBhvr>
                                        <p:cTn id="14" dur="1500" autoRev="1" fill="remove"/>
                                        <p:tgtEl>
                                          <p:spTgt spid="2">
                                            <p:txEl>
                                              <p:pRg st="3" end="3"/>
                                            </p:txEl>
                                          </p:spTgt>
                                        </p:tgtEl>
                                        <p:attrNameLst>
                                          <p:attrName>fill.type</p:attrName>
                                        </p:attrNameLst>
                                      </p:cBhvr>
                                      <p:to>
                                        <p:strVal val="solid"/>
                                      </p:to>
                                    </p:set>
                                    <p:set>
                                      <p:cBhvr>
                                        <p:cTn id="15" dur="1500" autoRev="1" fill="remove"/>
                                        <p:tgtEl>
                                          <p:spTgt spid="2">
                                            <p:txEl>
                                              <p:pRg st="3" end="3"/>
                                            </p:txEl>
                                          </p:spTgt>
                                        </p:tgtEl>
                                        <p:attrNameLst>
                                          <p:attrName>fill.on</p:attrName>
                                        </p:attrNameLst>
                                      </p:cBhvr>
                                      <p:to>
                                        <p:strVal val="true"/>
                                      </p:to>
                                    </p:set>
                                  </p:childTnLst>
                                  <p:subTnLst>
                                    <p:animClr clrSpc="rgb" dir="cw">
                                      <p:cBhvr override="childStyle">
                                        <p:cTn dur="1" fill="hold" display="0" masterRel="nextClick" afterEffect="1"/>
                                        <p:tgtEl>
                                          <p:spTgt spid="2">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800" y="228600"/>
            <a:ext cx="6629400" cy="6096000"/>
          </a:xfrm>
          <a:prstGeom prst="rect">
            <a:avLst/>
          </a:prstGeom>
        </p:spPr>
      </p:pic>
      <p:sp>
        <p:nvSpPr>
          <p:cNvPr id="4" name="Text Placeholder 3"/>
          <p:cNvSpPr>
            <a:spLocks noGrp="1"/>
          </p:cNvSpPr>
          <p:nvPr>
            <p:ph type="body" idx="1"/>
          </p:nvPr>
        </p:nvSpPr>
        <p:spPr>
          <a:xfrm>
            <a:off x="1524000" y="6019800"/>
            <a:ext cx="5410200" cy="609599"/>
          </a:xfrm>
        </p:spPr>
        <p:txBody>
          <a:bodyPr>
            <a:noAutofit/>
          </a:bodyPr>
          <a:lstStyle/>
          <a:p>
            <a:r>
              <a:rPr lang="en-US" sz="2800" dirty="0" smtClean="0"/>
              <a:t>2020 </a:t>
            </a:r>
            <a:r>
              <a:rPr lang="en-US" sz="2800" dirty="0"/>
              <a:t>form W-4MN</a:t>
            </a:r>
          </a:p>
        </p:txBody>
      </p:sp>
    </p:spTree>
    <p:extLst>
      <p:ext uri="{BB962C8B-B14F-4D97-AF65-F5344CB8AC3E}">
        <p14:creationId xmlns:p14="http://schemas.microsoft.com/office/powerpoint/2010/main" val="1778223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524000" y="5334000"/>
            <a:ext cx="5410200" cy="1295399"/>
          </a:xfrm>
        </p:spPr>
        <p:txBody>
          <a:bodyPr>
            <a:noAutofit/>
          </a:bodyPr>
          <a:lstStyle/>
          <a:p>
            <a:r>
              <a:rPr lang="en-US" sz="2800" dirty="0" smtClean="0"/>
              <a:t>2020 form </a:t>
            </a:r>
            <a:r>
              <a:rPr lang="en-US" sz="2800" dirty="0" smtClean="0"/>
              <a:t>W-4MN</a:t>
            </a:r>
          </a:p>
          <a:p>
            <a:r>
              <a:rPr lang="en-US" sz="2800" dirty="0" smtClean="0"/>
              <a:t>Filing Status </a:t>
            </a:r>
            <a:endParaRPr lang="en-US" sz="2800" dirty="0"/>
          </a:p>
        </p:txBody>
      </p:sp>
      <p:pic>
        <p:nvPicPr>
          <p:cNvPr id="3" name="Picture 2"/>
          <p:cNvPicPr>
            <a:picLocks noChangeAspect="1"/>
          </p:cNvPicPr>
          <p:nvPr/>
        </p:nvPicPr>
        <p:blipFill>
          <a:blip r:embed="rId3"/>
          <a:stretch>
            <a:fillRect/>
          </a:stretch>
        </p:blipFill>
        <p:spPr>
          <a:xfrm>
            <a:off x="228600" y="914400"/>
            <a:ext cx="8763000" cy="3886200"/>
          </a:xfrm>
          <a:prstGeom prst="rect">
            <a:avLst/>
          </a:prstGeom>
        </p:spPr>
      </p:pic>
    </p:spTree>
    <p:extLst>
      <p:ext uri="{BB962C8B-B14F-4D97-AF65-F5344CB8AC3E}">
        <p14:creationId xmlns:p14="http://schemas.microsoft.com/office/powerpoint/2010/main" val="1251311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l"/>
            <a:r>
              <a:rPr lang="en-US" altLang="en-US" dirty="0" smtClean="0"/>
              <a:t>Agenda</a:t>
            </a:r>
            <a:endParaRPr lang="en-US" dirty="0"/>
          </a:p>
        </p:txBody>
      </p:sp>
      <p:sp>
        <p:nvSpPr>
          <p:cNvPr id="3" name="Content Placeholder 2"/>
          <p:cNvSpPr>
            <a:spLocks noGrp="1"/>
          </p:cNvSpPr>
          <p:nvPr>
            <p:ph idx="1"/>
          </p:nvPr>
        </p:nvSpPr>
        <p:spPr>
          <a:xfrm>
            <a:off x="381000" y="1600200"/>
            <a:ext cx="8229600" cy="4343400"/>
          </a:xfrm>
        </p:spPr>
        <p:txBody>
          <a:bodyPr>
            <a:normAutofit/>
          </a:bodyPr>
          <a:lstStyle/>
          <a:p>
            <a:r>
              <a:rPr lang="en-US" altLang="en-US" sz="4000" dirty="0" smtClean="0"/>
              <a:t>Introduce the IRS 2020 W-4 form</a:t>
            </a:r>
          </a:p>
          <a:p>
            <a:r>
              <a:rPr lang="en-US" altLang="en-US" sz="4000" dirty="0" smtClean="0"/>
              <a:t>Review the MN Revenue W-4MN </a:t>
            </a:r>
          </a:p>
          <a:p>
            <a:r>
              <a:rPr lang="en-US" altLang="en-US" sz="4000" dirty="0"/>
              <a:t>Introduce changes to ISRS PR0021UG Student Employee Set up </a:t>
            </a:r>
            <a:r>
              <a:rPr lang="en-US" altLang="en-US" sz="4000" dirty="0" smtClean="0"/>
              <a:t>screen</a:t>
            </a:r>
          </a:p>
          <a:p>
            <a:r>
              <a:rPr lang="en-US" altLang="en-US" sz="4000" dirty="0" smtClean="0"/>
              <a:t>Provide guidance on completing the 2020 W-4</a:t>
            </a:r>
            <a:endParaRPr lang="en-US" altLang="en-US" sz="4000" dirty="0"/>
          </a:p>
        </p:txBody>
      </p:sp>
    </p:spTree>
    <p:extLst>
      <p:ext uri="{BB962C8B-B14F-4D97-AF65-F5344CB8AC3E}">
        <p14:creationId xmlns:p14="http://schemas.microsoft.com/office/powerpoint/2010/main" val="928860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14400"/>
            <a:ext cx="8812000" cy="4572000"/>
          </a:xfrm>
          <a:prstGeom prst="rect">
            <a:avLst/>
          </a:prstGeom>
        </p:spPr>
      </p:pic>
      <p:sp>
        <p:nvSpPr>
          <p:cNvPr id="4" name="Text Placeholder 3"/>
          <p:cNvSpPr>
            <a:spLocks noGrp="1"/>
          </p:cNvSpPr>
          <p:nvPr>
            <p:ph type="body" idx="1"/>
          </p:nvPr>
        </p:nvSpPr>
        <p:spPr>
          <a:xfrm>
            <a:off x="1066800" y="5334000"/>
            <a:ext cx="6477000" cy="1142999"/>
          </a:xfrm>
        </p:spPr>
        <p:txBody>
          <a:bodyPr>
            <a:noAutofit/>
          </a:bodyPr>
          <a:lstStyle/>
          <a:p>
            <a:r>
              <a:rPr lang="en-US" sz="2800" dirty="0" smtClean="0"/>
              <a:t>2020 </a:t>
            </a:r>
            <a:r>
              <a:rPr lang="en-US" sz="2800" dirty="0"/>
              <a:t>form </a:t>
            </a:r>
            <a:r>
              <a:rPr lang="en-US" sz="2800" dirty="0" smtClean="0"/>
              <a:t>W-4MN </a:t>
            </a:r>
          </a:p>
          <a:p>
            <a:r>
              <a:rPr lang="en-US" sz="2800" dirty="0" smtClean="0"/>
              <a:t>Section 1 – Withholding Allowances </a:t>
            </a:r>
            <a:endParaRPr lang="en-US" sz="2800" dirty="0"/>
          </a:p>
        </p:txBody>
      </p:sp>
      <p:pic>
        <p:nvPicPr>
          <p:cNvPr id="6" name="Picture 5"/>
          <p:cNvPicPr>
            <a:picLocks noChangeAspect="1"/>
          </p:cNvPicPr>
          <p:nvPr/>
        </p:nvPicPr>
        <p:blipFill>
          <a:blip r:embed="rId4"/>
          <a:stretch>
            <a:fillRect/>
          </a:stretch>
        </p:blipFill>
        <p:spPr>
          <a:xfrm>
            <a:off x="7045800" y="4495800"/>
            <a:ext cx="1600200" cy="1128101"/>
          </a:xfrm>
          <a:prstGeom prst="rect">
            <a:avLst/>
          </a:prstGeom>
        </p:spPr>
      </p:pic>
    </p:spTree>
    <p:extLst>
      <p:ext uri="{BB962C8B-B14F-4D97-AF65-F5344CB8AC3E}">
        <p14:creationId xmlns:p14="http://schemas.microsoft.com/office/powerpoint/2010/main" val="141626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1143000"/>
            <a:ext cx="8229600" cy="3290740"/>
          </a:xfrm>
          <a:prstGeom prst="rect">
            <a:avLst/>
          </a:prstGeom>
        </p:spPr>
      </p:pic>
      <p:sp>
        <p:nvSpPr>
          <p:cNvPr id="4" name="Text Placeholder 3"/>
          <p:cNvSpPr>
            <a:spLocks noGrp="1"/>
          </p:cNvSpPr>
          <p:nvPr>
            <p:ph type="body" idx="1"/>
          </p:nvPr>
        </p:nvSpPr>
        <p:spPr>
          <a:xfrm>
            <a:off x="1066800" y="5334000"/>
            <a:ext cx="6477000" cy="1142999"/>
          </a:xfrm>
        </p:spPr>
        <p:txBody>
          <a:bodyPr>
            <a:noAutofit/>
          </a:bodyPr>
          <a:lstStyle/>
          <a:p>
            <a:r>
              <a:rPr lang="en-US" sz="2800" dirty="0" smtClean="0"/>
              <a:t>2020 </a:t>
            </a:r>
            <a:r>
              <a:rPr lang="en-US" sz="2800" dirty="0"/>
              <a:t>form </a:t>
            </a:r>
            <a:r>
              <a:rPr lang="en-US" sz="2800" dirty="0" smtClean="0"/>
              <a:t>W-4MN </a:t>
            </a:r>
          </a:p>
          <a:p>
            <a:r>
              <a:rPr lang="en-US" sz="2800" dirty="0" smtClean="0"/>
              <a:t>Line 1 – Withholding Allowances </a:t>
            </a:r>
          </a:p>
          <a:p>
            <a:r>
              <a:rPr lang="en-US" sz="2800" dirty="0" smtClean="0"/>
              <a:t>Line 2 – Extra </a:t>
            </a:r>
            <a:r>
              <a:rPr lang="en-US" sz="2800" dirty="0" err="1" smtClean="0"/>
              <a:t>mn</a:t>
            </a:r>
            <a:r>
              <a:rPr lang="en-US" sz="2800" dirty="0" smtClean="0"/>
              <a:t> withholding </a:t>
            </a:r>
            <a:r>
              <a:rPr lang="en-US" sz="2800" dirty="0" err="1" smtClean="0"/>
              <a:t>amt</a:t>
            </a:r>
            <a:endParaRPr lang="en-US" sz="2800" dirty="0"/>
          </a:p>
        </p:txBody>
      </p:sp>
      <p:sp>
        <p:nvSpPr>
          <p:cNvPr id="6" name="TextBox 5"/>
          <p:cNvSpPr txBox="1"/>
          <p:nvPr/>
        </p:nvSpPr>
        <p:spPr>
          <a:xfrm>
            <a:off x="7239000" y="1600200"/>
            <a:ext cx="533400" cy="523220"/>
          </a:xfrm>
          <a:prstGeom prst="rect">
            <a:avLst/>
          </a:prstGeom>
          <a:noFill/>
        </p:spPr>
        <p:txBody>
          <a:bodyPr wrap="square" rtlCol="0">
            <a:spAutoFit/>
          </a:bodyPr>
          <a:lstStyle/>
          <a:p>
            <a:r>
              <a:rPr lang="en-US" sz="2800" dirty="0" smtClean="0">
                <a:solidFill>
                  <a:srgbClr val="FF0000"/>
                </a:solidFill>
              </a:rPr>
              <a:t>3</a:t>
            </a:r>
            <a:endParaRPr lang="en-US" sz="2800" dirty="0">
              <a:solidFill>
                <a:srgbClr val="FF0000"/>
              </a:solidFill>
            </a:endParaRPr>
          </a:p>
        </p:txBody>
      </p:sp>
      <p:sp>
        <p:nvSpPr>
          <p:cNvPr id="7" name="TextBox 6"/>
          <p:cNvSpPr txBox="1"/>
          <p:nvPr/>
        </p:nvSpPr>
        <p:spPr>
          <a:xfrm>
            <a:off x="7277100" y="2007079"/>
            <a:ext cx="876300" cy="523220"/>
          </a:xfrm>
          <a:prstGeom prst="rect">
            <a:avLst/>
          </a:prstGeom>
          <a:noFill/>
        </p:spPr>
        <p:txBody>
          <a:bodyPr wrap="square" rtlCol="0">
            <a:spAutoFit/>
          </a:bodyPr>
          <a:lstStyle/>
          <a:p>
            <a:r>
              <a:rPr lang="en-US" sz="2800" dirty="0" smtClean="0">
                <a:solidFill>
                  <a:srgbClr val="FF0000"/>
                </a:solidFill>
              </a:rPr>
              <a:t>$10</a:t>
            </a:r>
            <a:endParaRPr lang="en-US" sz="2800" dirty="0">
              <a:solidFill>
                <a:srgbClr val="FF0000"/>
              </a:solidFill>
            </a:endParaRPr>
          </a:p>
        </p:txBody>
      </p:sp>
    </p:spTree>
    <p:extLst>
      <p:ext uri="{BB962C8B-B14F-4D97-AF65-F5344CB8AC3E}">
        <p14:creationId xmlns:p14="http://schemas.microsoft.com/office/powerpoint/2010/main" val="164756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470831" y="4147607"/>
            <a:ext cx="8381497" cy="1948393"/>
          </a:xfrm>
          <a:prstGeom prst="rect">
            <a:avLst/>
          </a:prstGeom>
          <a:noFill/>
          <a:ln>
            <a:noFill/>
          </a:ln>
        </p:spPr>
      </p:pic>
      <p:pic>
        <p:nvPicPr>
          <p:cNvPr id="2" name="Picture 1"/>
          <p:cNvPicPr>
            <a:picLocks noChangeAspect="1"/>
          </p:cNvPicPr>
          <p:nvPr/>
        </p:nvPicPr>
        <p:blipFill>
          <a:blip r:embed="rId4"/>
          <a:stretch>
            <a:fillRect/>
          </a:stretch>
        </p:blipFill>
        <p:spPr>
          <a:xfrm>
            <a:off x="381000" y="314111"/>
            <a:ext cx="8561161" cy="3789974"/>
          </a:xfrm>
          <a:prstGeom prst="rect">
            <a:avLst/>
          </a:prstGeom>
        </p:spPr>
      </p:pic>
      <p:pic>
        <p:nvPicPr>
          <p:cNvPr id="7" name="Picture 6"/>
          <p:cNvPicPr>
            <a:picLocks noChangeAspect="1"/>
          </p:cNvPicPr>
          <p:nvPr/>
        </p:nvPicPr>
        <p:blipFill>
          <a:blip r:embed="rId5"/>
          <a:stretch>
            <a:fillRect/>
          </a:stretch>
        </p:blipFill>
        <p:spPr>
          <a:xfrm>
            <a:off x="381000" y="308043"/>
            <a:ext cx="8381497" cy="2590800"/>
          </a:xfrm>
          <a:prstGeom prst="rect">
            <a:avLst/>
          </a:prstGeom>
        </p:spPr>
      </p:pic>
      <p:sp>
        <p:nvSpPr>
          <p:cNvPr id="8" name="Rectangle 7"/>
          <p:cNvSpPr/>
          <p:nvPr/>
        </p:nvSpPr>
        <p:spPr>
          <a:xfrm>
            <a:off x="990600" y="6096000"/>
            <a:ext cx="6477000" cy="646331"/>
          </a:xfrm>
          <a:prstGeom prst="rect">
            <a:avLst/>
          </a:prstGeom>
        </p:spPr>
        <p:txBody>
          <a:bodyPr wrap="square">
            <a:spAutoFit/>
          </a:bodyPr>
          <a:lstStyle/>
          <a:p>
            <a:r>
              <a:rPr lang="en-US" sz="3600" b="1" dirty="0" smtClean="0">
                <a:solidFill>
                  <a:schemeClr val="accent2">
                    <a:lumMod val="50000"/>
                  </a:schemeClr>
                </a:solidFill>
              </a:rPr>
              <a:t>SECTION 2: W-4MN - EXEMPT</a:t>
            </a:r>
            <a:endParaRPr lang="en-US" sz="3600" b="1" dirty="0">
              <a:solidFill>
                <a:schemeClr val="accent2">
                  <a:lumMod val="50000"/>
                </a:schemeClr>
              </a:solidFill>
            </a:endParaRPr>
          </a:p>
        </p:txBody>
      </p:sp>
      <p:sp>
        <p:nvSpPr>
          <p:cNvPr id="12" name="TextBox 11"/>
          <p:cNvSpPr txBox="1"/>
          <p:nvPr/>
        </p:nvSpPr>
        <p:spPr>
          <a:xfrm>
            <a:off x="609600" y="342996"/>
            <a:ext cx="228600" cy="338554"/>
          </a:xfrm>
          <a:prstGeom prst="rect">
            <a:avLst/>
          </a:prstGeom>
          <a:noFill/>
        </p:spPr>
        <p:txBody>
          <a:bodyPr wrap="square" rtlCol="0">
            <a:spAutoFit/>
          </a:bodyPr>
          <a:lstStyle/>
          <a:p>
            <a:r>
              <a:rPr lang="en-US" sz="1600" dirty="0" smtClean="0">
                <a:solidFill>
                  <a:srgbClr val="FF0000"/>
                </a:solidFill>
              </a:rPr>
              <a:t>x</a:t>
            </a:r>
            <a:endParaRPr lang="en-US" sz="1600" dirty="0">
              <a:solidFill>
                <a:srgbClr val="FF0000"/>
              </a:solidFill>
            </a:endParaRPr>
          </a:p>
        </p:txBody>
      </p:sp>
      <p:sp>
        <p:nvSpPr>
          <p:cNvPr id="13" name="TextBox 12"/>
          <p:cNvSpPr txBox="1"/>
          <p:nvPr/>
        </p:nvSpPr>
        <p:spPr>
          <a:xfrm>
            <a:off x="838200" y="895165"/>
            <a:ext cx="228600" cy="338554"/>
          </a:xfrm>
          <a:prstGeom prst="rect">
            <a:avLst/>
          </a:prstGeom>
          <a:noFill/>
        </p:spPr>
        <p:txBody>
          <a:bodyPr wrap="square" rtlCol="0">
            <a:spAutoFit/>
          </a:bodyPr>
          <a:lstStyle/>
          <a:p>
            <a:r>
              <a:rPr lang="en-US" sz="1600" dirty="0" smtClean="0">
                <a:solidFill>
                  <a:srgbClr val="FF0000"/>
                </a:solidFill>
              </a:rPr>
              <a:t>x</a:t>
            </a:r>
            <a:endParaRPr lang="en-US" sz="1600" dirty="0">
              <a:solidFill>
                <a:srgbClr val="FF0000"/>
              </a:solidFill>
            </a:endParaRPr>
          </a:p>
        </p:txBody>
      </p:sp>
      <p:pic>
        <p:nvPicPr>
          <p:cNvPr id="11" name="Picture 10"/>
          <p:cNvPicPr>
            <a:picLocks noChangeAspect="1"/>
          </p:cNvPicPr>
          <p:nvPr/>
        </p:nvPicPr>
        <p:blipFill>
          <a:blip r:embed="rId5"/>
          <a:stretch>
            <a:fillRect/>
          </a:stretch>
        </p:blipFill>
        <p:spPr>
          <a:xfrm>
            <a:off x="561956" y="4169422"/>
            <a:ext cx="8381497" cy="822919"/>
          </a:xfrm>
          <a:prstGeom prst="rect">
            <a:avLst/>
          </a:prstGeom>
        </p:spPr>
      </p:pic>
    </p:spTree>
    <p:extLst>
      <p:ext uri="{BB962C8B-B14F-4D97-AF65-F5344CB8AC3E}">
        <p14:creationId xmlns:p14="http://schemas.microsoft.com/office/powerpoint/2010/main" val="332725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9"/>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7234" y="129119"/>
            <a:ext cx="8623742" cy="4706577"/>
          </a:xfrm>
          <a:prstGeom prst="rect">
            <a:avLst/>
          </a:prstGeom>
        </p:spPr>
      </p:pic>
      <p:sp>
        <p:nvSpPr>
          <p:cNvPr id="8" name="Rectangle 7"/>
          <p:cNvSpPr/>
          <p:nvPr/>
        </p:nvSpPr>
        <p:spPr>
          <a:xfrm>
            <a:off x="914400" y="6162386"/>
            <a:ext cx="6477000" cy="646331"/>
          </a:xfrm>
          <a:prstGeom prst="rect">
            <a:avLst/>
          </a:prstGeom>
        </p:spPr>
        <p:txBody>
          <a:bodyPr wrap="square">
            <a:spAutoFit/>
          </a:bodyPr>
          <a:lstStyle/>
          <a:p>
            <a:r>
              <a:rPr lang="en-US" sz="3600" b="1" dirty="0" smtClean="0">
                <a:solidFill>
                  <a:srgbClr val="002060"/>
                </a:solidFill>
              </a:rPr>
              <a:t>W-4MN - NRA</a:t>
            </a:r>
            <a:endParaRPr lang="en-US" sz="3600" b="1" dirty="0">
              <a:solidFill>
                <a:srgbClr val="002060"/>
              </a:solidFill>
            </a:endParaRPr>
          </a:p>
        </p:txBody>
      </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187234" y="5066298"/>
            <a:ext cx="8839200" cy="1182162"/>
          </a:xfrm>
          <a:prstGeom prst="rect">
            <a:avLst/>
          </a:prstGeom>
          <a:noFill/>
          <a:ln>
            <a:noFill/>
          </a:ln>
        </p:spPr>
      </p:pic>
      <p:sp>
        <p:nvSpPr>
          <p:cNvPr id="2" name="Oval 1"/>
          <p:cNvSpPr/>
          <p:nvPr/>
        </p:nvSpPr>
        <p:spPr>
          <a:xfrm>
            <a:off x="6984272" y="5066298"/>
            <a:ext cx="1066800" cy="347922"/>
          </a:xfrm>
          <a:prstGeom prst="ellipse">
            <a:avLst/>
          </a:prstGeom>
          <a:solidFill>
            <a:srgbClr val="FFC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84272" y="4487774"/>
            <a:ext cx="1066800" cy="347922"/>
          </a:xfrm>
          <a:prstGeom prst="ellipse">
            <a:avLst/>
          </a:prstGeom>
          <a:solidFill>
            <a:srgbClr val="FFC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5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Any unauthorized </a:t>
            </a:r>
            <a:r>
              <a:rPr lang="en-US" dirty="0"/>
              <a:t>change or addition to the </a:t>
            </a:r>
            <a:r>
              <a:rPr lang="en-US" dirty="0" smtClean="0"/>
              <a:t>form</a:t>
            </a:r>
          </a:p>
          <a:p>
            <a:r>
              <a:rPr lang="en-US" dirty="0" smtClean="0"/>
              <a:t>Employee </a:t>
            </a:r>
            <a:r>
              <a:rPr lang="en-US" dirty="0"/>
              <a:t>indicates in any way the form is false </a:t>
            </a:r>
            <a:r>
              <a:rPr lang="en-US" dirty="0" smtClean="0"/>
              <a:t> </a:t>
            </a:r>
            <a:endParaRPr lang="en-US" dirty="0"/>
          </a:p>
          <a:p>
            <a:r>
              <a:rPr lang="en-US" dirty="0" smtClean="0"/>
              <a:t>Incomplete form  </a:t>
            </a:r>
            <a:endParaRPr lang="en-US" dirty="0"/>
          </a:p>
          <a:p>
            <a:r>
              <a:rPr lang="en-US" dirty="0" smtClean="0"/>
              <a:t>Both </a:t>
            </a:r>
            <a:r>
              <a:rPr lang="en-US" dirty="0"/>
              <a:t>Section 1 and Section 2 </a:t>
            </a:r>
            <a:r>
              <a:rPr lang="en-US" dirty="0" smtClean="0"/>
              <a:t>completed</a:t>
            </a:r>
            <a:endParaRPr lang="en-US" dirty="0"/>
          </a:p>
          <a:p>
            <a:r>
              <a:rPr lang="en-US" dirty="0" smtClean="0"/>
              <a:t>Missing or incomplete </a:t>
            </a:r>
            <a:r>
              <a:rPr lang="en-US" dirty="0"/>
              <a:t>employer information </a:t>
            </a:r>
            <a:r>
              <a:rPr lang="en-US" dirty="0" smtClean="0"/>
              <a:t>(only for forms required to be sent to MN Revenue)</a:t>
            </a:r>
            <a:endParaRPr lang="en-US" dirty="0"/>
          </a:p>
        </p:txBody>
      </p:sp>
      <p:sp>
        <p:nvSpPr>
          <p:cNvPr id="3" name="Text Placeholder 2"/>
          <p:cNvSpPr>
            <a:spLocks noGrp="1"/>
          </p:cNvSpPr>
          <p:nvPr>
            <p:ph type="body" idx="13"/>
          </p:nvPr>
        </p:nvSpPr>
        <p:spPr>
          <a:xfrm>
            <a:off x="457200" y="533401"/>
            <a:ext cx="6324600" cy="609599"/>
          </a:xfrm>
        </p:spPr>
        <p:txBody>
          <a:bodyPr>
            <a:normAutofit/>
          </a:bodyPr>
          <a:lstStyle/>
          <a:p>
            <a:r>
              <a:rPr lang="en-US" sz="2800" dirty="0"/>
              <a:t>What is an invalid Form W-4MN?</a:t>
            </a:r>
          </a:p>
          <a:p>
            <a:endParaRPr lang="en-US" dirty="0"/>
          </a:p>
        </p:txBody>
      </p:sp>
    </p:spTree>
    <p:extLst>
      <p:ext uri="{BB962C8B-B14F-4D97-AF65-F5344CB8AC3E}">
        <p14:creationId xmlns:p14="http://schemas.microsoft.com/office/powerpoint/2010/main" val="192260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normAutofit/>
          </a:bodyPr>
          <a:lstStyle/>
          <a:p>
            <a:r>
              <a:rPr lang="en-US" b="1" dirty="0"/>
              <a:t>Your employee must provide you a completed Form W-4MN if any of the following apply:</a:t>
            </a:r>
          </a:p>
          <a:p>
            <a:pPr lvl="1"/>
            <a:r>
              <a:rPr lang="en-US" sz="2600" dirty="0" smtClean="0"/>
              <a:t>They submit a 2020 federal W-4</a:t>
            </a:r>
          </a:p>
          <a:p>
            <a:pPr lvl="1"/>
            <a:r>
              <a:rPr lang="en-US" sz="2600" dirty="0" smtClean="0"/>
              <a:t>Claim </a:t>
            </a:r>
            <a:r>
              <a:rPr lang="en-US" sz="2600" dirty="0"/>
              <a:t>exemption from MN income tax withholding</a:t>
            </a:r>
          </a:p>
          <a:p>
            <a:pPr lvl="1"/>
            <a:r>
              <a:rPr lang="en-US" sz="2600" dirty="0" smtClean="0"/>
              <a:t>Request additional Minnesota </a:t>
            </a:r>
            <a:r>
              <a:rPr lang="en-US" sz="2600" dirty="0"/>
              <a:t>withholding </a:t>
            </a:r>
            <a:r>
              <a:rPr lang="en-US" sz="2600" dirty="0" smtClean="0"/>
              <a:t> </a:t>
            </a:r>
          </a:p>
          <a:p>
            <a:r>
              <a:rPr lang="en-US" dirty="0" smtClean="0"/>
              <a:t>If </a:t>
            </a:r>
            <a:r>
              <a:rPr lang="en-US" dirty="0"/>
              <a:t>the employee does not complete a Form W-4MN, withhold Minnesota tax as if the employee is single with zero withholding allowances.</a:t>
            </a:r>
          </a:p>
        </p:txBody>
      </p:sp>
      <p:sp>
        <p:nvSpPr>
          <p:cNvPr id="4" name="Text Placeholder 3"/>
          <p:cNvSpPr>
            <a:spLocks noGrp="1"/>
          </p:cNvSpPr>
          <p:nvPr>
            <p:ph type="body" idx="13"/>
          </p:nvPr>
        </p:nvSpPr>
        <p:spPr>
          <a:xfrm>
            <a:off x="457200" y="381000"/>
            <a:ext cx="6477000" cy="609599"/>
          </a:xfrm>
        </p:spPr>
        <p:txBody>
          <a:bodyPr>
            <a:noAutofit/>
          </a:bodyPr>
          <a:lstStyle/>
          <a:p>
            <a:r>
              <a:rPr lang="en-US" sz="3200" dirty="0" smtClean="0"/>
              <a:t>2020 RULES FOR W-4MN</a:t>
            </a:r>
            <a:endParaRPr lang="en-US" sz="3200" dirty="0"/>
          </a:p>
        </p:txBody>
      </p:sp>
    </p:spTree>
    <p:extLst>
      <p:ext uri="{BB962C8B-B14F-4D97-AF65-F5344CB8AC3E}">
        <p14:creationId xmlns:p14="http://schemas.microsoft.com/office/powerpoint/2010/main" val="349770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53000"/>
          </a:xfrm>
        </p:spPr>
        <p:txBody>
          <a:bodyPr>
            <a:normAutofit/>
          </a:bodyPr>
          <a:lstStyle/>
          <a:p>
            <a:pPr marL="0" indent="0">
              <a:buNone/>
            </a:pPr>
            <a:r>
              <a:rPr lang="en-US" b="1" dirty="0" smtClean="0">
                <a:solidFill>
                  <a:srgbClr val="0060A8"/>
                </a:solidFill>
              </a:rPr>
              <a:t>Send copies </a:t>
            </a:r>
            <a:r>
              <a:rPr lang="en-US" b="1" dirty="0">
                <a:solidFill>
                  <a:srgbClr val="0060A8"/>
                </a:solidFill>
              </a:rPr>
              <a:t>of Forms W-4MN to </a:t>
            </a:r>
            <a:r>
              <a:rPr lang="en-US" b="1" dirty="0" smtClean="0">
                <a:solidFill>
                  <a:srgbClr val="0060A8"/>
                </a:solidFill>
              </a:rPr>
              <a:t>MN Revenue if </a:t>
            </a:r>
            <a:r>
              <a:rPr lang="en-US" b="1" dirty="0">
                <a:solidFill>
                  <a:srgbClr val="0060A8"/>
                </a:solidFill>
              </a:rPr>
              <a:t>any of the following apply:</a:t>
            </a:r>
          </a:p>
          <a:p>
            <a:pPr lvl="1"/>
            <a:r>
              <a:rPr lang="en-US" sz="2600" dirty="0" smtClean="0"/>
              <a:t>The </a:t>
            </a:r>
            <a:r>
              <a:rPr lang="en-US" sz="2600" dirty="0"/>
              <a:t>employee claims more than 10 Minnesota withholding allowances.</a:t>
            </a:r>
          </a:p>
          <a:p>
            <a:pPr lvl="1"/>
            <a:r>
              <a:rPr lang="en-US" sz="2600" dirty="0" smtClean="0"/>
              <a:t>The </a:t>
            </a:r>
            <a:r>
              <a:rPr lang="en-US" sz="2600" dirty="0"/>
              <a:t>employee </a:t>
            </a:r>
            <a:r>
              <a:rPr lang="en-US" sz="2600" dirty="0" smtClean="0"/>
              <a:t>checks box A or B under Section 2 (exempt), </a:t>
            </a:r>
            <a:r>
              <a:rPr lang="en-US" sz="2600" b="1" dirty="0" smtClean="0"/>
              <a:t>and </a:t>
            </a:r>
            <a:r>
              <a:rPr lang="en-US" sz="2600" dirty="0"/>
              <a:t>you reasonably expect the wages to exceed $200 per week. </a:t>
            </a:r>
            <a:endParaRPr lang="en-US" sz="2600" dirty="0" smtClean="0"/>
          </a:p>
          <a:p>
            <a:pPr lvl="1"/>
            <a:r>
              <a:rPr lang="en-US" sz="2600" dirty="0" smtClean="0"/>
              <a:t>You </a:t>
            </a:r>
            <a:r>
              <a:rPr lang="en-US" sz="2600" dirty="0"/>
              <a:t>believe </a:t>
            </a:r>
            <a:r>
              <a:rPr lang="en-US" sz="2600" dirty="0" smtClean="0"/>
              <a:t>the </a:t>
            </a:r>
            <a:r>
              <a:rPr lang="en-US" sz="2600" dirty="0"/>
              <a:t>employee is not entitled to the number of allowances claimed</a:t>
            </a:r>
            <a:r>
              <a:rPr lang="en-US" sz="2600" dirty="0" smtClean="0"/>
              <a:t>.</a:t>
            </a:r>
            <a:endParaRPr lang="en-US" sz="2600" dirty="0"/>
          </a:p>
        </p:txBody>
      </p:sp>
      <p:sp>
        <p:nvSpPr>
          <p:cNvPr id="4" name="Text Placeholder 3"/>
          <p:cNvSpPr>
            <a:spLocks noGrp="1"/>
          </p:cNvSpPr>
          <p:nvPr>
            <p:ph type="body" idx="13"/>
          </p:nvPr>
        </p:nvSpPr>
        <p:spPr>
          <a:xfrm>
            <a:off x="457200" y="381000"/>
            <a:ext cx="7315200" cy="609599"/>
          </a:xfrm>
        </p:spPr>
        <p:txBody>
          <a:bodyPr>
            <a:noAutofit/>
          </a:bodyPr>
          <a:lstStyle/>
          <a:p>
            <a:r>
              <a:rPr lang="en-US" sz="2800" dirty="0" smtClean="0"/>
              <a:t>2020 RULES FOR W-4MN</a:t>
            </a:r>
            <a:endParaRPr lang="en-US" sz="2800" dirty="0"/>
          </a:p>
        </p:txBody>
      </p:sp>
    </p:spTree>
    <p:extLst>
      <p:ext uri="{BB962C8B-B14F-4D97-AF65-F5344CB8AC3E}">
        <p14:creationId xmlns:p14="http://schemas.microsoft.com/office/powerpoint/2010/main" val="1552413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76400"/>
            <a:ext cx="6705600" cy="4267200"/>
          </a:xfrm>
        </p:spPr>
        <p:txBody>
          <a:bodyPr>
            <a:normAutofit/>
          </a:bodyPr>
          <a:lstStyle/>
          <a:p>
            <a:pPr lvl="1"/>
            <a:r>
              <a:rPr lang="en-US" sz="2800" dirty="0" smtClean="0"/>
              <a:t>Minnesota Revenue form MWR</a:t>
            </a:r>
          </a:p>
          <a:p>
            <a:pPr lvl="1"/>
            <a:r>
              <a:rPr lang="en-US" sz="2800" dirty="0" smtClean="0"/>
              <a:t>Employees </a:t>
            </a:r>
            <a:r>
              <a:rPr lang="en-US" sz="2800" dirty="0"/>
              <a:t>claiming reciprocity for Michigan must complete </a:t>
            </a:r>
            <a:r>
              <a:rPr lang="en-US" sz="2800" dirty="0" smtClean="0"/>
              <a:t>form MI-W4 for withholding tax </a:t>
            </a:r>
            <a:endParaRPr lang="en-US" sz="2800" dirty="0"/>
          </a:p>
          <a:p>
            <a:pPr lvl="1"/>
            <a:r>
              <a:rPr lang="en-US" sz="2800" dirty="0" smtClean="0"/>
              <a:t> </a:t>
            </a:r>
            <a:r>
              <a:rPr lang="en-US" sz="2800" dirty="0"/>
              <a:t>The federal W-4 is used to figure </a:t>
            </a:r>
            <a:r>
              <a:rPr lang="en-US" sz="2800" dirty="0" smtClean="0"/>
              <a:t>North Dakota </a:t>
            </a:r>
            <a:r>
              <a:rPr lang="en-US" sz="2800" dirty="0"/>
              <a:t>withholding tax </a:t>
            </a:r>
          </a:p>
        </p:txBody>
      </p:sp>
      <p:sp>
        <p:nvSpPr>
          <p:cNvPr id="4" name="Text Placeholder 3"/>
          <p:cNvSpPr>
            <a:spLocks noGrp="1"/>
          </p:cNvSpPr>
          <p:nvPr>
            <p:ph type="body" idx="13"/>
          </p:nvPr>
        </p:nvSpPr>
        <p:spPr>
          <a:xfrm>
            <a:off x="457200" y="381000"/>
            <a:ext cx="7315200" cy="609599"/>
          </a:xfrm>
        </p:spPr>
        <p:txBody>
          <a:bodyPr>
            <a:noAutofit/>
          </a:bodyPr>
          <a:lstStyle/>
          <a:p>
            <a:pPr algn="ctr"/>
            <a:r>
              <a:rPr lang="en-US" sz="2800" dirty="0" smtClean="0"/>
              <a:t>2020 North Dakota &amp; Michigan</a:t>
            </a:r>
            <a:endParaRPr lang="en-US" sz="2800" dirty="0"/>
          </a:p>
        </p:txBody>
      </p:sp>
    </p:spTree>
    <p:extLst>
      <p:ext uri="{BB962C8B-B14F-4D97-AF65-F5344CB8AC3E}">
        <p14:creationId xmlns:p14="http://schemas.microsoft.com/office/powerpoint/2010/main" val="3586726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2819400" y="5867400"/>
            <a:ext cx="3657600" cy="609599"/>
          </a:xfrm>
        </p:spPr>
        <p:txBody>
          <a:bodyPr>
            <a:normAutofit/>
          </a:bodyPr>
          <a:lstStyle/>
          <a:p>
            <a:r>
              <a:rPr lang="en-US" sz="2800" dirty="0" smtClean="0"/>
              <a:t>Michigan MI-W4</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267960777"/>
              </p:ext>
            </p:extLst>
          </p:nvPr>
        </p:nvGraphicFramePr>
        <p:xfrm>
          <a:off x="1600200" y="762000"/>
          <a:ext cx="5524500" cy="5105400"/>
        </p:xfrm>
        <a:graphic>
          <a:graphicData uri="http://schemas.openxmlformats.org/presentationml/2006/ole">
            <mc:AlternateContent xmlns:mc="http://schemas.openxmlformats.org/markup-compatibility/2006">
              <mc:Choice xmlns:v="urn:schemas-microsoft-com:vml" Requires="v">
                <p:oleObj spid="_x0000_s4127" name="Acrobat Document" r:id="rId4" imgW="3886052" imgH="5028936" progId="Acrobat.Document.DC">
                  <p:embed/>
                </p:oleObj>
              </mc:Choice>
              <mc:Fallback>
                <p:oleObj name="Acrobat Document" r:id="rId4" imgW="3886052" imgH="5028936" progId="Acrobat.Document.DC">
                  <p:embed/>
                  <p:pic>
                    <p:nvPicPr>
                      <p:cNvPr id="0" name=""/>
                      <p:cNvPicPr/>
                      <p:nvPr/>
                    </p:nvPicPr>
                    <p:blipFill>
                      <a:blip r:embed="rId5"/>
                      <a:stretch>
                        <a:fillRect/>
                      </a:stretch>
                    </p:blipFill>
                    <p:spPr>
                      <a:xfrm>
                        <a:off x="1600200" y="762000"/>
                        <a:ext cx="5524500" cy="5105400"/>
                      </a:xfrm>
                      <a:prstGeom prst="rect">
                        <a:avLst/>
                      </a:prstGeom>
                    </p:spPr>
                  </p:pic>
                </p:oleObj>
              </mc:Fallback>
            </mc:AlternateContent>
          </a:graphicData>
        </a:graphic>
      </p:graphicFrame>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849" y="762000"/>
            <a:ext cx="8776151" cy="4972306"/>
          </a:xfrm>
          <a:prstGeom prst="rect">
            <a:avLst/>
          </a:prstGeom>
        </p:spPr>
      </p:pic>
    </p:spTree>
    <p:extLst>
      <p:ext uri="{BB962C8B-B14F-4D97-AF65-F5344CB8AC3E}">
        <p14:creationId xmlns:p14="http://schemas.microsoft.com/office/powerpoint/2010/main" val="249551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305800" cy="1447800"/>
          </a:xfrm>
        </p:spPr>
        <p:txBody>
          <a:bodyPr/>
          <a:lstStyle/>
          <a:p>
            <a:r>
              <a:rPr lang="en-US" dirty="0" smtClean="0"/>
              <a:t>Changes to ISRS Student payroll screen pr0021ug</a:t>
            </a:r>
            <a:endParaRPr lang="en-US" dirty="0"/>
          </a:p>
        </p:txBody>
      </p:sp>
    </p:spTree>
    <p:extLst>
      <p:ext uri="{BB962C8B-B14F-4D97-AF65-F5344CB8AC3E}">
        <p14:creationId xmlns:p14="http://schemas.microsoft.com/office/powerpoint/2010/main" val="2460056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304799" y="1828800"/>
            <a:ext cx="1371601" cy="1066800"/>
          </a:xfrm>
        </p:spPr>
        <p:txBody>
          <a:bodyPr>
            <a:noAutofit/>
          </a:bodyPr>
          <a:lstStyle/>
          <a:p>
            <a:r>
              <a:rPr lang="en-US" sz="4400" dirty="0" smtClean="0"/>
              <a:t>2020 W-4 </a:t>
            </a:r>
            <a:endParaRPr lang="en-US" sz="4400" dirty="0"/>
          </a:p>
        </p:txBody>
      </p:sp>
      <p:pic>
        <p:nvPicPr>
          <p:cNvPr id="4" name="Picture 3"/>
          <p:cNvPicPr>
            <a:picLocks noChangeAspect="1"/>
          </p:cNvPicPr>
          <p:nvPr/>
        </p:nvPicPr>
        <p:blipFill>
          <a:blip r:embed="rId3"/>
          <a:stretch>
            <a:fillRect/>
          </a:stretch>
        </p:blipFill>
        <p:spPr>
          <a:xfrm>
            <a:off x="1676400" y="58909"/>
            <a:ext cx="5791200" cy="6833925"/>
          </a:xfrm>
          <a:prstGeom prst="rect">
            <a:avLst/>
          </a:prstGeom>
        </p:spPr>
      </p:pic>
    </p:spTree>
    <p:extLst>
      <p:ext uri="{BB962C8B-B14F-4D97-AF65-F5344CB8AC3E}">
        <p14:creationId xmlns:p14="http://schemas.microsoft.com/office/powerpoint/2010/main" val="23542391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990600" y="0"/>
            <a:ext cx="5638800" cy="609599"/>
          </a:xfrm>
        </p:spPr>
        <p:txBody>
          <a:bodyPr>
            <a:noAutofit/>
          </a:bodyPr>
          <a:lstStyle/>
          <a:p>
            <a:r>
              <a:rPr lang="en-US" sz="2800" dirty="0" smtClean="0"/>
              <a:t>Current year w-4 view</a:t>
            </a:r>
            <a:endParaRPr lang="en-US" sz="2800" dirty="0"/>
          </a:p>
        </p:txBody>
      </p:sp>
      <p:pic>
        <p:nvPicPr>
          <p:cNvPr id="4" name="Picture 3"/>
          <p:cNvPicPr>
            <a:picLocks noChangeAspect="1"/>
          </p:cNvPicPr>
          <p:nvPr/>
        </p:nvPicPr>
        <p:blipFill>
          <a:blip r:embed="rId3"/>
          <a:stretch>
            <a:fillRect/>
          </a:stretch>
        </p:blipFill>
        <p:spPr>
          <a:xfrm>
            <a:off x="838200" y="533401"/>
            <a:ext cx="6933333" cy="5980952"/>
          </a:xfrm>
          <a:prstGeom prst="rect">
            <a:avLst/>
          </a:prstGeom>
        </p:spPr>
      </p:pic>
    </p:spTree>
    <p:extLst>
      <p:ext uri="{BB962C8B-B14F-4D97-AF65-F5344CB8AC3E}">
        <p14:creationId xmlns:p14="http://schemas.microsoft.com/office/powerpoint/2010/main" val="322359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1676400" y="-15240"/>
            <a:ext cx="5791200" cy="609599"/>
          </a:xfrm>
        </p:spPr>
        <p:txBody>
          <a:bodyPr>
            <a:noAutofit/>
          </a:bodyPr>
          <a:lstStyle/>
          <a:p>
            <a:r>
              <a:rPr lang="en-US" sz="2800" dirty="0" smtClean="0"/>
              <a:t>New 2020 W-4 record view</a:t>
            </a:r>
            <a:endParaRPr lang="en-US" sz="2800" dirty="0"/>
          </a:p>
        </p:txBody>
      </p:sp>
      <p:pic>
        <p:nvPicPr>
          <p:cNvPr id="4098"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 y="594359"/>
            <a:ext cx="8611394" cy="550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848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838200" y="-15815"/>
            <a:ext cx="8077200" cy="609599"/>
          </a:xfrm>
        </p:spPr>
        <p:txBody>
          <a:bodyPr>
            <a:noAutofit/>
          </a:bodyPr>
          <a:lstStyle/>
          <a:p>
            <a:r>
              <a:rPr lang="en-US" sz="2800" dirty="0" smtClean="0"/>
              <a:t>Scroll down to see previous w-4 record</a:t>
            </a:r>
            <a:endParaRPr lang="en-US" sz="2800" dirty="0"/>
          </a:p>
        </p:txBody>
      </p:sp>
      <p:pic>
        <p:nvPicPr>
          <p:cNvPr id="4" name="Picture 3"/>
          <p:cNvPicPr>
            <a:picLocks noChangeAspect="1"/>
          </p:cNvPicPr>
          <p:nvPr/>
        </p:nvPicPr>
        <p:blipFill>
          <a:blip r:embed="rId3"/>
          <a:stretch>
            <a:fillRect/>
          </a:stretch>
        </p:blipFill>
        <p:spPr>
          <a:xfrm>
            <a:off x="990600" y="533400"/>
            <a:ext cx="6933333" cy="5895220"/>
          </a:xfrm>
          <a:prstGeom prst="rect">
            <a:avLst/>
          </a:prstGeom>
        </p:spPr>
      </p:pic>
    </p:spTree>
    <p:extLst>
      <p:ext uri="{BB962C8B-B14F-4D97-AF65-F5344CB8AC3E}">
        <p14:creationId xmlns:p14="http://schemas.microsoft.com/office/powerpoint/2010/main" val="177505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1905000" y="21566"/>
            <a:ext cx="5715000" cy="609599"/>
          </a:xfrm>
        </p:spPr>
        <p:txBody>
          <a:bodyPr>
            <a:noAutofit/>
          </a:bodyPr>
          <a:lstStyle/>
          <a:p>
            <a:r>
              <a:rPr lang="en-US" sz="2800" dirty="0"/>
              <a:t>New 2020 W-4 record view</a:t>
            </a:r>
          </a:p>
        </p:txBody>
      </p:sp>
      <p:pic>
        <p:nvPicPr>
          <p:cNvPr id="4"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46067" t="15373" r="640"/>
          <a:stretch/>
        </p:blipFill>
        <p:spPr bwMode="auto">
          <a:xfrm>
            <a:off x="762000" y="608161"/>
            <a:ext cx="7239000" cy="576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90600" y="1676400"/>
            <a:ext cx="6324600" cy="1752600"/>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51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1905000" y="21566"/>
            <a:ext cx="5715000" cy="609599"/>
          </a:xfrm>
        </p:spPr>
        <p:txBody>
          <a:bodyPr>
            <a:noAutofit/>
          </a:bodyPr>
          <a:lstStyle/>
          <a:p>
            <a:r>
              <a:rPr lang="en-US" sz="2800" dirty="0"/>
              <a:t>New 2020 W-4 record view</a:t>
            </a:r>
          </a:p>
        </p:txBody>
      </p:sp>
      <p:pic>
        <p:nvPicPr>
          <p:cNvPr id="4"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46067" t="15373" r="640"/>
          <a:stretch/>
        </p:blipFill>
        <p:spPr bwMode="auto">
          <a:xfrm>
            <a:off x="762000" y="608161"/>
            <a:ext cx="7239000" cy="576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90600" y="3464944"/>
            <a:ext cx="6096000" cy="1335656"/>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1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46067" t="15373" r="640"/>
          <a:stretch/>
        </p:blipFill>
        <p:spPr bwMode="auto">
          <a:xfrm>
            <a:off x="762000" y="594359"/>
            <a:ext cx="7239000" cy="576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3"/>
          </p:nvPr>
        </p:nvSpPr>
        <p:spPr>
          <a:xfrm>
            <a:off x="1295400" y="-15240"/>
            <a:ext cx="5410200" cy="609599"/>
          </a:xfrm>
        </p:spPr>
        <p:txBody>
          <a:bodyPr>
            <a:noAutofit/>
          </a:bodyPr>
          <a:lstStyle/>
          <a:p>
            <a:r>
              <a:rPr lang="en-US" sz="2800" dirty="0" smtClean="0"/>
              <a:t>New 2020 W-4 record view</a:t>
            </a:r>
            <a:endParaRPr lang="en-US" sz="2800" dirty="0"/>
          </a:p>
        </p:txBody>
      </p:sp>
      <p:sp>
        <p:nvSpPr>
          <p:cNvPr id="5" name="Rectangle 4"/>
          <p:cNvSpPr/>
          <p:nvPr/>
        </p:nvSpPr>
        <p:spPr>
          <a:xfrm>
            <a:off x="952500" y="1600200"/>
            <a:ext cx="6096000" cy="1792727"/>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963280" y="1544740"/>
            <a:ext cx="2313386" cy="1003719"/>
            <a:chOff x="4963280" y="1544740"/>
            <a:chExt cx="2313386" cy="1003719"/>
          </a:xfrm>
        </p:grpSpPr>
        <p:grpSp>
          <p:nvGrpSpPr>
            <p:cNvPr id="9" name="Group 8"/>
            <p:cNvGrpSpPr/>
            <p:nvPr/>
          </p:nvGrpSpPr>
          <p:grpSpPr>
            <a:xfrm>
              <a:off x="5255905" y="1544740"/>
              <a:ext cx="2020761" cy="1003719"/>
              <a:chOff x="5255905" y="1544740"/>
              <a:chExt cx="2020761" cy="1003719"/>
            </a:xfrm>
          </p:grpSpPr>
          <p:sp>
            <p:nvSpPr>
              <p:cNvPr id="2" name="Left Arrow 1"/>
              <p:cNvSpPr/>
              <p:nvPr/>
            </p:nvSpPr>
            <p:spPr>
              <a:xfrm rot="19385498">
                <a:off x="5255905" y="1544740"/>
                <a:ext cx="1333581" cy="37023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09866" y="1902128"/>
                <a:ext cx="1066800" cy="646331"/>
              </a:xfrm>
              <a:prstGeom prst="rect">
                <a:avLst/>
              </a:prstGeom>
              <a:noFill/>
            </p:spPr>
            <p:txBody>
              <a:bodyPr wrap="square" rtlCol="0">
                <a:spAutoFit/>
              </a:bodyPr>
              <a:lstStyle/>
              <a:p>
                <a:r>
                  <a:rPr lang="en-US" dirty="0" smtClean="0">
                    <a:solidFill>
                      <a:srgbClr val="FF0000"/>
                    </a:solidFill>
                    <a:latin typeface="Calibri" panose="020F0502020204030204" pitchFamily="34" charset="0"/>
                    <a:cs typeface="Calibri" panose="020F0502020204030204" pitchFamily="34" charset="0"/>
                  </a:rPr>
                  <a:t>Step 2c Box</a:t>
                </a:r>
                <a:endParaRPr lang="en-US" dirty="0">
                  <a:solidFill>
                    <a:srgbClr val="FF0000"/>
                  </a:solidFill>
                  <a:latin typeface="Calibri" panose="020F0502020204030204" pitchFamily="34" charset="0"/>
                  <a:cs typeface="Calibri" panose="020F0502020204030204" pitchFamily="34" charset="0"/>
                </a:endParaRPr>
              </a:p>
            </p:txBody>
          </p:sp>
        </p:grpSp>
        <p:sp>
          <p:nvSpPr>
            <p:cNvPr id="10" name="TextBox 9"/>
            <p:cNvSpPr txBox="1"/>
            <p:nvPr/>
          </p:nvSpPr>
          <p:spPr>
            <a:xfrm>
              <a:off x="4963280" y="2040627"/>
              <a:ext cx="630163" cy="369332"/>
            </a:xfrm>
            <a:prstGeom prst="rect">
              <a:avLst/>
            </a:prstGeom>
            <a:noFill/>
          </p:spPr>
          <p:txBody>
            <a:bodyPr wrap="square" rtlCol="0">
              <a:spAutoFit/>
            </a:bodyPr>
            <a:lstStyle/>
            <a:p>
              <a:r>
                <a:rPr lang="en-US" dirty="0">
                  <a:solidFill>
                    <a:srgbClr val="FF0000"/>
                  </a:solidFill>
                  <a:latin typeface="Wingdings 2" panose="05020102010507070707" pitchFamily="18" charset="2"/>
                </a:rPr>
                <a:t>P</a:t>
              </a:r>
            </a:p>
          </p:txBody>
        </p:sp>
      </p:grpSp>
    </p:spTree>
    <p:extLst>
      <p:ext uri="{BB962C8B-B14F-4D97-AF65-F5344CB8AC3E}">
        <p14:creationId xmlns:p14="http://schemas.microsoft.com/office/powerpoint/2010/main" val="183127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1524000" y="-76198"/>
            <a:ext cx="6324600" cy="609599"/>
          </a:xfrm>
        </p:spPr>
        <p:txBody>
          <a:bodyPr>
            <a:noAutofit/>
          </a:bodyPr>
          <a:lstStyle/>
          <a:p>
            <a:r>
              <a:rPr lang="en-US" sz="2800" dirty="0" smtClean="0"/>
              <a:t>2020 W-4 with step 3 dependent </a:t>
            </a:r>
            <a:endParaRPr lang="en-US" sz="2800" dirty="0"/>
          </a:p>
        </p:txBody>
      </p:sp>
      <p:pic>
        <p:nvPicPr>
          <p:cNvPr id="4" name="Picture 3"/>
          <p:cNvPicPr>
            <a:picLocks noChangeAspect="1"/>
          </p:cNvPicPr>
          <p:nvPr/>
        </p:nvPicPr>
        <p:blipFill rotWithShape="1">
          <a:blip r:embed="rId3"/>
          <a:srcRect l="41764" t="20385" b="46490"/>
          <a:stretch/>
        </p:blipFill>
        <p:spPr>
          <a:xfrm>
            <a:off x="381000" y="838200"/>
            <a:ext cx="8229599" cy="4876800"/>
          </a:xfrm>
          <a:prstGeom prst="rect">
            <a:avLst/>
          </a:prstGeom>
        </p:spPr>
      </p:pic>
      <p:sp>
        <p:nvSpPr>
          <p:cNvPr id="5" name="Oval 4"/>
          <p:cNvSpPr/>
          <p:nvPr/>
        </p:nvSpPr>
        <p:spPr>
          <a:xfrm>
            <a:off x="1219200" y="3733800"/>
            <a:ext cx="5105400" cy="609600"/>
          </a:xfrm>
          <a:prstGeom prst="ellipse">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51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1142566" y="20467"/>
            <a:ext cx="6477000" cy="609599"/>
          </a:xfrm>
        </p:spPr>
        <p:txBody>
          <a:bodyPr>
            <a:noAutofit/>
          </a:bodyPr>
          <a:lstStyle/>
          <a:p>
            <a:r>
              <a:rPr lang="en-US" sz="2800" dirty="0" smtClean="0"/>
              <a:t>2020 W-4 with extra withholding</a:t>
            </a:r>
            <a:endParaRPr lang="en-US" sz="2800" dirty="0"/>
          </a:p>
        </p:txBody>
      </p:sp>
      <p:pic>
        <p:nvPicPr>
          <p:cNvPr id="4" name="Picture 3"/>
          <p:cNvPicPr>
            <a:picLocks noChangeAspect="1"/>
          </p:cNvPicPr>
          <p:nvPr/>
        </p:nvPicPr>
        <p:blipFill rotWithShape="1">
          <a:blip r:embed="rId3"/>
          <a:srcRect l="43961" t="21353" b="46796"/>
          <a:stretch/>
        </p:blipFill>
        <p:spPr>
          <a:xfrm>
            <a:off x="228600" y="655945"/>
            <a:ext cx="8837245" cy="5211455"/>
          </a:xfrm>
          <a:prstGeom prst="rect">
            <a:avLst/>
          </a:prstGeom>
        </p:spPr>
      </p:pic>
      <p:sp>
        <p:nvSpPr>
          <p:cNvPr id="5" name="Oval 4"/>
          <p:cNvSpPr/>
          <p:nvPr/>
        </p:nvSpPr>
        <p:spPr>
          <a:xfrm>
            <a:off x="685800" y="5029200"/>
            <a:ext cx="6247966" cy="609600"/>
          </a:xfrm>
          <a:prstGeom prst="ellipse">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29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1828800" y="33529"/>
            <a:ext cx="4724400" cy="609599"/>
          </a:xfrm>
        </p:spPr>
        <p:txBody>
          <a:bodyPr>
            <a:normAutofit/>
          </a:bodyPr>
          <a:lstStyle/>
          <a:p>
            <a:r>
              <a:rPr lang="en-US" sz="2800" dirty="0" smtClean="0"/>
              <a:t>2020 W-4 – exempt record</a:t>
            </a:r>
            <a:endParaRPr lang="en-US" sz="2800" dirty="0"/>
          </a:p>
        </p:txBody>
      </p:sp>
      <p:pic>
        <p:nvPicPr>
          <p:cNvPr id="4" name="Picture 3"/>
          <p:cNvPicPr>
            <a:picLocks noChangeAspect="1"/>
          </p:cNvPicPr>
          <p:nvPr/>
        </p:nvPicPr>
        <p:blipFill rotWithShape="1">
          <a:blip r:embed="rId3"/>
          <a:srcRect l="45564" t="20287" r="5988" b="16423"/>
          <a:stretch/>
        </p:blipFill>
        <p:spPr>
          <a:xfrm>
            <a:off x="1066800" y="838200"/>
            <a:ext cx="6781800" cy="4838700"/>
          </a:xfrm>
          <a:prstGeom prst="rect">
            <a:avLst/>
          </a:prstGeom>
        </p:spPr>
      </p:pic>
      <p:pic>
        <p:nvPicPr>
          <p:cNvPr id="6" name="Picture 1"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l="46066" t="56813" r="4328"/>
          <a:stretch/>
        </p:blipFill>
        <p:spPr bwMode="auto">
          <a:xfrm>
            <a:off x="1066800" y="3305150"/>
            <a:ext cx="6781800" cy="29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86200" y="3962400"/>
            <a:ext cx="533400" cy="307777"/>
          </a:xfrm>
          <a:prstGeom prst="rect">
            <a:avLst/>
          </a:prstGeom>
          <a:noFill/>
        </p:spPr>
        <p:txBody>
          <a:bodyPr wrap="square" rtlCol="0">
            <a:spAutoFit/>
          </a:bodyPr>
          <a:lstStyle/>
          <a:p>
            <a:r>
              <a:rPr lang="en-US" sz="1400" b="1" dirty="0" smtClean="0">
                <a:solidFill>
                  <a:srgbClr val="FF0000"/>
                </a:solidFill>
                <a:latin typeface="Wingdings 2" panose="05020102010507070707" pitchFamily="18" charset="2"/>
              </a:rPr>
              <a:t>P</a:t>
            </a:r>
            <a:endParaRPr lang="en-US" sz="1400" b="1" dirty="0">
              <a:solidFill>
                <a:srgbClr val="FF0000"/>
              </a:solidFill>
              <a:latin typeface="Wingdings 2" panose="05020102010507070707" pitchFamily="18" charset="2"/>
            </a:endParaRPr>
          </a:p>
        </p:txBody>
      </p:sp>
      <p:sp>
        <p:nvSpPr>
          <p:cNvPr id="2" name="Rectangle 1"/>
          <p:cNvSpPr/>
          <p:nvPr/>
        </p:nvSpPr>
        <p:spPr>
          <a:xfrm>
            <a:off x="1219200" y="3279576"/>
            <a:ext cx="6629400" cy="1368623"/>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254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1676400" y="-9144"/>
            <a:ext cx="5943600" cy="609599"/>
          </a:xfrm>
        </p:spPr>
        <p:txBody>
          <a:bodyPr>
            <a:noAutofit/>
          </a:bodyPr>
          <a:lstStyle/>
          <a:p>
            <a:r>
              <a:rPr lang="en-US" sz="2800" dirty="0" smtClean="0"/>
              <a:t>2020 W-4 – NRA with 8233</a:t>
            </a:r>
            <a:endParaRPr lang="en-US" sz="2800" dirty="0"/>
          </a:p>
        </p:txBody>
      </p:sp>
      <p:pic>
        <p:nvPicPr>
          <p:cNvPr id="4" name="Picture 3"/>
          <p:cNvPicPr>
            <a:picLocks noChangeAspect="1"/>
          </p:cNvPicPr>
          <p:nvPr/>
        </p:nvPicPr>
        <p:blipFill rotWithShape="1">
          <a:blip r:embed="rId3"/>
          <a:srcRect t="15289" r="3284" b="14639"/>
          <a:stretch/>
        </p:blipFill>
        <p:spPr>
          <a:xfrm>
            <a:off x="228600" y="838199"/>
            <a:ext cx="8763000" cy="5276849"/>
          </a:xfrm>
          <a:prstGeom prst="rect">
            <a:avLst/>
          </a:prstGeom>
        </p:spPr>
      </p:pic>
      <p:sp>
        <p:nvSpPr>
          <p:cNvPr id="5" name="Oval 4"/>
          <p:cNvSpPr/>
          <p:nvPr/>
        </p:nvSpPr>
        <p:spPr>
          <a:xfrm>
            <a:off x="304800" y="2667000"/>
            <a:ext cx="3048000" cy="1371600"/>
          </a:xfrm>
          <a:prstGeom prst="ellipse">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43600" y="2362200"/>
            <a:ext cx="990600" cy="609600"/>
          </a:xfrm>
          <a:prstGeom prst="ellipse">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3733800"/>
            <a:ext cx="2133600" cy="609600"/>
          </a:xfrm>
          <a:prstGeom prst="ellipse">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69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228600" y="3733800"/>
            <a:ext cx="1371601" cy="1066800"/>
          </a:xfrm>
        </p:spPr>
        <p:txBody>
          <a:bodyPr>
            <a:noAutofit/>
          </a:bodyPr>
          <a:lstStyle/>
          <a:p>
            <a:endParaRPr lang="en-US" sz="4400" dirty="0" smtClean="0"/>
          </a:p>
          <a:p>
            <a:endParaRPr lang="en-US" sz="4400" dirty="0"/>
          </a:p>
          <a:p>
            <a:endParaRPr lang="en-US" sz="4400" dirty="0" smtClean="0"/>
          </a:p>
          <a:p>
            <a:endParaRPr lang="en-US" sz="4400" dirty="0"/>
          </a:p>
          <a:p>
            <a:endParaRPr lang="en-US" sz="4400" dirty="0" smtClean="0"/>
          </a:p>
        </p:txBody>
      </p:sp>
      <p:sp>
        <p:nvSpPr>
          <p:cNvPr id="5" name="Rectangle 4"/>
          <p:cNvSpPr/>
          <p:nvPr/>
        </p:nvSpPr>
        <p:spPr>
          <a:xfrm>
            <a:off x="2324100" y="5867400"/>
            <a:ext cx="4572000" cy="769441"/>
          </a:xfrm>
          <a:prstGeom prst="rect">
            <a:avLst/>
          </a:prstGeom>
        </p:spPr>
        <p:txBody>
          <a:bodyPr>
            <a:spAutoFit/>
          </a:bodyPr>
          <a:lstStyle/>
          <a:p>
            <a:r>
              <a:rPr lang="en-US" sz="4400" b="1" dirty="0">
                <a:solidFill>
                  <a:schemeClr val="accent2">
                    <a:lumMod val="50000"/>
                  </a:schemeClr>
                </a:solidFill>
              </a:rPr>
              <a:t>2020 </a:t>
            </a:r>
            <a:r>
              <a:rPr lang="en-US" sz="4400" b="1" dirty="0" smtClean="0">
                <a:solidFill>
                  <a:schemeClr val="accent2">
                    <a:lumMod val="50000"/>
                  </a:schemeClr>
                </a:solidFill>
              </a:rPr>
              <a:t>W-4 - Step </a:t>
            </a:r>
            <a:r>
              <a:rPr lang="en-US" sz="4400" b="1" dirty="0">
                <a:solidFill>
                  <a:schemeClr val="accent2">
                    <a:lumMod val="50000"/>
                  </a:schemeClr>
                </a:solidFill>
              </a:rPr>
              <a:t>1 </a:t>
            </a:r>
          </a:p>
        </p:txBody>
      </p:sp>
      <p:pic>
        <p:nvPicPr>
          <p:cNvPr id="2" name="Picture 1"/>
          <p:cNvPicPr>
            <a:picLocks noChangeAspect="1"/>
          </p:cNvPicPr>
          <p:nvPr/>
        </p:nvPicPr>
        <p:blipFill>
          <a:blip r:embed="rId3"/>
          <a:stretch>
            <a:fillRect/>
          </a:stretch>
        </p:blipFill>
        <p:spPr>
          <a:xfrm>
            <a:off x="0" y="152400"/>
            <a:ext cx="9144000" cy="5410200"/>
          </a:xfrm>
          <a:prstGeom prst="rect">
            <a:avLst/>
          </a:prstGeom>
        </p:spPr>
      </p:pic>
      <p:sp>
        <p:nvSpPr>
          <p:cNvPr id="13" name="TextBox 12"/>
          <p:cNvSpPr txBox="1"/>
          <p:nvPr/>
        </p:nvSpPr>
        <p:spPr>
          <a:xfrm>
            <a:off x="1572323" y="4965804"/>
            <a:ext cx="609600" cy="492443"/>
          </a:xfrm>
          <a:prstGeom prst="rect">
            <a:avLst/>
          </a:prstGeom>
          <a:noFill/>
        </p:spPr>
        <p:txBody>
          <a:bodyPr wrap="square" rtlCol="0">
            <a:spAutoFit/>
          </a:bodyPr>
          <a:lstStyle/>
          <a:p>
            <a:r>
              <a:rPr lang="en-US" sz="2600" dirty="0" smtClean="0">
                <a:solidFill>
                  <a:schemeClr val="accent4"/>
                </a:solidFill>
              </a:rPr>
              <a:t>x</a:t>
            </a:r>
            <a:endParaRPr lang="en-US" sz="2600" dirty="0">
              <a:solidFill>
                <a:schemeClr val="accent4"/>
              </a:solidFill>
            </a:endParaRPr>
          </a:p>
        </p:txBody>
      </p:sp>
      <p:sp>
        <p:nvSpPr>
          <p:cNvPr id="11" name="TextBox 10"/>
          <p:cNvSpPr txBox="1"/>
          <p:nvPr/>
        </p:nvSpPr>
        <p:spPr>
          <a:xfrm>
            <a:off x="1582907" y="4605432"/>
            <a:ext cx="318280" cy="512037"/>
          </a:xfrm>
          <a:prstGeom prst="rect">
            <a:avLst/>
          </a:prstGeom>
          <a:noFill/>
        </p:spPr>
        <p:txBody>
          <a:bodyPr wrap="square" rtlCol="0">
            <a:spAutoFit/>
          </a:bodyPr>
          <a:lstStyle/>
          <a:p>
            <a:r>
              <a:rPr lang="en-US" sz="2600" dirty="0" smtClean="0">
                <a:solidFill>
                  <a:schemeClr val="accent4"/>
                </a:solidFill>
              </a:rPr>
              <a:t>x</a:t>
            </a:r>
            <a:endParaRPr lang="en-US" sz="2600" dirty="0">
              <a:solidFill>
                <a:schemeClr val="accent4"/>
              </a:solidFill>
            </a:endParaRPr>
          </a:p>
        </p:txBody>
      </p:sp>
      <p:sp>
        <p:nvSpPr>
          <p:cNvPr id="10" name="TextBox 9"/>
          <p:cNvSpPr txBox="1"/>
          <p:nvPr/>
        </p:nvSpPr>
        <p:spPr>
          <a:xfrm>
            <a:off x="1582907" y="4264654"/>
            <a:ext cx="609600" cy="492443"/>
          </a:xfrm>
          <a:prstGeom prst="rect">
            <a:avLst/>
          </a:prstGeom>
          <a:noFill/>
        </p:spPr>
        <p:txBody>
          <a:bodyPr wrap="square" rtlCol="0">
            <a:spAutoFit/>
          </a:bodyPr>
          <a:lstStyle/>
          <a:p>
            <a:r>
              <a:rPr lang="en-US" sz="2600" dirty="0" smtClean="0">
                <a:solidFill>
                  <a:schemeClr val="accent4"/>
                </a:solidFill>
              </a:rPr>
              <a:t>x</a:t>
            </a:r>
            <a:endParaRPr lang="en-US" sz="2600" dirty="0">
              <a:solidFill>
                <a:schemeClr val="accent4"/>
              </a:solidFill>
            </a:endParaRPr>
          </a:p>
        </p:txBody>
      </p:sp>
    </p:spTree>
    <p:extLst>
      <p:ext uri="{BB962C8B-B14F-4D97-AF65-F5344CB8AC3E}">
        <p14:creationId xmlns:p14="http://schemas.microsoft.com/office/powerpoint/2010/main" val="117881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1" grpId="1"/>
      <p:bldP spid="10" grpId="0"/>
      <p:bldP spid="10"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1905000" y="0"/>
            <a:ext cx="5334000" cy="609599"/>
          </a:xfrm>
        </p:spPr>
        <p:txBody>
          <a:bodyPr>
            <a:normAutofit/>
          </a:bodyPr>
          <a:lstStyle/>
          <a:p>
            <a:r>
              <a:rPr lang="en-US" sz="2800" dirty="0" smtClean="0"/>
              <a:t>2020 W-4 – </a:t>
            </a:r>
            <a:r>
              <a:rPr lang="en-US" sz="2800" dirty="0" err="1" smtClean="0"/>
              <a:t>nra</a:t>
            </a:r>
            <a:r>
              <a:rPr lang="en-US" sz="2800" dirty="0" smtClean="0"/>
              <a:t> error message</a:t>
            </a:r>
            <a:endParaRPr lang="en-US" sz="2800" dirty="0"/>
          </a:p>
        </p:txBody>
      </p:sp>
      <p:pic>
        <p:nvPicPr>
          <p:cNvPr id="4" name="Picture 3"/>
          <p:cNvPicPr>
            <a:picLocks noChangeAspect="1"/>
          </p:cNvPicPr>
          <p:nvPr/>
        </p:nvPicPr>
        <p:blipFill rotWithShape="1">
          <a:blip r:embed="rId3"/>
          <a:srcRect t="8594" r="3000" b="45541"/>
          <a:stretch/>
        </p:blipFill>
        <p:spPr>
          <a:xfrm>
            <a:off x="403704" y="990600"/>
            <a:ext cx="8206896" cy="4572000"/>
          </a:xfrm>
          <a:prstGeom prst="rect">
            <a:avLst/>
          </a:prstGeom>
        </p:spPr>
      </p:pic>
      <p:sp>
        <p:nvSpPr>
          <p:cNvPr id="2" name="Rounded Rectangle 1"/>
          <p:cNvSpPr/>
          <p:nvPr/>
        </p:nvSpPr>
        <p:spPr>
          <a:xfrm>
            <a:off x="609600" y="4571999"/>
            <a:ext cx="2895600" cy="856397"/>
          </a:xfrm>
          <a:prstGeom prst="roundRect">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297172" y="3657600"/>
            <a:ext cx="3703827" cy="1752600"/>
          </a:xfrm>
          <a:prstGeom prst="roundRect">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57578" y="1028700"/>
            <a:ext cx="8899147" cy="2590800"/>
          </a:xfrm>
          <a:prstGeom prst="rect">
            <a:avLst/>
          </a:prstGeom>
        </p:spPr>
      </p:pic>
    </p:spTree>
    <p:extLst>
      <p:ext uri="{BB962C8B-B14F-4D97-AF65-F5344CB8AC3E}">
        <p14:creationId xmlns:p14="http://schemas.microsoft.com/office/powerpoint/2010/main" val="106911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305800" cy="1447800"/>
          </a:xfrm>
        </p:spPr>
        <p:txBody>
          <a:bodyPr/>
          <a:lstStyle/>
          <a:p>
            <a:r>
              <a:rPr lang="en-US" dirty="0" smtClean="0"/>
              <a:t>Coming soon - Student instructions for campus use</a:t>
            </a:r>
            <a:endParaRPr lang="en-US" dirty="0"/>
          </a:p>
        </p:txBody>
      </p:sp>
    </p:spTree>
    <p:extLst>
      <p:ext uri="{BB962C8B-B14F-4D97-AF65-F5344CB8AC3E}">
        <p14:creationId xmlns:p14="http://schemas.microsoft.com/office/powerpoint/2010/main" val="3758463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1066799"/>
          </a:xfrm>
        </p:spPr>
        <p:txBody>
          <a:bodyPr>
            <a:normAutofit/>
          </a:bodyPr>
          <a:lstStyle/>
          <a:p>
            <a:r>
              <a:rPr lang="en-US" sz="4000" b="1" dirty="0" smtClean="0"/>
              <a:t>Campus Questions</a:t>
            </a:r>
            <a:endParaRPr lang="en-US" sz="4000" b="1" dirty="0"/>
          </a:p>
        </p:txBody>
      </p:sp>
      <p:sp>
        <p:nvSpPr>
          <p:cNvPr id="3" name="Text Placeholder 2"/>
          <p:cNvSpPr>
            <a:spLocks noGrp="1"/>
          </p:cNvSpPr>
          <p:nvPr>
            <p:ph type="body" idx="13"/>
          </p:nvPr>
        </p:nvSpPr>
        <p:spPr/>
        <p:txBody>
          <a:bodyPr/>
          <a:lstStyle/>
          <a:p>
            <a:r>
              <a:rPr lang="en-US" dirty="0" smtClean="0"/>
              <a:t>Sales Tax Forum</a:t>
            </a:r>
            <a:endParaRPr lang="en-US" dirty="0"/>
          </a:p>
        </p:txBody>
      </p:sp>
      <p:pic>
        <p:nvPicPr>
          <p:cNvPr id="4" name="Picture 3" descr="40 Strategies for Teaching ELD Students | Heather Wolper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151631"/>
            <a:ext cx="4876800" cy="2779776"/>
          </a:xfrm>
          <a:prstGeom prst="rect">
            <a:avLst/>
          </a:prstGeom>
        </p:spPr>
      </p:pic>
    </p:spTree>
    <p:extLst>
      <p:ext uri="{BB962C8B-B14F-4D97-AF65-F5344CB8AC3E}">
        <p14:creationId xmlns:p14="http://schemas.microsoft.com/office/powerpoint/2010/main" val="2560263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l"/>
            <a:r>
              <a:rPr lang="en-US" altLang="en-US" dirty="0" smtClean="0"/>
              <a:t>Resources</a:t>
            </a:r>
            <a:endParaRPr lang="en-US" dirty="0"/>
          </a:p>
        </p:txBody>
      </p:sp>
      <p:sp>
        <p:nvSpPr>
          <p:cNvPr id="3" name="Content Placeholder 2"/>
          <p:cNvSpPr>
            <a:spLocks noGrp="1"/>
          </p:cNvSpPr>
          <p:nvPr>
            <p:ph idx="1"/>
          </p:nvPr>
        </p:nvSpPr>
        <p:spPr>
          <a:xfrm>
            <a:off x="381000" y="1600200"/>
            <a:ext cx="8229600" cy="4343400"/>
          </a:xfrm>
        </p:spPr>
        <p:txBody>
          <a:bodyPr>
            <a:normAutofit fontScale="77500" lnSpcReduction="20000"/>
          </a:bodyPr>
          <a:lstStyle/>
          <a:p>
            <a:r>
              <a:rPr lang="en-US" altLang="en-US" sz="4000" dirty="0" smtClean="0"/>
              <a:t>IRS withholding </a:t>
            </a:r>
            <a:r>
              <a:rPr lang="en-US" altLang="en-US" sz="4000" dirty="0"/>
              <a:t>tax estimator </a:t>
            </a:r>
            <a:r>
              <a:rPr lang="en-US" altLang="en-US" sz="4000" dirty="0">
                <a:hlinkClick r:id="rId3"/>
              </a:rPr>
              <a:t>https://</a:t>
            </a:r>
            <a:r>
              <a:rPr lang="en-US" altLang="en-US" sz="4000" dirty="0" smtClean="0">
                <a:hlinkClick r:id="rId3"/>
              </a:rPr>
              <a:t>apps.irs.gov/app/tax-withholding-estimator</a:t>
            </a:r>
            <a:r>
              <a:rPr lang="en-US" altLang="en-US" sz="4000" dirty="0" smtClean="0"/>
              <a:t>  </a:t>
            </a:r>
          </a:p>
          <a:p>
            <a:r>
              <a:rPr lang="en-US" altLang="en-US" sz="4000" dirty="0" smtClean="0"/>
              <a:t>Draft </a:t>
            </a:r>
            <a:r>
              <a:rPr lang="en-US" altLang="en-US" sz="4000" dirty="0"/>
              <a:t>2020 W-4 </a:t>
            </a:r>
            <a:r>
              <a:rPr lang="en-US" altLang="en-US" sz="4000" dirty="0">
                <a:hlinkClick r:id="rId4"/>
              </a:rPr>
              <a:t>https://www.irs.gov/pub/irs-dft/fw4--dft.pdf</a:t>
            </a:r>
            <a:endParaRPr lang="en-US" altLang="en-US" sz="4000" dirty="0"/>
          </a:p>
          <a:p>
            <a:r>
              <a:rPr lang="en-US" altLang="en-US" sz="4000" dirty="0" smtClean="0"/>
              <a:t>IRS FAQ’s </a:t>
            </a:r>
            <a:r>
              <a:rPr lang="en-US" altLang="en-US" sz="4000" dirty="0" smtClean="0">
                <a:hlinkClick r:id="rId5"/>
              </a:rPr>
              <a:t>https</a:t>
            </a:r>
            <a:r>
              <a:rPr lang="en-US" altLang="en-US" sz="4000" dirty="0">
                <a:hlinkClick r:id="rId5"/>
              </a:rPr>
              <a:t>://</a:t>
            </a:r>
            <a:r>
              <a:rPr lang="en-US" altLang="en-US" sz="4000" dirty="0" smtClean="0">
                <a:hlinkClick r:id="rId5"/>
              </a:rPr>
              <a:t>www.irs.gov/newsroom/faqs-on-the-draft-2020-form-w-4</a:t>
            </a:r>
            <a:endParaRPr lang="en-US" altLang="en-US" sz="4000" dirty="0" smtClean="0"/>
          </a:p>
          <a:p>
            <a:r>
              <a:rPr lang="en-US" altLang="en-US" sz="4000" dirty="0" smtClean="0"/>
              <a:t>IRS Draft Pub </a:t>
            </a:r>
            <a:r>
              <a:rPr lang="en-US" altLang="en-US" sz="4000" dirty="0"/>
              <a:t>15-T </a:t>
            </a:r>
            <a:r>
              <a:rPr lang="en-US" altLang="en-US" sz="4000" dirty="0">
                <a:hlinkClick r:id="rId6"/>
              </a:rPr>
              <a:t>https://www.irs.gov/pub/irs-dft/p15t--</a:t>
            </a:r>
            <a:r>
              <a:rPr lang="en-US" altLang="en-US" sz="4000" dirty="0" smtClean="0">
                <a:hlinkClick r:id="rId6"/>
              </a:rPr>
              <a:t>dft.pdf</a:t>
            </a:r>
            <a:endParaRPr lang="en-US" altLang="en-US" sz="4000" dirty="0" smtClean="0"/>
          </a:p>
          <a:p>
            <a:endParaRPr lang="en-US" altLang="en-US" sz="4000" dirty="0" smtClean="0"/>
          </a:p>
          <a:p>
            <a:endParaRPr lang="en-US" altLang="en-US" sz="4000" dirty="0" smtClean="0"/>
          </a:p>
          <a:p>
            <a:endParaRPr lang="en-US" altLang="en-US" sz="4000" dirty="0"/>
          </a:p>
        </p:txBody>
      </p:sp>
    </p:spTree>
    <p:extLst>
      <p:ext uri="{BB962C8B-B14F-4D97-AF65-F5344CB8AC3E}">
        <p14:creationId xmlns:p14="http://schemas.microsoft.com/office/powerpoint/2010/main" val="794592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l"/>
            <a:r>
              <a:rPr lang="en-US" altLang="en-US" dirty="0" smtClean="0"/>
              <a:t>Resources</a:t>
            </a:r>
            <a:endParaRPr lang="en-US" dirty="0"/>
          </a:p>
        </p:txBody>
      </p:sp>
      <p:sp>
        <p:nvSpPr>
          <p:cNvPr id="3" name="Content Placeholder 2"/>
          <p:cNvSpPr>
            <a:spLocks noGrp="1"/>
          </p:cNvSpPr>
          <p:nvPr>
            <p:ph idx="1"/>
          </p:nvPr>
        </p:nvSpPr>
        <p:spPr>
          <a:xfrm>
            <a:off x="381000" y="1600200"/>
            <a:ext cx="8229600" cy="4343400"/>
          </a:xfrm>
        </p:spPr>
        <p:txBody>
          <a:bodyPr>
            <a:normAutofit fontScale="77500" lnSpcReduction="20000"/>
          </a:bodyPr>
          <a:lstStyle/>
          <a:p>
            <a:r>
              <a:rPr lang="en-US" altLang="en-US" sz="4000" dirty="0" smtClean="0"/>
              <a:t>MN Revenue W-4MN web page</a:t>
            </a:r>
          </a:p>
          <a:p>
            <a:r>
              <a:rPr lang="en-US" altLang="en-US" sz="4000" dirty="0" smtClean="0">
                <a:hlinkClick r:id="rId3"/>
              </a:rPr>
              <a:t>https</a:t>
            </a:r>
            <a:r>
              <a:rPr lang="en-US" altLang="en-US" sz="4000" dirty="0">
                <a:hlinkClick r:id="rId3"/>
              </a:rPr>
              <a:t>://</a:t>
            </a:r>
            <a:r>
              <a:rPr lang="en-US" altLang="en-US" sz="4000" dirty="0" smtClean="0">
                <a:hlinkClick r:id="rId3"/>
              </a:rPr>
              <a:t>www.revenue.state.mn.us/form-w-4mn</a:t>
            </a:r>
            <a:endParaRPr lang="en-US" altLang="en-US" sz="4000" dirty="0" smtClean="0"/>
          </a:p>
          <a:p>
            <a:r>
              <a:rPr lang="en-US" altLang="en-US" sz="4000" dirty="0" smtClean="0"/>
              <a:t>Tax </a:t>
            </a:r>
            <a:r>
              <a:rPr lang="en-US" altLang="en-US" sz="4000" dirty="0"/>
              <a:t>Services W-4MN web page </a:t>
            </a:r>
            <a:r>
              <a:rPr lang="en-US" altLang="en-US" sz="4000" dirty="0">
                <a:hlinkClick r:id="rId4"/>
              </a:rPr>
              <a:t>https://</a:t>
            </a:r>
            <a:r>
              <a:rPr lang="en-US" altLang="en-US" sz="4000" dirty="0" smtClean="0">
                <a:hlinkClick r:id="rId4"/>
              </a:rPr>
              <a:t>www.minnstate.edu/system/finance/taxinformation/studentpayroll/minnesota_w-4mn.html</a:t>
            </a:r>
            <a:endParaRPr lang="en-US" altLang="en-US" sz="4000" dirty="0" smtClean="0"/>
          </a:p>
          <a:p>
            <a:r>
              <a:rPr lang="en-US" altLang="en-US" sz="4000" dirty="0" smtClean="0"/>
              <a:t>Tax </a:t>
            </a:r>
            <a:r>
              <a:rPr lang="en-US" altLang="en-US" sz="4000" dirty="0"/>
              <a:t>Services </a:t>
            </a:r>
            <a:r>
              <a:rPr lang="en-US" altLang="en-US" sz="4000" dirty="0" smtClean="0"/>
              <a:t>Student Payroll web page </a:t>
            </a:r>
            <a:r>
              <a:rPr lang="en-US" altLang="en-US" sz="4000" dirty="0" smtClean="0">
                <a:hlinkClick r:id="rId5"/>
              </a:rPr>
              <a:t>https</a:t>
            </a:r>
            <a:r>
              <a:rPr lang="en-US" altLang="en-US" sz="4000" dirty="0">
                <a:hlinkClick r:id="rId5"/>
              </a:rPr>
              <a:t>://</a:t>
            </a:r>
            <a:r>
              <a:rPr lang="en-US" altLang="en-US" sz="4000" dirty="0" smtClean="0">
                <a:hlinkClick r:id="rId5"/>
              </a:rPr>
              <a:t>www.minnstate.edu/system/finance/taxinformation/studentpayroll/index.html</a:t>
            </a:r>
            <a:endParaRPr lang="en-US" altLang="en-US" sz="4000" dirty="0" smtClean="0"/>
          </a:p>
          <a:p>
            <a:endParaRPr lang="en-US" altLang="en-US" sz="4000" dirty="0"/>
          </a:p>
          <a:p>
            <a:endParaRPr lang="en-US" altLang="en-US" sz="4000" dirty="0" smtClean="0"/>
          </a:p>
          <a:p>
            <a:endParaRPr lang="en-US" altLang="en-US" sz="4000" dirty="0" smtClean="0"/>
          </a:p>
          <a:p>
            <a:endParaRPr lang="en-US" altLang="en-US" sz="4000" dirty="0"/>
          </a:p>
        </p:txBody>
      </p:sp>
    </p:spTree>
    <p:extLst>
      <p:ext uri="{BB962C8B-B14F-4D97-AF65-F5344CB8AC3E}">
        <p14:creationId xmlns:p14="http://schemas.microsoft.com/office/powerpoint/2010/main" val="977813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l"/>
            <a:r>
              <a:rPr lang="en-US" dirty="0" smtClean="0"/>
              <a:t>Tax Services Contact Info</a:t>
            </a:r>
            <a:endParaRPr lang="en-US" dirty="0"/>
          </a:p>
        </p:txBody>
      </p:sp>
      <p:sp>
        <p:nvSpPr>
          <p:cNvPr id="3" name="Content Placeholder 2"/>
          <p:cNvSpPr>
            <a:spLocks noGrp="1"/>
          </p:cNvSpPr>
          <p:nvPr>
            <p:ph idx="1"/>
          </p:nvPr>
        </p:nvSpPr>
        <p:spPr>
          <a:xfrm>
            <a:off x="457200" y="1600201"/>
            <a:ext cx="8382000" cy="4114799"/>
          </a:xfrm>
        </p:spPr>
        <p:txBody>
          <a:bodyPr>
            <a:normAutofit/>
          </a:bodyPr>
          <a:lstStyle/>
          <a:p>
            <a:r>
              <a:rPr lang="en-US" altLang="en-US" dirty="0" smtClean="0"/>
              <a:t>Tax </a:t>
            </a:r>
            <a:r>
              <a:rPr lang="en-US" altLang="en-US" dirty="0"/>
              <a:t>Services, Steve Gednalske or Ann Page</a:t>
            </a:r>
          </a:p>
          <a:p>
            <a:pPr lvl="1"/>
            <a:r>
              <a:rPr lang="en-US" altLang="en-US" dirty="0" smtClean="0">
                <a:hlinkClick r:id="rId3"/>
              </a:rPr>
              <a:t>Steven.Gednalske@minnstate.edu</a:t>
            </a:r>
            <a:endParaRPr lang="en-US" altLang="en-US" dirty="0"/>
          </a:p>
          <a:p>
            <a:pPr lvl="1"/>
            <a:r>
              <a:rPr lang="en-US" altLang="en-US" dirty="0"/>
              <a:t>651-201-1657</a:t>
            </a:r>
          </a:p>
          <a:p>
            <a:pPr lvl="1"/>
            <a:r>
              <a:rPr lang="en-US" altLang="en-US" dirty="0">
                <a:hlinkClick r:id="rId4"/>
              </a:rPr>
              <a:t>Ann.Page@minnstate.edu</a:t>
            </a:r>
            <a:endParaRPr lang="en-US" altLang="en-US" dirty="0"/>
          </a:p>
          <a:p>
            <a:pPr lvl="1"/>
            <a:r>
              <a:rPr lang="en-US" altLang="en-US" dirty="0"/>
              <a:t>651-201-1730</a:t>
            </a:r>
          </a:p>
          <a:p>
            <a:pPr lvl="1"/>
            <a:r>
              <a:rPr lang="en-US" altLang="en-US" dirty="0">
                <a:hlinkClick r:id="rId5"/>
              </a:rPr>
              <a:t>Tax Services </a:t>
            </a:r>
            <a:r>
              <a:rPr lang="en-US" altLang="en-US" dirty="0" smtClean="0">
                <a:hlinkClick r:id="rId5"/>
              </a:rPr>
              <a:t>Website </a:t>
            </a:r>
            <a:endParaRPr lang="en-US" altLang="en-US" dirty="0" smtClean="0"/>
          </a:p>
        </p:txBody>
      </p:sp>
    </p:spTree>
    <p:extLst>
      <p:ext uri="{BB962C8B-B14F-4D97-AF65-F5344CB8AC3E}">
        <p14:creationId xmlns:p14="http://schemas.microsoft.com/office/powerpoint/2010/main" val="3035395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228600" y="3733800"/>
            <a:ext cx="1371601" cy="1066800"/>
          </a:xfrm>
        </p:spPr>
        <p:txBody>
          <a:bodyPr>
            <a:noAutofit/>
          </a:bodyPr>
          <a:lstStyle/>
          <a:p>
            <a:endParaRPr lang="en-US" sz="4400" dirty="0" smtClean="0"/>
          </a:p>
          <a:p>
            <a:endParaRPr lang="en-US" sz="4400" dirty="0"/>
          </a:p>
          <a:p>
            <a:endParaRPr lang="en-US" sz="4400" dirty="0" smtClean="0"/>
          </a:p>
          <a:p>
            <a:endParaRPr lang="en-US" sz="4400" dirty="0"/>
          </a:p>
          <a:p>
            <a:endParaRPr lang="en-US" sz="4400" dirty="0" smtClean="0"/>
          </a:p>
        </p:txBody>
      </p:sp>
      <p:sp>
        <p:nvSpPr>
          <p:cNvPr id="5" name="Rectangle 4"/>
          <p:cNvSpPr/>
          <p:nvPr/>
        </p:nvSpPr>
        <p:spPr>
          <a:xfrm>
            <a:off x="2324100" y="5867400"/>
            <a:ext cx="4572000" cy="769441"/>
          </a:xfrm>
          <a:prstGeom prst="rect">
            <a:avLst/>
          </a:prstGeom>
        </p:spPr>
        <p:txBody>
          <a:bodyPr>
            <a:spAutoFit/>
          </a:bodyPr>
          <a:lstStyle/>
          <a:p>
            <a:r>
              <a:rPr lang="en-US" sz="4400" b="1" dirty="0">
                <a:solidFill>
                  <a:schemeClr val="accent2">
                    <a:lumMod val="50000"/>
                  </a:schemeClr>
                </a:solidFill>
              </a:rPr>
              <a:t>2020 </a:t>
            </a:r>
            <a:r>
              <a:rPr lang="en-US" sz="4400" b="1" dirty="0" smtClean="0">
                <a:solidFill>
                  <a:schemeClr val="accent2">
                    <a:lumMod val="50000"/>
                  </a:schemeClr>
                </a:solidFill>
              </a:rPr>
              <a:t>W-4 - Step 2</a:t>
            </a:r>
            <a:endParaRPr lang="en-US" sz="4400" b="1" dirty="0">
              <a:solidFill>
                <a:schemeClr val="accent2">
                  <a:lumMod val="50000"/>
                </a:schemeClr>
              </a:solidFill>
            </a:endParaRPr>
          </a:p>
        </p:txBody>
      </p:sp>
      <p:pic>
        <p:nvPicPr>
          <p:cNvPr id="2" name="Picture 1"/>
          <p:cNvPicPr>
            <a:picLocks noChangeAspect="1"/>
          </p:cNvPicPr>
          <p:nvPr/>
        </p:nvPicPr>
        <p:blipFill>
          <a:blip r:embed="rId3"/>
          <a:stretch>
            <a:fillRect/>
          </a:stretch>
        </p:blipFill>
        <p:spPr>
          <a:xfrm>
            <a:off x="0" y="152400"/>
            <a:ext cx="9000774" cy="5105400"/>
          </a:xfrm>
          <a:prstGeom prst="rect">
            <a:avLst/>
          </a:prstGeom>
        </p:spPr>
      </p:pic>
      <p:sp>
        <p:nvSpPr>
          <p:cNvPr id="15" name="Down Arrow 14"/>
          <p:cNvSpPr/>
          <p:nvPr/>
        </p:nvSpPr>
        <p:spPr>
          <a:xfrm rot="422601">
            <a:off x="8291067" y="1810009"/>
            <a:ext cx="739607" cy="18939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229600" y="3704344"/>
            <a:ext cx="381000" cy="492443"/>
          </a:xfrm>
          <a:prstGeom prst="rect">
            <a:avLst/>
          </a:prstGeom>
          <a:noFill/>
        </p:spPr>
        <p:txBody>
          <a:bodyPr wrap="square" rtlCol="0">
            <a:spAutoFit/>
          </a:bodyPr>
          <a:lstStyle/>
          <a:p>
            <a:r>
              <a:rPr lang="en-US" sz="2600" dirty="0" smtClean="0">
                <a:solidFill>
                  <a:schemeClr val="accent4"/>
                </a:solidFill>
              </a:rPr>
              <a:t>x</a:t>
            </a:r>
            <a:endParaRPr lang="en-US" sz="2600" dirty="0">
              <a:solidFill>
                <a:schemeClr val="accent4"/>
              </a:solidFill>
            </a:endParaRPr>
          </a:p>
        </p:txBody>
      </p:sp>
    </p:spTree>
    <p:extLst>
      <p:ext uri="{BB962C8B-B14F-4D97-AF65-F5344CB8AC3E}">
        <p14:creationId xmlns:p14="http://schemas.microsoft.com/office/powerpoint/2010/main" val="144260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28600" y="503689"/>
            <a:ext cx="8583953" cy="4479022"/>
          </a:xfrm>
          <a:prstGeom prst="rect">
            <a:avLst/>
          </a:prstGeom>
        </p:spPr>
      </p:pic>
      <p:sp>
        <p:nvSpPr>
          <p:cNvPr id="3" name="Text Placeholder 2"/>
          <p:cNvSpPr>
            <a:spLocks noGrp="1"/>
          </p:cNvSpPr>
          <p:nvPr>
            <p:ph type="body" idx="13"/>
          </p:nvPr>
        </p:nvSpPr>
        <p:spPr>
          <a:xfrm>
            <a:off x="228600" y="3733800"/>
            <a:ext cx="1371601" cy="1066800"/>
          </a:xfrm>
        </p:spPr>
        <p:txBody>
          <a:bodyPr>
            <a:noAutofit/>
          </a:bodyPr>
          <a:lstStyle/>
          <a:p>
            <a:endParaRPr lang="en-US" sz="4400" dirty="0" smtClean="0"/>
          </a:p>
          <a:p>
            <a:endParaRPr lang="en-US" sz="4400" dirty="0"/>
          </a:p>
          <a:p>
            <a:endParaRPr lang="en-US" sz="4400" dirty="0" smtClean="0"/>
          </a:p>
          <a:p>
            <a:endParaRPr lang="en-US" sz="4400" dirty="0"/>
          </a:p>
          <a:p>
            <a:endParaRPr lang="en-US" sz="4400" dirty="0" smtClean="0"/>
          </a:p>
        </p:txBody>
      </p:sp>
      <p:sp>
        <p:nvSpPr>
          <p:cNvPr id="5" name="Rectangle 4"/>
          <p:cNvSpPr/>
          <p:nvPr/>
        </p:nvSpPr>
        <p:spPr>
          <a:xfrm>
            <a:off x="1447800" y="5867400"/>
            <a:ext cx="5448300" cy="769441"/>
          </a:xfrm>
          <a:prstGeom prst="rect">
            <a:avLst/>
          </a:prstGeom>
        </p:spPr>
        <p:txBody>
          <a:bodyPr wrap="square">
            <a:spAutoFit/>
          </a:bodyPr>
          <a:lstStyle/>
          <a:p>
            <a:r>
              <a:rPr lang="en-US" sz="4400" b="1" dirty="0">
                <a:solidFill>
                  <a:schemeClr val="accent2">
                    <a:lumMod val="50000"/>
                  </a:schemeClr>
                </a:solidFill>
              </a:rPr>
              <a:t>2020 </a:t>
            </a:r>
            <a:r>
              <a:rPr lang="en-US" sz="4400" b="1" dirty="0" smtClean="0">
                <a:solidFill>
                  <a:schemeClr val="accent2">
                    <a:lumMod val="50000"/>
                  </a:schemeClr>
                </a:solidFill>
              </a:rPr>
              <a:t>W-4 - Step 3</a:t>
            </a:r>
            <a:endParaRPr lang="en-US" sz="4400" b="1" dirty="0">
              <a:solidFill>
                <a:schemeClr val="accent2">
                  <a:lumMod val="50000"/>
                </a:schemeClr>
              </a:solidFill>
            </a:endParaRPr>
          </a:p>
        </p:txBody>
      </p:sp>
      <p:sp>
        <p:nvSpPr>
          <p:cNvPr id="2" name="TextBox 1"/>
          <p:cNvSpPr txBox="1"/>
          <p:nvPr/>
        </p:nvSpPr>
        <p:spPr>
          <a:xfrm>
            <a:off x="6172200" y="2743200"/>
            <a:ext cx="990600" cy="461665"/>
          </a:xfrm>
          <a:prstGeom prst="rect">
            <a:avLst/>
          </a:prstGeom>
          <a:noFill/>
        </p:spPr>
        <p:txBody>
          <a:bodyPr wrap="square" rtlCol="0">
            <a:spAutoFit/>
          </a:bodyPr>
          <a:lstStyle/>
          <a:p>
            <a:r>
              <a:rPr lang="en-US" sz="2400" dirty="0" smtClean="0">
                <a:solidFill>
                  <a:srgbClr val="FF0000"/>
                </a:solidFill>
              </a:rPr>
              <a:t>4,000</a:t>
            </a:r>
            <a:endParaRPr lang="en-US" sz="2400" dirty="0">
              <a:solidFill>
                <a:srgbClr val="FF0000"/>
              </a:solidFill>
            </a:endParaRPr>
          </a:p>
        </p:txBody>
      </p:sp>
      <p:sp>
        <p:nvSpPr>
          <p:cNvPr id="6" name="TextBox 5"/>
          <p:cNvSpPr txBox="1"/>
          <p:nvPr/>
        </p:nvSpPr>
        <p:spPr>
          <a:xfrm>
            <a:off x="7543800" y="4486410"/>
            <a:ext cx="990600" cy="461665"/>
          </a:xfrm>
          <a:prstGeom prst="rect">
            <a:avLst/>
          </a:prstGeom>
          <a:noFill/>
        </p:spPr>
        <p:txBody>
          <a:bodyPr wrap="square" rtlCol="0">
            <a:spAutoFit/>
          </a:bodyPr>
          <a:lstStyle/>
          <a:p>
            <a:r>
              <a:rPr lang="en-US" sz="2400" dirty="0" smtClean="0">
                <a:solidFill>
                  <a:srgbClr val="FF0000"/>
                </a:solidFill>
              </a:rPr>
              <a:t>4,000</a:t>
            </a:r>
            <a:endParaRPr lang="en-US" sz="2400" dirty="0">
              <a:solidFill>
                <a:srgbClr val="FF0000"/>
              </a:solidFill>
            </a:endParaRPr>
          </a:p>
        </p:txBody>
      </p:sp>
    </p:spTree>
    <p:extLst>
      <p:ext uri="{BB962C8B-B14F-4D97-AF65-F5344CB8AC3E}">
        <p14:creationId xmlns:p14="http://schemas.microsoft.com/office/powerpoint/2010/main" val="235938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609600"/>
            <a:ext cx="9144000" cy="4724400"/>
          </a:xfrm>
          <a:prstGeom prst="rect">
            <a:avLst/>
          </a:prstGeom>
        </p:spPr>
      </p:pic>
      <p:sp>
        <p:nvSpPr>
          <p:cNvPr id="3" name="Text Placeholder 2"/>
          <p:cNvSpPr>
            <a:spLocks noGrp="1"/>
          </p:cNvSpPr>
          <p:nvPr>
            <p:ph type="body" idx="13"/>
          </p:nvPr>
        </p:nvSpPr>
        <p:spPr>
          <a:xfrm>
            <a:off x="228600" y="3733800"/>
            <a:ext cx="1371601" cy="1066800"/>
          </a:xfrm>
        </p:spPr>
        <p:txBody>
          <a:bodyPr>
            <a:noAutofit/>
          </a:bodyPr>
          <a:lstStyle/>
          <a:p>
            <a:endParaRPr lang="en-US" sz="4400" dirty="0" smtClean="0"/>
          </a:p>
          <a:p>
            <a:endParaRPr lang="en-US" sz="4400" dirty="0"/>
          </a:p>
          <a:p>
            <a:endParaRPr lang="en-US" sz="4400" dirty="0" smtClean="0"/>
          </a:p>
          <a:p>
            <a:endParaRPr lang="en-US" sz="4400" dirty="0"/>
          </a:p>
          <a:p>
            <a:endParaRPr lang="en-US" sz="4400" dirty="0" smtClean="0"/>
          </a:p>
        </p:txBody>
      </p:sp>
      <p:sp>
        <p:nvSpPr>
          <p:cNvPr id="5" name="Rectangle 4"/>
          <p:cNvSpPr/>
          <p:nvPr/>
        </p:nvSpPr>
        <p:spPr>
          <a:xfrm>
            <a:off x="1447800" y="5867400"/>
            <a:ext cx="5448300" cy="769441"/>
          </a:xfrm>
          <a:prstGeom prst="rect">
            <a:avLst/>
          </a:prstGeom>
        </p:spPr>
        <p:txBody>
          <a:bodyPr wrap="square">
            <a:spAutoFit/>
          </a:bodyPr>
          <a:lstStyle/>
          <a:p>
            <a:r>
              <a:rPr lang="en-US" sz="4400" b="1" dirty="0">
                <a:solidFill>
                  <a:schemeClr val="accent2">
                    <a:lumMod val="50000"/>
                  </a:schemeClr>
                </a:solidFill>
              </a:rPr>
              <a:t>2020 </a:t>
            </a:r>
            <a:r>
              <a:rPr lang="en-US" sz="4400" b="1" dirty="0" smtClean="0">
                <a:solidFill>
                  <a:schemeClr val="accent2">
                    <a:lumMod val="50000"/>
                  </a:schemeClr>
                </a:solidFill>
              </a:rPr>
              <a:t>W-4 – Step 4</a:t>
            </a:r>
            <a:endParaRPr lang="en-US" sz="4400" b="1" dirty="0">
              <a:solidFill>
                <a:schemeClr val="accent2">
                  <a:lumMod val="50000"/>
                </a:schemeClr>
              </a:solidFill>
            </a:endParaRPr>
          </a:p>
        </p:txBody>
      </p:sp>
      <p:sp>
        <p:nvSpPr>
          <p:cNvPr id="6" name="TextBox 5"/>
          <p:cNvSpPr txBox="1"/>
          <p:nvPr/>
        </p:nvSpPr>
        <p:spPr>
          <a:xfrm>
            <a:off x="7741921" y="1267851"/>
            <a:ext cx="1301932" cy="646331"/>
          </a:xfrm>
          <a:prstGeom prst="rect">
            <a:avLst/>
          </a:prstGeom>
          <a:noFill/>
        </p:spPr>
        <p:txBody>
          <a:bodyPr wrap="square" rtlCol="0">
            <a:spAutoFit/>
          </a:bodyPr>
          <a:lstStyle/>
          <a:p>
            <a:r>
              <a:rPr lang="en-US" dirty="0" smtClean="0">
                <a:solidFill>
                  <a:srgbClr val="FF0000"/>
                </a:solidFill>
              </a:rPr>
              <a:t>Increases </a:t>
            </a:r>
          </a:p>
          <a:p>
            <a:r>
              <a:rPr lang="en-US" dirty="0" smtClean="0">
                <a:solidFill>
                  <a:srgbClr val="FF0000"/>
                </a:solidFill>
              </a:rPr>
              <a:t>withholding</a:t>
            </a:r>
            <a:endParaRPr lang="en-US" dirty="0">
              <a:solidFill>
                <a:srgbClr val="FF0000"/>
              </a:solidFill>
            </a:endParaRPr>
          </a:p>
        </p:txBody>
      </p:sp>
      <p:sp>
        <p:nvSpPr>
          <p:cNvPr id="7" name="TextBox 6"/>
          <p:cNvSpPr txBox="1"/>
          <p:nvPr/>
        </p:nvSpPr>
        <p:spPr>
          <a:xfrm>
            <a:off x="7792537" y="4087935"/>
            <a:ext cx="1332413" cy="646331"/>
          </a:xfrm>
          <a:prstGeom prst="rect">
            <a:avLst/>
          </a:prstGeom>
          <a:noFill/>
        </p:spPr>
        <p:txBody>
          <a:bodyPr wrap="square" rtlCol="0">
            <a:spAutoFit/>
          </a:bodyPr>
          <a:lstStyle/>
          <a:p>
            <a:r>
              <a:rPr lang="en-US" dirty="0" smtClean="0">
                <a:solidFill>
                  <a:srgbClr val="FF0000"/>
                </a:solidFill>
              </a:rPr>
              <a:t>Increases withholding </a:t>
            </a:r>
            <a:endParaRPr lang="en-US" dirty="0">
              <a:solidFill>
                <a:srgbClr val="FF0000"/>
              </a:solidFill>
            </a:endParaRPr>
          </a:p>
        </p:txBody>
      </p:sp>
      <p:sp>
        <p:nvSpPr>
          <p:cNvPr id="8" name="TextBox 7"/>
          <p:cNvSpPr txBox="1"/>
          <p:nvPr/>
        </p:nvSpPr>
        <p:spPr>
          <a:xfrm>
            <a:off x="7757162" y="3106519"/>
            <a:ext cx="1301932" cy="646331"/>
          </a:xfrm>
          <a:prstGeom prst="rect">
            <a:avLst/>
          </a:prstGeom>
          <a:noFill/>
        </p:spPr>
        <p:txBody>
          <a:bodyPr wrap="square" rtlCol="0">
            <a:spAutoFit/>
          </a:bodyPr>
          <a:lstStyle/>
          <a:p>
            <a:r>
              <a:rPr lang="en-US" dirty="0" smtClean="0">
                <a:solidFill>
                  <a:srgbClr val="FF0000"/>
                </a:solidFill>
              </a:rPr>
              <a:t>Decreases withholding</a:t>
            </a:r>
            <a:endParaRPr lang="en-US" dirty="0">
              <a:solidFill>
                <a:srgbClr val="FF0000"/>
              </a:solidFill>
            </a:endParaRPr>
          </a:p>
        </p:txBody>
      </p:sp>
    </p:spTree>
    <p:extLst>
      <p:ext uri="{BB962C8B-B14F-4D97-AF65-F5344CB8AC3E}">
        <p14:creationId xmlns:p14="http://schemas.microsoft.com/office/powerpoint/2010/main" val="2138336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178" y="304800"/>
            <a:ext cx="9246111" cy="5562600"/>
          </a:xfrm>
          <a:prstGeom prst="rect">
            <a:avLst/>
          </a:prstGeom>
        </p:spPr>
      </p:pic>
      <p:sp>
        <p:nvSpPr>
          <p:cNvPr id="3" name="Text Placeholder 2"/>
          <p:cNvSpPr>
            <a:spLocks noGrp="1"/>
          </p:cNvSpPr>
          <p:nvPr>
            <p:ph type="body" idx="13"/>
          </p:nvPr>
        </p:nvSpPr>
        <p:spPr>
          <a:xfrm>
            <a:off x="228600" y="3733800"/>
            <a:ext cx="1371601" cy="1066800"/>
          </a:xfrm>
        </p:spPr>
        <p:txBody>
          <a:bodyPr>
            <a:noAutofit/>
          </a:bodyPr>
          <a:lstStyle/>
          <a:p>
            <a:endParaRPr lang="en-US" sz="4400" dirty="0" smtClean="0"/>
          </a:p>
          <a:p>
            <a:endParaRPr lang="en-US" sz="4400" dirty="0"/>
          </a:p>
          <a:p>
            <a:endParaRPr lang="en-US" sz="4400" dirty="0" smtClean="0"/>
          </a:p>
          <a:p>
            <a:endParaRPr lang="en-US" sz="4400" dirty="0"/>
          </a:p>
          <a:p>
            <a:endParaRPr lang="en-US" sz="4400" dirty="0" smtClean="0"/>
          </a:p>
        </p:txBody>
      </p:sp>
      <p:sp>
        <p:nvSpPr>
          <p:cNvPr id="5" name="Rectangle 4"/>
          <p:cNvSpPr/>
          <p:nvPr/>
        </p:nvSpPr>
        <p:spPr>
          <a:xfrm>
            <a:off x="1447800" y="5867400"/>
            <a:ext cx="5791200" cy="769441"/>
          </a:xfrm>
          <a:prstGeom prst="rect">
            <a:avLst/>
          </a:prstGeom>
        </p:spPr>
        <p:txBody>
          <a:bodyPr wrap="square">
            <a:spAutoFit/>
          </a:bodyPr>
          <a:lstStyle/>
          <a:p>
            <a:r>
              <a:rPr lang="en-US" sz="4400" b="1" dirty="0">
                <a:solidFill>
                  <a:schemeClr val="accent2">
                    <a:lumMod val="50000"/>
                  </a:schemeClr>
                </a:solidFill>
              </a:rPr>
              <a:t>2020 </a:t>
            </a:r>
            <a:r>
              <a:rPr lang="en-US" sz="4400" b="1" dirty="0" smtClean="0">
                <a:solidFill>
                  <a:schemeClr val="accent2">
                    <a:lumMod val="50000"/>
                  </a:schemeClr>
                </a:solidFill>
              </a:rPr>
              <a:t>W-4 – Worksheets</a:t>
            </a:r>
            <a:endParaRPr lang="en-US" sz="4400" b="1" dirty="0">
              <a:solidFill>
                <a:schemeClr val="accent2">
                  <a:lumMod val="50000"/>
                </a:schemeClr>
              </a:solidFill>
            </a:endParaRPr>
          </a:p>
        </p:txBody>
      </p:sp>
      <p:sp>
        <p:nvSpPr>
          <p:cNvPr id="10" name="Oval 9"/>
          <p:cNvSpPr/>
          <p:nvPr/>
        </p:nvSpPr>
        <p:spPr>
          <a:xfrm>
            <a:off x="7239000" y="5410200"/>
            <a:ext cx="1600200" cy="685800"/>
          </a:xfrm>
          <a:prstGeom prst="ellipse">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73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050" y="609600"/>
            <a:ext cx="8926550" cy="4648200"/>
          </a:xfrm>
          <a:prstGeom prst="rect">
            <a:avLst/>
          </a:prstGeom>
        </p:spPr>
      </p:pic>
      <p:sp>
        <p:nvSpPr>
          <p:cNvPr id="3" name="Text Placeholder 2"/>
          <p:cNvSpPr>
            <a:spLocks noGrp="1"/>
          </p:cNvSpPr>
          <p:nvPr>
            <p:ph type="body" idx="13"/>
          </p:nvPr>
        </p:nvSpPr>
        <p:spPr>
          <a:xfrm>
            <a:off x="228600" y="3733800"/>
            <a:ext cx="1371601" cy="1066800"/>
          </a:xfrm>
        </p:spPr>
        <p:txBody>
          <a:bodyPr>
            <a:noAutofit/>
          </a:bodyPr>
          <a:lstStyle/>
          <a:p>
            <a:endParaRPr lang="en-US" sz="4400" dirty="0" smtClean="0"/>
          </a:p>
          <a:p>
            <a:endParaRPr lang="en-US" sz="4400" dirty="0"/>
          </a:p>
          <a:p>
            <a:endParaRPr lang="en-US" sz="4400" dirty="0" smtClean="0"/>
          </a:p>
          <a:p>
            <a:endParaRPr lang="en-US" sz="4400" dirty="0"/>
          </a:p>
          <a:p>
            <a:endParaRPr lang="en-US" sz="4400" dirty="0" smtClean="0"/>
          </a:p>
        </p:txBody>
      </p:sp>
      <p:sp>
        <p:nvSpPr>
          <p:cNvPr id="5" name="Rectangle 4"/>
          <p:cNvSpPr/>
          <p:nvPr/>
        </p:nvSpPr>
        <p:spPr>
          <a:xfrm>
            <a:off x="1447800" y="5867400"/>
            <a:ext cx="5791200" cy="769441"/>
          </a:xfrm>
          <a:prstGeom prst="rect">
            <a:avLst/>
          </a:prstGeom>
        </p:spPr>
        <p:txBody>
          <a:bodyPr wrap="square">
            <a:spAutoFit/>
          </a:bodyPr>
          <a:lstStyle/>
          <a:p>
            <a:r>
              <a:rPr lang="en-US" sz="4400" b="1" dirty="0">
                <a:solidFill>
                  <a:schemeClr val="accent2">
                    <a:lumMod val="50000"/>
                  </a:schemeClr>
                </a:solidFill>
              </a:rPr>
              <a:t>2020 </a:t>
            </a:r>
            <a:r>
              <a:rPr lang="en-US" sz="4400" b="1" dirty="0" smtClean="0">
                <a:solidFill>
                  <a:schemeClr val="accent2">
                    <a:lumMod val="50000"/>
                  </a:schemeClr>
                </a:solidFill>
              </a:rPr>
              <a:t>W-4 – Worksheets</a:t>
            </a:r>
            <a:endParaRPr lang="en-US" sz="4400" b="1" dirty="0">
              <a:solidFill>
                <a:schemeClr val="accent2">
                  <a:lumMod val="50000"/>
                </a:schemeClr>
              </a:solidFill>
            </a:endParaRPr>
          </a:p>
        </p:txBody>
      </p:sp>
      <p:sp>
        <p:nvSpPr>
          <p:cNvPr id="7" name="Oval 6"/>
          <p:cNvSpPr/>
          <p:nvPr/>
        </p:nvSpPr>
        <p:spPr>
          <a:xfrm>
            <a:off x="7086600" y="4687993"/>
            <a:ext cx="1600200" cy="685800"/>
          </a:xfrm>
          <a:prstGeom prst="ellipse">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90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Minnesota State Brand Colors">
      <a:dk1>
        <a:sysClr val="windowText" lastClr="000000"/>
      </a:dk1>
      <a:lt1>
        <a:sysClr val="window" lastClr="FFFFFF"/>
      </a:lt1>
      <a:dk2>
        <a:srgbClr val="0C2340"/>
      </a:dk2>
      <a:lt2>
        <a:srgbClr val="009F4D"/>
      </a:lt2>
      <a:accent1>
        <a:srgbClr val="ACA39A"/>
      </a:accent1>
      <a:accent2>
        <a:srgbClr val="009CDE"/>
      </a:accent2>
      <a:accent3>
        <a:srgbClr val="582C83"/>
      </a:accent3>
      <a:accent4>
        <a:srgbClr val="CE0058"/>
      </a:accent4>
      <a:accent5>
        <a:srgbClr val="FF671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09038bf12304619804d557862d5fc41 xmlns="56079915-55c1-47de-9f8c-fe65da8f0fde">
      <Terms xmlns="http://schemas.microsoft.com/office/infopath/2007/PartnerControls">
        <TermInfo xmlns="http://schemas.microsoft.com/office/infopath/2007/PartnerControls">
          <TermName xmlns="http://schemas.microsoft.com/office/infopath/2007/PartnerControls">Advancement</TermName>
          <TermId xmlns="http://schemas.microsoft.com/office/infopath/2007/PartnerControls">745ef7fb-5faf-43ab-9d10-bd5c4f9e8cdb</TermId>
        </TermInfo>
      </Terms>
    </p09038bf12304619804d557862d5fc41>
    <Topic xmlns="56079915-55c1-47de-9f8c-fe65da8f0fde">
      <Value>Brand Standards</Value>
    </Topic>
    <ja4d214411a24a6192cde7e6c17082ed xmlns="56079915-55c1-47de-9f8c-fe65da8f0fde">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0a99a938-d241-4a22-a76f-6f66dee448ac</TermId>
        </TermInfo>
      </Terms>
    </ja4d214411a24a6192cde7e6c17082ed>
    <TaxKeywordTaxHTField xmlns="56079915-55c1-47de-9f8c-fe65da8f0fde">
      <Terms xmlns="http://schemas.microsoft.com/office/infopath/2007/PartnerControls"/>
    </TaxKeywordTaxHTField>
    <TaxCatchAll xmlns="56079915-55c1-47de-9f8c-fe65da8f0fde">
      <Value>16</Value>
      <Value>15</Value>
    </TaxCatchAll>
    <Category1 xmlns="56079915-55c1-47de-9f8c-fe65da8f0fde">
      <Value>Graphics</Value>
    </Category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NSCU Document" ma:contentTypeID="0x0101007F63E6E81D490F4988342785983C5A40009394B71A0B7376429FFD940BB99A3882" ma:contentTypeVersion="11" ma:contentTypeDescription="" ma:contentTypeScope="" ma:versionID="c0391a086fa4121a88f0684d43b60b57">
  <xsd:schema xmlns:xsd="http://www.w3.org/2001/XMLSchema" xmlns:xs="http://www.w3.org/2001/XMLSchema" xmlns:p="http://schemas.microsoft.com/office/2006/metadata/properties" xmlns:ns3="56079915-55c1-47de-9f8c-fe65da8f0fde" targetNamespace="http://schemas.microsoft.com/office/2006/metadata/properties" ma:root="true" ma:fieldsID="a3f80a927d534ac82a08003d8cdd4fd6" ns3:_="">
    <xsd:import namespace="56079915-55c1-47de-9f8c-fe65da8f0fde"/>
    <xsd:element name="properties">
      <xsd:complexType>
        <xsd:sequence>
          <xsd:element name="documentManagement">
            <xsd:complexType>
              <xsd:all>
                <xsd:element ref="ns3:Category1" minOccurs="0"/>
                <xsd:element ref="ns3:Topic" minOccurs="0"/>
                <xsd:element ref="ns3:TaxKeywordTaxHTField" minOccurs="0"/>
                <xsd:element ref="ns3:TaxCatchAll" minOccurs="0"/>
                <xsd:element ref="ns3:TaxCatchAllLabel" minOccurs="0"/>
                <xsd:element ref="ns3:p09038bf12304619804d557862d5fc41" minOccurs="0"/>
                <xsd:element ref="ns3:ja4d214411a24a6192cde7e6c17082e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79915-55c1-47de-9f8c-fe65da8f0fde" elementFormDefault="qualified">
    <xsd:import namespace="http://schemas.microsoft.com/office/2006/documentManagement/types"/>
    <xsd:import namespace="http://schemas.microsoft.com/office/infopath/2007/PartnerControls"/>
    <xsd:element name="Category1" ma:index="3" nillable="true" ma:displayName="Category" ma:internalName="Category1" ma:readOnly="false">
      <xsd:complexType>
        <xsd:complexContent>
          <xsd:extension base="dms:MultiChoice">
            <xsd:sequence>
              <xsd:element name="Value" maxOccurs="unbounded" minOccurs="0" nillable="true">
                <xsd:simpleType>
                  <xsd:restriction base="dms:Choice">
                    <xsd:enumeration value="Brand Steering Committee"/>
                    <xsd:enumeration value="Communications"/>
                    <xsd:enumeration value="Deliverables"/>
                    <xsd:enumeration value="Drafts"/>
                    <xsd:enumeration value="Graphics"/>
                    <xsd:enumeration value="General"/>
                    <xsd:enumeration value="Reports"/>
                    <xsd:enumeration value="Timeline"/>
                  </xsd:restriction>
                </xsd:simpleType>
              </xsd:element>
            </xsd:sequence>
          </xsd:extension>
        </xsd:complexContent>
      </xsd:complexType>
    </xsd:element>
    <xsd:element name="Topic" ma:index="4" nillable="true" ma:displayName="Topic" ma:internalName="Topic" ma:readOnly="false">
      <xsd:complexType>
        <xsd:complexContent>
          <xsd:extension base="dms:MultiChoice">
            <xsd:sequence>
              <xsd:element name="Value" maxOccurs="unbounded" minOccurs="0" nillable="true">
                <xsd:simpleType>
                  <xsd:restriction base="dms:Choice">
                    <xsd:enumeration value="Brand Standards"/>
                    <xsd:enumeration value="Collaboration and Feedback"/>
                    <xsd:enumeration value="Environmental Inventory"/>
                    <xsd:enumeration value="General"/>
                    <xsd:enumeration value="Phase I"/>
                    <xsd:enumeration value="Phase II"/>
                    <xsd:enumeration value="Visual Identity Development"/>
                    <xsd:enumeration value="Website"/>
                    <xsd:enumeration value="Work Plan"/>
                  </xsd:restriction>
                </xsd:simpleType>
              </xsd:element>
            </xsd:sequence>
          </xsd:extension>
        </xsd:complexContent>
      </xsd:complexType>
    </xsd:element>
    <xsd:element name="TaxKeywordTaxHTField" ma:index="11" nillable="true" ma:taxonomy="true" ma:internalName="TaxKeywordTaxHTField" ma:taxonomyFieldName="TaxKeyword" ma:displayName="Keywords" ma:readOnly="false" ma:fieldId="{23f27201-bee3-471e-b2e7-b64fd8b7ca38}" ma:taxonomyMulti="true" ma:sspId="f95a9afa-61c7-4e96-8bec-901bd188774b"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description="" ma:hidden="true" ma:list="{0763f45c-5e52-437e-8450-a5f0778a5a12}" ma:internalName="TaxCatchAll" ma:readOnly="false" ma:showField="CatchAllData" ma:web="56079915-55c1-47de-9f8c-fe65da8f0fde">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0763f45c-5e52-437e-8450-a5f0778a5a12}" ma:internalName="TaxCatchAllLabel" ma:readOnly="true" ma:showField="CatchAllDataLabel" ma:web="56079915-55c1-47de-9f8c-fe65da8f0fde">
      <xsd:complexType>
        <xsd:complexContent>
          <xsd:extension base="dms:MultiChoiceLookup">
            <xsd:sequence>
              <xsd:element name="Value" type="dms:Lookup" maxOccurs="unbounded" minOccurs="0" nillable="true"/>
            </xsd:sequence>
          </xsd:extension>
        </xsd:complexContent>
      </xsd:complexType>
    </xsd:element>
    <xsd:element name="p09038bf12304619804d557862d5fc41" ma:index="15" nillable="true" ma:taxonomy="true" ma:internalName="p09038bf12304619804d557862d5fc41" ma:taxonomyFieldName="Division" ma:displayName="Division" ma:readOnly="false" ma:default="-1;#Advancement|d7809cf3-7ceb-465e-92ea-59cbc20ee0a1" ma:fieldId="{909038bf-1230-4619-804d-557862d5fc41}" ma:taxonomyMulti="true" ma:sspId="f95a9afa-61c7-4e96-8bec-901bd188774b" ma:termSetId="4138800a-2358-4676-93a8-74d5ce380f98" ma:anchorId="00000000-0000-0000-0000-000000000000" ma:open="false" ma:isKeyword="false">
      <xsd:complexType>
        <xsd:sequence>
          <xsd:element ref="pc:Terms" minOccurs="0" maxOccurs="1"/>
        </xsd:sequence>
      </xsd:complexType>
    </xsd:element>
    <xsd:element name="ja4d214411a24a6192cde7e6c17082ed" ma:index="17" nillable="true" ma:taxonomy="true" ma:internalName="ja4d214411a24a6192cde7e6c17082ed" ma:taxonomyFieldName="Unit" ma:displayName="Unit" ma:readOnly="false" ma:default="-1;#Communications|9c0f9c96-c80b-487b-ba5f-a0d3f6db2610" ma:fieldId="{3a4d2144-11a2-4a61-92cd-e7e6c17082ed}" ma:taxonomyMulti="true" ma:sspId="f95a9afa-61c7-4e96-8bec-901bd188774b" ma:termSetId="4138800a-2358-4676-93a8-74d5ce380f98" ma:anchorId="00000000-0000-0000-0000-000000000000" ma:open="false" ma:isKeyword="false">
      <xsd:complexType>
        <xsd:sequence>
          <xsd:element ref="pc:Terms" minOccurs="0" maxOccurs="1"/>
        </xsd:sequence>
      </xsd:complex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5EB76A-E746-4096-B0CF-7207466894E3}">
  <ds:schemaRefs>
    <ds:schemaRef ds:uri="http://schemas.microsoft.com/office/2006/documentManagement/types"/>
    <ds:schemaRef ds:uri="http://schemas.microsoft.com/office/2006/metadata/properties"/>
    <ds:schemaRef ds:uri="56079915-55c1-47de-9f8c-fe65da8f0fde"/>
    <ds:schemaRef ds:uri="http://purl.org/dc/term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9AFB828-D214-47AD-9D05-9DF940C5D20E}">
  <ds:schemaRefs>
    <ds:schemaRef ds:uri="http://schemas.microsoft.com/sharepoint/v3/contenttype/forms"/>
  </ds:schemaRefs>
</ds:datastoreItem>
</file>

<file path=customXml/itemProps3.xml><?xml version="1.0" encoding="utf-8"?>
<ds:datastoreItem xmlns:ds="http://schemas.openxmlformats.org/officeDocument/2006/customXml" ds:itemID="{F0205B3B-C53C-4B7E-A8A8-8F640BBD33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79915-55c1-47de-9f8c-fe65da8f0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Template-PowerPoint</Template>
  <TotalTime>6901</TotalTime>
  <Words>3777</Words>
  <Application>Microsoft Office PowerPoint</Application>
  <PresentationFormat>On-screen Show (4:3)</PresentationFormat>
  <Paragraphs>374</Paragraphs>
  <Slides>45</Slides>
  <Notes>45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Courier New</vt:lpstr>
      <vt:lpstr>Wingdings 2</vt:lpstr>
      <vt:lpstr>Office Theme</vt:lpstr>
      <vt:lpstr>Custom Design</vt:lpstr>
      <vt:lpstr>Acrobat Document</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Defaults – 2020 W-4</vt:lpstr>
      <vt:lpstr>PowerPoint Presentation</vt:lpstr>
      <vt:lpstr>PowerPoint Presentation</vt:lpstr>
      <vt:lpstr>MN Revenue form W-4MN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to ISRS Student payroll screen pr0021ug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Coming soon - Student instructions for campus use</vt:lpstr>
      <vt:lpstr>PowerPoint Presentation</vt:lpstr>
      <vt:lpstr>Resources</vt:lpstr>
      <vt:lpstr>Resources</vt:lpstr>
      <vt:lpstr>Tax Services Contact Info</vt:lpstr>
    </vt:vector>
  </TitlesOfParts>
  <Company>MNSCU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Goode</dc:creator>
  <cp:keywords/>
  <cp:lastModifiedBy>Ann Page</cp:lastModifiedBy>
  <cp:revision>355</cp:revision>
  <cp:lastPrinted>2019-11-20T18:46:11Z</cp:lastPrinted>
  <dcterms:created xsi:type="dcterms:W3CDTF">2016-07-27T14:59:27Z</dcterms:created>
  <dcterms:modified xsi:type="dcterms:W3CDTF">2019-12-10T19:18:27Z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0x0101007F63E6E81D490F4988342785983C5A40009394B71A0B7376429FFD940BB99A3882</vt:lpwstr>
  </property>
  <property fmtid="{D5CDD505-2E9C-101B-9397-08002B2CF9AE}" pid="3" name="TaxKeyword">
    <vt:lpwstr/>
  </property>
  <property fmtid="{D5CDD505-2E9C-101B-9397-08002B2CF9AE}" pid="4" name="Division">
    <vt:lpwstr>15;#Advancement|745ef7fb-5faf-43ab-9d10-bd5c4f9e8cdb</vt:lpwstr>
  </property>
  <property fmtid="{D5CDD505-2E9C-101B-9397-08002B2CF9AE}" pid="5" name="Unit">
    <vt:lpwstr>16;#Communications|0a99a938-d241-4a22-a76f-6f66dee448ac</vt:lpwstr>
  </property>
</Properties>
</file>