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Slides/notesSlide66.xml" ContentType="application/vnd.openxmlformats-officedocument.presentationml.notesSlid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17.xml" ContentType="application/vnd.openxmlformats-officedocument.presentationml.notes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808" r:id="rId1"/>
    <p:sldMasterId id="2147483823" r:id="rId2"/>
  </p:sldMasterIdLst>
  <p:notesMasterIdLst>
    <p:notesMasterId r:id="rId91"/>
  </p:notesMasterIdLst>
  <p:handoutMasterIdLst>
    <p:handoutMasterId r:id="rId92"/>
  </p:handoutMasterIdLst>
  <p:sldIdLst>
    <p:sldId id="273" r:id="rId3"/>
    <p:sldId id="274" r:id="rId4"/>
    <p:sldId id="260" r:id="rId5"/>
    <p:sldId id="257" r:id="rId6"/>
    <p:sldId id="275" r:id="rId7"/>
    <p:sldId id="258" r:id="rId8"/>
    <p:sldId id="259" r:id="rId9"/>
    <p:sldId id="396" r:id="rId10"/>
    <p:sldId id="276" r:id="rId11"/>
    <p:sldId id="397" r:id="rId12"/>
    <p:sldId id="264" r:id="rId13"/>
    <p:sldId id="261" r:id="rId14"/>
    <p:sldId id="262" r:id="rId15"/>
    <p:sldId id="263" r:id="rId16"/>
    <p:sldId id="268" r:id="rId17"/>
    <p:sldId id="278" r:id="rId18"/>
    <p:sldId id="277" r:id="rId19"/>
    <p:sldId id="271" r:id="rId20"/>
    <p:sldId id="398" r:id="rId21"/>
    <p:sldId id="399" r:id="rId22"/>
    <p:sldId id="409" r:id="rId23"/>
    <p:sldId id="410" r:id="rId24"/>
    <p:sldId id="411" r:id="rId25"/>
    <p:sldId id="400" r:id="rId26"/>
    <p:sldId id="401" r:id="rId27"/>
    <p:sldId id="402" r:id="rId28"/>
    <p:sldId id="366" r:id="rId29"/>
    <p:sldId id="368" r:id="rId30"/>
    <p:sldId id="369" r:id="rId31"/>
    <p:sldId id="372" r:id="rId32"/>
    <p:sldId id="374" r:id="rId33"/>
    <p:sldId id="376" r:id="rId34"/>
    <p:sldId id="383" r:id="rId35"/>
    <p:sldId id="384" r:id="rId36"/>
    <p:sldId id="385" r:id="rId37"/>
    <p:sldId id="386" r:id="rId38"/>
    <p:sldId id="284" r:id="rId39"/>
    <p:sldId id="280" r:id="rId40"/>
    <p:sldId id="281" r:id="rId41"/>
    <p:sldId id="359" r:id="rId42"/>
    <p:sldId id="266" r:id="rId43"/>
    <p:sldId id="285" r:id="rId44"/>
    <p:sldId id="393" r:id="rId45"/>
    <p:sldId id="394" r:id="rId46"/>
    <p:sldId id="395" r:id="rId47"/>
    <p:sldId id="391" r:id="rId48"/>
    <p:sldId id="389" r:id="rId49"/>
    <p:sldId id="390" r:id="rId50"/>
    <p:sldId id="388" r:id="rId51"/>
    <p:sldId id="270" r:id="rId52"/>
    <p:sldId id="414" r:id="rId53"/>
    <p:sldId id="321" r:id="rId54"/>
    <p:sldId id="415" r:id="rId55"/>
    <p:sldId id="416" r:id="rId56"/>
    <p:sldId id="417" r:id="rId57"/>
    <p:sldId id="337" r:id="rId58"/>
    <p:sldId id="338" r:id="rId59"/>
    <p:sldId id="345" r:id="rId60"/>
    <p:sldId id="344" r:id="rId61"/>
    <p:sldId id="343" r:id="rId62"/>
    <p:sldId id="346" r:id="rId63"/>
    <p:sldId id="342" r:id="rId64"/>
    <p:sldId id="347" r:id="rId65"/>
    <p:sldId id="348" r:id="rId66"/>
    <p:sldId id="341" r:id="rId67"/>
    <p:sldId id="340" r:id="rId68"/>
    <p:sldId id="339" r:id="rId69"/>
    <p:sldId id="349" r:id="rId70"/>
    <p:sldId id="358" r:id="rId71"/>
    <p:sldId id="357" r:id="rId72"/>
    <p:sldId id="356" r:id="rId73"/>
    <p:sldId id="355" r:id="rId74"/>
    <p:sldId id="354" r:id="rId75"/>
    <p:sldId id="353" r:id="rId76"/>
    <p:sldId id="352" r:id="rId77"/>
    <p:sldId id="351" r:id="rId78"/>
    <p:sldId id="350" r:id="rId79"/>
    <p:sldId id="413" r:id="rId80"/>
    <p:sldId id="317" r:id="rId81"/>
    <p:sldId id="329" r:id="rId82"/>
    <p:sldId id="330" r:id="rId83"/>
    <p:sldId id="331" r:id="rId84"/>
    <p:sldId id="334" r:id="rId85"/>
    <p:sldId id="332" r:id="rId86"/>
    <p:sldId id="335" r:id="rId87"/>
    <p:sldId id="336" r:id="rId88"/>
    <p:sldId id="333" r:id="rId89"/>
    <p:sldId id="531" r:id="rId90"/>
  </p:sldIdLst>
  <p:sldSz cx="9144000" cy="6858000" type="screen4x3"/>
  <p:notesSz cx="7010400" cy="92964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92" autoAdjust="0"/>
    <p:restoredTop sz="86453" autoAdjust="0"/>
  </p:normalViewPr>
  <p:slideViewPr>
    <p:cSldViewPr>
      <p:cViewPr varScale="1">
        <p:scale>
          <a:sx n="80" d="100"/>
          <a:sy n="80" d="100"/>
        </p:scale>
        <p:origin x="90" y="114"/>
      </p:cViewPr>
      <p:guideLst>
        <p:guide orient="horz" pos="2160"/>
        <p:guide pos="2880"/>
      </p:guideLst>
    </p:cSldViewPr>
  </p:slideViewPr>
  <p:outlineViewPr>
    <p:cViewPr>
      <p:scale>
        <a:sx n="33" d="100"/>
        <a:sy n="33" d="100"/>
      </p:scale>
      <p:origin x="0" y="-71472"/>
    </p:cViewPr>
  </p:outlineViewPr>
  <p:notesTextViewPr>
    <p:cViewPr>
      <p:scale>
        <a:sx n="100" d="100"/>
        <a:sy n="100" d="100"/>
      </p:scale>
      <p:origin x="0" y="0"/>
    </p:cViewPr>
  </p:notesTextViewPr>
  <p:sorterViewPr>
    <p:cViewPr>
      <p:scale>
        <a:sx n="66" d="100"/>
        <a:sy n="66" d="100"/>
      </p:scale>
      <p:origin x="0" y="-5352"/>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theme" Target="theme/theme1.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80" Type="http://schemas.openxmlformats.org/officeDocument/2006/relationships/slide" Target="slides/slide78.xml"/><Relationship Id="rId85" Type="http://schemas.openxmlformats.org/officeDocument/2006/relationships/slide" Target="slides/slide83.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notesMaster" Target="notesMasters/notesMaster1.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viewProps" Target="viewProps.xml"/><Relationship Id="rId99" Type="http://schemas.openxmlformats.org/officeDocument/2006/relationships/customXml" Target="../customXml/item3.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customXml" Target="../customXml/item1.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handoutMaster" Target="handoutMasters/handoutMaster1.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presProps" Target="presProps.xml"/><Relationship Id="rId98" Type="http://schemas.openxmlformats.org/officeDocument/2006/relationships/customXml" Target="../customXml/item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3" name="Rectangle 3"/>
          <p:cNvSpPr>
            <a:spLocks noGrp="1" noChangeArrowheads="1"/>
          </p:cNvSpPr>
          <p:nvPr>
            <p:ph type="dt" sz="quarter" idx="1"/>
          </p:nvPr>
        </p:nvSpPr>
        <p:spPr bwMode="auto">
          <a:xfrm>
            <a:off x="3971925" y="0"/>
            <a:ext cx="3038475"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t"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4" name="Rectangle 4"/>
          <p:cNvSpPr>
            <a:spLocks noGrp="1" noChangeArrowheads="1"/>
          </p:cNvSpPr>
          <p:nvPr>
            <p:ph type="ftr" sz="quarter" idx="2"/>
          </p:nvPr>
        </p:nvSpPr>
        <p:spPr bwMode="auto">
          <a:xfrm>
            <a:off x="0"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l" defTabSz="931863" eaLnBrk="0" fontAlgn="auto" hangingPunct="0">
              <a:spcBef>
                <a:spcPts val="0"/>
              </a:spcBef>
              <a:spcAft>
                <a:spcPts val="0"/>
              </a:spcAft>
              <a:defRPr sz="1200">
                <a:latin typeface="Times New Roman" panose="02020603050405020304" pitchFamily="18" charset="0"/>
              </a:defRPr>
            </a:lvl1pPr>
          </a:lstStyle>
          <a:p>
            <a:pPr>
              <a:defRPr/>
            </a:pPr>
            <a:endParaRPr lang="en-US" altLang="en-US"/>
          </a:p>
        </p:txBody>
      </p:sp>
      <p:sp>
        <p:nvSpPr>
          <p:cNvPr id="20485" name="Rectangle 5"/>
          <p:cNvSpPr>
            <a:spLocks noGrp="1" noChangeArrowheads="1"/>
          </p:cNvSpPr>
          <p:nvPr>
            <p:ph type="sldNum" sz="quarter" idx="3"/>
          </p:nvPr>
        </p:nvSpPr>
        <p:spPr bwMode="auto">
          <a:xfrm>
            <a:off x="3971925" y="8831263"/>
            <a:ext cx="3038475" cy="465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77" tIns="46589" rIns="93177" bIns="46589" numCol="1" anchor="b" anchorCtr="0" compatLnSpc="1">
            <a:prstTxWarp prst="textNoShape">
              <a:avLst/>
            </a:prstTxWarp>
          </a:bodyPr>
          <a:lstStyle>
            <a:lvl1pPr algn="r" defTabSz="931863" eaLnBrk="0" fontAlgn="auto" hangingPunct="0">
              <a:spcBef>
                <a:spcPts val="0"/>
              </a:spcBef>
              <a:spcAft>
                <a:spcPts val="0"/>
              </a:spcAft>
              <a:defRPr sz="1200">
                <a:latin typeface="Times New Roman" panose="02020603050405020304" pitchFamily="18" charset="0"/>
              </a:defRPr>
            </a:lvl1pPr>
          </a:lstStyle>
          <a:p>
            <a:pPr>
              <a:defRPr/>
            </a:pPr>
            <a:fld id="{D8C5D089-FDCD-4564-AA2D-A212D4D8CBF8}"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F18D06E4-FC51-43C2-96C4-308337A2D003}" type="datetimeFigureOut">
              <a:rPr lang="en-US"/>
              <a:pPr>
                <a:defRPr/>
              </a:pPr>
              <a:t>2/27/2026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FAC03085-113D-4031-BEE6-D9A57953EDFC}"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1</a:t>
            </a:fld>
            <a:endParaRPr lang="en-US" dirty="0"/>
          </a:p>
        </p:txBody>
      </p:sp>
    </p:spTree>
    <p:extLst>
      <p:ext uri="{BB962C8B-B14F-4D97-AF65-F5344CB8AC3E}">
        <p14:creationId xmlns:p14="http://schemas.microsoft.com/office/powerpoint/2010/main" val="574082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10</a:t>
            </a:fld>
            <a:endParaRPr lang="en-US"/>
          </a:p>
        </p:txBody>
      </p:sp>
    </p:spTree>
    <p:extLst>
      <p:ext uri="{BB962C8B-B14F-4D97-AF65-F5344CB8AC3E}">
        <p14:creationId xmlns:p14="http://schemas.microsoft.com/office/powerpoint/2010/main" val="7281418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11</a:t>
            </a:fld>
            <a:endParaRPr lang="en-US"/>
          </a:p>
        </p:txBody>
      </p:sp>
    </p:spTree>
    <p:extLst>
      <p:ext uri="{BB962C8B-B14F-4D97-AF65-F5344CB8AC3E}">
        <p14:creationId xmlns:p14="http://schemas.microsoft.com/office/powerpoint/2010/main" val="2454066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12</a:t>
            </a:fld>
            <a:endParaRPr lang="en-US"/>
          </a:p>
        </p:txBody>
      </p:sp>
    </p:spTree>
    <p:extLst>
      <p:ext uri="{BB962C8B-B14F-4D97-AF65-F5344CB8AC3E}">
        <p14:creationId xmlns:p14="http://schemas.microsoft.com/office/powerpoint/2010/main" val="934288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13</a:t>
            </a:fld>
            <a:endParaRPr lang="en-US"/>
          </a:p>
        </p:txBody>
      </p:sp>
    </p:spTree>
    <p:extLst>
      <p:ext uri="{BB962C8B-B14F-4D97-AF65-F5344CB8AC3E}">
        <p14:creationId xmlns:p14="http://schemas.microsoft.com/office/powerpoint/2010/main" val="217000599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14</a:t>
            </a:fld>
            <a:endParaRPr lang="en-US"/>
          </a:p>
        </p:txBody>
      </p:sp>
    </p:spTree>
    <p:extLst>
      <p:ext uri="{BB962C8B-B14F-4D97-AF65-F5344CB8AC3E}">
        <p14:creationId xmlns:p14="http://schemas.microsoft.com/office/powerpoint/2010/main" val="15014024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17</a:t>
            </a:fld>
            <a:endParaRPr lang="en-US"/>
          </a:p>
        </p:txBody>
      </p:sp>
    </p:spTree>
    <p:extLst>
      <p:ext uri="{BB962C8B-B14F-4D97-AF65-F5344CB8AC3E}">
        <p14:creationId xmlns:p14="http://schemas.microsoft.com/office/powerpoint/2010/main" val="40308450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18</a:t>
            </a:fld>
            <a:endParaRPr lang="en-US"/>
          </a:p>
        </p:txBody>
      </p:sp>
    </p:spTree>
    <p:extLst>
      <p:ext uri="{BB962C8B-B14F-4D97-AF65-F5344CB8AC3E}">
        <p14:creationId xmlns:p14="http://schemas.microsoft.com/office/powerpoint/2010/main" val="1990771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838897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81473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557244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2</a:t>
            </a:fld>
            <a:endParaRPr lang="en-US"/>
          </a:p>
        </p:txBody>
      </p:sp>
    </p:spTree>
    <p:extLst>
      <p:ext uri="{BB962C8B-B14F-4D97-AF65-F5344CB8AC3E}">
        <p14:creationId xmlns:p14="http://schemas.microsoft.com/office/powerpoint/2010/main" val="137303873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31861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23310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4418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364525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785709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27</a:t>
            </a:fld>
            <a:endParaRPr lang="en-US" dirty="0"/>
          </a:p>
        </p:txBody>
      </p:sp>
    </p:spTree>
    <p:extLst>
      <p:ext uri="{BB962C8B-B14F-4D97-AF65-F5344CB8AC3E}">
        <p14:creationId xmlns:p14="http://schemas.microsoft.com/office/powerpoint/2010/main" val="34605637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28</a:t>
            </a:fld>
            <a:endParaRPr lang="en-US" dirty="0"/>
          </a:p>
        </p:txBody>
      </p:sp>
    </p:spTree>
    <p:extLst>
      <p:ext uri="{BB962C8B-B14F-4D97-AF65-F5344CB8AC3E}">
        <p14:creationId xmlns:p14="http://schemas.microsoft.com/office/powerpoint/2010/main" val="150262129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29</a:t>
            </a:fld>
            <a:endParaRPr lang="en-US" dirty="0"/>
          </a:p>
        </p:txBody>
      </p:sp>
    </p:spTree>
    <p:extLst>
      <p:ext uri="{BB962C8B-B14F-4D97-AF65-F5344CB8AC3E}">
        <p14:creationId xmlns:p14="http://schemas.microsoft.com/office/powerpoint/2010/main" val="110988408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30</a:t>
            </a:fld>
            <a:endParaRPr lang="en-US" dirty="0"/>
          </a:p>
        </p:txBody>
      </p:sp>
    </p:spTree>
    <p:extLst>
      <p:ext uri="{BB962C8B-B14F-4D97-AF65-F5344CB8AC3E}">
        <p14:creationId xmlns:p14="http://schemas.microsoft.com/office/powerpoint/2010/main" val="13438488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31</a:t>
            </a:fld>
            <a:endParaRPr lang="en-US" dirty="0"/>
          </a:p>
        </p:txBody>
      </p:sp>
    </p:spTree>
    <p:extLst>
      <p:ext uri="{BB962C8B-B14F-4D97-AF65-F5344CB8AC3E}">
        <p14:creationId xmlns:p14="http://schemas.microsoft.com/office/powerpoint/2010/main" val="1987170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a:t>
            </a:fld>
            <a:endParaRPr lang="en-US"/>
          </a:p>
        </p:txBody>
      </p:sp>
    </p:spTree>
    <p:extLst>
      <p:ext uri="{BB962C8B-B14F-4D97-AF65-F5344CB8AC3E}">
        <p14:creationId xmlns:p14="http://schemas.microsoft.com/office/powerpoint/2010/main" val="25492956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32</a:t>
            </a:fld>
            <a:endParaRPr lang="en-US" dirty="0"/>
          </a:p>
        </p:txBody>
      </p:sp>
    </p:spTree>
    <p:extLst>
      <p:ext uri="{BB962C8B-B14F-4D97-AF65-F5344CB8AC3E}">
        <p14:creationId xmlns:p14="http://schemas.microsoft.com/office/powerpoint/2010/main" val="142145427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33</a:t>
            </a:fld>
            <a:endParaRPr lang="en-US" dirty="0"/>
          </a:p>
        </p:txBody>
      </p:sp>
    </p:spTree>
    <p:extLst>
      <p:ext uri="{BB962C8B-B14F-4D97-AF65-F5344CB8AC3E}">
        <p14:creationId xmlns:p14="http://schemas.microsoft.com/office/powerpoint/2010/main" val="29772013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34</a:t>
            </a:fld>
            <a:endParaRPr lang="en-US" dirty="0"/>
          </a:p>
        </p:txBody>
      </p:sp>
    </p:spTree>
    <p:extLst>
      <p:ext uri="{BB962C8B-B14F-4D97-AF65-F5344CB8AC3E}">
        <p14:creationId xmlns:p14="http://schemas.microsoft.com/office/powerpoint/2010/main" val="139214042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35</a:t>
            </a:fld>
            <a:endParaRPr lang="en-US" dirty="0"/>
          </a:p>
        </p:txBody>
      </p:sp>
    </p:spTree>
    <p:extLst>
      <p:ext uri="{BB962C8B-B14F-4D97-AF65-F5344CB8AC3E}">
        <p14:creationId xmlns:p14="http://schemas.microsoft.com/office/powerpoint/2010/main" val="72673821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36</a:t>
            </a:fld>
            <a:endParaRPr lang="en-US"/>
          </a:p>
        </p:txBody>
      </p:sp>
    </p:spTree>
    <p:extLst>
      <p:ext uri="{BB962C8B-B14F-4D97-AF65-F5344CB8AC3E}">
        <p14:creationId xmlns:p14="http://schemas.microsoft.com/office/powerpoint/2010/main" val="417959174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37</a:t>
            </a:fld>
            <a:endParaRPr lang="en-US" dirty="0"/>
          </a:p>
        </p:txBody>
      </p:sp>
    </p:spTree>
    <p:extLst>
      <p:ext uri="{BB962C8B-B14F-4D97-AF65-F5344CB8AC3E}">
        <p14:creationId xmlns:p14="http://schemas.microsoft.com/office/powerpoint/2010/main" val="191813810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38</a:t>
            </a:fld>
            <a:endParaRPr lang="en-US"/>
          </a:p>
        </p:txBody>
      </p:sp>
    </p:spTree>
    <p:extLst>
      <p:ext uri="{BB962C8B-B14F-4D97-AF65-F5344CB8AC3E}">
        <p14:creationId xmlns:p14="http://schemas.microsoft.com/office/powerpoint/2010/main" val="180556963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39</a:t>
            </a:fld>
            <a:endParaRPr lang="en-US"/>
          </a:p>
        </p:txBody>
      </p:sp>
    </p:spTree>
    <p:extLst>
      <p:ext uri="{BB962C8B-B14F-4D97-AF65-F5344CB8AC3E}">
        <p14:creationId xmlns:p14="http://schemas.microsoft.com/office/powerpoint/2010/main" val="21895415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40</a:t>
            </a:fld>
            <a:endParaRPr lang="en-US" dirty="0"/>
          </a:p>
        </p:txBody>
      </p:sp>
    </p:spTree>
    <p:extLst>
      <p:ext uri="{BB962C8B-B14F-4D97-AF65-F5344CB8AC3E}">
        <p14:creationId xmlns:p14="http://schemas.microsoft.com/office/powerpoint/2010/main" val="297838897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43</a:t>
            </a:fld>
            <a:endParaRPr lang="en-US" dirty="0"/>
          </a:p>
        </p:txBody>
      </p:sp>
    </p:spTree>
    <p:extLst>
      <p:ext uri="{BB962C8B-B14F-4D97-AF65-F5344CB8AC3E}">
        <p14:creationId xmlns:p14="http://schemas.microsoft.com/office/powerpoint/2010/main" val="18883027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4</a:t>
            </a:fld>
            <a:endParaRPr lang="en-US"/>
          </a:p>
        </p:txBody>
      </p:sp>
    </p:spTree>
    <p:extLst>
      <p:ext uri="{BB962C8B-B14F-4D97-AF65-F5344CB8AC3E}">
        <p14:creationId xmlns:p14="http://schemas.microsoft.com/office/powerpoint/2010/main" val="406791142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44</a:t>
            </a:fld>
            <a:endParaRPr lang="en-US" dirty="0"/>
          </a:p>
        </p:txBody>
      </p:sp>
    </p:spTree>
    <p:extLst>
      <p:ext uri="{BB962C8B-B14F-4D97-AF65-F5344CB8AC3E}">
        <p14:creationId xmlns:p14="http://schemas.microsoft.com/office/powerpoint/2010/main" val="426913781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45</a:t>
            </a:fld>
            <a:endParaRPr lang="en-US" dirty="0"/>
          </a:p>
        </p:txBody>
      </p:sp>
    </p:spTree>
    <p:extLst>
      <p:ext uri="{BB962C8B-B14F-4D97-AF65-F5344CB8AC3E}">
        <p14:creationId xmlns:p14="http://schemas.microsoft.com/office/powerpoint/2010/main" val="314945580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46</a:t>
            </a:fld>
            <a:endParaRPr lang="en-US" dirty="0"/>
          </a:p>
        </p:txBody>
      </p:sp>
    </p:spTree>
    <p:extLst>
      <p:ext uri="{BB962C8B-B14F-4D97-AF65-F5344CB8AC3E}">
        <p14:creationId xmlns:p14="http://schemas.microsoft.com/office/powerpoint/2010/main" val="314623204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47</a:t>
            </a:fld>
            <a:endParaRPr lang="en-US" dirty="0"/>
          </a:p>
        </p:txBody>
      </p:sp>
    </p:spTree>
    <p:extLst>
      <p:ext uri="{BB962C8B-B14F-4D97-AF65-F5344CB8AC3E}">
        <p14:creationId xmlns:p14="http://schemas.microsoft.com/office/powerpoint/2010/main" val="334584261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48</a:t>
            </a:fld>
            <a:endParaRPr lang="en-US" dirty="0"/>
          </a:p>
        </p:txBody>
      </p:sp>
    </p:spTree>
    <p:extLst>
      <p:ext uri="{BB962C8B-B14F-4D97-AF65-F5344CB8AC3E}">
        <p14:creationId xmlns:p14="http://schemas.microsoft.com/office/powerpoint/2010/main" val="4276067008"/>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B937F48-D485-49AB-BF6E-DE5EA95E8848}" type="slidenum">
              <a:rPr lang="en-US" smtClean="0"/>
              <a:t>49</a:t>
            </a:fld>
            <a:endParaRPr lang="en-US" dirty="0"/>
          </a:p>
        </p:txBody>
      </p:sp>
    </p:spTree>
    <p:extLst>
      <p:ext uri="{BB962C8B-B14F-4D97-AF65-F5344CB8AC3E}">
        <p14:creationId xmlns:p14="http://schemas.microsoft.com/office/powerpoint/2010/main" val="59167139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50</a:t>
            </a:fld>
            <a:endParaRPr lang="en-US"/>
          </a:p>
        </p:txBody>
      </p:sp>
    </p:spTree>
    <p:extLst>
      <p:ext uri="{BB962C8B-B14F-4D97-AF65-F5344CB8AC3E}">
        <p14:creationId xmlns:p14="http://schemas.microsoft.com/office/powerpoint/2010/main" val="42953533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B937F48-D485-49AB-BF6E-DE5EA95E8848}" type="slidenum">
              <a:rPr lang="en-US" smtClean="0"/>
              <a:t>51</a:t>
            </a:fld>
            <a:endParaRPr lang="en-US" dirty="0"/>
          </a:p>
        </p:txBody>
      </p:sp>
    </p:spTree>
    <p:extLst>
      <p:ext uri="{BB962C8B-B14F-4D97-AF65-F5344CB8AC3E}">
        <p14:creationId xmlns:p14="http://schemas.microsoft.com/office/powerpoint/2010/main" val="108071526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52</a:t>
            </a:fld>
            <a:endParaRPr lang="en-US" dirty="0"/>
          </a:p>
        </p:txBody>
      </p:sp>
    </p:spTree>
    <p:extLst>
      <p:ext uri="{BB962C8B-B14F-4D97-AF65-F5344CB8AC3E}">
        <p14:creationId xmlns:p14="http://schemas.microsoft.com/office/powerpoint/2010/main" val="213264918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53</a:t>
            </a:fld>
            <a:endParaRPr lang="en-US" dirty="0"/>
          </a:p>
        </p:txBody>
      </p:sp>
    </p:spTree>
    <p:extLst>
      <p:ext uri="{BB962C8B-B14F-4D97-AF65-F5344CB8AC3E}">
        <p14:creationId xmlns:p14="http://schemas.microsoft.com/office/powerpoint/2010/main" val="16832145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FAC03085-113D-4031-BEE6-D9A57953EDFC}" type="slidenum">
              <a:rPr lang="en-US" smtClean="0"/>
              <a:pPr>
                <a:defRPr/>
              </a:pPr>
              <a:t>5</a:t>
            </a:fld>
            <a:endParaRPr lang="en-US"/>
          </a:p>
        </p:txBody>
      </p:sp>
    </p:spTree>
    <p:extLst>
      <p:ext uri="{BB962C8B-B14F-4D97-AF65-F5344CB8AC3E}">
        <p14:creationId xmlns:p14="http://schemas.microsoft.com/office/powerpoint/2010/main" val="307029291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54</a:t>
            </a:fld>
            <a:endParaRPr lang="en-US" dirty="0"/>
          </a:p>
        </p:txBody>
      </p:sp>
    </p:spTree>
    <p:extLst>
      <p:ext uri="{BB962C8B-B14F-4D97-AF65-F5344CB8AC3E}">
        <p14:creationId xmlns:p14="http://schemas.microsoft.com/office/powerpoint/2010/main" val="37710006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55</a:t>
            </a:fld>
            <a:endParaRPr lang="en-US" dirty="0"/>
          </a:p>
        </p:txBody>
      </p:sp>
    </p:spTree>
    <p:extLst>
      <p:ext uri="{BB962C8B-B14F-4D97-AF65-F5344CB8AC3E}">
        <p14:creationId xmlns:p14="http://schemas.microsoft.com/office/powerpoint/2010/main" val="2233174874"/>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56</a:t>
            </a:fld>
            <a:endParaRPr lang="en-US" dirty="0"/>
          </a:p>
        </p:txBody>
      </p:sp>
    </p:spTree>
    <p:extLst>
      <p:ext uri="{BB962C8B-B14F-4D97-AF65-F5344CB8AC3E}">
        <p14:creationId xmlns:p14="http://schemas.microsoft.com/office/powerpoint/2010/main" val="2756402739"/>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57</a:t>
            </a:fld>
            <a:endParaRPr lang="en-US" dirty="0"/>
          </a:p>
        </p:txBody>
      </p:sp>
    </p:spTree>
    <p:extLst>
      <p:ext uri="{BB962C8B-B14F-4D97-AF65-F5344CB8AC3E}">
        <p14:creationId xmlns:p14="http://schemas.microsoft.com/office/powerpoint/2010/main" val="4922967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58</a:t>
            </a:fld>
            <a:endParaRPr lang="en-US" dirty="0"/>
          </a:p>
        </p:txBody>
      </p:sp>
    </p:spTree>
    <p:extLst>
      <p:ext uri="{BB962C8B-B14F-4D97-AF65-F5344CB8AC3E}">
        <p14:creationId xmlns:p14="http://schemas.microsoft.com/office/powerpoint/2010/main" val="2258555156"/>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59</a:t>
            </a:fld>
            <a:endParaRPr lang="en-US" dirty="0"/>
          </a:p>
        </p:txBody>
      </p:sp>
    </p:spTree>
    <p:extLst>
      <p:ext uri="{BB962C8B-B14F-4D97-AF65-F5344CB8AC3E}">
        <p14:creationId xmlns:p14="http://schemas.microsoft.com/office/powerpoint/2010/main" val="193377633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60</a:t>
            </a:fld>
            <a:endParaRPr lang="en-US" dirty="0"/>
          </a:p>
        </p:txBody>
      </p:sp>
    </p:spTree>
    <p:extLst>
      <p:ext uri="{BB962C8B-B14F-4D97-AF65-F5344CB8AC3E}">
        <p14:creationId xmlns:p14="http://schemas.microsoft.com/office/powerpoint/2010/main" val="394742669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61</a:t>
            </a:fld>
            <a:endParaRPr lang="en-US" dirty="0"/>
          </a:p>
        </p:txBody>
      </p:sp>
    </p:spTree>
    <p:extLst>
      <p:ext uri="{BB962C8B-B14F-4D97-AF65-F5344CB8AC3E}">
        <p14:creationId xmlns:p14="http://schemas.microsoft.com/office/powerpoint/2010/main" val="140924830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507">
              <a:defRPr/>
            </a:pPr>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62</a:t>
            </a:fld>
            <a:endParaRPr lang="en-US" dirty="0"/>
          </a:p>
        </p:txBody>
      </p:sp>
    </p:spTree>
    <p:extLst>
      <p:ext uri="{BB962C8B-B14F-4D97-AF65-F5344CB8AC3E}">
        <p14:creationId xmlns:p14="http://schemas.microsoft.com/office/powerpoint/2010/main" val="415397082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63</a:t>
            </a:fld>
            <a:endParaRPr lang="en-US" dirty="0"/>
          </a:p>
        </p:txBody>
      </p:sp>
    </p:spTree>
    <p:extLst>
      <p:ext uri="{BB962C8B-B14F-4D97-AF65-F5344CB8AC3E}">
        <p14:creationId xmlns:p14="http://schemas.microsoft.com/office/powerpoint/2010/main" val="234151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6</a:t>
            </a:fld>
            <a:endParaRPr lang="en-US"/>
          </a:p>
        </p:txBody>
      </p:sp>
    </p:spTree>
    <p:extLst>
      <p:ext uri="{BB962C8B-B14F-4D97-AF65-F5344CB8AC3E}">
        <p14:creationId xmlns:p14="http://schemas.microsoft.com/office/powerpoint/2010/main" val="370402214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64</a:t>
            </a:fld>
            <a:endParaRPr lang="en-US" dirty="0"/>
          </a:p>
        </p:txBody>
      </p:sp>
    </p:spTree>
    <p:extLst>
      <p:ext uri="{BB962C8B-B14F-4D97-AF65-F5344CB8AC3E}">
        <p14:creationId xmlns:p14="http://schemas.microsoft.com/office/powerpoint/2010/main" val="303990125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65</a:t>
            </a:fld>
            <a:endParaRPr lang="en-US" dirty="0"/>
          </a:p>
        </p:txBody>
      </p:sp>
    </p:spTree>
    <p:extLst>
      <p:ext uri="{BB962C8B-B14F-4D97-AF65-F5344CB8AC3E}">
        <p14:creationId xmlns:p14="http://schemas.microsoft.com/office/powerpoint/2010/main" val="65321271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66</a:t>
            </a:fld>
            <a:endParaRPr lang="en-US" dirty="0"/>
          </a:p>
        </p:txBody>
      </p:sp>
    </p:spTree>
    <p:extLst>
      <p:ext uri="{BB962C8B-B14F-4D97-AF65-F5344CB8AC3E}">
        <p14:creationId xmlns:p14="http://schemas.microsoft.com/office/powerpoint/2010/main" val="374032846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67</a:t>
            </a:fld>
            <a:endParaRPr lang="en-US" dirty="0"/>
          </a:p>
        </p:txBody>
      </p:sp>
    </p:spTree>
    <p:extLst>
      <p:ext uri="{BB962C8B-B14F-4D97-AF65-F5344CB8AC3E}">
        <p14:creationId xmlns:p14="http://schemas.microsoft.com/office/powerpoint/2010/main" val="136595798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68</a:t>
            </a:fld>
            <a:endParaRPr lang="en-US" dirty="0"/>
          </a:p>
        </p:txBody>
      </p:sp>
    </p:spTree>
    <p:extLst>
      <p:ext uri="{BB962C8B-B14F-4D97-AF65-F5344CB8AC3E}">
        <p14:creationId xmlns:p14="http://schemas.microsoft.com/office/powerpoint/2010/main" val="345133458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69</a:t>
            </a:fld>
            <a:endParaRPr lang="en-US" dirty="0"/>
          </a:p>
        </p:txBody>
      </p:sp>
    </p:spTree>
    <p:extLst>
      <p:ext uri="{BB962C8B-B14F-4D97-AF65-F5344CB8AC3E}">
        <p14:creationId xmlns:p14="http://schemas.microsoft.com/office/powerpoint/2010/main" val="3026588649"/>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70</a:t>
            </a:fld>
            <a:endParaRPr lang="en-US" dirty="0"/>
          </a:p>
        </p:txBody>
      </p:sp>
    </p:spTree>
    <p:extLst>
      <p:ext uri="{BB962C8B-B14F-4D97-AF65-F5344CB8AC3E}">
        <p14:creationId xmlns:p14="http://schemas.microsoft.com/office/powerpoint/2010/main" val="324264219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71</a:t>
            </a:fld>
            <a:endParaRPr lang="en-US" dirty="0"/>
          </a:p>
        </p:txBody>
      </p:sp>
    </p:spTree>
    <p:extLst>
      <p:ext uri="{BB962C8B-B14F-4D97-AF65-F5344CB8AC3E}">
        <p14:creationId xmlns:p14="http://schemas.microsoft.com/office/powerpoint/2010/main" val="1481164198"/>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72</a:t>
            </a:fld>
            <a:endParaRPr lang="en-US" dirty="0"/>
          </a:p>
        </p:txBody>
      </p:sp>
    </p:spTree>
    <p:extLst>
      <p:ext uri="{BB962C8B-B14F-4D97-AF65-F5344CB8AC3E}">
        <p14:creationId xmlns:p14="http://schemas.microsoft.com/office/powerpoint/2010/main" val="2347194607"/>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73</a:t>
            </a:fld>
            <a:endParaRPr lang="en-US" dirty="0"/>
          </a:p>
        </p:txBody>
      </p:sp>
    </p:spTree>
    <p:extLst>
      <p:ext uri="{BB962C8B-B14F-4D97-AF65-F5344CB8AC3E}">
        <p14:creationId xmlns:p14="http://schemas.microsoft.com/office/powerpoint/2010/main" val="15336116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7</a:t>
            </a:fld>
            <a:endParaRPr lang="en-US"/>
          </a:p>
        </p:txBody>
      </p:sp>
    </p:spTree>
    <p:extLst>
      <p:ext uri="{BB962C8B-B14F-4D97-AF65-F5344CB8AC3E}">
        <p14:creationId xmlns:p14="http://schemas.microsoft.com/office/powerpoint/2010/main" val="28175882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74</a:t>
            </a:fld>
            <a:endParaRPr lang="en-US" dirty="0"/>
          </a:p>
        </p:txBody>
      </p:sp>
    </p:spTree>
    <p:extLst>
      <p:ext uri="{BB962C8B-B14F-4D97-AF65-F5344CB8AC3E}">
        <p14:creationId xmlns:p14="http://schemas.microsoft.com/office/powerpoint/2010/main" val="98568714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75</a:t>
            </a:fld>
            <a:endParaRPr lang="en-US" dirty="0"/>
          </a:p>
        </p:txBody>
      </p:sp>
    </p:spTree>
    <p:extLst>
      <p:ext uri="{BB962C8B-B14F-4D97-AF65-F5344CB8AC3E}">
        <p14:creationId xmlns:p14="http://schemas.microsoft.com/office/powerpoint/2010/main" val="4241245307"/>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76</a:t>
            </a:fld>
            <a:endParaRPr lang="en-US" dirty="0"/>
          </a:p>
        </p:txBody>
      </p:sp>
    </p:spTree>
    <p:extLst>
      <p:ext uri="{BB962C8B-B14F-4D97-AF65-F5344CB8AC3E}">
        <p14:creationId xmlns:p14="http://schemas.microsoft.com/office/powerpoint/2010/main" val="2117200802"/>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77</a:t>
            </a:fld>
            <a:endParaRPr lang="en-US" dirty="0"/>
          </a:p>
        </p:txBody>
      </p:sp>
    </p:spTree>
    <p:extLst>
      <p:ext uri="{BB962C8B-B14F-4D97-AF65-F5344CB8AC3E}">
        <p14:creationId xmlns:p14="http://schemas.microsoft.com/office/powerpoint/2010/main" val="2293084214"/>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B937F48-D485-49AB-BF6E-DE5EA95E8848}" type="slidenum">
              <a:rPr lang="en-US" smtClean="0"/>
              <a:t>88</a:t>
            </a:fld>
            <a:endParaRPr lang="en-US" dirty="0"/>
          </a:p>
        </p:txBody>
      </p:sp>
    </p:spTree>
    <p:extLst>
      <p:ext uri="{BB962C8B-B14F-4D97-AF65-F5344CB8AC3E}">
        <p14:creationId xmlns:p14="http://schemas.microsoft.com/office/powerpoint/2010/main" val="3961384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8</a:t>
            </a:fld>
            <a:endParaRPr lang="en-US"/>
          </a:p>
        </p:txBody>
      </p:sp>
    </p:spTree>
    <p:extLst>
      <p:ext uri="{BB962C8B-B14F-4D97-AF65-F5344CB8AC3E}">
        <p14:creationId xmlns:p14="http://schemas.microsoft.com/office/powerpoint/2010/main" val="22686569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FAC03085-113D-4031-BEE6-D9A57953EDFC}" type="slidenum">
              <a:rPr lang="en-US" smtClean="0"/>
              <a:pPr>
                <a:defRPr/>
              </a:pPr>
              <a:t>9</a:t>
            </a:fld>
            <a:endParaRPr lang="en-US"/>
          </a:p>
        </p:txBody>
      </p:sp>
    </p:spTree>
    <p:extLst>
      <p:ext uri="{BB962C8B-B14F-4D97-AF65-F5344CB8AC3E}">
        <p14:creationId xmlns:p14="http://schemas.microsoft.com/office/powerpoint/2010/main" val="22158947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81000" y="2819400"/>
            <a:ext cx="8229600" cy="1143000"/>
          </a:xfrm>
        </p:spPr>
        <p:txBody>
          <a:bodyPr>
            <a:normAutofit/>
          </a:bodyPr>
          <a:lstStyle>
            <a:lvl1pPr algn="l">
              <a:defRPr sz="3600">
                <a:solidFill>
                  <a:schemeClr val="tx2"/>
                </a:solidFill>
              </a:defRPr>
            </a:lvl1pPr>
          </a:lstStyle>
          <a:p>
            <a:r>
              <a:rPr lang="en-US" dirty="0"/>
              <a:t>CLICK TO EDIT SECTION TITLE PAGE</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Tree>
    <p:extLst>
      <p:ext uri="{BB962C8B-B14F-4D97-AF65-F5344CB8AC3E}">
        <p14:creationId xmlns:p14="http://schemas.microsoft.com/office/powerpoint/2010/main" val="2050555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6"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dirty="0"/>
              <a:t>Click to edit header</a:t>
            </a:r>
          </a:p>
        </p:txBody>
      </p:sp>
    </p:spTree>
    <p:extLst>
      <p:ext uri="{BB962C8B-B14F-4D97-AF65-F5344CB8AC3E}">
        <p14:creationId xmlns:p14="http://schemas.microsoft.com/office/powerpoint/2010/main" val="125640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solidFill>
                  <a:schemeClr val="tx2"/>
                </a:solidFill>
              </a:defRPr>
            </a:lvl1pPr>
            <a:lvl2pPr>
              <a:defRPr sz="2400">
                <a:solidFill>
                  <a:schemeClr val="tx2"/>
                </a:solidFill>
              </a:defRPr>
            </a:lvl2pPr>
            <a:lvl3pPr>
              <a:defRPr sz="2000">
                <a:solidFill>
                  <a:schemeClr val="tx2"/>
                </a:solidFill>
              </a:defRPr>
            </a:lvl3pPr>
            <a:lvl4pPr>
              <a:defRPr sz="1800">
                <a:solidFill>
                  <a:schemeClr val="tx2"/>
                </a:solidFill>
              </a:defRPr>
            </a:lvl4pPr>
            <a:lvl5pPr>
              <a:defRPr sz="1800">
                <a:solidFill>
                  <a:schemeClr val="tx2"/>
                </a:solidFill>
              </a:defRPr>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8"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dirty="0"/>
              <a:t>Click to edit header</a:t>
            </a:r>
          </a:p>
        </p:txBody>
      </p:sp>
    </p:spTree>
    <p:extLst>
      <p:ext uri="{BB962C8B-B14F-4D97-AF65-F5344CB8AC3E}">
        <p14:creationId xmlns:p14="http://schemas.microsoft.com/office/powerpoint/2010/main" val="633667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omparison Columns">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535113"/>
            <a:ext cx="4040188"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solidFill>
                  <a:schemeClr val="bg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solidFill>
                  <a:schemeClr val="tx2"/>
                </a:solidFill>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600">
                <a:solidFill>
                  <a:schemeClr val="tx2"/>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dirty="0"/>
              <a:t>Click to edit header</a:t>
            </a:r>
          </a:p>
        </p:txBody>
      </p:sp>
    </p:spTree>
    <p:extLst>
      <p:ext uri="{BB962C8B-B14F-4D97-AF65-F5344CB8AC3E}">
        <p14:creationId xmlns:p14="http://schemas.microsoft.com/office/powerpoint/2010/main" val="11549386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3786486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3358896"/>
          </a:xfrm>
          <a:prstGeom prst="rect">
            <a:avLst/>
          </a:prstGeom>
        </p:spPr>
      </p:pic>
      <p:pic>
        <p:nvPicPr>
          <p:cNvPr id="4" name="Picture 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chemeClr val="tx2"/>
                </a:solidFill>
              </a:defRPr>
            </a:lvl1pPr>
          </a:lstStyle>
          <a:p>
            <a:pPr lvl="0"/>
            <a:r>
              <a:rPr lang="en-US" dirty="0"/>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chemeClr val="tx2"/>
                </a:solidFill>
              </a:defRPr>
            </a:lvl1pPr>
          </a:lstStyle>
          <a:p>
            <a:pPr lvl="0"/>
            <a:r>
              <a:rPr lang="en-US" dirty="0"/>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chemeClr val="tx2"/>
                </a:solidFill>
              </a:defRPr>
            </a:lvl1pPr>
          </a:lstStyle>
          <a:p>
            <a:pPr lvl="0"/>
            <a:r>
              <a:rPr lang="en-US" dirty="0"/>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chemeClr val="bg2"/>
                </a:solidFill>
              </a:defRPr>
            </a:lvl1pPr>
          </a:lstStyle>
          <a:p>
            <a:pPr lvl="0"/>
            <a:r>
              <a:rPr lang="en-US" dirty="0"/>
              <a:t>Click to edit Subhead</a:t>
            </a:r>
          </a:p>
        </p:txBody>
      </p:sp>
      <p:sp>
        <p:nvSpPr>
          <p:cNvPr id="5" name="Text Placeholder 4" title="Text Box with MINNESOTA STATE typed in gray"/>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dirty="0"/>
              <a:t>MINNESOTA STATE</a:t>
            </a:r>
          </a:p>
        </p:txBody>
      </p:sp>
    </p:spTree>
    <p:extLst>
      <p:ext uri="{BB962C8B-B14F-4D97-AF65-F5344CB8AC3E}">
        <p14:creationId xmlns:p14="http://schemas.microsoft.com/office/powerpoint/2010/main" val="11202203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pic>
        <p:nvPicPr>
          <p:cNvPr id="3" name="Picture 2" descr="Minnesota State logo."/>
          <p:cNvPicPr>
            <a:picLocks noChangeAspect="1"/>
          </p:cNvPicPr>
          <p:nvPr userDrawn="1"/>
        </p:nvPicPr>
        <p:blipFill rotWithShape="1">
          <a:blip r:embed="rId2">
            <a:extLst>
              <a:ext uri="{28A0092B-C50C-407E-A947-70E740481C1C}">
                <a14:useLocalDpi xmlns:a14="http://schemas.microsoft.com/office/drawing/2010/main" val="0"/>
              </a:ext>
            </a:extLst>
          </a:blip>
          <a:srcRect l="5000" t="36298" r="5000"/>
          <a:stretch/>
        </p:blipFill>
        <p:spPr>
          <a:xfrm>
            <a:off x="457200" y="1219200"/>
            <a:ext cx="8229600" cy="2139696"/>
          </a:xfrm>
          <a:prstGeom prst="rect">
            <a:avLst/>
          </a:prstGeom>
        </p:spPr>
      </p:pic>
      <p:pic>
        <p:nvPicPr>
          <p:cNvPr id="4" name="Picture 3">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0">
                <a:solidFill>
                  <a:srgbClr val="003C66"/>
                </a:solidFill>
              </a:defRPr>
            </a:lvl1pPr>
          </a:lstStyle>
          <a:p>
            <a:pPr lvl="0"/>
            <a:r>
              <a:rPr lang="en-US" dirty="0"/>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0">
                <a:solidFill>
                  <a:srgbClr val="003C66"/>
                </a:solidFill>
              </a:defRPr>
            </a:lvl1pPr>
          </a:lstStyle>
          <a:p>
            <a:pPr lvl="0"/>
            <a:r>
              <a:rPr lang="en-US" dirty="0"/>
              <a:t>Click to edit DEPARMENT NAME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rgbClr val="009F4D"/>
                </a:solidFill>
              </a:defRPr>
            </a:lvl1pPr>
          </a:lstStyle>
          <a:p>
            <a:pPr lvl="0"/>
            <a:r>
              <a:rPr lang="en-US" dirty="0"/>
              <a:t>Click to edit Subhead</a:t>
            </a:r>
          </a:p>
        </p:txBody>
      </p:sp>
      <p:sp>
        <p:nvSpPr>
          <p:cNvPr id="5" name="Text Placeholder 4" title="Text Box with MINNESOTA STATE typed in gray"/>
          <p:cNvSpPr>
            <a:spLocks noGrp="1"/>
          </p:cNvSpPr>
          <p:nvPr>
            <p:ph type="body" sz="quarter" idx="14"/>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a:t>Click to edit Master text styles</a:t>
            </a:r>
          </a:p>
        </p:txBody>
      </p:sp>
      <p:sp>
        <p:nvSpPr>
          <p:cNvPr id="2" name="Title 1"/>
          <p:cNvSpPr>
            <a:spLocks noGrp="1"/>
          </p:cNvSpPr>
          <p:nvPr>
            <p:ph type="title"/>
          </p:nvPr>
        </p:nvSpPr>
        <p:spPr>
          <a:xfrm>
            <a:off x="990600" y="3779839"/>
            <a:ext cx="7886700" cy="1325563"/>
          </a:xfrm>
        </p:spPr>
        <p:txBody>
          <a:bodyPr>
            <a:normAutofit/>
          </a:bodyPr>
          <a:lstStyle>
            <a:lvl1pPr>
              <a:defRPr sz="4000" b="1"/>
            </a:lvl1pPr>
          </a:lstStyle>
          <a:p>
            <a:r>
              <a:rPr lang="en-US"/>
              <a:t>Click to edit Master title style</a:t>
            </a:r>
            <a:endParaRPr lang="en-US" dirty="0"/>
          </a:p>
        </p:txBody>
      </p:sp>
    </p:spTree>
    <p:extLst>
      <p:ext uri="{BB962C8B-B14F-4D97-AF65-F5344CB8AC3E}">
        <p14:creationId xmlns:p14="http://schemas.microsoft.com/office/powerpoint/2010/main" val="28659476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rgbClr val="0C2340"/>
                </a:solidFill>
              </a:defRPr>
            </a:lvl1pPr>
            <a:lvl2pPr>
              <a:buClr>
                <a:srgbClr val="009F4D"/>
              </a:buClr>
              <a:defRPr sz="1800">
                <a:solidFill>
                  <a:srgbClr val="0C2340"/>
                </a:solidFill>
              </a:defRPr>
            </a:lvl2pPr>
            <a:lvl3pPr>
              <a:buClr>
                <a:srgbClr val="009F4D"/>
              </a:buClr>
              <a:defRPr sz="1650">
                <a:solidFill>
                  <a:srgbClr val="0C2340"/>
                </a:solidFill>
              </a:defRPr>
            </a:lvl3pPr>
            <a:lvl4pPr>
              <a:buClr>
                <a:srgbClr val="009F4D"/>
              </a:buClr>
              <a:defRPr>
                <a:solidFill>
                  <a:srgbClr val="0C2340"/>
                </a:solidFill>
              </a:defRPr>
            </a:lvl4pPr>
            <a:lvl5pPr marL="1543050" indent="-17145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 Placeholder 2"/>
          <p:cNvSpPr>
            <a:spLocks noGrp="1"/>
          </p:cNvSpPr>
          <p:nvPr>
            <p:ph type="body" idx="13" hasCustomPrompt="1"/>
          </p:nvPr>
        </p:nvSpPr>
        <p:spPr>
          <a:xfrm>
            <a:off x="457200" y="533403"/>
            <a:ext cx="36576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dirty="0"/>
              <a:t>CLICK TO EDIT SECTION TITLE </a:t>
            </a:r>
          </a:p>
          <a:p>
            <a:pPr lvl="0"/>
            <a:r>
              <a:rPr lang="en-US" dirty="0"/>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62800" y="6096002"/>
            <a:ext cx="1981200" cy="665683"/>
          </a:xfrm>
          <a:prstGeom prst="rect">
            <a:avLst/>
          </a:prstGeom>
        </p:spPr>
      </p:pic>
    </p:spTree>
    <p:extLst>
      <p:ext uri="{BB962C8B-B14F-4D97-AF65-F5344CB8AC3E}">
        <p14:creationId xmlns:p14="http://schemas.microsoft.com/office/powerpoint/2010/main" val="5210856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3358896"/>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3778134"/>
            <a:ext cx="9144000" cy="115824"/>
          </a:xfrm>
          <a:prstGeom prst="rect">
            <a:avLst/>
          </a:prstGeom>
        </p:spPr>
      </p:pic>
      <p:sp>
        <p:nvSpPr>
          <p:cNvPr id="8" name="Text Placeholder 7"/>
          <p:cNvSpPr>
            <a:spLocks noGrp="1"/>
          </p:cNvSpPr>
          <p:nvPr>
            <p:ph type="body" sz="quarter" idx="10" hasCustomPrompt="1"/>
          </p:nvPr>
        </p:nvSpPr>
        <p:spPr>
          <a:xfrm>
            <a:off x="5410200" y="3124200"/>
            <a:ext cx="2667000" cy="457200"/>
          </a:xfrm>
          <a:prstGeom prst="rect">
            <a:avLst/>
          </a:prstGeom>
        </p:spPr>
        <p:txBody>
          <a:bodyPr>
            <a:normAutofit/>
          </a:bodyPr>
          <a:lstStyle>
            <a:lvl1pPr marL="0" indent="0" algn="r">
              <a:buNone/>
              <a:defRPr sz="1800" b="1">
                <a:solidFill>
                  <a:schemeClr val="tx2"/>
                </a:solidFill>
              </a:defRPr>
            </a:lvl1pPr>
          </a:lstStyle>
          <a:p>
            <a:pPr lvl="0"/>
            <a:r>
              <a:rPr lang="en-US" dirty="0"/>
              <a:t>Click to edit Date</a:t>
            </a:r>
          </a:p>
        </p:txBody>
      </p:sp>
      <p:sp>
        <p:nvSpPr>
          <p:cNvPr id="10" name="Text Placeholder 9"/>
          <p:cNvSpPr>
            <a:spLocks noGrp="1"/>
          </p:cNvSpPr>
          <p:nvPr>
            <p:ph type="body" sz="quarter" idx="11" hasCustomPrompt="1"/>
          </p:nvPr>
        </p:nvSpPr>
        <p:spPr>
          <a:xfrm>
            <a:off x="4724400" y="3468688"/>
            <a:ext cx="3352800" cy="417512"/>
          </a:xfrm>
          <a:prstGeom prst="rect">
            <a:avLst/>
          </a:prstGeom>
        </p:spPr>
        <p:txBody>
          <a:bodyPr>
            <a:noAutofit/>
          </a:bodyPr>
          <a:lstStyle>
            <a:lvl1pPr marL="0" indent="0" algn="r">
              <a:buNone/>
              <a:defRPr sz="1600" b="1">
                <a:solidFill>
                  <a:schemeClr val="tx2"/>
                </a:solidFill>
              </a:defRPr>
            </a:lvl1pPr>
          </a:lstStyle>
          <a:p>
            <a:pPr lvl="0"/>
            <a:r>
              <a:rPr lang="en-US" dirty="0"/>
              <a:t>Click to edit DEPARMENT NAME</a:t>
            </a:r>
          </a:p>
        </p:txBody>
      </p:sp>
      <p:sp>
        <p:nvSpPr>
          <p:cNvPr id="12" name="Content Placeholder 11"/>
          <p:cNvSpPr>
            <a:spLocks noGrp="1"/>
          </p:cNvSpPr>
          <p:nvPr>
            <p:ph sz="quarter" idx="12" hasCustomPrompt="1"/>
          </p:nvPr>
        </p:nvSpPr>
        <p:spPr>
          <a:xfrm>
            <a:off x="990600" y="3886200"/>
            <a:ext cx="5943600" cy="1143000"/>
          </a:xfrm>
          <a:prstGeom prst="rect">
            <a:avLst/>
          </a:prstGeom>
        </p:spPr>
        <p:txBody>
          <a:bodyPr>
            <a:noAutofit/>
          </a:bodyPr>
          <a:lstStyle>
            <a:lvl1pPr marL="0" indent="0">
              <a:buNone/>
              <a:defRPr sz="4000" b="1" baseline="0">
                <a:solidFill>
                  <a:schemeClr val="tx2"/>
                </a:solidFill>
              </a:defRPr>
            </a:lvl1pPr>
          </a:lstStyle>
          <a:p>
            <a:pPr lvl="0"/>
            <a:r>
              <a:rPr lang="en-US" dirty="0"/>
              <a:t>Click to edit POWERPOINT PRESENTATION title</a:t>
            </a:r>
          </a:p>
        </p:txBody>
      </p:sp>
      <p:sp>
        <p:nvSpPr>
          <p:cNvPr id="14" name="Text Placeholder 13"/>
          <p:cNvSpPr>
            <a:spLocks noGrp="1"/>
          </p:cNvSpPr>
          <p:nvPr>
            <p:ph type="body" sz="quarter" idx="13" hasCustomPrompt="1"/>
          </p:nvPr>
        </p:nvSpPr>
        <p:spPr>
          <a:xfrm>
            <a:off x="990600" y="5105400"/>
            <a:ext cx="2667000" cy="533400"/>
          </a:xfrm>
          <a:prstGeom prst="rect">
            <a:avLst/>
          </a:prstGeom>
        </p:spPr>
        <p:txBody>
          <a:bodyPr>
            <a:normAutofit/>
          </a:bodyPr>
          <a:lstStyle>
            <a:lvl1pPr marL="0" indent="0">
              <a:buNone/>
              <a:defRPr sz="2000" b="1">
                <a:solidFill>
                  <a:schemeClr val="bg2"/>
                </a:solidFill>
              </a:defRPr>
            </a:lvl1pPr>
          </a:lstStyle>
          <a:p>
            <a:pPr lvl="0"/>
            <a:r>
              <a:rPr lang="en-US" dirty="0"/>
              <a:t>Click to edit Subhead</a:t>
            </a:r>
          </a:p>
        </p:txBody>
      </p:sp>
      <p:sp>
        <p:nvSpPr>
          <p:cNvPr id="5" name="Text Placeholder 4" title="Text Box with MINNESOTA STATE typed in gray"/>
          <p:cNvSpPr>
            <a:spLocks noGrp="1"/>
          </p:cNvSpPr>
          <p:nvPr>
            <p:ph type="body" sz="quarter" idx="14" hasCustomPrompt="1"/>
          </p:nvPr>
        </p:nvSpPr>
        <p:spPr>
          <a:xfrm>
            <a:off x="990600" y="5715000"/>
            <a:ext cx="2819400" cy="381000"/>
          </a:xfrm>
          <a:prstGeom prst="rect">
            <a:avLst/>
          </a:prstGeom>
        </p:spPr>
        <p:txBody>
          <a:bodyPr>
            <a:normAutofit/>
          </a:bodyPr>
          <a:lstStyle>
            <a:lvl1pPr marL="0" indent="0">
              <a:buNone/>
              <a:defRPr sz="1400" b="1">
                <a:solidFill>
                  <a:schemeClr val="bg1">
                    <a:lumMod val="50000"/>
                  </a:schemeClr>
                </a:solidFill>
                <a:latin typeface="+mn-lt"/>
              </a:defRPr>
            </a:lvl1pPr>
          </a:lstStyle>
          <a:p>
            <a:pPr lvl="0"/>
            <a:r>
              <a:rPr lang="en-US" dirty="0"/>
              <a:t>MINNESOTA STATE</a:t>
            </a:r>
          </a:p>
        </p:txBody>
      </p:sp>
    </p:spTree>
    <p:extLst>
      <p:ext uri="{BB962C8B-B14F-4D97-AF65-F5344CB8AC3E}">
        <p14:creationId xmlns:p14="http://schemas.microsoft.com/office/powerpoint/2010/main" val="7225081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altLang="en-US"/>
          </a:p>
        </p:txBody>
      </p:sp>
      <p:sp>
        <p:nvSpPr>
          <p:cNvPr id="5" name="Footer Placeholder 4"/>
          <p:cNvSpPr>
            <a:spLocks noGrp="1"/>
          </p:cNvSpPr>
          <p:nvPr>
            <p:ph type="ftr" sz="quarter" idx="11"/>
          </p:nvPr>
        </p:nvSpPr>
        <p:spPr/>
        <p:txBody>
          <a:bodyPr/>
          <a:lstStyle/>
          <a:p>
            <a:pPr>
              <a:defRPr/>
            </a:pPr>
            <a:endParaRPr lang="en-US" altLang="en-US"/>
          </a:p>
        </p:txBody>
      </p:sp>
      <p:sp>
        <p:nvSpPr>
          <p:cNvPr id="6" name="Slide Number Placeholder 5"/>
          <p:cNvSpPr>
            <a:spLocks noGrp="1"/>
          </p:cNvSpPr>
          <p:nvPr>
            <p:ph type="sldNum" sz="quarter" idx="12"/>
          </p:nvPr>
        </p:nvSpPr>
        <p:spPr/>
        <p:txBody>
          <a:bodyPr/>
          <a:lstStyle/>
          <a:p>
            <a:pPr>
              <a:defRPr/>
            </a:pPr>
            <a:fld id="{69CCF574-9E36-4CC7-989F-F9AC2046EC7E}" type="slidenum">
              <a:rPr lang="en-US" altLang="en-US" smtClean="0"/>
              <a:pPr>
                <a:defRPr/>
              </a:pPr>
              <a:t>‹#›</a:t>
            </a:fld>
            <a:endParaRPr lang="en-US" altLang="en-US"/>
          </a:p>
        </p:txBody>
      </p:sp>
    </p:spTree>
    <p:extLst>
      <p:ext uri="{BB962C8B-B14F-4D97-AF65-F5344CB8AC3E}">
        <p14:creationId xmlns:p14="http://schemas.microsoft.com/office/powerpoint/2010/main" val="547842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Section Header">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72" y="306639"/>
            <a:ext cx="3504776" cy="1977521"/>
          </a:xfrm>
          <a:prstGeom prst="rect">
            <a:avLst/>
          </a:prstGeom>
        </p:spPr>
      </p:pic>
      <p:sp>
        <p:nvSpPr>
          <p:cNvPr id="4" name="Title 1"/>
          <p:cNvSpPr>
            <a:spLocks noGrp="1"/>
          </p:cNvSpPr>
          <p:nvPr>
            <p:ph type="title" hasCustomPrompt="1"/>
          </p:nvPr>
        </p:nvSpPr>
        <p:spPr>
          <a:xfrm>
            <a:off x="381000" y="2819400"/>
            <a:ext cx="8229600" cy="1143000"/>
          </a:xfrm>
        </p:spPr>
        <p:txBody>
          <a:bodyPr/>
          <a:lstStyle>
            <a:lvl1pPr algn="l">
              <a:defRPr>
                <a:solidFill>
                  <a:schemeClr val="tx2"/>
                </a:solidFill>
              </a:defRPr>
            </a:lvl1pPr>
          </a:lstStyle>
          <a:p>
            <a:r>
              <a:rPr lang="en-US" dirty="0"/>
              <a:t>CLICK TO EDIT SECTION TITLE PAGE</a:t>
            </a:r>
          </a:p>
        </p:txBody>
      </p:sp>
    </p:spTree>
    <p:extLst>
      <p:ext uri="{BB962C8B-B14F-4D97-AF65-F5344CB8AC3E}">
        <p14:creationId xmlns:p14="http://schemas.microsoft.com/office/powerpoint/2010/main" val="1350652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ata Point P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33400" y="2057400"/>
            <a:ext cx="6324600" cy="1752600"/>
          </a:xfrm>
        </p:spPr>
        <p:txBody>
          <a:bodyPr anchor="t">
            <a:noAutofit/>
          </a:bodyPr>
          <a:lstStyle>
            <a:lvl1pPr algn="l">
              <a:defRPr sz="4400" b="1" cap="all" baseline="0">
                <a:solidFill>
                  <a:schemeClr val="tx2"/>
                </a:solidFill>
              </a:defRPr>
            </a:lvl1pPr>
          </a:lstStyle>
          <a:p>
            <a:r>
              <a:rPr lang="en-US" dirty="0"/>
              <a:t>Click to edit DATA POINT</a:t>
            </a:r>
          </a:p>
        </p:txBody>
      </p:sp>
      <p:sp>
        <p:nvSpPr>
          <p:cNvPr id="10" name="Text Placeholder 9"/>
          <p:cNvSpPr>
            <a:spLocks noGrp="1"/>
          </p:cNvSpPr>
          <p:nvPr>
            <p:ph type="body" sz="quarter" idx="14" hasCustomPrompt="1"/>
          </p:nvPr>
        </p:nvSpPr>
        <p:spPr>
          <a:xfrm>
            <a:off x="533400" y="3886200"/>
            <a:ext cx="3886200" cy="838200"/>
          </a:xfrm>
        </p:spPr>
        <p:txBody>
          <a:bodyPr>
            <a:normAutofit/>
          </a:bodyPr>
          <a:lstStyle>
            <a:lvl1pPr marL="0" indent="0" algn="l">
              <a:buNone/>
              <a:defRPr sz="2400" b="1">
                <a:solidFill>
                  <a:schemeClr val="bg1">
                    <a:lumMod val="50000"/>
                  </a:schemeClr>
                </a:solidFill>
              </a:defRPr>
            </a:lvl1pPr>
          </a:lstStyle>
          <a:p>
            <a:pPr lvl="0"/>
            <a:r>
              <a:rPr lang="en-US" dirty="0"/>
              <a:t>click to edit descriptor text</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dirty="0"/>
              <a:t>Click to edit header</a:t>
            </a:r>
          </a:p>
        </p:txBody>
      </p:sp>
    </p:spTree>
    <p:extLst>
      <p:ext uri="{BB962C8B-B14F-4D97-AF65-F5344CB8AC3E}">
        <p14:creationId xmlns:p14="http://schemas.microsoft.com/office/powerpoint/2010/main" val="990890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Big Idea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286000"/>
            <a:ext cx="8229600" cy="2590800"/>
          </a:xfrm>
        </p:spPr>
        <p:txBody>
          <a:bodyPr>
            <a:normAutofit/>
          </a:bodyPr>
          <a:lstStyle>
            <a:lvl1pPr algn="l">
              <a:defRPr sz="3600" b="0" baseline="0">
                <a:solidFill>
                  <a:schemeClr val="bg2"/>
                </a:solidFill>
                <a:latin typeface="+mn-lt"/>
              </a:defRPr>
            </a:lvl1pPr>
          </a:lstStyle>
          <a:p>
            <a:br>
              <a:rPr lang="en-US" dirty="0"/>
            </a:br>
            <a:r>
              <a:rPr lang="en-US" dirty="0"/>
              <a:t>Click to edit big idea:</a:t>
            </a:r>
            <a:br>
              <a:rPr lang="en-US" dirty="0"/>
            </a:br>
            <a:r>
              <a:rPr lang="en-US" dirty="0"/>
              <a:t>and copy description</a:t>
            </a:r>
            <a:br>
              <a:rPr lang="en-US" dirty="0"/>
            </a:br>
            <a:br>
              <a:rPr lang="en-US" dirty="0"/>
            </a:br>
            <a:br>
              <a:rPr lang="en-US" dirty="0"/>
            </a:b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dirty="0"/>
              <a:t>Click to edit header</a:t>
            </a:r>
          </a:p>
        </p:txBody>
      </p:sp>
    </p:spTree>
    <p:extLst>
      <p:ext uri="{BB962C8B-B14F-4D97-AF65-F5344CB8AC3E}">
        <p14:creationId xmlns:p14="http://schemas.microsoft.com/office/powerpoint/2010/main" val="888727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0"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dirty="0"/>
              <a:t>Click to edit header</a:t>
            </a:r>
          </a:p>
        </p:txBody>
      </p:sp>
    </p:spTree>
    <p:extLst>
      <p:ext uri="{BB962C8B-B14F-4D97-AF65-F5344CB8AC3E}">
        <p14:creationId xmlns:p14="http://schemas.microsoft.com/office/powerpoint/2010/main" val="2832142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533400" y="1752600"/>
            <a:ext cx="3962400" cy="3657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Content Placeholder 9"/>
          <p:cNvSpPr>
            <a:spLocks noGrp="1"/>
          </p:cNvSpPr>
          <p:nvPr>
            <p:ph sz="quarter" idx="14" hasCustomPrompt="1"/>
          </p:nvPr>
        </p:nvSpPr>
        <p:spPr>
          <a:xfrm>
            <a:off x="4953000" y="2133600"/>
            <a:ext cx="3352800" cy="2895600"/>
          </a:xfrm>
        </p:spPr>
        <p:txBody>
          <a:bodyPr>
            <a:normAutofit/>
          </a:bodyPr>
          <a:lstStyle>
            <a:lvl1pPr marL="0" indent="0">
              <a:buNone/>
              <a:defRPr sz="2000" baseline="0">
                <a:solidFill>
                  <a:schemeClr val="tx2"/>
                </a:solidFill>
              </a:defRPr>
            </a:lvl1pPr>
          </a:lstStyle>
          <a:p>
            <a:pPr lvl="0"/>
            <a:r>
              <a:rPr lang="en-US" dirty="0"/>
              <a:t>Click to edit single column copy layout text</a:t>
            </a: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dirty="0"/>
              <a:t>Click to edit header</a:t>
            </a:r>
          </a:p>
        </p:txBody>
      </p:sp>
    </p:spTree>
    <p:extLst>
      <p:ext uri="{BB962C8B-B14F-4D97-AF65-F5344CB8AC3E}">
        <p14:creationId xmlns:p14="http://schemas.microsoft.com/office/powerpoint/2010/main" val="2733537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hart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457200" y="1524000"/>
            <a:ext cx="7696200" cy="3505200"/>
          </a:xfrm>
        </p:spPr>
        <p:txBody>
          <a:bodyPr/>
          <a:lstStyle/>
          <a:p>
            <a:r>
              <a:rPr lang="en-US" dirty="0"/>
              <a:t>Click icon to add chart</a:t>
            </a:r>
          </a:p>
        </p:txBody>
      </p:sp>
      <p:sp>
        <p:nvSpPr>
          <p:cNvPr id="11" name="Text Placeholder 10"/>
          <p:cNvSpPr>
            <a:spLocks noGrp="1"/>
          </p:cNvSpPr>
          <p:nvPr>
            <p:ph type="body" sz="quarter" idx="14" hasCustomPrompt="1"/>
          </p:nvPr>
        </p:nvSpPr>
        <p:spPr>
          <a:xfrm>
            <a:off x="457200" y="5257800"/>
            <a:ext cx="6248400" cy="762000"/>
          </a:xfrm>
        </p:spPr>
        <p:txBody>
          <a:bodyPr>
            <a:normAutofit/>
          </a:bodyPr>
          <a:lstStyle>
            <a:lvl1pPr marL="0" indent="0" algn="l">
              <a:buNone/>
              <a:defRPr sz="2800" b="1">
                <a:solidFill>
                  <a:schemeClr val="bg1">
                    <a:lumMod val="50000"/>
                  </a:schemeClr>
                </a:solidFill>
              </a:defRPr>
            </a:lvl1pPr>
          </a:lstStyle>
          <a:p>
            <a:pPr lvl="0"/>
            <a:r>
              <a:rPr lang="en-US" dirty="0"/>
              <a:t>Click to edit descriptor caption</a:t>
            </a: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2"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dirty="0"/>
              <a:t>Click to edit header</a:t>
            </a:r>
          </a:p>
        </p:txBody>
      </p:sp>
    </p:spTree>
    <p:extLst>
      <p:ext uri="{BB962C8B-B14F-4D97-AF65-F5344CB8AC3E}">
        <p14:creationId xmlns:p14="http://schemas.microsoft.com/office/powerpoint/2010/main" val="1227535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hree charts page">
    <p:spTree>
      <p:nvGrpSpPr>
        <p:cNvPr id="1" name=""/>
        <p:cNvGrpSpPr/>
        <p:nvPr/>
      </p:nvGrpSpPr>
      <p:grpSpPr>
        <a:xfrm>
          <a:off x="0" y="0"/>
          <a:ext cx="0" cy="0"/>
          <a:chOff x="0" y="0"/>
          <a:chExt cx="0" cy="0"/>
        </a:xfrm>
      </p:grpSpPr>
      <p:sp>
        <p:nvSpPr>
          <p:cNvPr id="6" name="Chart Placeholder 5"/>
          <p:cNvSpPr>
            <a:spLocks noGrp="1"/>
          </p:cNvSpPr>
          <p:nvPr>
            <p:ph type="chart" sz="quarter" idx="12"/>
          </p:nvPr>
        </p:nvSpPr>
        <p:spPr>
          <a:xfrm>
            <a:off x="533400" y="2133600"/>
            <a:ext cx="1981200" cy="2057400"/>
          </a:xfrm>
        </p:spPr>
        <p:txBody>
          <a:bodyPr/>
          <a:lstStyle/>
          <a:p>
            <a:r>
              <a:rPr lang="en-US" dirty="0"/>
              <a:t>Click icon to add chart</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5200" y="2206625"/>
            <a:ext cx="1981200" cy="206057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8" name="Chart Placeholder 5"/>
          <p:cNvSpPr>
            <a:spLocks noGrp="1"/>
          </p:cNvSpPr>
          <p:nvPr>
            <p:ph type="chart" sz="quarter" idx="13"/>
          </p:nvPr>
        </p:nvSpPr>
        <p:spPr>
          <a:xfrm>
            <a:off x="3581400" y="2133600"/>
            <a:ext cx="1981200" cy="2057400"/>
          </a:xfrm>
        </p:spPr>
        <p:txBody>
          <a:bodyPr/>
          <a:lstStyle/>
          <a:p>
            <a:r>
              <a:rPr lang="en-US" dirty="0"/>
              <a:t>Click icon to add chart</a:t>
            </a:r>
          </a:p>
        </p:txBody>
      </p:sp>
      <p:sp>
        <p:nvSpPr>
          <p:cNvPr id="9" name="Chart Placeholder 5"/>
          <p:cNvSpPr>
            <a:spLocks noGrp="1"/>
          </p:cNvSpPr>
          <p:nvPr>
            <p:ph type="chart" sz="quarter" idx="14"/>
          </p:nvPr>
        </p:nvSpPr>
        <p:spPr>
          <a:xfrm>
            <a:off x="6705600" y="2133600"/>
            <a:ext cx="1981200" cy="2057400"/>
          </a:xfrm>
        </p:spPr>
        <p:txBody>
          <a:bodyPr/>
          <a:lstStyle/>
          <a:p>
            <a:r>
              <a:rPr lang="en-US" dirty="0"/>
              <a:t>Click icon to add chart</a:t>
            </a:r>
          </a:p>
        </p:txBody>
      </p:sp>
      <p:sp>
        <p:nvSpPr>
          <p:cNvPr id="11" name="Text Placeholder 10"/>
          <p:cNvSpPr>
            <a:spLocks noGrp="1"/>
          </p:cNvSpPr>
          <p:nvPr>
            <p:ph type="body" sz="quarter" idx="16" hasCustomPrompt="1"/>
          </p:nvPr>
        </p:nvSpPr>
        <p:spPr>
          <a:xfrm>
            <a:off x="533400" y="4419600"/>
            <a:ext cx="1981200" cy="1447800"/>
          </a:xfrm>
        </p:spPr>
        <p:txBody>
          <a:bodyPr>
            <a:normAutofit/>
          </a:bodyPr>
          <a:lstStyle>
            <a:lvl1pPr marL="0" indent="0">
              <a:buNone/>
              <a:defRPr sz="1600">
                <a:solidFill>
                  <a:schemeClr val="bg1">
                    <a:lumMod val="50000"/>
                  </a:schemeClr>
                </a:solidFill>
              </a:defRPr>
            </a:lvl1pPr>
          </a:lstStyle>
          <a:p>
            <a:pPr lvl="0"/>
            <a:r>
              <a:rPr lang="en-US" dirty="0"/>
              <a:t>Click to edit copy </a:t>
            </a:r>
          </a:p>
        </p:txBody>
      </p:sp>
      <p:sp>
        <p:nvSpPr>
          <p:cNvPr id="13"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dirty="0"/>
              <a:t>Click to edit copy </a:t>
            </a:r>
          </a:p>
        </p:txBody>
      </p:sp>
      <p:sp>
        <p:nvSpPr>
          <p:cNvPr id="14" name="Text Placeholder 10"/>
          <p:cNvSpPr>
            <a:spLocks noGrp="1"/>
          </p:cNvSpPr>
          <p:nvPr>
            <p:ph type="body" sz="quarter" idx="18" hasCustomPrompt="1"/>
          </p:nvPr>
        </p:nvSpPr>
        <p:spPr>
          <a:xfrm>
            <a:off x="6705600" y="4419600"/>
            <a:ext cx="1981200" cy="1447800"/>
          </a:xfrm>
        </p:spPr>
        <p:txBody>
          <a:bodyPr>
            <a:normAutofit/>
          </a:bodyPr>
          <a:lstStyle>
            <a:lvl1pPr marL="0" indent="0">
              <a:buNone/>
              <a:defRPr sz="1600">
                <a:solidFill>
                  <a:schemeClr val="bg1">
                    <a:lumMod val="50000"/>
                  </a:schemeClr>
                </a:solidFill>
              </a:defRPr>
            </a:lvl1pPr>
          </a:lstStyle>
          <a:p>
            <a:pPr lvl="0"/>
            <a:r>
              <a:rPr lang="en-US" dirty="0"/>
              <a:t>Click to edit copy </a:t>
            </a:r>
          </a:p>
        </p:txBody>
      </p:sp>
      <p:pic>
        <p:nvPicPr>
          <p:cNvPr id="12" name="Picture 1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7"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dirty="0"/>
              <a:t>Click to edit header</a:t>
            </a:r>
          </a:p>
        </p:txBody>
      </p:sp>
    </p:spTree>
    <p:extLst>
      <p:ext uri="{BB962C8B-B14F-4D97-AF65-F5344CB8AC3E}">
        <p14:creationId xmlns:p14="http://schemas.microsoft.com/office/powerpoint/2010/main" val="17586230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hree Points Page">
    <p:spTree>
      <p:nvGrpSpPr>
        <p:cNvPr id="1" name=""/>
        <p:cNvGrpSpPr/>
        <p:nvPr/>
      </p:nvGrpSpPr>
      <p:grpSpPr>
        <a:xfrm>
          <a:off x="0" y="0"/>
          <a:ext cx="0" cy="0"/>
          <a:chOff x="0" y="0"/>
          <a:chExt cx="0" cy="0"/>
        </a:xfrm>
      </p:grpSpPr>
      <p:sp>
        <p:nvSpPr>
          <p:cNvPr id="5" name="Oval 4" title="Blue circle image for type to go on top of"/>
          <p:cNvSpPr/>
          <p:nvPr/>
        </p:nvSpPr>
        <p:spPr>
          <a:xfrm>
            <a:off x="533400" y="16764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2"/>
              </a:solidFill>
            </a:endParaRPr>
          </a:p>
        </p:txBody>
      </p:sp>
      <p:sp>
        <p:nvSpPr>
          <p:cNvPr id="6" name="Oval 5" title="Blue circle image for type to go on top of"/>
          <p:cNvSpPr/>
          <p:nvPr/>
        </p:nvSpPr>
        <p:spPr>
          <a:xfrm>
            <a:off x="34290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title="Blue circle image for type to go on top of"/>
          <p:cNvSpPr/>
          <p:nvPr/>
        </p:nvSpPr>
        <p:spPr>
          <a:xfrm>
            <a:off x="6400800" y="1752600"/>
            <a:ext cx="2362200" cy="2286000"/>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10"/>
          <p:cNvSpPr>
            <a:spLocks noGrp="1"/>
          </p:cNvSpPr>
          <p:nvPr>
            <p:ph type="body" sz="quarter" idx="16" hasCustomPrompt="1"/>
          </p:nvPr>
        </p:nvSpPr>
        <p:spPr>
          <a:xfrm>
            <a:off x="6591300" y="4419600"/>
            <a:ext cx="1981200" cy="1447800"/>
          </a:xfrm>
        </p:spPr>
        <p:txBody>
          <a:bodyPr>
            <a:normAutofit/>
          </a:bodyPr>
          <a:lstStyle>
            <a:lvl1pPr marL="0" indent="0">
              <a:buNone/>
              <a:defRPr sz="1600">
                <a:solidFill>
                  <a:schemeClr val="bg1">
                    <a:lumMod val="50000"/>
                  </a:schemeClr>
                </a:solidFill>
              </a:defRPr>
            </a:lvl1pPr>
          </a:lstStyle>
          <a:p>
            <a:pPr lvl="0"/>
            <a:r>
              <a:rPr lang="en-US" dirty="0"/>
              <a:t>Click to edit copy </a:t>
            </a:r>
          </a:p>
        </p:txBody>
      </p:sp>
      <p:sp>
        <p:nvSpPr>
          <p:cNvPr id="10" name="Text Placeholder 10"/>
          <p:cNvSpPr>
            <a:spLocks noGrp="1"/>
          </p:cNvSpPr>
          <p:nvPr>
            <p:ph type="body" sz="quarter" idx="17" hasCustomPrompt="1"/>
          </p:nvPr>
        </p:nvSpPr>
        <p:spPr>
          <a:xfrm>
            <a:off x="3657600" y="4419600"/>
            <a:ext cx="1981200" cy="1447800"/>
          </a:xfrm>
        </p:spPr>
        <p:txBody>
          <a:bodyPr>
            <a:normAutofit/>
          </a:bodyPr>
          <a:lstStyle>
            <a:lvl1pPr marL="0" indent="0">
              <a:buNone/>
              <a:defRPr sz="1600">
                <a:solidFill>
                  <a:schemeClr val="bg1">
                    <a:lumMod val="50000"/>
                  </a:schemeClr>
                </a:solidFill>
              </a:defRPr>
            </a:lvl1pPr>
          </a:lstStyle>
          <a:p>
            <a:pPr lvl="0"/>
            <a:r>
              <a:rPr lang="en-US" dirty="0"/>
              <a:t>Click to edit copy </a:t>
            </a:r>
          </a:p>
        </p:txBody>
      </p:sp>
      <p:sp>
        <p:nvSpPr>
          <p:cNvPr id="11" name="Text Placeholder 10"/>
          <p:cNvSpPr>
            <a:spLocks noGrp="1"/>
          </p:cNvSpPr>
          <p:nvPr>
            <p:ph type="body" sz="quarter" idx="18" hasCustomPrompt="1"/>
          </p:nvPr>
        </p:nvSpPr>
        <p:spPr>
          <a:xfrm>
            <a:off x="685800" y="4419600"/>
            <a:ext cx="1981200" cy="1447800"/>
          </a:xfrm>
        </p:spPr>
        <p:txBody>
          <a:bodyPr>
            <a:normAutofit/>
          </a:bodyPr>
          <a:lstStyle>
            <a:lvl1pPr marL="0" indent="0">
              <a:buNone/>
              <a:defRPr sz="1600">
                <a:solidFill>
                  <a:schemeClr val="bg1">
                    <a:lumMod val="50000"/>
                  </a:schemeClr>
                </a:solidFill>
              </a:defRPr>
            </a:lvl1pPr>
          </a:lstStyle>
          <a:p>
            <a:pPr lvl="0"/>
            <a:r>
              <a:rPr lang="en-US" dirty="0"/>
              <a:t>Click to edit copy </a:t>
            </a:r>
          </a:p>
        </p:txBody>
      </p:sp>
      <p:sp>
        <p:nvSpPr>
          <p:cNvPr id="13" name="Content Placeholder 12"/>
          <p:cNvSpPr>
            <a:spLocks noGrp="1"/>
          </p:cNvSpPr>
          <p:nvPr>
            <p:ph sz="quarter" idx="19" hasCustomPrompt="1"/>
          </p:nvPr>
        </p:nvSpPr>
        <p:spPr>
          <a:xfrm>
            <a:off x="8382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dirty="0"/>
              <a:t>Click to edit copy</a:t>
            </a:r>
          </a:p>
        </p:txBody>
      </p:sp>
      <p:sp>
        <p:nvSpPr>
          <p:cNvPr id="14" name="Content Placeholder 12"/>
          <p:cNvSpPr>
            <a:spLocks noGrp="1"/>
          </p:cNvSpPr>
          <p:nvPr>
            <p:ph sz="quarter" idx="20" hasCustomPrompt="1"/>
          </p:nvPr>
        </p:nvSpPr>
        <p:spPr>
          <a:xfrm>
            <a:off x="37338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dirty="0"/>
              <a:t>Click to edit copy</a:t>
            </a:r>
          </a:p>
        </p:txBody>
      </p:sp>
      <p:sp>
        <p:nvSpPr>
          <p:cNvPr id="15" name="Content Placeholder 12"/>
          <p:cNvSpPr>
            <a:spLocks noGrp="1"/>
          </p:cNvSpPr>
          <p:nvPr>
            <p:ph sz="quarter" idx="21" hasCustomPrompt="1"/>
          </p:nvPr>
        </p:nvSpPr>
        <p:spPr>
          <a:xfrm>
            <a:off x="6705600" y="2133600"/>
            <a:ext cx="1752600" cy="1524000"/>
          </a:xfrm>
        </p:spPr>
        <p:txBody>
          <a:bodyPr>
            <a:normAutofit/>
          </a:bodyPr>
          <a:lstStyle>
            <a:lvl1pPr marL="0" indent="0">
              <a:buNone/>
              <a:defRPr sz="1600" b="1">
                <a:solidFill>
                  <a:schemeClr val="bg1"/>
                </a:solidFill>
              </a:defRPr>
            </a:lvl1pPr>
            <a:lvl2pPr>
              <a:defRPr>
                <a:solidFill>
                  <a:schemeClr val="bg1"/>
                </a:solidFill>
              </a:defRPr>
            </a:lvl2pPr>
          </a:lstStyle>
          <a:p>
            <a:pPr lvl="0"/>
            <a:r>
              <a:rPr lang="en-US" dirty="0"/>
              <a:t>Click to edit copy</a:t>
            </a:r>
          </a:p>
        </p:txBody>
      </p:sp>
      <p:pic>
        <p:nvPicPr>
          <p:cNvPr id="17" name="Picture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70005" y="6096000"/>
            <a:ext cx="1966790" cy="665683"/>
          </a:xfrm>
          <a:prstGeom prst="rect">
            <a:avLst/>
          </a:prstGeom>
        </p:spPr>
      </p:pic>
      <p:sp>
        <p:nvSpPr>
          <p:cNvPr id="19" name="Text Placeholder 4"/>
          <p:cNvSpPr>
            <a:spLocks noGrp="1"/>
          </p:cNvSpPr>
          <p:nvPr>
            <p:ph type="body" sz="quarter" idx="15" hasCustomPrompt="1"/>
          </p:nvPr>
        </p:nvSpPr>
        <p:spPr>
          <a:xfrm>
            <a:off x="457200" y="381000"/>
            <a:ext cx="8153400" cy="1066800"/>
          </a:xfrm>
        </p:spPr>
        <p:txBody>
          <a:bodyPr>
            <a:normAutofit/>
          </a:bodyPr>
          <a:lstStyle>
            <a:lvl1pPr marL="0" indent="0">
              <a:buNone/>
              <a:defRPr sz="3600" b="1">
                <a:solidFill>
                  <a:schemeClr val="tx2"/>
                </a:solidFill>
              </a:defRPr>
            </a:lvl1pPr>
          </a:lstStyle>
          <a:p>
            <a:pPr lvl="0"/>
            <a:r>
              <a:rPr lang="en-US" dirty="0"/>
              <a:t>Click to edit header</a:t>
            </a:r>
          </a:p>
        </p:txBody>
      </p:sp>
    </p:spTree>
    <p:extLst>
      <p:ext uri="{BB962C8B-B14F-4D97-AF65-F5344CB8AC3E}">
        <p14:creationId xmlns:p14="http://schemas.microsoft.com/office/powerpoint/2010/main" val="5726465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Box 6"/>
          <p:cNvSpPr txBox="1"/>
          <p:nvPr/>
        </p:nvSpPr>
        <p:spPr>
          <a:xfrm>
            <a:off x="457200" y="6400800"/>
            <a:ext cx="1981200" cy="307777"/>
          </a:xfrm>
          <a:prstGeom prst="rect">
            <a:avLst/>
          </a:prstGeom>
          <a:noFill/>
        </p:spPr>
        <p:txBody>
          <a:bodyPr wrap="square" rtlCol="0">
            <a:spAutoFit/>
          </a:bodyPr>
          <a:lstStyle/>
          <a:p>
            <a:fld id="{BB705689-6DE3-4ABD-A330-F43849DB3358}" type="slidenum">
              <a:rPr lang="en-US" sz="1400" smtClean="0">
                <a:solidFill>
                  <a:schemeClr val="tx2"/>
                </a:solidFill>
              </a:rPr>
              <a:t>‹#›</a:t>
            </a:fld>
            <a:endParaRPr lang="en-US" sz="1400" dirty="0">
              <a:solidFill>
                <a:schemeClr val="tx2"/>
              </a:solidFill>
            </a:endParaRPr>
          </a:p>
        </p:txBody>
      </p:sp>
    </p:spTree>
    <p:extLst>
      <p:ext uri="{BB962C8B-B14F-4D97-AF65-F5344CB8AC3E}">
        <p14:creationId xmlns:p14="http://schemas.microsoft.com/office/powerpoint/2010/main" val="3350352434"/>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2" r:id="rId13"/>
    <p:sldLayoutId id="2147483826" r:id="rId14"/>
    <p:sldLayoutId id="2147483827" r:id="rId15"/>
    <p:sldLayoutId id="2147483828" r:id="rId16"/>
  </p:sldLayoutIdLst>
  <p:txStyles>
    <p:titleStyle>
      <a:lvl1pPr algn="l" defTabSz="914400" rtl="0" eaLnBrk="1" latinLnBrk="0" hangingPunct="1">
        <a:spcBef>
          <a:spcPct val="0"/>
        </a:spcBef>
        <a:buNone/>
        <a:defRPr sz="3600" b="1"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7" name="Text Placeholder 2"/>
          <p:cNvSpPr>
            <a:spLocks noGrp="1"/>
          </p:cNvSpPr>
          <p:nvPr>
            <p:ph type="body" idx="1"/>
          </p:nvPr>
        </p:nvSpPr>
        <p:spPr>
          <a:xfrm>
            <a:off x="457200" y="1600201"/>
            <a:ext cx="8229600" cy="43434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119659867"/>
      </p:ext>
    </p:extLst>
  </p:cSld>
  <p:clrMap bg1="lt1" tx1="dk1" bg2="lt2" tx2="dk2" accent1="accent1" accent2="accent2" accent3="accent3" accent4="accent4" accent5="accent5" accent6="accent6" hlink="hlink" folHlink="folHlink"/>
  <p:sldLayoutIdLst>
    <p:sldLayoutId id="2147483824" r:id="rId1"/>
    <p:sldLayoutId id="2147483825" r:id="rId2"/>
  </p:sldLayoutIdLst>
  <p:txStyles>
    <p:titleStyle>
      <a:lvl1pPr algn="l" defTabSz="914400" rtl="0" eaLnBrk="1" latinLnBrk="0" hangingPunct="1">
        <a:spcBef>
          <a:spcPct val="0"/>
        </a:spcBef>
        <a:buNone/>
        <a:defRPr sz="4400" kern="1200">
          <a:solidFill>
            <a:schemeClr val="tx2"/>
          </a:solidFill>
          <a:latin typeface="+mj-lt"/>
          <a:ea typeface="+mj-ea"/>
          <a:cs typeface="+mj-cs"/>
        </a:defRPr>
      </a:lvl1pPr>
    </p:titleStyle>
    <p:bodyStyle>
      <a:lvl1pPr marL="342900" indent="-342900" algn="l" defTabSz="914400" rtl="0" eaLnBrk="1" latinLnBrk="0" hangingPunct="1">
        <a:spcBef>
          <a:spcPct val="20000"/>
        </a:spcBef>
        <a:buClr>
          <a:srgbClr val="009F4D"/>
        </a:buClr>
        <a:buFont typeface="Arial" panose="020B0604020202020204" pitchFamily="34" charset="0"/>
        <a:buChar char="•"/>
        <a:defRPr sz="3200" kern="1200">
          <a:solidFill>
            <a:schemeClr val="tx2"/>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chemeClr val="tx2"/>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chemeClr val="tx2"/>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4pPr>
      <a:lvl5pPr marL="2057400" indent="-228600" algn="l" defTabSz="914400" rtl="0" eaLnBrk="1" latinLnBrk="0" hangingPunct="1">
        <a:spcBef>
          <a:spcPct val="20000"/>
        </a:spcBef>
        <a:buClr>
          <a:srgbClr val="009F4D"/>
        </a:buClr>
        <a:buFont typeface="Arial" panose="020B0604020202020204" pitchFamily="34" charset="0"/>
        <a:buChar char="•"/>
        <a:defRPr sz="2000" kern="1200">
          <a:solidFill>
            <a:schemeClr val="tx2"/>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3.xml"/><Relationship Id="rId1" Type="http://schemas.openxmlformats.org/officeDocument/2006/relationships/themeOverride" Target="../theme/themeOverride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3.xml"/><Relationship Id="rId1" Type="http://schemas.openxmlformats.org/officeDocument/2006/relationships/themeOverride" Target="../theme/themeOverride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3.xml"/><Relationship Id="rId1" Type="http://schemas.openxmlformats.org/officeDocument/2006/relationships/themeOverride" Target="../theme/themeOverride8.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3.xml"/><Relationship Id="rId1" Type="http://schemas.openxmlformats.org/officeDocument/2006/relationships/themeOverride" Target="../theme/themeOverride9.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3.xml"/><Relationship Id="rId1" Type="http://schemas.openxmlformats.org/officeDocument/2006/relationships/themeOverride" Target="../theme/themeOverride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3.xml"/><Relationship Id="rId1" Type="http://schemas.openxmlformats.org/officeDocument/2006/relationships/themeOverride" Target="../theme/themeOverride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themeOverride" Target="../theme/themeOverride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2.xml"/><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3" Type="http://schemas.openxmlformats.org/officeDocument/2006/relationships/notesSlide" Target="../notesSlides/notesSlide46.xml"/><Relationship Id="rId2" Type="http://schemas.openxmlformats.org/officeDocument/2006/relationships/slideLayout" Target="../slideLayouts/slideLayout13.xml"/><Relationship Id="rId1" Type="http://schemas.openxmlformats.org/officeDocument/2006/relationships/themeOverride" Target="../theme/themeOverride1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3.xml"/><Relationship Id="rId1" Type="http://schemas.openxmlformats.org/officeDocument/2006/relationships/themeOverride" Target="../theme/themeOverride4.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3.xml"/><Relationship Id="rId1" Type="http://schemas.openxmlformats.org/officeDocument/2006/relationships/themeOverride" Target="../theme/themeOverride5.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8.xml.rels><?xml version="1.0" encoding="UTF-8" standalone="yes"?>
<Relationships xmlns="http://schemas.openxmlformats.org/package/2006/relationships"><Relationship Id="rId3" Type="http://schemas.openxmlformats.org/officeDocument/2006/relationships/hyperlink" Target="http://www.minnstate.edu/system/ogc/" TargetMode="External"/><Relationship Id="rId2" Type="http://schemas.openxmlformats.org/officeDocument/2006/relationships/notesSlide" Target="../notesSlides/notesSlide74.xml"/><Relationship Id="rId1" Type="http://schemas.openxmlformats.org/officeDocument/2006/relationships/slideLayout" Target="../slideLayouts/slideLayout16.xml"/><Relationship Id="rId4" Type="http://schemas.openxmlformats.org/officeDocument/2006/relationships/hyperlink" Target="https://www.minnstate.edu/system/hr/index.html"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Analyzing the Investigative Report</a:t>
            </a:r>
          </a:p>
        </p:txBody>
      </p:sp>
      <p:sp>
        <p:nvSpPr>
          <p:cNvPr id="7" name="Text Placeholder 6"/>
          <p:cNvSpPr>
            <a:spLocks noGrp="1"/>
          </p:cNvSpPr>
          <p:nvPr>
            <p:ph type="body" sz="quarter" idx="10"/>
          </p:nvPr>
        </p:nvSpPr>
        <p:spPr/>
        <p:txBody>
          <a:bodyPr>
            <a:normAutofit/>
          </a:bodyPr>
          <a:lstStyle/>
          <a:p>
            <a:r>
              <a:rPr lang="en-US" dirty="0"/>
              <a:t>November 2, 2022</a:t>
            </a:r>
          </a:p>
        </p:txBody>
      </p:sp>
      <p:sp>
        <p:nvSpPr>
          <p:cNvPr id="3" name="Text Placeholder 2"/>
          <p:cNvSpPr>
            <a:spLocks noGrp="1"/>
          </p:cNvSpPr>
          <p:nvPr>
            <p:ph type="body" sz="quarter" idx="11"/>
          </p:nvPr>
        </p:nvSpPr>
        <p:spPr>
          <a:xfrm>
            <a:off x="3581400" y="3468688"/>
            <a:ext cx="4495800" cy="417512"/>
          </a:xfrm>
        </p:spPr>
        <p:txBody>
          <a:bodyPr/>
          <a:lstStyle/>
          <a:p>
            <a:r>
              <a:rPr lang="en-US" dirty="0"/>
              <a:t>OEI, LR and OGC Divisions</a:t>
            </a:r>
          </a:p>
        </p:txBody>
      </p:sp>
      <p:sp>
        <p:nvSpPr>
          <p:cNvPr id="5" name="Text Placeholder 4"/>
          <p:cNvSpPr>
            <a:spLocks noGrp="1"/>
          </p:cNvSpPr>
          <p:nvPr>
            <p:ph type="body" sz="quarter" idx="13"/>
          </p:nvPr>
        </p:nvSpPr>
        <p:spPr/>
        <p:txBody>
          <a:bodyPr>
            <a:normAutofit fontScale="55000" lnSpcReduction="20000"/>
          </a:bodyPr>
          <a:lstStyle/>
          <a:p>
            <a:r>
              <a:rPr lang="en-US" dirty="0"/>
              <a:t>Desiree’ Clark</a:t>
            </a:r>
          </a:p>
          <a:p>
            <a:r>
              <a:rPr lang="en-US" dirty="0"/>
              <a:t>Civil Rights/Title IX Compliance Officer</a:t>
            </a:r>
          </a:p>
        </p:txBody>
      </p:sp>
      <p:sp>
        <p:nvSpPr>
          <p:cNvPr id="6" name="Text Placeholder 5"/>
          <p:cNvSpPr>
            <a:spLocks noGrp="1"/>
          </p:cNvSpPr>
          <p:nvPr>
            <p:ph type="body" sz="quarter" idx="14"/>
          </p:nvPr>
        </p:nvSpPr>
        <p:spPr/>
        <p:txBody>
          <a:bodyPr>
            <a:normAutofit/>
          </a:bodyPr>
          <a:lstStyle/>
          <a:p>
            <a:r>
              <a:rPr lang="en-US" sz="1600" dirty="0">
                <a:solidFill>
                  <a:srgbClr val="002060"/>
                </a:solidFill>
              </a:rPr>
              <a:t>Minnesota State</a:t>
            </a:r>
          </a:p>
        </p:txBody>
      </p:sp>
    </p:spTree>
    <p:extLst>
      <p:ext uri="{BB962C8B-B14F-4D97-AF65-F5344CB8AC3E}">
        <p14:creationId xmlns:p14="http://schemas.microsoft.com/office/powerpoint/2010/main" val="19790847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does sexual harassment include?</a:t>
            </a:r>
          </a:p>
        </p:txBody>
      </p:sp>
      <p:sp>
        <p:nvSpPr>
          <p:cNvPr id="3" name="Content Placeholder 2"/>
          <p:cNvSpPr>
            <a:spLocks noGrp="1"/>
          </p:cNvSpPr>
          <p:nvPr>
            <p:ph idx="1"/>
          </p:nvPr>
        </p:nvSpPr>
        <p:spPr/>
        <p:txBody>
          <a:bodyPr>
            <a:normAutofit/>
          </a:bodyPr>
          <a:lstStyle/>
          <a:p>
            <a:pPr marL="0" indent="0">
              <a:buNone/>
            </a:pPr>
            <a:r>
              <a:rPr lang="en-US" altLang="en-US" dirty="0">
                <a:solidFill>
                  <a:schemeClr val="bg2"/>
                </a:solidFill>
              </a:rPr>
              <a:t>The elements of sexual harassment include:</a:t>
            </a:r>
          </a:p>
          <a:p>
            <a:r>
              <a:rPr lang="en-US" altLang="en-US" dirty="0"/>
              <a:t>Unwelcome conduct;</a:t>
            </a:r>
          </a:p>
          <a:p>
            <a:r>
              <a:rPr lang="en-US" altLang="en-US" dirty="0"/>
              <a:t>Preferential treatment;</a:t>
            </a:r>
          </a:p>
          <a:p>
            <a:r>
              <a:rPr lang="en-US" altLang="en-US" dirty="0"/>
              <a:t>Negative treatment or threats;</a:t>
            </a:r>
          </a:p>
          <a:p>
            <a:r>
              <a:rPr lang="en-US" altLang="en-US" dirty="0"/>
              <a:t>Sexual exploitation.</a:t>
            </a:r>
          </a:p>
        </p:txBody>
      </p:sp>
    </p:spTree>
    <p:extLst>
      <p:ext uri="{BB962C8B-B14F-4D97-AF65-F5344CB8AC3E}">
        <p14:creationId xmlns:p14="http://schemas.microsoft.com/office/powerpoint/2010/main" val="2242847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dirty="0"/>
              <a:t>Key elements of </a:t>
            </a:r>
            <a:r>
              <a:rPr lang="en-US" altLang="en-US" i="1" dirty="0"/>
              <a:t>Sexual Harassment (</a:t>
            </a:r>
            <a:r>
              <a:rPr lang="en-US" altLang="en-US" b="1" i="1" dirty="0"/>
              <a:t>quid pro quo)</a:t>
            </a:r>
          </a:p>
        </p:txBody>
      </p:sp>
      <p:sp>
        <p:nvSpPr>
          <p:cNvPr id="16387" name="Rectangle 3"/>
          <p:cNvSpPr>
            <a:spLocks noGrp="1" noChangeArrowheads="1"/>
          </p:cNvSpPr>
          <p:nvPr>
            <p:ph idx="1"/>
          </p:nvPr>
        </p:nvSpPr>
        <p:spPr/>
        <p:txBody>
          <a:bodyPr>
            <a:normAutofit lnSpcReduction="10000"/>
          </a:bodyPr>
          <a:lstStyle/>
          <a:p>
            <a:pPr eaLnBrk="1" hangingPunct="1"/>
            <a:r>
              <a:rPr lang="en-US" altLang="en-US" sz="3000"/>
              <a:t>The complainant must be a member or a protected class</a:t>
            </a:r>
          </a:p>
          <a:p>
            <a:pPr eaLnBrk="1" hangingPunct="1"/>
            <a:r>
              <a:rPr lang="en-US" altLang="en-US" sz="3000"/>
              <a:t>He/she was subject to </a:t>
            </a:r>
            <a:r>
              <a:rPr lang="en-US" altLang="en-US" sz="3000" b="1" u="sng"/>
              <a:t>unwelcome</a:t>
            </a:r>
            <a:r>
              <a:rPr lang="en-US" altLang="en-US" sz="3000"/>
              <a:t> harassment in the form of sexual advances or requests for sexual favors</a:t>
            </a:r>
          </a:p>
          <a:p>
            <a:pPr eaLnBrk="1" hangingPunct="1"/>
            <a:r>
              <a:rPr lang="en-US" altLang="en-US" sz="3000"/>
              <a:t>Submission to unwelcome sexual advances was an express or implied </a:t>
            </a:r>
            <a:r>
              <a:rPr lang="en-US" altLang="en-US" sz="3000" b="1" u="sng"/>
              <a:t>condition </a:t>
            </a:r>
            <a:r>
              <a:rPr lang="en-US" altLang="en-US" sz="3000"/>
              <a:t>for receiving job benefits or his/her refusal resulted in a tangible job detriment.</a:t>
            </a:r>
          </a:p>
        </p:txBody>
      </p:sp>
    </p:spTree>
  </p:cSld>
  <p:clrMapOvr>
    <a:overrideClrMapping bg1="lt1" tx1="dk1" bg2="lt2" tx2="dk2" accent1="accent1" accent2="accent2" accent3="accent3" accent4="accent4" accent5="accent5" accent6="accent6" hlink="hlink" folHlink="folHlink"/>
  </p:clrMapOvr>
  <p:transition/>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en-US" altLang="en-US" b="1" i="1"/>
              <a:t>What is retaliation?</a:t>
            </a:r>
          </a:p>
        </p:txBody>
      </p:sp>
      <p:sp>
        <p:nvSpPr>
          <p:cNvPr id="13315" name="Rectangle 3"/>
          <p:cNvSpPr>
            <a:spLocks noGrp="1" noChangeArrowheads="1"/>
          </p:cNvSpPr>
          <p:nvPr>
            <p:ph idx="1"/>
          </p:nvPr>
        </p:nvSpPr>
        <p:spPr>
          <a:xfrm>
            <a:off x="457200" y="1600200"/>
            <a:ext cx="8229600" cy="4724399"/>
          </a:xfrm>
        </p:spPr>
        <p:txBody>
          <a:bodyPr>
            <a:normAutofit fontScale="85000" lnSpcReduction="20000"/>
          </a:bodyPr>
          <a:lstStyle/>
          <a:p>
            <a:pPr marL="0" indent="0">
              <a:buNone/>
            </a:pPr>
            <a:r>
              <a:rPr lang="en-US" altLang="en-US" sz="2800" u="sng" dirty="0">
                <a:solidFill>
                  <a:schemeClr val="bg2"/>
                </a:solidFill>
              </a:rPr>
              <a:t>Note:</a:t>
            </a:r>
            <a:r>
              <a:rPr lang="en-US" altLang="en-US" sz="2800" dirty="0">
                <a:solidFill>
                  <a:schemeClr val="bg2"/>
                </a:solidFill>
              </a:rPr>
              <a:t> Familiarize yourself with the elements of retaliation before you read the facts/analysis.</a:t>
            </a:r>
          </a:p>
          <a:p>
            <a:pPr marL="0" indent="0">
              <a:buNone/>
            </a:pPr>
            <a:r>
              <a:rPr lang="en-US" altLang="en-US" sz="2800" dirty="0"/>
              <a:t>Retaliations includes, but is not limited to, engaging in any form of intimidation, reprisal or harassment against an individual because the person:</a:t>
            </a:r>
          </a:p>
          <a:p>
            <a:pPr lvl="1"/>
            <a:r>
              <a:rPr lang="en-US" altLang="en-US" sz="2400" dirty="0"/>
              <a:t>Made a complaint or other communication under 1B.1 or 1B.3;</a:t>
            </a:r>
          </a:p>
          <a:p>
            <a:pPr lvl="1"/>
            <a:r>
              <a:rPr lang="en-US" altLang="en-US" sz="2400" dirty="0"/>
              <a:t>Assisted or participated in an investigation or process under these policies, regardless of whether a claim of discrimination or harassment was substantiated (or other applicable laws and policies); </a:t>
            </a:r>
            <a:r>
              <a:rPr lang="en-US" altLang="en-US" sz="2400" b="1" u="sng" dirty="0"/>
              <a:t>or</a:t>
            </a:r>
          </a:p>
          <a:p>
            <a:pPr lvl="1"/>
            <a:r>
              <a:rPr lang="en-US" altLang="en-US" sz="2400" dirty="0"/>
              <a:t>Associated with a person or group of persons who are members of a protected class; </a:t>
            </a:r>
            <a:r>
              <a:rPr lang="en-US" altLang="en-US" sz="2400" b="1" u="sng" dirty="0"/>
              <a:t>or</a:t>
            </a:r>
          </a:p>
          <a:p>
            <a:pPr lvl="1"/>
            <a:r>
              <a:rPr lang="en-US" altLang="en-US" sz="2400" dirty="0"/>
              <a:t>Made a complaint or assisted or participated in any manner in an investigation or process with the EEOC, the U.S. Department of Education (OCR), the MN Dept of Human Rights or other enforcement agencies, under any federal or state non discrimination law.</a:t>
            </a:r>
          </a:p>
        </p:txBody>
      </p:sp>
    </p:spTree>
  </p:cSld>
  <p:clrMapOvr>
    <a:overrideClrMapping bg1="lt1" tx1="dk1" bg2="lt2" tx2="dk2" accent1="accent1" accent2="accent2" accent3="accent3" accent4="accent4" accent5="accent5" accent6="accent6" hlink="hlink" folHlink="folHlink"/>
  </p:clrMapOvr>
  <p:transition/>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eaLnBrk="1" fontAlgn="auto" hangingPunct="1">
              <a:spcAft>
                <a:spcPts val="0"/>
              </a:spcAft>
              <a:defRPr/>
            </a:pPr>
            <a:r>
              <a:rPr lang="en-US" altLang="en-US" b="1" i="1" dirty="0"/>
              <a:t>Key elements of Discrimination</a:t>
            </a:r>
          </a:p>
        </p:txBody>
      </p:sp>
      <p:sp>
        <p:nvSpPr>
          <p:cNvPr id="14339" name="Rectangle 3"/>
          <p:cNvSpPr>
            <a:spLocks noGrp="1" noChangeArrowheads="1"/>
          </p:cNvSpPr>
          <p:nvPr>
            <p:ph idx="1"/>
          </p:nvPr>
        </p:nvSpPr>
        <p:spPr/>
        <p:txBody>
          <a:bodyPr/>
          <a:lstStyle/>
          <a:p>
            <a:pPr eaLnBrk="1" hangingPunct="1"/>
            <a:endParaRPr lang="en-US" altLang="en-US" sz="2800" dirty="0"/>
          </a:p>
          <a:p>
            <a:pPr eaLnBrk="1" hangingPunct="1"/>
            <a:r>
              <a:rPr lang="en-US" altLang="en-US" sz="2800" dirty="0"/>
              <a:t>Is there evidence that the behavior was based on a protected class? (</a:t>
            </a:r>
            <a:r>
              <a:rPr lang="en-US" altLang="en-US" sz="2800" i="1" dirty="0"/>
              <a:t>i.e., </a:t>
            </a:r>
            <a:r>
              <a:rPr lang="en-US" altLang="en-US" sz="2800" dirty="0"/>
              <a:t>race, gender, religion, age, etc.)</a:t>
            </a:r>
          </a:p>
          <a:p>
            <a:pPr eaLnBrk="1" hangingPunct="1"/>
            <a:r>
              <a:rPr lang="en-US" altLang="en-US" sz="2800" dirty="0"/>
              <a:t>How were other similarly-situated individuals treated?</a:t>
            </a:r>
          </a:p>
          <a:p>
            <a:pPr eaLnBrk="1" hangingPunct="1"/>
            <a:r>
              <a:rPr lang="en-US" altLang="en-US" sz="2800" dirty="0"/>
              <a:t>Was there a legitimate, non-discriminatory reason for the action or behavior?</a:t>
            </a:r>
          </a:p>
        </p:txBody>
      </p:sp>
    </p:spTree>
  </p:cSld>
  <p:clrMapOvr>
    <a:overrideClrMapping bg1="lt1" tx1="dk1" bg2="lt2" tx2="dk2" accent1="accent1" accent2="accent2" accent3="accent3" accent4="accent4" accent5="accent5" accent6="accent6" hlink="hlink" folHlink="folHlink"/>
  </p:clrMapOvr>
  <p:transition/>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dirty="0"/>
              <a:t>Key elements of Harassment (hostile environment)</a:t>
            </a:r>
          </a:p>
        </p:txBody>
      </p:sp>
      <p:sp>
        <p:nvSpPr>
          <p:cNvPr id="11267" name="Rectangle 3"/>
          <p:cNvSpPr>
            <a:spLocks noGrp="1" noChangeArrowheads="1"/>
          </p:cNvSpPr>
          <p:nvPr>
            <p:ph idx="1"/>
          </p:nvPr>
        </p:nvSpPr>
        <p:spPr>
          <a:xfrm>
            <a:off x="457200" y="1600200"/>
            <a:ext cx="8229600" cy="4648199"/>
          </a:xfrm>
        </p:spPr>
        <p:txBody>
          <a:bodyPr rtlCol="0">
            <a:normAutofit fontScale="92500" lnSpcReduction="10000"/>
          </a:bodyPr>
          <a:lstStyle/>
          <a:p>
            <a:pPr marL="182880" indent="-182880" eaLnBrk="1" fontAlgn="auto" hangingPunct="1">
              <a:defRPr/>
            </a:pPr>
            <a:r>
              <a:rPr lang="en-US" altLang="en-US" sz="2800" dirty="0"/>
              <a:t>The complainant must establish that they are a member of a protected class;</a:t>
            </a:r>
          </a:p>
          <a:p>
            <a:pPr marL="182880" indent="-182880" eaLnBrk="1" fontAlgn="auto" hangingPunct="1">
              <a:defRPr/>
            </a:pPr>
            <a:r>
              <a:rPr lang="en-US" altLang="en-US" sz="2800" dirty="0"/>
              <a:t>That they have been subject to </a:t>
            </a:r>
            <a:r>
              <a:rPr lang="en-US" altLang="en-US" sz="2800" b="1" u="sng" dirty="0"/>
              <a:t>unwelcome</a:t>
            </a:r>
            <a:r>
              <a:rPr lang="en-US" altLang="en-US" sz="2800" dirty="0"/>
              <a:t> conduct that the harassment was</a:t>
            </a:r>
            <a:r>
              <a:rPr lang="en-US" altLang="en-US" sz="2800" b="1" dirty="0"/>
              <a:t> </a:t>
            </a:r>
            <a:r>
              <a:rPr lang="en-US" altLang="en-US" sz="2800" dirty="0"/>
              <a:t>directed to Complainant</a:t>
            </a:r>
            <a:r>
              <a:rPr lang="en-US" altLang="en-US" sz="2800" u="sng" dirty="0"/>
              <a:t> </a:t>
            </a:r>
            <a:r>
              <a:rPr lang="en-US" altLang="en-US" sz="2800" b="1" u="sng" dirty="0"/>
              <a:t>because of their protected status;</a:t>
            </a:r>
          </a:p>
          <a:p>
            <a:pPr marL="182880" indent="-182880" eaLnBrk="1" fontAlgn="auto" hangingPunct="1">
              <a:defRPr/>
            </a:pPr>
            <a:r>
              <a:rPr lang="en-US" altLang="en-US" sz="2800" dirty="0"/>
              <a:t>That the behavior results in an </a:t>
            </a:r>
            <a:r>
              <a:rPr lang="en-US" altLang="en-US" sz="2800" b="1" u="sng" dirty="0"/>
              <a:t>adverse affect</a:t>
            </a:r>
            <a:r>
              <a:rPr lang="en-US" altLang="en-US" sz="2800" dirty="0"/>
              <a:t> or terms and condition or privilege of employment or education; and</a:t>
            </a:r>
          </a:p>
          <a:p>
            <a:pPr marL="182880" indent="-182880" eaLnBrk="1" fontAlgn="auto" hangingPunct="1">
              <a:defRPr/>
            </a:pPr>
            <a:r>
              <a:rPr lang="en-US" altLang="en-US" sz="2800" dirty="0"/>
              <a:t>That the conduct had a </a:t>
            </a:r>
            <a:r>
              <a:rPr lang="en-US" altLang="en-US" sz="2800" b="1" u="sng" dirty="0"/>
              <a:t>negative effect or is likely to have a negative effect</a:t>
            </a:r>
            <a:r>
              <a:rPr lang="en-US" altLang="en-US" sz="2800" dirty="0"/>
              <a:t> on the complainant or the workplace or the educational environment. </a:t>
            </a:r>
            <a:endParaRPr lang="en-US" altLang="en-US" sz="2800" b="1" dirty="0"/>
          </a:p>
        </p:txBody>
      </p:sp>
    </p:spTree>
  </p:cSld>
  <p:clrMapOvr>
    <a:overrideClrMapping bg1="lt1" tx1="dk1" bg2="lt2" tx2="dk2" accent1="accent1" accent2="accent2" accent3="accent3" accent4="accent4" accent5="accent5" accent6="accent6" hlink="hlink" folHlink="folHlink"/>
  </p:clrMapOvr>
  <p:transition/>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381000"/>
            <a:ext cx="7772400" cy="1524000"/>
          </a:xfrm>
        </p:spPr>
        <p:txBody>
          <a:bodyPr>
            <a:normAutofit fontScale="90000"/>
          </a:bodyPr>
          <a:lstStyle/>
          <a:p>
            <a:pPr eaLnBrk="1" fontAlgn="auto" hangingPunct="1">
              <a:spcAft>
                <a:spcPts val="0"/>
              </a:spcAft>
              <a:defRPr/>
            </a:pPr>
            <a:r>
              <a:rPr lang="en-US" altLang="en-US" sz="3600" b="1" i="1" dirty="0"/>
              <a:t>Factors to consider to determine if conduct had a negative effect or is likely to have a negative effect on complainant?</a:t>
            </a:r>
          </a:p>
        </p:txBody>
      </p:sp>
      <p:sp>
        <p:nvSpPr>
          <p:cNvPr id="22531" name="Rectangle 3"/>
          <p:cNvSpPr>
            <a:spLocks noGrp="1" noChangeArrowheads="1"/>
          </p:cNvSpPr>
          <p:nvPr>
            <p:ph idx="1"/>
          </p:nvPr>
        </p:nvSpPr>
        <p:spPr>
          <a:xfrm>
            <a:off x="457200" y="1981200"/>
            <a:ext cx="8229600" cy="4144963"/>
          </a:xfrm>
        </p:spPr>
        <p:txBody>
          <a:bodyPr/>
          <a:lstStyle/>
          <a:p>
            <a:pPr eaLnBrk="1" hangingPunct="1"/>
            <a:r>
              <a:rPr lang="en-US" altLang="en-US" sz="2600" dirty="0"/>
              <a:t>Whether the conduct was verbal, physical or both</a:t>
            </a:r>
          </a:p>
          <a:p>
            <a:pPr eaLnBrk="1" hangingPunct="1"/>
            <a:r>
              <a:rPr lang="en-US" altLang="en-US" sz="2600" dirty="0"/>
              <a:t>How frequently it was repeated</a:t>
            </a:r>
          </a:p>
          <a:p>
            <a:pPr eaLnBrk="1" hangingPunct="1"/>
            <a:r>
              <a:rPr lang="en-US" altLang="en-US" sz="2600" dirty="0"/>
              <a:t>Whether the conduct was hostile or offensive</a:t>
            </a:r>
          </a:p>
          <a:p>
            <a:pPr eaLnBrk="1" hangingPunct="1"/>
            <a:r>
              <a:rPr lang="en-US" altLang="en-US" sz="2600" dirty="0"/>
              <a:t>Whether the alleged harasser was a fellow student, a faculty member, a co-worker, supervisor, or third party</a:t>
            </a:r>
          </a:p>
          <a:p>
            <a:pPr eaLnBrk="1" hangingPunct="1"/>
            <a:r>
              <a:rPr lang="en-US" altLang="en-US" sz="2600" dirty="0"/>
              <a:t>Whether others joined in perpetrating the harassment </a:t>
            </a:r>
          </a:p>
          <a:p>
            <a:pPr eaLnBrk="1" hangingPunct="1"/>
            <a:r>
              <a:rPr lang="en-US" altLang="en-US" sz="2600" dirty="0"/>
              <a:t>Whether the harassment was directed at more than one individual</a:t>
            </a:r>
          </a:p>
        </p:txBody>
      </p:sp>
    </p:spTree>
  </p:cSld>
  <p:clrMapOvr>
    <a:overrideClrMapping bg1="lt1" tx1="dk1" bg2="lt2" tx2="dk2" accent1="accent1" accent2="accent2" accent3="accent3" accent4="accent4" accent5="accent5" accent6="accent6" hlink="hlink" folHlink="folHlink"/>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altLang="en-US" b="1" i="1" dirty="0"/>
              <a:t>Unwelcome Conduct Defined</a:t>
            </a:r>
          </a:p>
        </p:txBody>
      </p:sp>
      <p:sp>
        <p:nvSpPr>
          <p:cNvPr id="20483" name="Rectangle 3"/>
          <p:cNvSpPr>
            <a:spLocks noGrp="1" noChangeArrowheads="1"/>
          </p:cNvSpPr>
          <p:nvPr>
            <p:ph idx="1"/>
          </p:nvPr>
        </p:nvSpPr>
        <p:spPr/>
        <p:txBody>
          <a:bodyPr/>
          <a:lstStyle/>
          <a:p>
            <a:pPr eaLnBrk="1" hangingPunct="1"/>
            <a:r>
              <a:rPr lang="en-US" altLang="en-US" sz="2800" dirty="0"/>
              <a:t>Unwelcome Conduct</a:t>
            </a:r>
          </a:p>
          <a:p>
            <a:pPr lvl="1" eaLnBrk="1" hangingPunct="1"/>
            <a:r>
              <a:rPr lang="en-US" altLang="en-US" sz="2800" dirty="0"/>
              <a:t>The </a:t>
            </a:r>
            <a:r>
              <a:rPr lang="en-US" altLang="en-US" dirty="0"/>
              <a:t>complaining </a:t>
            </a:r>
            <a:r>
              <a:rPr lang="en-US" altLang="en-US" sz="2800" dirty="0"/>
              <a:t>student or employee did not request or invite conduct</a:t>
            </a:r>
          </a:p>
          <a:p>
            <a:pPr lvl="1" eaLnBrk="1" hangingPunct="1"/>
            <a:r>
              <a:rPr lang="en-US" altLang="en-US" sz="2800" dirty="0"/>
              <a:t>The complainant student or employee regarded the conduct as undesirable or offensive</a:t>
            </a:r>
          </a:p>
        </p:txBody>
      </p:sp>
    </p:spTree>
    <p:extLst>
      <p:ext uri="{BB962C8B-B14F-4D97-AF65-F5344CB8AC3E}">
        <p14:creationId xmlns:p14="http://schemas.microsoft.com/office/powerpoint/2010/main" val="1667050691"/>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Consensual Relationships</a:t>
            </a:r>
          </a:p>
        </p:txBody>
      </p:sp>
      <p:sp>
        <p:nvSpPr>
          <p:cNvPr id="3" name="Content Placeholder 2"/>
          <p:cNvSpPr>
            <a:spLocks noGrp="1"/>
          </p:cNvSpPr>
          <p:nvPr>
            <p:ph idx="1"/>
          </p:nvPr>
        </p:nvSpPr>
        <p:spPr/>
        <p:txBody>
          <a:bodyPr/>
          <a:lstStyle/>
          <a:p>
            <a:r>
              <a:rPr lang="en-US" dirty="0"/>
              <a:t>An employee of Minnesota State </a:t>
            </a:r>
            <a:r>
              <a:rPr lang="en-US" b="1" u="sng" dirty="0"/>
              <a:t>shall not </a:t>
            </a:r>
            <a:r>
              <a:rPr lang="en-US" dirty="0"/>
              <a:t>enter into a consensual relationship with a student or an employee over whom the person exercises direct or otherwise significant academic, administrative, supervisory, evaluative, counseling, or extracurricular authority or influence.</a:t>
            </a:r>
          </a:p>
        </p:txBody>
      </p:sp>
    </p:spTree>
    <p:extLst>
      <p:ext uri="{BB962C8B-B14F-4D97-AF65-F5344CB8AC3E}">
        <p14:creationId xmlns:p14="http://schemas.microsoft.com/office/powerpoint/2010/main" val="3342754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fontAlgn="auto" hangingPunct="1">
              <a:spcAft>
                <a:spcPts val="0"/>
              </a:spcAft>
              <a:defRPr/>
            </a:pPr>
            <a:r>
              <a:rPr lang="en-US" altLang="en-US" i="1" dirty="0"/>
              <a:t>Key topics for sexual assault</a:t>
            </a:r>
          </a:p>
        </p:txBody>
      </p:sp>
      <p:sp>
        <p:nvSpPr>
          <p:cNvPr id="17411" name="Content Placeholder 2"/>
          <p:cNvSpPr>
            <a:spLocks noGrp="1"/>
          </p:cNvSpPr>
          <p:nvPr>
            <p:ph idx="1"/>
          </p:nvPr>
        </p:nvSpPr>
        <p:spPr/>
        <p:txBody>
          <a:bodyPr>
            <a:normAutofit fontScale="77500" lnSpcReduction="20000"/>
          </a:bodyPr>
          <a:lstStyle/>
          <a:p>
            <a:pPr eaLnBrk="1" hangingPunct="1"/>
            <a:r>
              <a:rPr lang="en-US" altLang="en-US" sz="2800" dirty="0"/>
              <a:t>What happened? (Actual, attempted or threatened)</a:t>
            </a:r>
          </a:p>
          <a:p>
            <a:pPr eaLnBrk="1" hangingPunct="1"/>
            <a:r>
              <a:rPr lang="en-US" altLang="en-US" sz="2800" dirty="0"/>
              <a:t>Did Complainant give affirmative consent (for each sexual act)?</a:t>
            </a:r>
          </a:p>
          <a:p>
            <a:pPr lvl="1" eaLnBrk="1" hangingPunct="1"/>
            <a:r>
              <a:rPr lang="en-US" altLang="en-US" sz="2800" dirty="0"/>
              <a:t>Was the Complainant able to consent?</a:t>
            </a:r>
          </a:p>
          <a:p>
            <a:pPr lvl="2"/>
            <a:r>
              <a:rPr lang="en-US" altLang="en-US" dirty="0"/>
              <a:t>Intoxication versus Incapacitation</a:t>
            </a:r>
          </a:p>
          <a:p>
            <a:pPr lvl="2"/>
            <a:r>
              <a:rPr lang="en-US" altLang="en-US" dirty="0"/>
              <a:t>Other forms of Incapacitation</a:t>
            </a:r>
          </a:p>
          <a:p>
            <a:pPr lvl="2"/>
            <a:r>
              <a:rPr lang="en-US" altLang="en-US" dirty="0"/>
              <a:t>Minor (If a minor, the consent inquiry ends here)</a:t>
            </a:r>
          </a:p>
          <a:p>
            <a:pPr lvl="1" eaLnBrk="1" hangingPunct="1"/>
            <a:r>
              <a:rPr lang="en-US" altLang="en-US" dirty="0"/>
              <a:t>What did the consent look like?</a:t>
            </a:r>
          </a:p>
          <a:p>
            <a:pPr lvl="1" eaLnBrk="1" hangingPunct="1"/>
            <a:r>
              <a:rPr lang="en-US" altLang="en-US" sz="2800" dirty="0"/>
              <a:t>Was it verbal or non-verbal?</a:t>
            </a:r>
          </a:p>
          <a:p>
            <a:pPr eaLnBrk="1" hangingPunct="1"/>
            <a:r>
              <a:rPr lang="en-US" altLang="en-US" sz="2800" dirty="0"/>
              <a:t>Was there force or threat of force used? Note: This is not a required element, but may be important when considering possible sanctions.</a:t>
            </a:r>
          </a:p>
          <a:p>
            <a:pPr eaLnBrk="1" hangingPunct="1"/>
            <a:r>
              <a:rPr lang="en-US" altLang="en-US" sz="2800" dirty="0"/>
              <a:t>Also includes “offensive sexual behavior” that is directed at another such as indecent exposure or voyeurism (this may also fall under non-forcible sex acts)</a:t>
            </a:r>
          </a:p>
          <a:p>
            <a:pPr eaLnBrk="1" hangingPunct="1"/>
            <a:endParaRPr lang="en-US" altLang="en-US" dirty="0"/>
          </a:p>
          <a:p>
            <a:pPr eaLnBrk="1" hangingPunct="1"/>
            <a:endParaRPr lang="en-US" altLang="en-US" dirty="0"/>
          </a:p>
          <a:p>
            <a:pPr eaLnBrk="1" hangingPunct="1"/>
            <a:endParaRPr lang="en-US" altLang="en-US" dirty="0"/>
          </a:p>
        </p:txBody>
      </p:sp>
    </p:spTree>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dirty="0"/>
              <a:t>Roles</a:t>
            </a:r>
            <a:br>
              <a:rPr lang="en-US" sz="6000" dirty="0"/>
            </a:br>
            <a:endParaRPr lang="en-US" sz="6000" dirty="0"/>
          </a:p>
        </p:txBody>
      </p:sp>
    </p:spTree>
    <p:extLst>
      <p:ext uri="{BB962C8B-B14F-4D97-AF65-F5344CB8AC3E}">
        <p14:creationId xmlns:p14="http://schemas.microsoft.com/office/powerpoint/2010/main" val="2093478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dirty="0"/>
              <a:t>What is a </a:t>
            </a:r>
            <a:r>
              <a:rPr lang="en-US" altLang="en-US" b="1" i="1" dirty="0" err="1"/>
              <a:t>Decisionmaker</a:t>
            </a:r>
            <a:r>
              <a:rPr lang="en-US" altLang="en-US" b="1" i="1" dirty="0"/>
              <a:t> deciding?</a:t>
            </a:r>
          </a:p>
        </p:txBody>
      </p:sp>
      <p:sp>
        <p:nvSpPr>
          <p:cNvPr id="9219" name="Rectangle 3"/>
          <p:cNvSpPr>
            <a:spLocks noGrp="1" noChangeArrowheads="1"/>
          </p:cNvSpPr>
          <p:nvPr>
            <p:ph idx="1"/>
          </p:nvPr>
        </p:nvSpPr>
        <p:spPr/>
        <p:txBody>
          <a:bodyPr>
            <a:normAutofit lnSpcReduction="10000"/>
          </a:bodyPr>
          <a:lstStyle/>
          <a:p>
            <a:pPr marL="0" indent="0" eaLnBrk="1" hangingPunct="1">
              <a:buNone/>
            </a:pPr>
            <a:r>
              <a:rPr lang="en-US" altLang="en-US" b="1" dirty="0"/>
              <a:t>The two broad categories of decisions :</a:t>
            </a:r>
          </a:p>
          <a:p>
            <a:pPr eaLnBrk="1" hangingPunct="1"/>
            <a:r>
              <a:rPr lang="en-US" altLang="en-US" sz="2800" b="1" dirty="0"/>
              <a:t>Was there a violation of the 1B.1 policy?</a:t>
            </a:r>
          </a:p>
          <a:p>
            <a:pPr lvl="1"/>
            <a:r>
              <a:rPr lang="en-US" altLang="en-US" sz="2400" b="1" dirty="0"/>
              <a:t>Protected class harassment/discrimination (including sexual harassment)</a:t>
            </a:r>
          </a:p>
          <a:p>
            <a:pPr lvl="1"/>
            <a:r>
              <a:rPr lang="en-US" altLang="en-US" sz="2400" b="1" dirty="0"/>
              <a:t>Retaliation</a:t>
            </a:r>
          </a:p>
          <a:p>
            <a:pPr eaLnBrk="1" hangingPunct="1"/>
            <a:r>
              <a:rPr lang="en-US" altLang="en-US" sz="2800" b="1" dirty="0"/>
              <a:t>Was there a violation of the 1B.3 policy?</a:t>
            </a:r>
          </a:p>
          <a:p>
            <a:pPr lvl="1"/>
            <a:r>
              <a:rPr lang="en-US" altLang="en-US" sz="2400" b="1" dirty="0"/>
              <a:t>Sexual violence (sexual assault, non-forcible sex acts, stalking, relationship violence) </a:t>
            </a:r>
          </a:p>
          <a:p>
            <a:pPr lvl="1"/>
            <a:r>
              <a:rPr lang="en-US" altLang="en-US" sz="2400" b="1" dirty="0"/>
              <a:t>Attempted acts of sexual violence</a:t>
            </a:r>
          </a:p>
          <a:p>
            <a:pPr lvl="1"/>
            <a:r>
              <a:rPr lang="en-US" altLang="en-US" sz="2400" b="1" dirty="0"/>
              <a:t>Aiding acts of sexual violence</a:t>
            </a:r>
          </a:p>
        </p:txBody>
      </p:sp>
    </p:spTree>
    <p:extLst>
      <p:ext uri="{BB962C8B-B14F-4D97-AF65-F5344CB8AC3E}">
        <p14:creationId xmlns:p14="http://schemas.microsoft.com/office/powerpoint/2010/main" val="761793484"/>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t>Designated Officer or Title IX Coordinator’s Role</a:t>
            </a:r>
          </a:p>
        </p:txBody>
      </p:sp>
      <p:sp>
        <p:nvSpPr>
          <p:cNvPr id="3" name="Content Placeholder 2"/>
          <p:cNvSpPr>
            <a:spLocks noGrp="1"/>
          </p:cNvSpPr>
          <p:nvPr>
            <p:ph idx="1"/>
          </p:nvPr>
        </p:nvSpPr>
        <p:spPr/>
        <p:txBody>
          <a:bodyPr>
            <a:normAutofit fontScale="92500" lnSpcReduction="20000"/>
          </a:bodyPr>
          <a:lstStyle/>
          <a:p>
            <a:r>
              <a:rPr lang="en-US" dirty="0"/>
              <a:t>An individual designated by the president or chancellor to be primarily responsible for conducting an initial inquiry.</a:t>
            </a:r>
          </a:p>
          <a:p>
            <a:r>
              <a:rPr lang="en-US" dirty="0"/>
              <a:t>Determines whether to proceed with an investigation under the 1B.1 or 1B.3; </a:t>
            </a:r>
          </a:p>
          <a:p>
            <a:r>
              <a:rPr lang="en-US" dirty="0"/>
              <a:t>Can investigate and write investigation report; or </a:t>
            </a:r>
          </a:p>
          <a:p>
            <a:r>
              <a:rPr lang="en-US" dirty="0"/>
              <a:t>Coordinate the investigation of reports and complaints of discrimination/harassment in accordance with the 1B.1 policy, 1B.1.1 procedure, 1B.3 policy and 1B.1.1 procedure. </a:t>
            </a:r>
          </a:p>
          <a:p>
            <a:pPr marL="0" indent="0">
              <a:buNone/>
            </a:pPr>
            <a:endParaRPr lang="en-US" dirty="0"/>
          </a:p>
          <a:p>
            <a:pPr marL="457200" lvl="1" indent="0">
              <a:buNone/>
            </a:pPr>
            <a:endParaRPr lang="en-US" dirty="0"/>
          </a:p>
          <a:p>
            <a:endParaRPr lang="en-US" dirty="0"/>
          </a:p>
        </p:txBody>
      </p:sp>
    </p:spTree>
    <p:extLst>
      <p:ext uri="{BB962C8B-B14F-4D97-AF65-F5344CB8AC3E}">
        <p14:creationId xmlns:p14="http://schemas.microsoft.com/office/powerpoint/2010/main" val="22414616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Investigator’s Role</a:t>
            </a:r>
          </a:p>
        </p:txBody>
      </p:sp>
      <p:sp>
        <p:nvSpPr>
          <p:cNvPr id="3" name="Content Placeholder 2"/>
          <p:cNvSpPr>
            <a:spLocks noGrp="1"/>
          </p:cNvSpPr>
          <p:nvPr>
            <p:ph idx="1"/>
          </p:nvPr>
        </p:nvSpPr>
        <p:spPr/>
        <p:txBody>
          <a:bodyPr>
            <a:normAutofit fontScale="92500"/>
          </a:bodyPr>
          <a:lstStyle/>
          <a:p>
            <a:r>
              <a:rPr lang="en-US" dirty="0"/>
              <a:t>Carefully documents all information gathered in the complaint</a:t>
            </a:r>
          </a:p>
          <a:p>
            <a:r>
              <a:rPr lang="en-US" dirty="0"/>
              <a:t>Determines strategies to support resolution </a:t>
            </a:r>
          </a:p>
          <a:p>
            <a:r>
              <a:rPr lang="en-US" dirty="0"/>
              <a:t>Makes referrals necessary</a:t>
            </a:r>
          </a:p>
          <a:p>
            <a:r>
              <a:rPr lang="en-US" dirty="0"/>
              <a:t>Consults with the Title IX Coordinator/Designated Officer if it is believed interim steps are necessary due to the health/safety concerns</a:t>
            </a:r>
          </a:p>
          <a:p>
            <a:r>
              <a:rPr lang="en-US" dirty="0"/>
              <a:t>Writes investigation report  </a:t>
            </a:r>
          </a:p>
          <a:p>
            <a:pPr marL="457200" lvl="1" indent="0">
              <a:buNone/>
            </a:pPr>
            <a:endParaRPr lang="en-US" dirty="0"/>
          </a:p>
          <a:p>
            <a:endParaRPr lang="en-US" dirty="0"/>
          </a:p>
        </p:txBody>
      </p:sp>
    </p:spTree>
    <p:extLst>
      <p:ext uri="{BB962C8B-B14F-4D97-AF65-F5344CB8AC3E}">
        <p14:creationId xmlns:p14="http://schemas.microsoft.com/office/powerpoint/2010/main" val="210092765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The Investigation</a:t>
            </a:r>
          </a:p>
        </p:txBody>
      </p:sp>
      <p:sp>
        <p:nvSpPr>
          <p:cNvPr id="3" name="Content Placeholder 2"/>
          <p:cNvSpPr>
            <a:spLocks noGrp="1"/>
          </p:cNvSpPr>
          <p:nvPr>
            <p:ph idx="1"/>
          </p:nvPr>
        </p:nvSpPr>
        <p:spPr/>
        <p:txBody>
          <a:bodyPr>
            <a:normAutofit lnSpcReduction="10000"/>
          </a:bodyPr>
          <a:lstStyle/>
          <a:p>
            <a:r>
              <a:rPr lang="en-US" dirty="0"/>
              <a:t>Provides enough information for the decisionmaker to make a reasoned decision about whether policy has been violated</a:t>
            </a:r>
          </a:p>
          <a:p>
            <a:r>
              <a:rPr lang="en-US" dirty="0"/>
              <a:t>Maintains the integrity of the process </a:t>
            </a:r>
          </a:p>
          <a:p>
            <a:pPr lvl="1"/>
            <a:r>
              <a:rPr lang="en-US" dirty="0"/>
              <a:t>Timely</a:t>
            </a:r>
          </a:p>
          <a:p>
            <a:pPr lvl="1"/>
            <a:r>
              <a:rPr lang="en-US" dirty="0"/>
              <a:t>Fair to both parties</a:t>
            </a:r>
          </a:p>
          <a:p>
            <a:pPr lvl="1"/>
            <a:r>
              <a:rPr lang="en-US" dirty="0"/>
              <a:t>Provides confidentiality as required by law</a:t>
            </a:r>
          </a:p>
          <a:p>
            <a:pPr lvl="1"/>
            <a:r>
              <a:rPr lang="en-US" dirty="0"/>
              <a:t>Thorough</a:t>
            </a:r>
          </a:p>
          <a:p>
            <a:pPr lvl="1"/>
            <a:r>
              <a:rPr lang="en-US" dirty="0"/>
              <a:t>Tailored to individual circumstances</a:t>
            </a:r>
          </a:p>
          <a:p>
            <a:pPr lvl="1"/>
            <a:endParaRPr lang="en-US" dirty="0"/>
          </a:p>
          <a:p>
            <a:pPr marL="457200" lvl="1" indent="0">
              <a:buNone/>
            </a:pPr>
            <a:endParaRPr lang="en-US" dirty="0"/>
          </a:p>
          <a:p>
            <a:endParaRPr lang="en-US" dirty="0"/>
          </a:p>
        </p:txBody>
      </p:sp>
    </p:spTree>
    <p:extLst>
      <p:ext uri="{BB962C8B-B14F-4D97-AF65-F5344CB8AC3E}">
        <p14:creationId xmlns:p14="http://schemas.microsoft.com/office/powerpoint/2010/main" val="4019532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Role of the Decisionmaker</a:t>
            </a:r>
          </a:p>
        </p:txBody>
      </p:sp>
      <p:sp>
        <p:nvSpPr>
          <p:cNvPr id="3" name="Content Placeholder 2"/>
          <p:cNvSpPr>
            <a:spLocks noGrp="1"/>
          </p:cNvSpPr>
          <p:nvPr>
            <p:ph idx="1"/>
          </p:nvPr>
        </p:nvSpPr>
        <p:spPr/>
        <p:txBody>
          <a:bodyPr>
            <a:normAutofit/>
          </a:bodyPr>
          <a:lstStyle/>
          <a:p>
            <a:r>
              <a:rPr lang="en-US" dirty="0"/>
              <a:t>Determine whether there is any real or perceived conflict of interest</a:t>
            </a:r>
          </a:p>
          <a:p>
            <a:r>
              <a:rPr lang="en-US" dirty="0"/>
              <a:t>Make sure the investigator has complied with Minnesota State procedures</a:t>
            </a:r>
          </a:p>
          <a:p>
            <a:r>
              <a:rPr lang="en-US" dirty="0"/>
              <a:t>Receives and reviews the investigation report</a:t>
            </a:r>
          </a:p>
          <a:p>
            <a:r>
              <a:rPr lang="en-US" dirty="0"/>
              <a:t>Decides whether </a:t>
            </a:r>
            <a:r>
              <a:rPr lang="en-US" u="sng" dirty="0"/>
              <a:t>policy</a:t>
            </a:r>
            <a:r>
              <a:rPr lang="en-US" dirty="0"/>
              <a:t> has been violated based on information provided in the report.</a:t>
            </a:r>
          </a:p>
          <a:p>
            <a:pPr marL="457200" lvl="1" indent="0">
              <a:buNone/>
            </a:pPr>
            <a:endParaRPr lang="en-US" dirty="0"/>
          </a:p>
          <a:p>
            <a:pPr marL="457200" lvl="1" indent="0">
              <a:buNone/>
            </a:pPr>
            <a:endParaRPr lang="en-US" dirty="0"/>
          </a:p>
          <a:p>
            <a:endParaRPr lang="en-US" dirty="0"/>
          </a:p>
        </p:txBody>
      </p:sp>
    </p:spTree>
    <p:extLst>
      <p:ext uri="{BB962C8B-B14F-4D97-AF65-F5344CB8AC3E}">
        <p14:creationId xmlns:p14="http://schemas.microsoft.com/office/powerpoint/2010/main" val="4906677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Role of the Process Advisor</a:t>
            </a:r>
          </a:p>
        </p:txBody>
      </p:sp>
      <p:sp>
        <p:nvSpPr>
          <p:cNvPr id="3" name="Content Placeholder 2"/>
          <p:cNvSpPr>
            <a:spLocks noGrp="1"/>
          </p:cNvSpPr>
          <p:nvPr>
            <p:ph idx="1"/>
          </p:nvPr>
        </p:nvSpPr>
        <p:spPr/>
        <p:txBody>
          <a:bodyPr>
            <a:normAutofit fontScale="85000" lnSpcReduction="20000"/>
          </a:bodyPr>
          <a:lstStyle/>
          <a:p>
            <a:r>
              <a:rPr lang="en-US" dirty="0"/>
              <a:t>Provide information by helping students understand their rights and responsibilities under the policy, procedure, and student code of conduct.</a:t>
            </a:r>
          </a:p>
          <a:p>
            <a:r>
              <a:rPr lang="en-US" dirty="0"/>
              <a:t>Provide assistance by aiding students in organizing their information to be used during an investigation and reviewing materials shared through the investigation process.</a:t>
            </a:r>
          </a:p>
          <a:p>
            <a:r>
              <a:rPr lang="en-US" dirty="0"/>
              <a:t>Provide support by helping students find resources and counseling services that may benefit them and by being present/sitting with the student when they participate in the investigation and resolution process if the student wants them to be there.</a:t>
            </a:r>
          </a:p>
          <a:p>
            <a:pPr marL="457200" lvl="1" indent="0">
              <a:buNone/>
            </a:pPr>
            <a:endParaRPr lang="en-US" dirty="0"/>
          </a:p>
          <a:p>
            <a:pPr marL="457200" lvl="1" indent="0">
              <a:buNone/>
            </a:pPr>
            <a:endParaRPr lang="en-US" dirty="0"/>
          </a:p>
          <a:p>
            <a:endParaRPr lang="en-US" dirty="0"/>
          </a:p>
        </p:txBody>
      </p:sp>
    </p:spTree>
    <p:extLst>
      <p:ext uri="{BB962C8B-B14F-4D97-AF65-F5344CB8AC3E}">
        <p14:creationId xmlns:p14="http://schemas.microsoft.com/office/powerpoint/2010/main" val="168080817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Reporting</a:t>
            </a:r>
          </a:p>
        </p:txBody>
      </p:sp>
      <p:sp>
        <p:nvSpPr>
          <p:cNvPr id="3" name="Content Placeholder 2"/>
          <p:cNvSpPr>
            <a:spLocks noGrp="1"/>
          </p:cNvSpPr>
          <p:nvPr>
            <p:ph idx="1"/>
          </p:nvPr>
        </p:nvSpPr>
        <p:spPr/>
        <p:txBody>
          <a:bodyPr>
            <a:normAutofit/>
          </a:bodyPr>
          <a:lstStyle/>
          <a:p>
            <a:r>
              <a:rPr lang="en-US" dirty="0"/>
              <a:t>Faculty, staff and student employees who receive complaints of sexual harassment or sexual misconduct are obligated to report complaints to the Title IX Coordinator</a:t>
            </a:r>
          </a:p>
          <a:p>
            <a:pPr marL="457200" lvl="1" indent="0">
              <a:buNone/>
            </a:pPr>
            <a:endParaRPr lang="en-US" dirty="0"/>
          </a:p>
          <a:p>
            <a:endParaRPr lang="en-US" dirty="0"/>
          </a:p>
        </p:txBody>
      </p:sp>
    </p:spTree>
    <p:extLst>
      <p:ext uri="{BB962C8B-B14F-4D97-AF65-F5344CB8AC3E}">
        <p14:creationId xmlns:p14="http://schemas.microsoft.com/office/powerpoint/2010/main" val="17021115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a:t>Why is it so important to report to the Title IX Coordinator?</a:t>
            </a:r>
          </a:p>
        </p:txBody>
      </p:sp>
      <p:sp>
        <p:nvSpPr>
          <p:cNvPr id="3" name="Content Placeholder 2"/>
          <p:cNvSpPr>
            <a:spLocks noGrp="1"/>
          </p:cNvSpPr>
          <p:nvPr>
            <p:ph idx="1"/>
          </p:nvPr>
        </p:nvSpPr>
        <p:spPr/>
        <p:txBody>
          <a:bodyPr>
            <a:normAutofit fontScale="77500" lnSpcReduction="20000"/>
          </a:bodyPr>
          <a:lstStyle/>
          <a:p>
            <a:r>
              <a:rPr lang="en-US" dirty="0"/>
              <a:t>The University has a duty to promptly respond to all complaints of sexual harassment and sexual misconduct; whether on or off campus incidents. </a:t>
            </a:r>
          </a:p>
          <a:p>
            <a:r>
              <a:rPr lang="en-US" dirty="0"/>
              <a:t>If a student does not wish to report to law enforcement, we will respect that. However, we should encourage the student to seek medical attention/emotional support.</a:t>
            </a:r>
          </a:p>
          <a:p>
            <a:r>
              <a:rPr lang="en-US" dirty="0"/>
              <a:t>The purpose is to prevent sex discrimination on campus, promptly address reported incidents, limit the effects of harassment on the educational environment, and prevent its recurrence</a:t>
            </a:r>
          </a:p>
          <a:p>
            <a:r>
              <a:rPr lang="en-US" dirty="0"/>
              <a:t>Role is to </a:t>
            </a:r>
            <a:r>
              <a:rPr lang="en-US" b="1" dirty="0"/>
              <a:t>Stop behavior</a:t>
            </a:r>
            <a:endParaRPr lang="en-US" dirty="0"/>
          </a:p>
          <a:p>
            <a:pPr lvl="1"/>
            <a:r>
              <a:rPr lang="en-US" dirty="0"/>
              <a:t>Prevent reoccurrences and </a:t>
            </a:r>
          </a:p>
          <a:p>
            <a:pPr lvl="1"/>
            <a:r>
              <a:rPr lang="en-US" dirty="0"/>
              <a:t>Remedy effects</a:t>
            </a:r>
          </a:p>
          <a:p>
            <a:pPr marL="457200" lvl="1" indent="0">
              <a:buNone/>
            </a:pPr>
            <a:endParaRPr lang="en-US" dirty="0"/>
          </a:p>
          <a:p>
            <a:endParaRPr lang="en-US" dirty="0"/>
          </a:p>
        </p:txBody>
      </p:sp>
    </p:spTree>
    <p:extLst>
      <p:ext uri="{BB962C8B-B14F-4D97-AF65-F5344CB8AC3E}">
        <p14:creationId xmlns:p14="http://schemas.microsoft.com/office/powerpoint/2010/main" val="2917116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sz="6700" dirty="0"/>
              <a:t>Affirmative Consent</a:t>
            </a:r>
            <a:br>
              <a:rPr lang="en-US" dirty="0"/>
            </a:br>
            <a:endParaRPr lang="en-US" dirty="0"/>
          </a:p>
        </p:txBody>
      </p:sp>
    </p:spTree>
    <p:extLst>
      <p:ext uri="{BB962C8B-B14F-4D97-AF65-F5344CB8AC3E}">
        <p14:creationId xmlns:p14="http://schemas.microsoft.com/office/powerpoint/2010/main" val="40812262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pPr algn="ctr"/>
            <a:r>
              <a:rPr lang="en-US" dirty="0"/>
              <a:t>Affirmative Consent – 1B.3 Policy Language</a:t>
            </a:r>
            <a:br>
              <a:rPr lang="en-US" dirty="0"/>
            </a:br>
            <a:br>
              <a:rPr lang="en-US" dirty="0"/>
            </a:br>
            <a:r>
              <a:rPr lang="en-US" b="0" dirty="0"/>
              <a:t>What is Affirmative Consent?</a:t>
            </a:r>
          </a:p>
        </p:txBody>
      </p:sp>
      <p:sp>
        <p:nvSpPr>
          <p:cNvPr id="4" name="Content Placeholder 3"/>
          <p:cNvSpPr>
            <a:spLocks noGrp="1"/>
          </p:cNvSpPr>
          <p:nvPr>
            <p:ph idx="1"/>
          </p:nvPr>
        </p:nvSpPr>
        <p:spPr>
          <a:xfrm>
            <a:off x="457200" y="1904999"/>
            <a:ext cx="8229600" cy="4038601"/>
          </a:xfrm>
        </p:spPr>
        <p:txBody>
          <a:bodyPr>
            <a:normAutofit fontScale="70000" lnSpcReduction="20000"/>
          </a:bodyPr>
          <a:lstStyle/>
          <a:p>
            <a:r>
              <a:rPr lang="en-US" dirty="0"/>
              <a:t>Consent is </a:t>
            </a:r>
            <a:r>
              <a:rPr lang="en-US" b="1" dirty="0"/>
              <a:t>informed</a:t>
            </a:r>
            <a:r>
              <a:rPr lang="en-US" dirty="0"/>
              <a:t>, </a:t>
            </a:r>
            <a:r>
              <a:rPr lang="en-US" b="1" dirty="0"/>
              <a:t>freely given</a:t>
            </a:r>
            <a:r>
              <a:rPr lang="en-US" dirty="0"/>
              <a:t>, and </a:t>
            </a:r>
            <a:r>
              <a:rPr lang="en-US" b="1" dirty="0"/>
              <a:t>mutually understood </a:t>
            </a:r>
            <a:r>
              <a:rPr lang="en-US" dirty="0"/>
              <a:t>willingness to participate in sexual activity that is expressed by </a:t>
            </a:r>
            <a:r>
              <a:rPr lang="en-US" b="1" dirty="0"/>
              <a:t>clear</a:t>
            </a:r>
            <a:r>
              <a:rPr lang="en-US" dirty="0"/>
              <a:t>, </a:t>
            </a:r>
            <a:r>
              <a:rPr lang="en-US" b="1" dirty="0"/>
              <a:t>unambiguous</a:t>
            </a:r>
            <a:r>
              <a:rPr lang="en-US" dirty="0"/>
              <a:t>, and </a:t>
            </a:r>
            <a:r>
              <a:rPr lang="en-US" b="1" dirty="0"/>
              <a:t>affirmative words or actions</a:t>
            </a:r>
            <a:r>
              <a:rPr lang="en-US" dirty="0"/>
              <a:t>. </a:t>
            </a:r>
          </a:p>
          <a:p>
            <a:endParaRPr lang="en-US" dirty="0"/>
          </a:p>
          <a:p>
            <a:r>
              <a:rPr lang="en-US" dirty="0"/>
              <a:t>A lack of protest, absence of resistance, or silence alone does not constitute consent, and past consent to sexual activities does not imply ongoing future consent. The existence of a dating relationship between the people involved or the existence of a past sexual relationship does not prove the presence of, or otherwise provide the basis for, an assumption of consent. Whether the respondent has taken advantage of a position of influence over the complainant may be a factor in determining consent. </a:t>
            </a:r>
          </a:p>
        </p:txBody>
      </p:sp>
    </p:spTree>
    <p:extLst>
      <p:ext uri="{BB962C8B-B14F-4D97-AF65-F5344CB8AC3E}">
        <p14:creationId xmlns:p14="http://schemas.microsoft.com/office/powerpoint/2010/main" val="16859191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p:spPr>
        <p:txBody>
          <a:bodyPr>
            <a:normAutofit/>
          </a:bodyPr>
          <a:lstStyle/>
          <a:p>
            <a:r>
              <a:rPr lang="en-US" dirty="0"/>
              <a:t>Affirmative Consent Questions Answered</a:t>
            </a:r>
          </a:p>
        </p:txBody>
      </p:sp>
      <p:sp>
        <p:nvSpPr>
          <p:cNvPr id="3" name="Content Placeholder 2"/>
          <p:cNvSpPr>
            <a:spLocks noGrp="1"/>
          </p:cNvSpPr>
          <p:nvPr>
            <p:ph idx="1"/>
          </p:nvPr>
        </p:nvSpPr>
        <p:spPr>
          <a:xfrm>
            <a:off x="533400" y="2285999"/>
            <a:ext cx="8153400" cy="3657601"/>
          </a:xfrm>
        </p:spPr>
        <p:txBody>
          <a:bodyPr/>
          <a:lstStyle/>
          <a:p>
            <a:r>
              <a:rPr lang="en-US" dirty="0"/>
              <a:t>Who has the responsibility to obtain affirmative consent? </a:t>
            </a:r>
          </a:p>
          <a:p>
            <a:r>
              <a:rPr lang="en-US" dirty="0"/>
              <a:t>Can affirmative consent be revoked?</a:t>
            </a:r>
          </a:p>
          <a:p>
            <a:r>
              <a:rPr lang="en-US" dirty="0"/>
              <a:t>Who can give affirmative consent?</a:t>
            </a:r>
          </a:p>
          <a:p>
            <a:endParaRPr lang="en-US" dirty="0"/>
          </a:p>
          <a:p>
            <a:endParaRPr lang="en-US" dirty="0"/>
          </a:p>
        </p:txBody>
      </p:sp>
    </p:spTree>
    <p:extLst>
      <p:ext uri="{BB962C8B-B14F-4D97-AF65-F5344CB8AC3E}">
        <p14:creationId xmlns:p14="http://schemas.microsoft.com/office/powerpoint/2010/main" val="1506220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normAutofit/>
          </a:bodyPr>
          <a:lstStyle/>
          <a:p>
            <a:pPr eaLnBrk="1" fontAlgn="auto" hangingPunct="1">
              <a:spcAft>
                <a:spcPts val="0"/>
              </a:spcAft>
              <a:defRPr/>
            </a:pPr>
            <a:r>
              <a:rPr lang="en-US" altLang="en-US" b="1" i="1" dirty="0"/>
              <a:t>Analyzing a 1B.1 Investigation Report</a:t>
            </a:r>
          </a:p>
        </p:txBody>
      </p:sp>
      <p:sp>
        <p:nvSpPr>
          <p:cNvPr id="9219" name="Rectangle 3"/>
          <p:cNvSpPr>
            <a:spLocks noGrp="1" noChangeArrowheads="1"/>
          </p:cNvSpPr>
          <p:nvPr>
            <p:ph idx="1"/>
          </p:nvPr>
        </p:nvSpPr>
        <p:spPr/>
        <p:txBody>
          <a:bodyPr>
            <a:normAutofit/>
          </a:bodyPr>
          <a:lstStyle/>
          <a:p>
            <a:pPr marL="0" indent="0" eaLnBrk="1" hangingPunct="1">
              <a:buNone/>
            </a:pPr>
            <a:r>
              <a:rPr lang="en-US" altLang="en-US" b="1" dirty="0"/>
              <a:t>First -- What is alleged?</a:t>
            </a:r>
          </a:p>
          <a:p>
            <a:pPr lvl="1"/>
            <a:r>
              <a:rPr lang="en-US" altLang="en-US" b="1" dirty="0"/>
              <a:t>Discrimination</a:t>
            </a:r>
          </a:p>
          <a:p>
            <a:pPr lvl="1"/>
            <a:r>
              <a:rPr lang="en-US" altLang="en-US" b="1" dirty="0"/>
              <a:t>Harassment</a:t>
            </a:r>
          </a:p>
          <a:p>
            <a:pPr lvl="1"/>
            <a:r>
              <a:rPr lang="en-US" altLang="en-US" b="1" dirty="0"/>
              <a:t>Retaliation</a:t>
            </a:r>
          </a:p>
        </p:txBody>
      </p:sp>
    </p:spTree>
  </p:cSld>
  <p:clrMapOvr>
    <a:overrideClrMapping bg1="lt1" tx1="dk1" bg2="lt2" tx2="dk2" accent1="accent1" accent2="accent2" accent3="accent3" accent4="accent4" accent5="accent5" accent6="accent6" hlink="hlink" folHlink="folHlink"/>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pPr algn="ctr"/>
            <a:r>
              <a:rPr lang="en-US" sz="4900" dirty="0"/>
              <a:t>Intoxication versus Incapacitation</a:t>
            </a:r>
            <a:br>
              <a:rPr lang="en-US" sz="4900" dirty="0"/>
            </a:br>
            <a:br>
              <a:rPr lang="en-US" dirty="0"/>
            </a:br>
            <a:br>
              <a:rPr lang="en-US" dirty="0"/>
            </a:br>
            <a:br>
              <a:rPr lang="en-US" dirty="0"/>
            </a:br>
            <a:endParaRPr lang="en-US" dirty="0"/>
          </a:p>
        </p:txBody>
      </p:sp>
    </p:spTree>
    <p:extLst>
      <p:ext uri="{BB962C8B-B14F-4D97-AF65-F5344CB8AC3E}">
        <p14:creationId xmlns:p14="http://schemas.microsoft.com/office/powerpoint/2010/main" val="32432501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Incapacitation is …</a:t>
            </a:r>
          </a:p>
        </p:txBody>
      </p:sp>
      <p:sp>
        <p:nvSpPr>
          <p:cNvPr id="3" name="Content Placeholder 2"/>
          <p:cNvSpPr>
            <a:spLocks noGrp="1"/>
          </p:cNvSpPr>
          <p:nvPr>
            <p:ph idx="1"/>
          </p:nvPr>
        </p:nvSpPr>
        <p:spPr/>
        <p:txBody>
          <a:bodyPr/>
          <a:lstStyle/>
          <a:p>
            <a:r>
              <a:rPr lang="en-US" dirty="0"/>
              <a:t>A state where a person cannot make an informed and rational decision to engage in sexual activity. </a:t>
            </a:r>
          </a:p>
          <a:p>
            <a:r>
              <a:rPr lang="en-US" dirty="0"/>
              <a:t>A person who was incapacitated due to the influence of drugs, alcohol, and/or medication and could not understand the fact, nature or extent of the sexual activity. </a:t>
            </a:r>
          </a:p>
        </p:txBody>
      </p:sp>
    </p:spTree>
    <p:extLst>
      <p:ext uri="{BB962C8B-B14F-4D97-AF65-F5344CB8AC3E}">
        <p14:creationId xmlns:p14="http://schemas.microsoft.com/office/powerpoint/2010/main" val="9243387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the investigator evaluating?</a:t>
            </a:r>
          </a:p>
        </p:txBody>
      </p:sp>
      <p:sp>
        <p:nvSpPr>
          <p:cNvPr id="3" name="Content Placeholder 2"/>
          <p:cNvSpPr>
            <a:spLocks noGrp="1"/>
          </p:cNvSpPr>
          <p:nvPr>
            <p:ph idx="1"/>
          </p:nvPr>
        </p:nvSpPr>
        <p:spPr/>
        <p:txBody>
          <a:bodyPr/>
          <a:lstStyle/>
          <a:p>
            <a:r>
              <a:rPr lang="en-US" dirty="0"/>
              <a:t>Whether the complainant was incapacitated and, therefore, unable to give consent to sexual activity. </a:t>
            </a:r>
          </a:p>
        </p:txBody>
      </p:sp>
    </p:spTree>
    <p:extLst>
      <p:ext uri="{BB962C8B-B14F-4D97-AF65-F5344CB8AC3E}">
        <p14:creationId xmlns:p14="http://schemas.microsoft.com/office/powerpoint/2010/main" val="24579632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of Knowledge</a:t>
            </a:r>
          </a:p>
        </p:txBody>
      </p:sp>
      <p:sp>
        <p:nvSpPr>
          <p:cNvPr id="3" name="Content Placeholder 2"/>
          <p:cNvSpPr>
            <a:spLocks noGrp="1"/>
          </p:cNvSpPr>
          <p:nvPr>
            <p:ph idx="1"/>
          </p:nvPr>
        </p:nvSpPr>
        <p:spPr/>
        <p:txBody>
          <a:bodyPr>
            <a:normAutofit lnSpcReduction="10000"/>
          </a:bodyPr>
          <a:lstStyle/>
          <a:p>
            <a:r>
              <a:rPr lang="en-US" dirty="0"/>
              <a:t>If the investigator finds complainant was incapacitated, investigator must evaluate respondent’s level of knowledge of the level of incapacitation.</a:t>
            </a:r>
          </a:p>
          <a:p>
            <a:r>
              <a:rPr lang="en-US" dirty="0"/>
              <a:t>Assess whether the respondent knew or reasonably should have known that the complainant was unable to consent to the sexual activity. </a:t>
            </a:r>
          </a:p>
          <a:p>
            <a:pPr marL="0" indent="0">
              <a:buNone/>
            </a:pPr>
            <a:r>
              <a:rPr lang="en-US" dirty="0"/>
              <a:t>				</a:t>
            </a:r>
            <a:r>
              <a:rPr lang="en-US" sz="2000" dirty="0"/>
              <a:t>--Keith Rohman, 2017</a:t>
            </a:r>
          </a:p>
        </p:txBody>
      </p:sp>
    </p:spTree>
    <p:extLst>
      <p:ext uri="{BB962C8B-B14F-4D97-AF65-F5344CB8AC3E}">
        <p14:creationId xmlns:p14="http://schemas.microsoft.com/office/powerpoint/2010/main" val="19107395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of Knowledge, continued</a:t>
            </a:r>
          </a:p>
        </p:txBody>
      </p:sp>
      <p:sp>
        <p:nvSpPr>
          <p:cNvPr id="3" name="Content Placeholder 2"/>
          <p:cNvSpPr>
            <a:spLocks noGrp="1"/>
          </p:cNvSpPr>
          <p:nvPr>
            <p:ph idx="1"/>
          </p:nvPr>
        </p:nvSpPr>
        <p:spPr/>
        <p:txBody>
          <a:bodyPr>
            <a:normAutofit fontScale="70000" lnSpcReduction="20000"/>
          </a:bodyPr>
          <a:lstStyle/>
          <a:p>
            <a:r>
              <a:rPr lang="en-US" dirty="0"/>
              <a:t>Respondent observed Complainant asleep or unconscious</a:t>
            </a:r>
          </a:p>
          <a:p>
            <a:r>
              <a:rPr lang="en-US" dirty="0"/>
              <a:t>Respondent observed Complainant unable to communicate due to physical or mental condition</a:t>
            </a:r>
          </a:p>
          <a:p>
            <a:r>
              <a:rPr lang="en-US" dirty="0"/>
              <a:t>Respondent observed Complainant ingest alcohol and/or drugs, rate of ingestion, time of consumption</a:t>
            </a:r>
          </a:p>
          <a:p>
            <a:r>
              <a:rPr lang="en-US" dirty="0"/>
              <a:t>Respondent observed Complainant’s physical and verbal behaviors</a:t>
            </a:r>
          </a:p>
          <a:p>
            <a:r>
              <a:rPr lang="en-US" dirty="0"/>
              <a:t>Respondent was told about the amount of alcohol and/or drugs Complainant ingested </a:t>
            </a:r>
          </a:p>
          <a:p>
            <a:r>
              <a:rPr lang="en-US" dirty="0"/>
              <a:t>Respondent’s actions like assisting Complainant after Complainant threw up</a:t>
            </a:r>
          </a:p>
          <a:p>
            <a:r>
              <a:rPr lang="en-US" dirty="0"/>
              <a:t>Respondent’s comments to others about Complainant’s state</a:t>
            </a:r>
          </a:p>
          <a:p>
            <a:endParaRPr lang="en-US" dirty="0"/>
          </a:p>
          <a:p>
            <a:pPr marL="0" indent="0">
              <a:buNone/>
            </a:pPr>
            <a:r>
              <a:rPr lang="en-US" dirty="0"/>
              <a:t>					--Keith Rohman, 2017</a:t>
            </a:r>
          </a:p>
        </p:txBody>
      </p:sp>
    </p:spTree>
    <p:extLst>
      <p:ext uri="{BB962C8B-B14F-4D97-AF65-F5344CB8AC3E}">
        <p14:creationId xmlns:p14="http://schemas.microsoft.com/office/powerpoint/2010/main" val="2484819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Analysis</a:t>
            </a:r>
          </a:p>
        </p:txBody>
      </p:sp>
      <p:sp>
        <p:nvSpPr>
          <p:cNvPr id="3" name="Content Placeholder 2"/>
          <p:cNvSpPr>
            <a:spLocks noGrp="1"/>
          </p:cNvSpPr>
          <p:nvPr>
            <p:ph idx="1"/>
          </p:nvPr>
        </p:nvSpPr>
        <p:spPr/>
        <p:txBody>
          <a:bodyPr>
            <a:normAutofit lnSpcReduction="10000"/>
          </a:bodyPr>
          <a:lstStyle/>
          <a:p>
            <a:r>
              <a:rPr lang="en-US" dirty="0"/>
              <a:t>1. What is the evidence that the complainant was under the influence of alcohol and/or drugs?</a:t>
            </a:r>
          </a:p>
          <a:p>
            <a:r>
              <a:rPr lang="en-US" dirty="0"/>
              <a:t>2. Did the alcohol and/or drugs cause the complainant to be incapacitated?</a:t>
            </a:r>
          </a:p>
          <a:p>
            <a:r>
              <a:rPr lang="en-US" dirty="0"/>
              <a:t>3. What did the respondent know, or what should the respondent have known, about the complainant’s level of intoxication and/or incapacitation?</a:t>
            </a:r>
          </a:p>
          <a:p>
            <a:endParaRPr lang="en-US" dirty="0"/>
          </a:p>
        </p:txBody>
      </p:sp>
    </p:spTree>
    <p:extLst>
      <p:ext uri="{BB962C8B-B14F-4D97-AF65-F5344CB8AC3E}">
        <p14:creationId xmlns:p14="http://schemas.microsoft.com/office/powerpoint/2010/main" val="35586098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pPr algn="ctr"/>
            <a:r>
              <a:rPr lang="en-US" dirty="0"/>
              <a:t>Other Types of Sexual Violence Under the </a:t>
            </a:r>
            <a:br>
              <a:rPr lang="en-US" dirty="0"/>
            </a:br>
            <a:r>
              <a:rPr lang="en-US" dirty="0"/>
              <a:t>1B.3 Policy</a:t>
            </a:r>
          </a:p>
        </p:txBody>
      </p:sp>
    </p:spTree>
    <p:extLst>
      <p:ext uri="{BB962C8B-B14F-4D97-AF65-F5344CB8AC3E}">
        <p14:creationId xmlns:p14="http://schemas.microsoft.com/office/powerpoint/2010/main" val="34593389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Stalking</a:t>
            </a:r>
          </a:p>
        </p:txBody>
      </p:sp>
      <p:sp>
        <p:nvSpPr>
          <p:cNvPr id="2" name="Content Placeholder 1"/>
          <p:cNvSpPr>
            <a:spLocks noGrp="1"/>
          </p:cNvSpPr>
          <p:nvPr>
            <p:ph idx="1"/>
          </p:nvPr>
        </p:nvSpPr>
        <p:spPr/>
        <p:txBody>
          <a:bodyPr>
            <a:normAutofit lnSpcReduction="10000"/>
          </a:bodyPr>
          <a:lstStyle/>
          <a:p>
            <a:r>
              <a:rPr lang="en-US" dirty="0"/>
              <a:t>Unwanted Phone Calls</a:t>
            </a:r>
          </a:p>
          <a:p>
            <a:r>
              <a:rPr lang="en-US" dirty="0"/>
              <a:t>Unwanted Voicemails</a:t>
            </a:r>
          </a:p>
          <a:p>
            <a:r>
              <a:rPr lang="en-US" dirty="0"/>
              <a:t>Unwanted Text Messages</a:t>
            </a:r>
          </a:p>
          <a:p>
            <a:r>
              <a:rPr lang="en-US" dirty="0"/>
              <a:t>Spying</a:t>
            </a:r>
          </a:p>
          <a:p>
            <a:r>
              <a:rPr lang="en-US" dirty="0"/>
              <a:t>Sending unwanted gifts</a:t>
            </a:r>
          </a:p>
          <a:p>
            <a:r>
              <a:rPr lang="en-US" dirty="0"/>
              <a:t>Letters </a:t>
            </a:r>
          </a:p>
          <a:p>
            <a:r>
              <a:rPr lang="en-US" dirty="0"/>
              <a:t>E-mails </a:t>
            </a:r>
          </a:p>
          <a:p>
            <a:r>
              <a:rPr lang="en-US" dirty="0"/>
              <a:t>Social media use</a:t>
            </a:r>
          </a:p>
          <a:p>
            <a:r>
              <a:rPr lang="en-US" dirty="0"/>
              <a:t>Showing up at a location</a:t>
            </a:r>
          </a:p>
          <a:p>
            <a:endParaRPr lang="en-US" dirty="0"/>
          </a:p>
        </p:txBody>
      </p:sp>
    </p:spTree>
    <p:extLst>
      <p:ext uri="{BB962C8B-B14F-4D97-AF65-F5344CB8AC3E}">
        <p14:creationId xmlns:p14="http://schemas.microsoft.com/office/powerpoint/2010/main" val="27772142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Dating/Relationship Violence</a:t>
            </a:r>
          </a:p>
        </p:txBody>
      </p:sp>
      <p:sp>
        <p:nvSpPr>
          <p:cNvPr id="3" name="Content Placeholder 2"/>
          <p:cNvSpPr>
            <a:spLocks noGrp="1"/>
          </p:cNvSpPr>
          <p:nvPr>
            <p:ph idx="1"/>
          </p:nvPr>
        </p:nvSpPr>
        <p:spPr/>
        <p:txBody>
          <a:bodyPr/>
          <a:lstStyle/>
          <a:p>
            <a:r>
              <a:rPr lang="en-US" dirty="0"/>
              <a:t>Physical harm or abuse (or threats of physical harm or abuse); </a:t>
            </a:r>
          </a:p>
          <a:p>
            <a:r>
              <a:rPr lang="en-US" dirty="0"/>
              <a:t>Arising out of a personal intimate relationship. </a:t>
            </a:r>
          </a:p>
          <a:p>
            <a:endParaRPr lang="en-US" dirty="0"/>
          </a:p>
          <a:p>
            <a:pPr marL="0" indent="0">
              <a:buNone/>
            </a:pPr>
            <a:r>
              <a:rPr lang="en-US" dirty="0"/>
              <a:t>Note: While this is called dating/relationship violence, this category includes more casual intimate relationships.</a:t>
            </a:r>
          </a:p>
        </p:txBody>
      </p:sp>
    </p:spTree>
    <p:extLst>
      <p:ext uri="{BB962C8B-B14F-4D97-AF65-F5344CB8AC3E}">
        <p14:creationId xmlns:p14="http://schemas.microsoft.com/office/powerpoint/2010/main" val="293717962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Non-forcible Sex Acts</a:t>
            </a:r>
          </a:p>
        </p:txBody>
      </p:sp>
      <p:sp>
        <p:nvSpPr>
          <p:cNvPr id="3" name="Content Placeholder 2"/>
          <p:cNvSpPr>
            <a:spLocks noGrp="1"/>
          </p:cNvSpPr>
          <p:nvPr>
            <p:ph idx="1"/>
          </p:nvPr>
        </p:nvSpPr>
        <p:spPr/>
        <p:txBody>
          <a:bodyPr/>
          <a:lstStyle/>
          <a:p>
            <a:r>
              <a:rPr lang="en-US" dirty="0"/>
              <a:t>Statutory Rape </a:t>
            </a:r>
          </a:p>
          <a:p>
            <a:r>
              <a:rPr lang="en-US" dirty="0"/>
              <a:t>Invasions of sexual privacy</a:t>
            </a:r>
          </a:p>
          <a:p>
            <a:pPr lvl="1"/>
            <a:r>
              <a:rPr lang="en-US" dirty="0"/>
              <a:t>Shower/bathroom peeping (technology assisted or otherwise)</a:t>
            </a:r>
          </a:p>
          <a:p>
            <a:pPr lvl="1"/>
            <a:r>
              <a:rPr lang="en-US" dirty="0"/>
              <a:t>Distribution/posting of sexual images (may be sexual harassment)</a:t>
            </a:r>
          </a:p>
          <a:p>
            <a:r>
              <a:rPr lang="en-US" dirty="0"/>
              <a:t>Catch all </a:t>
            </a:r>
          </a:p>
          <a:p>
            <a:pPr marL="457200" lvl="1" indent="0">
              <a:buNone/>
            </a:pPr>
            <a:endParaRPr lang="en-US" dirty="0"/>
          </a:p>
          <a:p>
            <a:endParaRPr lang="en-US" dirty="0"/>
          </a:p>
        </p:txBody>
      </p:sp>
    </p:spTree>
    <p:extLst>
      <p:ext uri="{BB962C8B-B14F-4D97-AF65-F5344CB8AC3E}">
        <p14:creationId xmlns:p14="http://schemas.microsoft.com/office/powerpoint/2010/main" val="2664611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a:defRPr/>
            </a:pPr>
            <a:r>
              <a:rPr lang="en-US" altLang="en-US" i="1" dirty="0"/>
              <a:t>Analyzing a 1B.1 Investigation Report: protected classes</a:t>
            </a:r>
            <a:endParaRPr lang="en-US" altLang="en-US" b="1" i="1" dirty="0"/>
          </a:p>
        </p:txBody>
      </p:sp>
      <p:sp>
        <p:nvSpPr>
          <p:cNvPr id="6147" name="Rectangle 3"/>
          <p:cNvSpPr>
            <a:spLocks noGrp="1" noChangeArrowheads="1"/>
          </p:cNvSpPr>
          <p:nvPr>
            <p:ph idx="1"/>
          </p:nvPr>
        </p:nvSpPr>
        <p:spPr>
          <a:xfrm>
            <a:off x="381000" y="1295400"/>
            <a:ext cx="8763000" cy="5105400"/>
          </a:xfrm>
        </p:spPr>
        <p:txBody>
          <a:bodyPr rtlCol="0">
            <a:normAutofit fontScale="85000" lnSpcReduction="20000"/>
          </a:bodyPr>
          <a:lstStyle/>
          <a:p>
            <a:pPr marL="182880" indent="-182880" eaLnBrk="1" fontAlgn="auto" hangingPunct="1">
              <a:buFontTx/>
              <a:buNone/>
              <a:defRPr/>
            </a:pPr>
            <a:r>
              <a:rPr lang="en-US" altLang="en-US" sz="3500" cap="small" dirty="0">
                <a:solidFill>
                  <a:schemeClr val="bg2"/>
                </a:solidFill>
                <a:effectLst>
                  <a:outerShdw blurRad="38100" dist="38100" dir="2700000" algn="tl">
                    <a:srgbClr val="000000">
                      <a:alpha val="43137"/>
                    </a:srgbClr>
                  </a:outerShdw>
                </a:effectLst>
              </a:rPr>
              <a:t>Second – What is the basis for the allegation(s)?</a:t>
            </a:r>
            <a:br>
              <a:rPr lang="en-US" altLang="en-US" sz="3500" cap="small" dirty="0">
                <a:solidFill>
                  <a:schemeClr val="bg2"/>
                </a:solidFill>
                <a:effectLst>
                  <a:outerShdw blurRad="38100" dist="38100" dir="2700000" algn="tl">
                    <a:srgbClr val="000000">
                      <a:alpha val="43137"/>
                    </a:srgbClr>
                  </a:outerShdw>
                </a:effectLst>
              </a:rPr>
            </a:br>
            <a:endParaRPr lang="en-US" altLang="en-US" sz="2800" cap="small" dirty="0">
              <a:solidFill>
                <a:schemeClr val="bg2"/>
              </a:solidFill>
              <a:effectLst>
                <a:outerShdw blurRad="38100" dist="38100" dir="2700000" algn="tl">
                  <a:srgbClr val="000000">
                    <a:alpha val="43137"/>
                  </a:srgbClr>
                </a:outerShdw>
              </a:effectLst>
            </a:endParaRPr>
          </a:p>
          <a:p>
            <a:pPr marL="182880" lvl="0" indent="-182880">
              <a:buNone/>
              <a:defRPr/>
            </a:pPr>
            <a:r>
              <a:rPr lang="en-US" altLang="en-US" dirty="0">
                <a:solidFill>
                  <a:srgbClr val="139445"/>
                </a:solidFill>
              </a:rPr>
              <a:t>• </a:t>
            </a:r>
            <a:r>
              <a:rPr lang="en-US" altLang="en-US" dirty="0">
                <a:solidFill>
                  <a:srgbClr val="04305C"/>
                </a:solidFill>
              </a:rPr>
              <a:t>Race		 		</a:t>
            </a:r>
            <a:r>
              <a:rPr lang="en-US" altLang="en-US" sz="2800" dirty="0">
                <a:solidFill>
                  <a:srgbClr val="139445"/>
                </a:solidFill>
              </a:rPr>
              <a:t>•</a:t>
            </a:r>
            <a:r>
              <a:rPr lang="en-US" altLang="en-US" sz="2800" dirty="0">
                <a:solidFill>
                  <a:srgbClr val="04305C"/>
                </a:solidFill>
              </a:rPr>
              <a:t>  Color</a:t>
            </a:r>
          </a:p>
          <a:p>
            <a:pPr marL="182880" lvl="0" indent="-182880">
              <a:buNone/>
              <a:defRPr/>
            </a:pPr>
            <a:r>
              <a:rPr lang="en-US" altLang="en-US" sz="2800" dirty="0">
                <a:solidFill>
                  <a:srgbClr val="139445"/>
                </a:solidFill>
              </a:rPr>
              <a:t>•</a:t>
            </a:r>
            <a:r>
              <a:rPr lang="en-US" altLang="en-US" sz="2800" dirty="0">
                <a:solidFill>
                  <a:srgbClr val="04305C"/>
                </a:solidFill>
              </a:rPr>
              <a:t>	 Creed 			</a:t>
            </a:r>
            <a:r>
              <a:rPr lang="en-US" altLang="en-US" sz="2800" dirty="0">
                <a:solidFill>
                  <a:srgbClr val="139445"/>
                </a:solidFill>
              </a:rPr>
              <a:t>•</a:t>
            </a:r>
            <a:r>
              <a:rPr lang="en-US" altLang="en-US" sz="2800" dirty="0">
                <a:solidFill>
                  <a:srgbClr val="04305C"/>
                </a:solidFill>
              </a:rPr>
              <a:t>  Religion</a:t>
            </a:r>
          </a:p>
          <a:p>
            <a:pPr marL="182880" lvl="0" indent="-182880">
              <a:buNone/>
              <a:defRPr/>
            </a:pPr>
            <a:r>
              <a:rPr lang="en-US" altLang="en-US" sz="2800" dirty="0">
                <a:solidFill>
                  <a:srgbClr val="139445"/>
                </a:solidFill>
              </a:rPr>
              <a:t>• </a:t>
            </a:r>
            <a:r>
              <a:rPr lang="en-US" altLang="en-US" sz="2800" dirty="0">
                <a:solidFill>
                  <a:srgbClr val="04305C"/>
                </a:solidFill>
              </a:rPr>
              <a:t>Age			 	</a:t>
            </a:r>
            <a:r>
              <a:rPr lang="en-US" altLang="en-US" sz="2800" dirty="0">
                <a:solidFill>
                  <a:srgbClr val="139445"/>
                </a:solidFill>
              </a:rPr>
              <a:t>•</a:t>
            </a:r>
            <a:r>
              <a:rPr lang="en-US" altLang="en-US" sz="2800" dirty="0">
                <a:solidFill>
                  <a:srgbClr val="04305C"/>
                </a:solidFill>
              </a:rPr>
              <a:t>  National Origin</a:t>
            </a:r>
          </a:p>
          <a:p>
            <a:pPr marL="182880" lvl="0" indent="-182880">
              <a:buNone/>
              <a:defRPr/>
            </a:pPr>
            <a:r>
              <a:rPr lang="en-US" altLang="en-US" sz="2800" dirty="0">
                <a:solidFill>
                  <a:srgbClr val="139445"/>
                </a:solidFill>
              </a:rPr>
              <a:t>•</a:t>
            </a:r>
            <a:r>
              <a:rPr lang="en-US" altLang="en-US" sz="2800" dirty="0">
                <a:solidFill>
                  <a:srgbClr val="04305C"/>
                </a:solidFill>
              </a:rPr>
              <a:t>	 Disability	 		</a:t>
            </a:r>
            <a:r>
              <a:rPr lang="en-US" altLang="en-US" sz="2800" dirty="0">
                <a:solidFill>
                  <a:srgbClr val="139445"/>
                </a:solidFill>
              </a:rPr>
              <a:t>•</a:t>
            </a:r>
            <a:r>
              <a:rPr lang="en-US" altLang="en-US" sz="2800" dirty="0">
                <a:solidFill>
                  <a:srgbClr val="04305C"/>
                </a:solidFill>
              </a:rPr>
              <a:t> Marital Status</a:t>
            </a:r>
          </a:p>
          <a:p>
            <a:pPr marL="182880" lvl="0" indent="-182880">
              <a:buNone/>
              <a:defRPr/>
            </a:pPr>
            <a:r>
              <a:rPr lang="en-US" altLang="en-US" sz="2800" dirty="0">
                <a:solidFill>
                  <a:srgbClr val="139445"/>
                </a:solidFill>
              </a:rPr>
              <a:t>• </a:t>
            </a:r>
            <a:r>
              <a:rPr lang="en-US" altLang="en-US" sz="2800" dirty="0">
                <a:solidFill>
                  <a:srgbClr val="04305C"/>
                </a:solidFill>
              </a:rPr>
              <a:t>Sexual Orientation		</a:t>
            </a:r>
            <a:r>
              <a:rPr lang="en-US" altLang="en-US" sz="2800" dirty="0">
                <a:solidFill>
                  <a:srgbClr val="139445"/>
                </a:solidFill>
              </a:rPr>
              <a:t>•</a:t>
            </a:r>
            <a:r>
              <a:rPr lang="en-US" altLang="en-US" sz="2800" dirty="0">
                <a:solidFill>
                  <a:srgbClr val="04305C"/>
                </a:solidFill>
              </a:rPr>
              <a:t> Gender Identity</a:t>
            </a:r>
          </a:p>
          <a:p>
            <a:pPr marL="0" lvl="0" indent="0">
              <a:buNone/>
              <a:defRPr/>
            </a:pPr>
            <a:r>
              <a:rPr lang="en-US" altLang="en-US" sz="2800" dirty="0">
                <a:solidFill>
                  <a:srgbClr val="139445"/>
                </a:solidFill>
              </a:rPr>
              <a:t>• </a:t>
            </a:r>
            <a:r>
              <a:rPr lang="en-US" altLang="en-US" sz="2800" dirty="0">
                <a:solidFill>
                  <a:srgbClr val="04305C"/>
                </a:solidFill>
              </a:rPr>
              <a:t>Gender Expression 		</a:t>
            </a:r>
            <a:r>
              <a:rPr lang="en-US" altLang="en-US" sz="2800" dirty="0">
                <a:solidFill>
                  <a:srgbClr val="139445"/>
                </a:solidFill>
              </a:rPr>
              <a:t>•</a:t>
            </a:r>
            <a:r>
              <a:rPr lang="en-US" altLang="en-US" sz="2800" dirty="0">
                <a:solidFill>
                  <a:srgbClr val="04305C"/>
                </a:solidFill>
              </a:rPr>
              <a:t> Veteran Status</a:t>
            </a:r>
          </a:p>
          <a:p>
            <a:pPr marL="0" lvl="0" indent="0">
              <a:buNone/>
              <a:defRPr/>
            </a:pPr>
            <a:r>
              <a:rPr lang="en-US" altLang="en-US" sz="2800" dirty="0">
                <a:solidFill>
                  <a:srgbClr val="139445"/>
                </a:solidFill>
              </a:rPr>
              <a:t>• </a:t>
            </a:r>
            <a:r>
              <a:rPr lang="en-US" altLang="en-US" sz="2800" dirty="0">
                <a:solidFill>
                  <a:srgbClr val="04305C"/>
                </a:solidFill>
              </a:rPr>
              <a:t>Familial Status 		</a:t>
            </a:r>
            <a:r>
              <a:rPr lang="en-US" altLang="en-US" sz="2800" dirty="0">
                <a:solidFill>
                  <a:srgbClr val="139445"/>
                </a:solidFill>
              </a:rPr>
              <a:t>• </a:t>
            </a:r>
            <a:r>
              <a:rPr lang="en-US" altLang="en-US" sz="2800" dirty="0">
                <a:solidFill>
                  <a:srgbClr val="04305C"/>
                </a:solidFill>
              </a:rPr>
              <a:t>Genetic Information (employees)</a:t>
            </a:r>
          </a:p>
          <a:p>
            <a:pPr marL="182880" lvl="0" indent="-182880">
              <a:buNone/>
              <a:defRPr/>
            </a:pPr>
            <a:r>
              <a:rPr lang="en-US" altLang="en-US" sz="2800" dirty="0">
                <a:solidFill>
                  <a:srgbClr val="139445"/>
                </a:solidFill>
              </a:rPr>
              <a:t>•</a:t>
            </a:r>
            <a:r>
              <a:rPr lang="en-US" altLang="en-US" sz="2800" dirty="0">
                <a:solidFill>
                  <a:srgbClr val="04305C"/>
                </a:solidFill>
              </a:rPr>
              <a:t> Sex </a:t>
            </a:r>
            <a:r>
              <a:rPr lang="en-US" sz="2800" dirty="0">
                <a:solidFill>
                  <a:srgbClr val="04305C"/>
                </a:solidFill>
              </a:rPr>
              <a:t>(including pregnancy, child birth, and related medical conditions)</a:t>
            </a:r>
            <a:endParaRPr lang="en-US" altLang="en-US" sz="2800" dirty="0">
              <a:solidFill>
                <a:srgbClr val="139445"/>
              </a:solidFill>
            </a:endParaRPr>
          </a:p>
          <a:p>
            <a:pPr marL="182880" lvl="0" indent="-182880">
              <a:buNone/>
              <a:defRPr/>
            </a:pPr>
            <a:r>
              <a:rPr lang="en-US" altLang="en-US" sz="2800" dirty="0">
                <a:solidFill>
                  <a:srgbClr val="139445"/>
                </a:solidFill>
              </a:rPr>
              <a:t>• </a:t>
            </a:r>
            <a:r>
              <a:rPr lang="en-US" altLang="en-US" sz="2800" dirty="0">
                <a:solidFill>
                  <a:srgbClr val="04305C"/>
                </a:solidFill>
              </a:rPr>
              <a:t>Status with regard to Public Assistance</a:t>
            </a:r>
          </a:p>
          <a:p>
            <a:pPr marL="182880" lvl="0" indent="-182880">
              <a:buNone/>
              <a:defRPr/>
            </a:pPr>
            <a:r>
              <a:rPr lang="en-US" altLang="en-US" sz="2800" dirty="0">
                <a:solidFill>
                  <a:srgbClr val="139445"/>
                </a:solidFill>
              </a:rPr>
              <a:t>• </a:t>
            </a:r>
            <a:r>
              <a:rPr lang="en-US" altLang="en-US" sz="2800" dirty="0">
                <a:solidFill>
                  <a:srgbClr val="04305C"/>
                </a:solidFill>
              </a:rPr>
              <a:t>Membership or activity in a local human rights commission</a:t>
            </a:r>
          </a:p>
        </p:txBody>
      </p:sp>
    </p:spTree>
  </p:cSld>
  <p:clrMapOvr>
    <a:overrideClrMapping bg1="lt1" tx1="dk1" bg2="lt2" tx2="dk2" accent1="accent1" accent2="accent2" accent3="accent3" accent4="accent4" accent5="accent5" accent6="accent6" hlink="hlink" folHlink="folHlink"/>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algn="ctr"/>
            <a:r>
              <a:rPr lang="en-US" sz="6000" dirty="0"/>
              <a:t>Assessing Credibility</a:t>
            </a:r>
            <a:br>
              <a:rPr lang="en-US" sz="6000" dirty="0"/>
            </a:br>
            <a:endParaRPr lang="en-US" sz="6000" dirty="0"/>
          </a:p>
        </p:txBody>
      </p:sp>
    </p:spTree>
    <p:extLst>
      <p:ext uri="{BB962C8B-B14F-4D97-AF65-F5344CB8AC3E}">
        <p14:creationId xmlns:p14="http://schemas.microsoft.com/office/powerpoint/2010/main" val="361423038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rmAutofit fontScale="90000"/>
          </a:bodyPr>
          <a:lstStyle/>
          <a:p>
            <a:pPr eaLnBrk="1" fontAlgn="auto" hangingPunct="1">
              <a:spcAft>
                <a:spcPts val="0"/>
              </a:spcAft>
              <a:defRPr/>
            </a:pPr>
            <a:r>
              <a:rPr lang="en-US" altLang="en-US" b="1" i="1"/>
              <a:t>Information that may be helpful in decisionmaking</a:t>
            </a:r>
          </a:p>
        </p:txBody>
      </p:sp>
      <p:sp>
        <p:nvSpPr>
          <p:cNvPr id="17411" name="Rectangle 3"/>
          <p:cNvSpPr>
            <a:spLocks noGrp="1" noChangeArrowheads="1"/>
          </p:cNvSpPr>
          <p:nvPr>
            <p:ph idx="1"/>
          </p:nvPr>
        </p:nvSpPr>
        <p:spPr/>
        <p:txBody>
          <a:bodyPr rtlCol="0">
            <a:normAutofit lnSpcReduction="10000"/>
          </a:bodyPr>
          <a:lstStyle/>
          <a:p>
            <a:pPr marL="182880" indent="-182880" eaLnBrk="1" fontAlgn="auto" hangingPunct="1">
              <a:defRPr/>
            </a:pPr>
            <a:r>
              <a:rPr lang="en-US" altLang="en-US" sz="2600"/>
              <a:t>Evidence about the credibility of the alleged victim and harasser</a:t>
            </a:r>
          </a:p>
          <a:p>
            <a:pPr marL="182880" indent="-182880" eaLnBrk="1" fontAlgn="auto" hangingPunct="1">
              <a:defRPr/>
            </a:pPr>
            <a:r>
              <a:rPr lang="en-US" altLang="en-US" sz="2600"/>
              <a:t>Evidence that the alleged harasser has been found to have harassed others</a:t>
            </a:r>
          </a:p>
          <a:p>
            <a:pPr marL="182880" indent="-182880" eaLnBrk="1" fontAlgn="auto" hangingPunct="1">
              <a:defRPr/>
            </a:pPr>
            <a:r>
              <a:rPr lang="en-US" altLang="en-US" sz="2600"/>
              <a:t>Evidence that the victim has made false allegations against others</a:t>
            </a:r>
          </a:p>
          <a:p>
            <a:pPr marL="182880" indent="-182880" eaLnBrk="1" fontAlgn="auto" hangingPunct="1">
              <a:defRPr/>
            </a:pPr>
            <a:r>
              <a:rPr lang="en-US" altLang="en-US" sz="2600"/>
              <a:t>Evidence of the victim’s reaction or behavior after the harassment</a:t>
            </a:r>
          </a:p>
          <a:p>
            <a:pPr marL="182880" indent="-182880" eaLnBrk="1" fontAlgn="auto" hangingPunct="1">
              <a:defRPr/>
            </a:pPr>
            <a:r>
              <a:rPr lang="en-US" altLang="en-US" sz="2600"/>
              <a:t>Evidence about whether the victim filed a complaint, told others, or wrote about the conduct soon after it occurred</a:t>
            </a:r>
          </a:p>
        </p:txBody>
      </p:sp>
    </p:spTree>
  </p:cSld>
  <p:clrMapOvr>
    <a:overrideClrMapping bg1="lt1" tx1="dk1" bg2="lt2" tx2="dk2" accent1="accent1" accent2="accent2" accent3="accent3" accent4="accent4" accent5="accent5" accent6="accent6" hlink="hlink" folHlink="folHlink"/>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Check Your Bias as a Decisionmaker</a:t>
            </a:r>
          </a:p>
        </p:txBody>
      </p:sp>
    </p:spTree>
    <p:extLst>
      <p:ext uri="{BB962C8B-B14F-4D97-AF65-F5344CB8AC3E}">
        <p14:creationId xmlns:p14="http://schemas.microsoft.com/office/powerpoint/2010/main" val="784634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Types of Bias</a:t>
            </a:r>
          </a:p>
        </p:txBody>
      </p:sp>
      <p:sp>
        <p:nvSpPr>
          <p:cNvPr id="2" name="Content Placeholder 1"/>
          <p:cNvSpPr>
            <a:spLocks noGrp="1"/>
          </p:cNvSpPr>
          <p:nvPr>
            <p:ph idx="1"/>
          </p:nvPr>
        </p:nvSpPr>
        <p:spPr/>
        <p:txBody>
          <a:bodyPr>
            <a:normAutofit fontScale="92500" lnSpcReduction="20000"/>
          </a:bodyPr>
          <a:lstStyle/>
          <a:p>
            <a:r>
              <a:rPr lang="en-US" dirty="0"/>
              <a:t>Protected Category Biases </a:t>
            </a:r>
            <a:r>
              <a:rPr lang="en-US" sz="1900" dirty="0"/>
              <a:t>(non-exhaustive list)</a:t>
            </a:r>
          </a:p>
          <a:p>
            <a:pPr lvl="1"/>
            <a:r>
              <a:rPr lang="en-US" dirty="0"/>
              <a:t>Race</a:t>
            </a:r>
          </a:p>
          <a:p>
            <a:pPr lvl="1"/>
            <a:r>
              <a:rPr lang="en-US" dirty="0"/>
              <a:t>Gender</a:t>
            </a:r>
          </a:p>
          <a:p>
            <a:pPr lvl="1"/>
            <a:r>
              <a:rPr lang="en-US" dirty="0"/>
              <a:t>Sexual Orientation</a:t>
            </a:r>
          </a:p>
          <a:p>
            <a:pPr lvl="1"/>
            <a:r>
              <a:rPr lang="en-US" dirty="0"/>
              <a:t>Gender Identity</a:t>
            </a:r>
          </a:p>
          <a:p>
            <a:pPr lvl="1"/>
            <a:r>
              <a:rPr lang="en-US" dirty="0"/>
              <a:t>Religion</a:t>
            </a:r>
          </a:p>
          <a:p>
            <a:pPr lvl="1"/>
            <a:r>
              <a:rPr lang="en-US" dirty="0"/>
              <a:t>Class</a:t>
            </a:r>
          </a:p>
          <a:p>
            <a:pPr lvl="1"/>
            <a:r>
              <a:rPr lang="en-US" dirty="0"/>
              <a:t>Age</a:t>
            </a:r>
          </a:p>
          <a:p>
            <a:pPr lvl="1"/>
            <a:r>
              <a:rPr lang="en-US" dirty="0"/>
              <a:t>National Origin</a:t>
            </a:r>
          </a:p>
          <a:p>
            <a:pPr lvl="1"/>
            <a:r>
              <a:rPr lang="en-US" dirty="0"/>
              <a:t>Disability</a:t>
            </a:r>
          </a:p>
          <a:p>
            <a:r>
              <a:rPr lang="en-US" dirty="0"/>
              <a:t>Investigator-Specific Biases</a:t>
            </a:r>
          </a:p>
          <a:p>
            <a:r>
              <a:rPr lang="en-US" dirty="0"/>
              <a:t>Title IX-Specific Biases</a:t>
            </a:r>
          </a:p>
        </p:txBody>
      </p:sp>
    </p:spTree>
    <p:extLst>
      <p:ext uri="{BB962C8B-B14F-4D97-AF65-F5344CB8AC3E}">
        <p14:creationId xmlns:p14="http://schemas.microsoft.com/office/powerpoint/2010/main" val="41674137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Implicit Bias</a:t>
            </a:r>
          </a:p>
        </p:txBody>
      </p:sp>
      <p:sp>
        <p:nvSpPr>
          <p:cNvPr id="2" name="Content Placeholder 1"/>
          <p:cNvSpPr>
            <a:spLocks noGrp="1"/>
          </p:cNvSpPr>
          <p:nvPr>
            <p:ph idx="1"/>
          </p:nvPr>
        </p:nvSpPr>
        <p:spPr/>
        <p:txBody>
          <a:bodyPr>
            <a:normAutofit fontScale="92500" lnSpcReduction="20000"/>
          </a:bodyPr>
          <a:lstStyle/>
          <a:p>
            <a:r>
              <a:rPr lang="en-US" dirty="0"/>
              <a:t>What is it? </a:t>
            </a:r>
          </a:p>
          <a:p>
            <a:pPr lvl="1"/>
            <a:r>
              <a:rPr lang="en-US" dirty="0"/>
              <a:t>Attitudes or stereotypes that affect our understanding, actions, and decisions in an unconscious manner</a:t>
            </a:r>
          </a:p>
          <a:p>
            <a:r>
              <a:rPr lang="en-US" dirty="0"/>
              <a:t>Who has it?</a:t>
            </a:r>
          </a:p>
          <a:p>
            <a:pPr lvl="1"/>
            <a:r>
              <a:rPr lang="en-US" dirty="0"/>
              <a:t>Implicit biases are pervasive. Everyone possess them</a:t>
            </a:r>
          </a:p>
          <a:p>
            <a:pPr lvl="1"/>
            <a:r>
              <a:rPr lang="en-US" dirty="0"/>
              <a:t>The implicit associations a person has do not necessarily align with their declared beliefs or even reflect stances they would explicitly endorse</a:t>
            </a:r>
          </a:p>
          <a:p>
            <a:pPr lvl="1"/>
            <a:r>
              <a:rPr lang="en-US" dirty="0"/>
              <a:t>A person generally tends to hold implicit biases that favor their own “in” group (although research shows that people can hold biases against their own “in” group too)</a:t>
            </a:r>
          </a:p>
          <a:p>
            <a:pPr marL="457200" lvl="1" indent="0">
              <a:buNone/>
            </a:pPr>
            <a:endParaRPr lang="en-US" dirty="0"/>
          </a:p>
          <a:p>
            <a:pPr marL="0" indent="0" algn="r">
              <a:buNone/>
            </a:pPr>
            <a:r>
              <a:rPr lang="en-US" sz="1900" dirty="0"/>
              <a:t>Kirwan Institute for the Study of Race and Ethnicity</a:t>
            </a:r>
          </a:p>
        </p:txBody>
      </p:sp>
    </p:spTree>
    <p:extLst>
      <p:ext uri="{BB962C8B-B14F-4D97-AF65-F5344CB8AC3E}">
        <p14:creationId xmlns:p14="http://schemas.microsoft.com/office/powerpoint/2010/main" val="71375230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Implicit Bias, continued</a:t>
            </a:r>
          </a:p>
        </p:txBody>
      </p:sp>
      <p:sp>
        <p:nvSpPr>
          <p:cNvPr id="2" name="Content Placeholder 1"/>
          <p:cNvSpPr>
            <a:spLocks noGrp="1"/>
          </p:cNvSpPr>
          <p:nvPr>
            <p:ph idx="1"/>
          </p:nvPr>
        </p:nvSpPr>
        <p:spPr/>
        <p:txBody>
          <a:bodyPr/>
          <a:lstStyle/>
          <a:p>
            <a:r>
              <a:rPr lang="en-US" dirty="0"/>
              <a:t>What can we do to counteract it?</a:t>
            </a:r>
          </a:p>
          <a:p>
            <a:pPr lvl="1"/>
            <a:r>
              <a:rPr lang="en-US" dirty="0"/>
              <a:t>Implicit biases are malleable and can be unlearned</a:t>
            </a:r>
          </a:p>
          <a:p>
            <a:pPr lvl="1"/>
            <a:r>
              <a:rPr lang="en-US" dirty="0"/>
              <a:t>Be conscious of the reality of implicit bias</a:t>
            </a:r>
          </a:p>
          <a:p>
            <a:pPr lvl="1"/>
            <a:r>
              <a:rPr lang="en-US" dirty="0"/>
              <a:t>Be aware of our own implicit bias</a:t>
            </a:r>
          </a:p>
          <a:p>
            <a:pPr lvl="2"/>
            <a:r>
              <a:rPr lang="en-US" dirty="0"/>
              <a:t>Educate yourself – Consider taking the Implicit Association Test (IAT) at implicit.Harvard.edu</a:t>
            </a:r>
          </a:p>
          <a:p>
            <a:pPr lvl="1"/>
            <a:r>
              <a:rPr lang="en-US" dirty="0"/>
              <a:t>Check ourselves in our work – Be accountable</a:t>
            </a:r>
          </a:p>
          <a:p>
            <a:pPr lvl="2"/>
            <a:r>
              <a:rPr lang="en-US" dirty="0"/>
              <a:t>When confronted with bias, take the time to examine your action or beliefs. Think of how you would explicitly justify them to other people.</a:t>
            </a:r>
          </a:p>
        </p:txBody>
      </p:sp>
    </p:spTree>
    <p:extLst>
      <p:ext uri="{BB962C8B-B14F-4D97-AF65-F5344CB8AC3E}">
        <p14:creationId xmlns:p14="http://schemas.microsoft.com/office/powerpoint/2010/main" val="20740551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Confirmation Bias</a:t>
            </a:r>
          </a:p>
        </p:txBody>
      </p:sp>
      <p:pic>
        <p:nvPicPr>
          <p:cNvPr id="9218" name="Picture 2" descr="Two circles that slightly overlap. In the left circle, the words &quot;What the facts say,&quot; is written, and there is a label for this circle: undervalued. The right circle has the text: &quot;What confirms our beliefs&quot; with the label below it, &quot;foolish.&quot; The small overlapping section is labeled &quot;overvalued.&quot; The image is from James Clear"/>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t="17462"/>
          <a:stretch/>
        </p:blipFill>
        <p:spPr bwMode="auto">
          <a:xfrm>
            <a:off x="1905000" y="1981200"/>
            <a:ext cx="5676900" cy="3124200"/>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638800" y="5562600"/>
            <a:ext cx="2286000" cy="369332"/>
          </a:xfrm>
          <a:prstGeom prst="rect">
            <a:avLst/>
          </a:prstGeom>
          <a:noFill/>
        </p:spPr>
        <p:txBody>
          <a:bodyPr wrap="square" rtlCol="0">
            <a:spAutoFit/>
          </a:bodyPr>
          <a:lstStyle/>
          <a:p>
            <a:r>
              <a:rPr lang="en-US" dirty="0"/>
              <a:t>--JamesClear.com</a:t>
            </a:r>
          </a:p>
        </p:txBody>
      </p:sp>
    </p:spTree>
    <p:extLst>
      <p:ext uri="{BB962C8B-B14F-4D97-AF65-F5344CB8AC3E}">
        <p14:creationId xmlns:p14="http://schemas.microsoft.com/office/powerpoint/2010/main" val="64688423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Sexual Violence Case Specific Biases</a:t>
            </a:r>
          </a:p>
        </p:txBody>
      </p:sp>
      <p:sp>
        <p:nvSpPr>
          <p:cNvPr id="3" name="Content Placeholder 2"/>
          <p:cNvSpPr>
            <a:spLocks noGrp="1"/>
          </p:cNvSpPr>
          <p:nvPr>
            <p:ph idx="1"/>
          </p:nvPr>
        </p:nvSpPr>
        <p:spPr/>
        <p:txBody>
          <a:bodyPr>
            <a:normAutofit fontScale="92500" lnSpcReduction="20000"/>
          </a:bodyPr>
          <a:lstStyle/>
          <a:p>
            <a:r>
              <a:rPr lang="en-US" dirty="0"/>
              <a:t>The subject matter of these cases is often personal and very intimate</a:t>
            </a:r>
          </a:p>
          <a:p>
            <a:r>
              <a:rPr lang="en-US" dirty="0"/>
              <a:t>Most of us hold our own conscious beliefs and practices when it comes to this content area and it is important not to intentionally or unintentionally cast your lens on the matters you investigate</a:t>
            </a:r>
          </a:p>
          <a:p>
            <a:pPr lvl="1"/>
            <a:r>
              <a:rPr lang="en-US" dirty="0"/>
              <a:t>Your own sexual experiences</a:t>
            </a:r>
          </a:p>
          <a:p>
            <a:pPr lvl="1"/>
            <a:r>
              <a:rPr lang="en-US" dirty="0"/>
              <a:t>Moral or religious views about sex</a:t>
            </a:r>
          </a:p>
          <a:p>
            <a:pPr lvl="1"/>
            <a:r>
              <a:rPr lang="en-US" dirty="0"/>
              <a:t>Comfort level in using terms – subject matter</a:t>
            </a:r>
          </a:p>
        </p:txBody>
      </p:sp>
    </p:spTree>
    <p:extLst>
      <p:ext uri="{BB962C8B-B14F-4D97-AF65-F5344CB8AC3E}">
        <p14:creationId xmlns:p14="http://schemas.microsoft.com/office/powerpoint/2010/main" val="252198789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Alcohol and Drug Use Biases</a:t>
            </a:r>
          </a:p>
        </p:txBody>
      </p:sp>
      <p:sp>
        <p:nvSpPr>
          <p:cNvPr id="3" name="Content Placeholder 2"/>
          <p:cNvSpPr>
            <a:spLocks noGrp="1"/>
          </p:cNvSpPr>
          <p:nvPr>
            <p:ph idx="1"/>
          </p:nvPr>
        </p:nvSpPr>
        <p:spPr/>
        <p:txBody>
          <a:bodyPr/>
          <a:lstStyle/>
          <a:p>
            <a:r>
              <a:rPr lang="en-US" dirty="0"/>
              <a:t>You may have your own views on and experiences with:</a:t>
            </a:r>
          </a:p>
          <a:p>
            <a:pPr lvl="1"/>
            <a:r>
              <a:rPr lang="en-US" dirty="0"/>
              <a:t> Alcohol use </a:t>
            </a:r>
          </a:p>
          <a:p>
            <a:pPr lvl="1"/>
            <a:r>
              <a:rPr lang="en-US" dirty="0"/>
              <a:t>Drug use</a:t>
            </a:r>
          </a:p>
          <a:p>
            <a:r>
              <a:rPr lang="en-US" dirty="0"/>
              <a:t>These things may have impacted your life	</a:t>
            </a:r>
          </a:p>
        </p:txBody>
      </p:sp>
    </p:spTree>
    <p:extLst>
      <p:ext uri="{BB962C8B-B14F-4D97-AF65-F5344CB8AC3E}">
        <p14:creationId xmlns:p14="http://schemas.microsoft.com/office/powerpoint/2010/main" val="73740077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Report Structure</a:t>
            </a:r>
          </a:p>
        </p:txBody>
      </p:sp>
      <p:sp>
        <p:nvSpPr>
          <p:cNvPr id="2" name="Content Placeholder 1"/>
          <p:cNvSpPr>
            <a:spLocks noGrp="1"/>
          </p:cNvSpPr>
          <p:nvPr>
            <p:ph idx="1"/>
          </p:nvPr>
        </p:nvSpPr>
        <p:spPr/>
        <p:txBody>
          <a:bodyPr>
            <a:normAutofit fontScale="62500" lnSpcReduction="20000"/>
          </a:bodyPr>
          <a:lstStyle/>
          <a:p>
            <a:pPr>
              <a:lnSpc>
                <a:spcPct val="120000"/>
              </a:lnSpc>
            </a:pPr>
            <a:r>
              <a:rPr lang="en-US" dirty="0"/>
              <a:t>Disclosure Notice</a:t>
            </a:r>
          </a:p>
          <a:p>
            <a:pPr>
              <a:lnSpc>
                <a:spcPct val="120000"/>
              </a:lnSpc>
            </a:pPr>
            <a:r>
              <a:rPr lang="en-US" dirty="0"/>
              <a:t>Investigation report cover page</a:t>
            </a:r>
          </a:p>
          <a:p>
            <a:pPr lvl="1">
              <a:lnSpc>
                <a:spcPct val="120000"/>
              </a:lnSpc>
            </a:pPr>
            <a:r>
              <a:rPr lang="en-US" dirty="0"/>
              <a:t>Date, Report for, Report by, Nature of investigation, Complainant(s), Respondent(s)</a:t>
            </a:r>
          </a:p>
          <a:p>
            <a:pPr>
              <a:lnSpc>
                <a:spcPct val="120000"/>
              </a:lnSpc>
            </a:pPr>
            <a:r>
              <a:rPr lang="en-US" dirty="0"/>
              <a:t>Table of Contents (If lengthy report or many exhibits)</a:t>
            </a:r>
          </a:p>
          <a:p>
            <a:pPr>
              <a:lnSpc>
                <a:spcPct val="120000"/>
              </a:lnSpc>
            </a:pPr>
            <a:r>
              <a:rPr lang="en-US" dirty="0"/>
              <a:t>Rationale or basis for investigation</a:t>
            </a:r>
          </a:p>
          <a:p>
            <a:pPr>
              <a:lnSpc>
                <a:spcPct val="120000"/>
              </a:lnSpc>
            </a:pPr>
            <a:r>
              <a:rPr lang="en-US" dirty="0"/>
              <a:t>Methodology for the investigation</a:t>
            </a:r>
          </a:p>
          <a:p>
            <a:pPr>
              <a:lnSpc>
                <a:spcPct val="120000"/>
              </a:lnSpc>
            </a:pPr>
            <a:r>
              <a:rPr lang="en-US" dirty="0"/>
              <a:t>Summary of complainant(s) allegation(s)</a:t>
            </a:r>
          </a:p>
          <a:p>
            <a:pPr>
              <a:lnSpc>
                <a:spcPct val="120000"/>
              </a:lnSpc>
            </a:pPr>
            <a:r>
              <a:rPr lang="en-US" dirty="0"/>
              <a:t>Summary of witness statement(s)</a:t>
            </a:r>
          </a:p>
          <a:p>
            <a:pPr>
              <a:lnSpc>
                <a:spcPct val="120000"/>
              </a:lnSpc>
            </a:pPr>
            <a:r>
              <a:rPr lang="en-US" dirty="0"/>
              <a:t>Summary of respondent(s) statement(s)</a:t>
            </a:r>
          </a:p>
          <a:p>
            <a:pPr>
              <a:lnSpc>
                <a:spcPct val="120000"/>
              </a:lnSpc>
            </a:pPr>
            <a:r>
              <a:rPr lang="en-US" dirty="0"/>
              <a:t>Assessments of credibility</a:t>
            </a:r>
          </a:p>
          <a:p>
            <a:pPr>
              <a:lnSpc>
                <a:spcPct val="120000"/>
              </a:lnSpc>
            </a:pPr>
            <a:r>
              <a:rPr lang="en-US" dirty="0"/>
              <a:t>Findings of fact</a:t>
            </a:r>
          </a:p>
          <a:p>
            <a:pPr>
              <a:lnSpc>
                <a:spcPct val="120000"/>
              </a:lnSpc>
            </a:pPr>
            <a:r>
              <a:rPr lang="en-US" dirty="0"/>
              <a:t>Investigative analysis</a:t>
            </a:r>
          </a:p>
          <a:p>
            <a:pPr>
              <a:lnSpc>
                <a:spcPct val="120000"/>
              </a:lnSpc>
            </a:pPr>
            <a:r>
              <a:rPr lang="en-US" dirty="0"/>
              <a:t>Conclusion</a:t>
            </a:r>
          </a:p>
          <a:p>
            <a:endParaRPr lang="en-US" dirty="0"/>
          </a:p>
          <a:p>
            <a:endParaRPr lang="en-US" dirty="0"/>
          </a:p>
        </p:txBody>
      </p:sp>
    </p:spTree>
    <p:extLst>
      <p:ext uri="{BB962C8B-B14F-4D97-AF65-F5344CB8AC3E}">
        <p14:creationId xmlns:p14="http://schemas.microsoft.com/office/powerpoint/2010/main" val="968533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Analyzing the Report</a:t>
            </a:r>
          </a:p>
        </p:txBody>
      </p:sp>
      <p:sp>
        <p:nvSpPr>
          <p:cNvPr id="3" name="Content Placeholder 2"/>
          <p:cNvSpPr>
            <a:spLocks noGrp="1"/>
          </p:cNvSpPr>
          <p:nvPr>
            <p:ph idx="1"/>
          </p:nvPr>
        </p:nvSpPr>
        <p:spPr/>
        <p:txBody>
          <a:bodyPr/>
          <a:lstStyle/>
          <a:p>
            <a:r>
              <a:rPr lang="en-US" u="sng" dirty="0">
                <a:solidFill>
                  <a:schemeClr val="bg2"/>
                </a:solidFill>
              </a:rPr>
              <a:t>NOTE:</a:t>
            </a:r>
            <a:r>
              <a:rPr lang="en-US" dirty="0"/>
              <a:t> An investigation may concern more than one allegation. Each allegation may have more than one basis. </a:t>
            </a:r>
          </a:p>
        </p:txBody>
      </p:sp>
    </p:spTree>
    <p:extLst>
      <p:ext uri="{BB962C8B-B14F-4D97-AF65-F5344CB8AC3E}">
        <p14:creationId xmlns:p14="http://schemas.microsoft.com/office/powerpoint/2010/main" val="233558261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fontAlgn="auto" hangingPunct="1">
              <a:spcAft>
                <a:spcPts val="0"/>
              </a:spcAft>
              <a:defRPr/>
            </a:pPr>
            <a:r>
              <a:rPr lang="en-US" altLang="en-US" b="1" i="1"/>
              <a:t>Discipline</a:t>
            </a:r>
          </a:p>
        </p:txBody>
      </p:sp>
      <p:sp>
        <p:nvSpPr>
          <p:cNvPr id="24579" name="Rectangle 3"/>
          <p:cNvSpPr>
            <a:spLocks noGrp="1" noChangeArrowheads="1"/>
          </p:cNvSpPr>
          <p:nvPr>
            <p:ph idx="1"/>
          </p:nvPr>
        </p:nvSpPr>
        <p:spPr>
          <a:xfrm>
            <a:off x="685800" y="1981200"/>
            <a:ext cx="7772400" cy="4206875"/>
          </a:xfrm>
        </p:spPr>
        <p:txBody>
          <a:bodyPr/>
          <a:lstStyle/>
          <a:p>
            <a:pPr eaLnBrk="1" hangingPunct="1"/>
            <a:r>
              <a:rPr lang="en-US" altLang="en-US" sz="2800" dirty="0"/>
              <a:t>Prompt</a:t>
            </a:r>
          </a:p>
          <a:p>
            <a:pPr eaLnBrk="1" hangingPunct="1"/>
            <a:r>
              <a:rPr lang="en-US" altLang="en-US" sz="2800" dirty="0"/>
              <a:t>Equitable</a:t>
            </a:r>
          </a:p>
          <a:p>
            <a:pPr eaLnBrk="1" hangingPunct="1"/>
            <a:r>
              <a:rPr lang="en-US" altLang="en-US" sz="2800" dirty="0"/>
              <a:t>Stop (as well as prevent and remedy – might be more global and less-case specific pieces for the college or university </a:t>
            </a:r>
            <a:r>
              <a:rPr lang="en-US" altLang="en-US" sz="2800"/>
              <a:t>to consider)</a:t>
            </a:r>
            <a:endParaRPr lang="en-US" altLang="en-US" sz="2800" dirty="0"/>
          </a:p>
        </p:txBody>
      </p:sp>
    </p:spTree>
  </p:cSld>
  <p:clrMapOvr>
    <a:overrideClrMapping bg1="lt1" tx1="dk1" bg2="lt2" tx2="dk2" accent1="accent1" accent2="accent2" accent3="accent3" accent4="accent4" accent5="accent5" accent6="accent6" hlink="hlink" folHlink="folHlink"/>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Implementing the 1B.1 Decision</a:t>
            </a:r>
          </a:p>
        </p:txBody>
      </p:sp>
      <p:sp>
        <p:nvSpPr>
          <p:cNvPr id="8" name="Text Placeholder 7"/>
          <p:cNvSpPr>
            <a:spLocks noGrp="1"/>
          </p:cNvSpPr>
          <p:nvPr>
            <p:ph type="body" sz="quarter" idx="13"/>
          </p:nvPr>
        </p:nvSpPr>
        <p:spPr/>
        <p:txBody>
          <a:bodyPr/>
          <a:lstStyle/>
          <a:p>
            <a:r>
              <a:rPr lang="en-US" dirty="0"/>
              <a:t>Jim Jorstad</a:t>
            </a:r>
          </a:p>
        </p:txBody>
      </p:sp>
      <p:sp>
        <p:nvSpPr>
          <p:cNvPr id="10" name="Text Placeholder 9"/>
          <p:cNvSpPr>
            <a:spLocks noGrp="1"/>
          </p:cNvSpPr>
          <p:nvPr>
            <p:ph type="body" sz="quarter" idx="11"/>
          </p:nvPr>
        </p:nvSpPr>
        <p:spPr/>
        <p:txBody>
          <a:bodyPr/>
          <a:lstStyle/>
          <a:p>
            <a:r>
              <a:rPr lang="en-US" dirty="0"/>
              <a:t>Labor Relations</a:t>
            </a:r>
          </a:p>
        </p:txBody>
      </p:sp>
      <p:sp>
        <p:nvSpPr>
          <p:cNvPr id="3" name="Text Placeholder 2"/>
          <p:cNvSpPr>
            <a:spLocks noGrp="1"/>
          </p:cNvSpPr>
          <p:nvPr>
            <p:ph type="body" sz="quarter" idx="14"/>
          </p:nvPr>
        </p:nvSpPr>
        <p:spPr/>
        <p:txBody>
          <a:bodyPr/>
          <a:lstStyle/>
          <a:p>
            <a:r>
              <a:rPr lang="en-US" dirty="0"/>
              <a:t>MINNESOTA STATE</a:t>
            </a:r>
          </a:p>
        </p:txBody>
      </p:sp>
    </p:spTree>
    <p:extLst>
      <p:ext uri="{BB962C8B-B14F-4D97-AF65-F5344CB8AC3E}">
        <p14:creationId xmlns:p14="http://schemas.microsoft.com/office/powerpoint/2010/main" val="393578667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Decision-maker’s Responsibilities</a:t>
            </a:r>
          </a:p>
        </p:txBody>
      </p:sp>
      <p:sp>
        <p:nvSpPr>
          <p:cNvPr id="2" name="Content Placeholder 1"/>
          <p:cNvSpPr>
            <a:spLocks noGrp="1"/>
          </p:cNvSpPr>
          <p:nvPr>
            <p:ph idx="1"/>
          </p:nvPr>
        </p:nvSpPr>
        <p:spPr/>
        <p:txBody>
          <a:bodyPr/>
          <a:lstStyle/>
          <a:p>
            <a:pPr marL="463550" lvl="1" indent="-457200"/>
            <a:r>
              <a:rPr lang="en-US" dirty="0"/>
              <a:t>Reviews investigative report</a:t>
            </a:r>
          </a:p>
          <a:p>
            <a:pPr marL="463550" lvl="1" indent="-457200"/>
            <a:r>
              <a:rPr lang="en-US" dirty="0"/>
              <a:t>Decides if misconduct occurred</a:t>
            </a:r>
          </a:p>
          <a:p>
            <a:pPr marL="463550" lvl="1" indent="-457200"/>
            <a:r>
              <a:rPr lang="en-US" dirty="0"/>
              <a:t>Determines appropriate action</a:t>
            </a:r>
          </a:p>
          <a:p>
            <a:pPr marL="463550" lvl="1" indent="-457200"/>
            <a:r>
              <a:rPr lang="en-US" dirty="0"/>
              <a:t>Implements appropriate action</a:t>
            </a:r>
          </a:p>
          <a:p>
            <a:pPr marL="463550" lvl="1" indent="-457200"/>
            <a:r>
              <a:rPr lang="en-US" dirty="0"/>
              <a:t>Participates in appeal and/or grievance process</a:t>
            </a:r>
          </a:p>
        </p:txBody>
      </p:sp>
    </p:spTree>
    <p:extLst>
      <p:ext uri="{BB962C8B-B14F-4D97-AF65-F5344CB8AC3E}">
        <p14:creationId xmlns:p14="http://schemas.microsoft.com/office/powerpoint/2010/main" val="338217430"/>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Who Makes the Disciplinary Decision?</a:t>
            </a:r>
          </a:p>
        </p:txBody>
      </p:sp>
      <p:sp>
        <p:nvSpPr>
          <p:cNvPr id="2" name="Content Placeholder 1"/>
          <p:cNvSpPr>
            <a:spLocks noGrp="1"/>
          </p:cNvSpPr>
          <p:nvPr>
            <p:ph idx="1"/>
          </p:nvPr>
        </p:nvSpPr>
        <p:spPr>
          <a:xfrm>
            <a:off x="628650" y="1905000"/>
            <a:ext cx="7886700" cy="4351338"/>
          </a:xfrm>
        </p:spPr>
        <p:txBody>
          <a:bodyPr/>
          <a:lstStyle/>
          <a:p>
            <a:pPr indent="-679450"/>
            <a:r>
              <a:rPr lang="en-US" dirty="0"/>
              <a:t>Someone who:</a:t>
            </a:r>
          </a:p>
          <a:p>
            <a:pPr indent="-679450"/>
            <a:endParaRPr lang="en-US" dirty="0"/>
          </a:p>
          <a:p>
            <a:pPr marL="463550" lvl="1" indent="-457200"/>
            <a:r>
              <a:rPr lang="en-US" dirty="0"/>
              <a:t>Has the authority (direct or delegated)</a:t>
            </a:r>
          </a:p>
          <a:p>
            <a:pPr marL="463550" lvl="1" indent="-457200"/>
            <a:r>
              <a:rPr lang="en-US" dirty="0"/>
              <a:t>Accepts the responsibility</a:t>
            </a:r>
          </a:p>
          <a:p>
            <a:pPr marL="463550" lvl="1" indent="-457200"/>
            <a:r>
              <a:rPr lang="en-US" dirty="0"/>
              <a:t>Will be able to testify and is a good witness</a:t>
            </a:r>
          </a:p>
          <a:p>
            <a:pPr marL="463550" lvl="1" indent="-457200"/>
            <a:r>
              <a:rPr lang="en-US" dirty="0"/>
              <a:t>Lacks bias or ill-will</a:t>
            </a:r>
          </a:p>
        </p:txBody>
      </p:sp>
    </p:spTree>
    <p:extLst>
      <p:ext uri="{BB962C8B-B14F-4D97-AF65-F5344CB8AC3E}">
        <p14:creationId xmlns:p14="http://schemas.microsoft.com/office/powerpoint/2010/main" val="192359684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Analyzing the Investigation Report: where to start</a:t>
            </a:r>
          </a:p>
        </p:txBody>
      </p:sp>
      <p:sp>
        <p:nvSpPr>
          <p:cNvPr id="2" name="Content Placeholder 1"/>
          <p:cNvSpPr>
            <a:spLocks noGrp="1"/>
          </p:cNvSpPr>
          <p:nvPr>
            <p:ph idx="1"/>
          </p:nvPr>
        </p:nvSpPr>
        <p:spPr>
          <a:xfrm>
            <a:off x="628650" y="1905000"/>
            <a:ext cx="7886700" cy="4351338"/>
          </a:xfrm>
        </p:spPr>
        <p:txBody>
          <a:bodyPr>
            <a:normAutofit/>
          </a:bodyPr>
          <a:lstStyle/>
          <a:p>
            <a:pPr marL="463550" indent="-463550">
              <a:buFont typeface="Arial" panose="020B0604020202020204" pitchFamily="34" charset="0"/>
              <a:buChar char="•"/>
            </a:pPr>
            <a:r>
              <a:rPr lang="en-US" dirty="0"/>
              <a:t>Read the allegations or complaint to see what the report should cover</a:t>
            </a:r>
          </a:p>
          <a:p>
            <a:pPr marL="463550" indent="-463550">
              <a:buFont typeface="Arial" panose="020B0604020202020204" pitchFamily="34" charset="0"/>
              <a:buChar char="•"/>
            </a:pPr>
            <a:r>
              <a:rPr lang="en-US" dirty="0"/>
              <a:t>Review the elements of the offense</a:t>
            </a:r>
          </a:p>
          <a:p>
            <a:pPr marL="463550" indent="-463550">
              <a:buFont typeface="Arial" panose="020B0604020202020204" pitchFamily="34" charset="0"/>
              <a:buChar char="•"/>
            </a:pPr>
            <a:r>
              <a:rPr lang="en-US" dirty="0"/>
              <a:t>Read the report thoroughly to identify gaps or unanswered questions</a:t>
            </a:r>
          </a:p>
          <a:p>
            <a:pPr marL="463550" indent="-463550">
              <a:buFont typeface="Arial" panose="020B0604020202020204" pitchFamily="34" charset="0"/>
              <a:buChar char="•"/>
            </a:pPr>
            <a:r>
              <a:rPr lang="en-US" dirty="0"/>
              <a:t>Do the facts in the report completely address each element of the offense?  (If not, send it back)</a:t>
            </a:r>
          </a:p>
        </p:txBody>
      </p:sp>
    </p:spTree>
    <p:extLst>
      <p:ext uri="{BB962C8B-B14F-4D97-AF65-F5344CB8AC3E}">
        <p14:creationId xmlns:p14="http://schemas.microsoft.com/office/powerpoint/2010/main" val="412245542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Analyzing the Investigation Report, continued</a:t>
            </a:r>
          </a:p>
        </p:txBody>
      </p:sp>
      <p:sp>
        <p:nvSpPr>
          <p:cNvPr id="2" name="Content Placeholder 1"/>
          <p:cNvSpPr>
            <a:spLocks noGrp="1"/>
          </p:cNvSpPr>
          <p:nvPr>
            <p:ph idx="1"/>
          </p:nvPr>
        </p:nvSpPr>
        <p:spPr>
          <a:xfrm>
            <a:off x="628650" y="1905000"/>
            <a:ext cx="7886700" cy="4351338"/>
          </a:xfrm>
        </p:spPr>
        <p:txBody>
          <a:bodyPr>
            <a:normAutofit/>
          </a:bodyPr>
          <a:lstStyle/>
          <a:p>
            <a:pPr marL="463550" indent="-463550">
              <a:buFont typeface="Arial" panose="020B0604020202020204" pitchFamily="34" charset="0"/>
              <a:buChar char="•"/>
            </a:pPr>
            <a:r>
              <a:rPr lang="en-US" dirty="0"/>
              <a:t>Is there anything missing?  E.g., relevant information (If yes, send it back)</a:t>
            </a:r>
          </a:p>
          <a:p>
            <a:pPr marL="463550" indent="-463550">
              <a:buFont typeface="Arial" panose="020B0604020202020204" pitchFamily="34" charset="0"/>
              <a:buChar char="•"/>
            </a:pPr>
            <a:r>
              <a:rPr lang="en-US" dirty="0"/>
              <a:t>Are there inappropriate conclusions in the report (If yes, send it back)</a:t>
            </a:r>
          </a:p>
          <a:p>
            <a:pPr marL="463550" indent="-463550">
              <a:buFont typeface="Arial" panose="020B0604020202020204" pitchFamily="34" charset="0"/>
              <a:buChar char="•"/>
            </a:pPr>
            <a:r>
              <a:rPr lang="en-US" dirty="0"/>
              <a:t>Was the subject offered a union representative?</a:t>
            </a:r>
          </a:p>
        </p:txBody>
      </p:sp>
    </p:spTree>
    <p:extLst>
      <p:ext uri="{BB962C8B-B14F-4D97-AF65-F5344CB8AC3E}">
        <p14:creationId xmlns:p14="http://schemas.microsoft.com/office/powerpoint/2010/main" val="375704552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Analyzing the Investigation Report: Respondent</a:t>
            </a:r>
          </a:p>
        </p:txBody>
      </p:sp>
      <p:sp>
        <p:nvSpPr>
          <p:cNvPr id="2" name="Content Placeholder 1"/>
          <p:cNvSpPr>
            <a:spLocks noGrp="1"/>
          </p:cNvSpPr>
          <p:nvPr>
            <p:ph idx="1"/>
          </p:nvPr>
        </p:nvSpPr>
        <p:spPr>
          <a:xfrm>
            <a:off x="628650" y="1905000"/>
            <a:ext cx="7886700" cy="4351338"/>
          </a:xfrm>
        </p:spPr>
        <p:txBody>
          <a:bodyPr>
            <a:normAutofit fontScale="85000" lnSpcReduction="10000"/>
          </a:bodyPr>
          <a:lstStyle/>
          <a:p>
            <a:pPr marL="463550" indent="-463550">
              <a:buFont typeface="Arial" panose="020B0604020202020204" pitchFamily="34" charset="0"/>
              <a:buChar char="•"/>
            </a:pPr>
            <a:r>
              <a:rPr lang="en-US" dirty="0"/>
              <a:t>Did the investigator give the subject an opportunity to respond to each specific charge?</a:t>
            </a:r>
          </a:p>
          <a:p>
            <a:pPr marL="463550" indent="-463550">
              <a:buFont typeface="Arial" panose="020B0604020202020204" pitchFamily="34" charset="0"/>
              <a:buChar char="•"/>
            </a:pPr>
            <a:endParaRPr lang="en-US" dirty="0"/>
          </a:p>
          <a:p>
            <a:pPr marL="0" indent="0">
              <a:buNone/>
            </a:pPr>
            <a:r>
              <a:rPr lang="en-US" sz="2400" dirty="0">
                <a:solidFill>
                  <a:srgbClr val="002060"/>
                </a:solidFill>
              </a:rPr>
              <a:t>The right of an employee to tell their "side of the story" is central to the concept of industrial due process in the workplace.  Without such information, it is nearly impossible for those assigned the task to make a well-reasoned judgment concerning the most appropriate action to be taken.  Such an exercise in common sense allows for a fair determination of whether of the charges being leveled against the employee are accurate and support the proposed action.</a:t>
            </a:r>
          </a:p>
          <a:p>
            <a:pPr marL="0" indent="0">
              <a:buNone/>
            </a:pPr>
            <a:r>
              <a:rPr lang="en-US" dirty="0">
                <a:solidFill>
                  <a:srgbClr val="002060"/>
                </a:solidFill>
              </a:rPr>
              <a:t> </a:t>
            </a:r>
          </a:p>
          <a:p>
            <a:pPr marL="4763" lvl="1" indent="-4763">
              <a:buNone/>
            </a:pPr>
            <a:r>
              <a:rPr lang="en-US" sz="2200" u="sng" dirty="0">
                <a:solidFill>
                  <a:srgbClr val="002060"/>
                </a:solidFill>
              </a:rPr>
              <a:t>IFO and Minnesota State</a:t>
            </a:r>
            <a:r>
              <a:rPr lang="en-US" sz="2200" dirty="0">
                <a:solidFill>
                  <a:srgbClr val="002060"/>
                </a:solidFill>
              </a:rPr>
              <a:t>, Arb. Fogelberg (1/15/18)</a:t>
            </a:r>
          </a:p>
        </p:txBody>
      </p:sp>
    </p:spTree>
    <p:extLst>
      <p:ext uri="{BB962C8B-B14F-4D97-AF65-F5344CB8AC3E}">
        <p14:creationId xmlns:p14="http://schemas.microsoft.com/office/powerpoint/2010/main" val="9668023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Analyzing the Investigation Report: </a:t>
            </a:r>
            <a:br>
              <a:rPr lang="en-US" dirty="0"/>
            </a:br>
            <a:r>
              <a:rPr lang="en-US" dirty="0"/>
              <a:t>taking a closer look</a:t>
            </a:r>
          </a:p>
        </p:txBody>
      </p:sp>
      <p:sp>
        <p:nvSpPr>
          <p:cNvPr id="2" name="Content Placeholder 1"/>
          <p:cNvSpPr>
            <a:spLocks noGrp="1"/>
          </p:cNvSpPr>
          <p:nvPr>
            <p:ph idx="1"/>
          </p:nvPr>
        </p:nvSpPr>
        <p:spPr>
          <a:xfrm>
            <a:off x="628650" y="1905000"/>
            <a:ext cx="7886700" cy="4351338"/>
          </a:xfrm>
        </p:spPr>
        <p:txBody>
          <a:bodyPr>
            <a:normAutofit/>
          </a:bodyPr>
          <a:lstStyle/>
          <a:p>
            <a:pPr>
              <a:lnSpc>
                <a:spcPct val="80000"/>
              </a:lnSpc>
            </a:pPr>
            <a:r>
              <a:rPr lang="en-US" sz="2400" dirty="0"/>
              <a:t>Scrutinize the disruptive conduct</a:t>
            </a:r>
          </a:p>
          <a:p>
            <a:pPr marL="342900" indent="-342900">
              <a:lnSpc>
                <a:spcPct val="80000"/>
              </a:lnSpc>
              <a:buFont typeface="Arial" panose="020B0604020202020204" pitchFamily="34" charset="0"/>
              <a:buChar char="•"/>
            </a:pPr>
            <a:r>
              <a:rPr lang="en-US" sz="2400" dirty="0"/>
              <a:t>What was the cause of the behavior?</a:t>
            </a:r>
          </a:p>
          <a:p>
            <a:pPr marL="342900" indent="-342900">
              <a:lnSpc>
                <a:spcPct val="80000"/>
              </a:lnSpc>
              <a:buFont typeface="Arial" panose="020B0604020202020204" pitchFamily="34" charset="0"/>
              <a:buChar char="•"/>
            </a:pPr>
            <a:r>
              <a:rPr lang="en-US" sz="2400" dirty="0"/>
              <a:t>Was the behavior unknowingly disruptive?</a:t>
            </a:r>
          </a:p>
          <a:p>
            <a:pPr marL="342900" indent="-342900">
              <a:lnSpc>
                <a:spcPct val="80000"/>
              </a:lnSpc>
              <a:buFont typeface="Arial" panose="020B0604020202020204" pitchFamily="34" charset="0"/>
              <a:buChar char="•"/>
            </a:pPr>
            <a:r>
              <a:rPr lang="en-US" sz="2400" dirty="0"/>
              <a:t>Were there factors beyond the employee’s control that contributed to the behavior?</a:t>
            </a:r>
          </a:p>
          <a:p>
            <a:pPr marL="342900" indent="-342900">
              <a:lnSpc>
                <a:spcPct val="80000"/>
              </a:lnSpc>
              <a:buFont typeface="Arial" panose="020B0604020202020204" pitchFamily="34" charset="0"/>
              <a:buChar char="•"/>
            </a:pPr>
            <a:r>
              <a:rPr lang="en-US" sz="2400" dirty="0"/>
              <a:t>Does the employee have the skills and training to refrain from the behavior?</a:t>
            </a:r>
          </a:p>
          <a:p>
            <a:pPr marL="342900" indent="-342900">
              <a:lnSpc>
                <a:spcPct val="80000"/>
              </a:lnSpc>
              <a:buFont typeface="Arial" panose="020B0604020202020204" pitchFamily="34" charset="0"/>
              <a:buChar char="•"/>
            </a:pPr>
            <a:r>
              <a:rPr lang="en-US" sz="2400" dirty="0"/>
              <a:t>Is the employee willing and likely to change?</a:t>
            </a:r>
          </a:p>
          <a:p>
            <a:pPr marL="342900" indent="-342900">
              <a:lnSpc>
                <a:spcPct val="80000"/>
              </a:lnSpc>
              <a:buFont typeface="Arial" panose="020B0604020202020204" pitchFamily="34" charset="0"/>
              <a:buChar char="•"/>
            </a:pPr>
            <a:r>
              <a:rPr lang="en-US" sz="2400" dirty="0"/>
              <a:t>What objective steps need to happen to help the employee change the behavior?</a:t>
            </a:r>
          </a:p>
        </p:txBody>
      </p:sp>
    </p:spTree>
    <p:extLst>
      <p:ext uri="{BB962C8B-B14F-4D97-AF65-F5344CB8AC3E}">
        <p14:creationId xmlns:p14="http://schemas.microsoft.com/office/powerpoint/2010/main" val="13998735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Analyzing the Investigation Report</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Are the witnesses, complainant, and the accused credible?  Is there corroborating evidence for their accounts?</a:t>
            </a:r>
          </a:p>
          <a:p>
            <a:pPr marL="342900" indent="-342900">
              <a:buFont typeface="Arial" panose="020B0604020202020204" pitchFamily="34" charset="0"/>
              <a:buChar char="•"/>
            </a:pPr>
            <a:r>
              <a:rPr lang="en-US" sz="2400" dirty="0">
                <a:solidFill>
                  <a:srgbClr val="002060"/>
                </a:solidFill>
              </a:rPr>
              <a:t>How did they react or behave after the incident?</a:t>
            </a:r>
          </a:p>
          <a:p>
            <a:pPr marL="342900" indent="-342900">
              <a:buFont typeface="Arial" panose="020B0604020202020204" pitchFamily="34" charset="0"/>
              <a:buChar char="•"/>
            </a:pPr>
            <a:r>
              <a:rPr lang="en-US" sz="2400" dirty="0">
                <a:solidFill>
                  <a:srgbClr val="002060"/>
                </a:solidFill>
              </a:rPr>
              <a:t>Did they talk to others or write about the conduct soon after it occurred?</a:t>
            </a:r>
          </a:p>
          <a:p>
            <a:pPr marL="342900" indent="-342900">
              <a:buFont typeface="Arial" panose="020B0604020202020204" pitchFamily="34" charset="0"/>
              <a:buChar char="•"/>
            </a:pPr>
            <a:r>
              <a:rPr lang="en-US" sz="2400" dirty="0">
                <a:solidFill>
                  <a:srgbClr val="002060"/>
                </a:solidFill>
              </a:rPr>
              <a:t>Has the accused been found to have engaged in similar behavior?</a:t>
            </a:r>
          </a:p>
        </p:txBody>
      </p:sp>
    </p:spTree>
    <p:extLst>
      <p:ext uri="{BB962C8B-B14F-4D97-AF65-F5344CB8AC3E}">
        <p14:creationId xmlns:p14="http://schemas.microsoft.com/office/powerpoint/2010/main" val="312502486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Reviewing the Investigative Report</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Determine if additional steps should be taken before making a decision</a:t>
            </a:r>
          </a:p>
          <a:p>
            <a:pPr marL="342900" indent="-342900">
              <a:buFont typeface="Arial" panose="020B0604020202020204" pitchFamily="34" charset="0"/>
              <a:buChar char="•"/>
            </a:pPr>
            <a:r>
              <a:rPr lang="en-US" sz="2400" dirty="0">
                <a:solidFill>
                  <a:srgbClr val="002060"/>
                </a:solidFill>
              </a:rPr>
              <a:t>Additional investigative measures</a:t>
            </a:r>
          </a:p>
          <a:p>
            <a:pPr marL="342900" indent="-342900">
              <a:buFont typeface="Arial" panose="020B0604020202020204" pitchFamily="34" charset="0"/>
              <a:buChar char="•"/>
            </a:pPr>
            <a:r>
              <a:rPr lang="en-US" sz="2400" dirty="0">
                <a:solidFill>
                  <a:srgbClr val="002060"/>
                </a:solidFill>
              </a:rPr>
              <a:t>Request additional information, e.g., written response from complainant and/or respondent</a:t>
            </a:r>
          </a:p>
          <a:p>
            <a:pPr marL="342900" indent="-342900">
              <a:buFont typeface="Arial" panose="020B0604020202020204" pitchFamily="34" charset="0"/>
              <a:buChar char="•"/>
            </a:pPr>
            <a:r>
              <a:rPr lang="en-US" sz="2400" dirty="0">
                <a:solidFill>
                  <a:srgbClr val="002060"/>
                </a:solidFill>
              </a:rPr>
              <a:t>Meeting complainant, respondent or other involved individuals</a:t>
            </a:r>
          </a:p>
        </p:txBody>
      </p:sp>
    </p:spTree>
    <p:extLst>
      <p:ext uri="{BB962C8B-B14F-4D97-AF65-F5344CB8AC3E}">
        <p14:creationId xmlns:p14="http://schemas.microsoft.com/office/powerpoint/2010/main" val="146740249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en-US" altLang="en-US" b="1" i="1" dirty="0"/>
              <a:t>What is discrimination?</a:t>
            </a:r>
          </a:p>
        </p:txBody>
      </p:sp>
      <p:sp>
        <p:nvSpPr>
          <p:cNvPr id="11267" name="Rectangle 3"/>
          <p:cNvSpPr>
            <a:spLocks noGrp="1" noChangeArrowheads="1"/>
          </p:cNvSpPr>
          <p:nvPr>
            <p:ph idx="1"/>
          </p:nvPr>
        </p:nvSpPr>
        <p:spPr>
          <a:xfrm>
            <a:off x="457200" y="1600200"/>
            <a:ext cx="8229600" cy="4343400"/>
          </a:xfrm>
        </p:spPr>
        <p:txBody>
          <a:bodyPr>
            <a:normAutofit fontScale="85000" lnSpcReduction="20000"/>
          </a:bodyPr>
          <a:lstStyle/>
          <a:p>
            <a:pPr marL="0" indent="0" eaLnBrk="1" hangingPunct="1">
              <a:buNone/>
            </a:pPr>
            <a:r>
              <a:rPr lang="en-US" altLang="en-US" sz="2800" u="sng" dirty="0">
                <a:solidFill>
                  <a:schemeClr val="bg2"/>
                </a:solidFill>
              </a:rPr>
              <a:t>Note:</a:t>
            </a:r>
            <a:r>
              <a:rPr lang="en-US" altLang="en-US" sz="2800" dirty="0">
                <a:solidFill>
                  <a:schemeClr val="bg2"/>
                </a:solidFill>
              </a:rPr>
              <a:t> Familiarize yourself with the elements of discrimination before you read the facts/analysis.</a:t>
            </a:r>
          </a:p>
          <a:p>
            <a:pPr marL="0" indent="0" eaLnBrk="1" hangingPunct="1">
              <a:buNone/>
            </a:pPr>
            <a:endParaRPr lang="en-US" altLang="en-US" sz="2800" dirty="0"/>
          </a:p>
          <a:p>
            <a:pPr marL="0" indent="0" eaLnBrk="1" hangingPunct="1">
              <a:buNone/>
            </a:pPr>
            <a:r>
              <a:rPr lang="en-US" altLang="en-US" sz="2800" dirty="0"/>
              <a:t>The elements of discrimination:</a:t>
            </a:r>
          </a:p>
          <a:p>
            <a:pPr eaLnBrk="1" hangingPunct="1"/>
            <a:r>
              <a:rPr lang="en-US" altLang="en-US" sz="2800" dirty="0"/>
              <a:t>Someone was treated </a:t>
            </a:r>
            <a:r>
              <a:rPr lang="en-US" altLang="en-US" sz="2800" b="1" u="sng" dirty="0"/>
              <a:t>differently</a:t>
            </a:r>
            <a:r>
              <a:rPr lang="en-US" altLang="en-US" sz="2800" dirty="0"/>
              <a:t>;</a:t>
            </a:r>
          </a:p>
          <a:p>
            <a:r>
              <a:rPr lang="en-US" altLang="en-US" sz="2800" dirty="0"/>
              <a:t>The different treatment was </a:t>
            </a:r>
            <a:r>
              <a:rPr lang="en-US" altLang="en-US" sz="2800" b="1" u="sng" dirty="0"/>
              <a:t>based on </a:t>
            </a:r>
            <a:r>
              <a:rPr lang="en-US" altLang="en-US" sz="2800" dirty="0"/>
              <a:t>the individual’s protected status or perceived protected class status; </a:t>
            </a:r>
            <a:r>
              <a:rPr lang="en-US" altLang="en-US" sz="2800" b="1" u="sng" dirty="0"/>
              <a:t>and</a:t>
            </a:r>
          </a:p>
          <a:p>
            <a:r>
              <a:rPr lang="en-US" altLang="en-US" sz="2800" b="1" u="sng" dirty="0"/>
              <a:t>Interfered</a:t>
            </a:r>
            <a:r>
              <a:rPr lang="en-US" altLang="en-US" sz="2800" dirty="0"/>
              <a:t> with or limited the ability of that person to participate in, or benefit from, the services, activities or privileges provided by Minnesota State </a:t>
            </a:r>
            <a:r>
              <a:rPr lang="en-US" altLang="en-US" sz="2800" b="1" u="sng" dirty="0"/>
              <a:t>or</a:t>
            </a:r>
          </a:p>
          <a:p>
            <a:r>
              <a:rPr lang="en-US" altLang="en-US" sz="2800" dirty="0"/>
              <a:t>Otherwise </a:t>
            </a:r>
            <a:r>
              <a:rPr lang="en-US" altLang="en-US" sz="2800" b="1" u="sng" dirty="0"/>
              <a:t>adversely affected</a:t>
            </a:r>
            <a:r>
              <a:rPr lang="en-US" altLang="en-US" sz="2800" dirty="0"/>
              <a:t> that person’s employment or educational experience of the college/university</a:t>
            </a:r>
          </a:p>
        </p:txBody>
      </p:sp>
    </p:spTree>
  </p:cSld>
  <p:clrMapOvr>
    <a:overrideClrMapping bg1="lt1" tx1="dk1" bg2="lt2" tx2="dk2" accent1="accent1" accent2="accent2" accent3="accent3" accent4="accent4" accent5="accent5" accent6="accent6" hlink="hlink" folHlink="folHlink"/>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Meeting Complainant, Respondent or Others</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Data Practices Act Notice</a:t>
            </a:r>
          </a:p>
          <a:p>
            <a:pPr marL="682625" lvl="1" indent="-344488">
              <a:buFont typeface="Wingdings" panose="05000000000000000000" pitchFamily="2" charset="2"/>
              <a:buChar char="§"/>
            </a:pPr>
            <a:r>
              <a:rPr lang="en-US" sz="2000" dirty="0">
                <a:solidFill>
                  <a:srgbClr val="002060"/>
                </a:solidFill>
              </a:rPr>
              <a:t>Non-Bargaining Unit Employee Representation Rights</a:t>
            </a:r>
          </a:p>
          <a:p>
            <a:pPr marL="342900" indent="-342900">
              <a:buFont typeface="Arial" panose="020B0604020202020204" pitchFamily="34" charset="0"/>
              <a:buChar char="•"/>
            </a:pPr>
            <a:r>
              <a:rPr lang="en-US" sz="2400" dirty="0">
                <a:solidFill>
                  <a:srgbClr val="002060"/>
                </a:solidFill>
              </a:rPr>
              <a:t>May be accompanied by a support person</a:t>
            </a:r>
          </a:p>
          <a:p>
            <a:pPr marL="342900" indent="-342900">
              <a:buFont typeface="Arial" panose="020B0604020202020204" pitchFamily="34" charset="0"/>
              <a:buChar char="•"/>
            </a:pPr>
            <a:r>
              <a:rPr lang="en-US" sz="2400" dirty="0">
                <a:solidFill>
                  <a:srgbClr val="002060"/>
                </a:solidFill>
              </a:rPr>
              <a:t>Bargaining Unit Employee Representation (aka Weingarten Rights</a:t>
            </a:r>
          </a:p>
          <a:p>
            <a:pPr marL="682625" lvl="1" indent="-344488">
              <a:buFont typeface="Wingdings" panose="05000000000000000000" pitchFamily="2" charset="2"/>
              <a:buChar char="§"/>
            </a:pPr>
            <a:r>
              <a:rPr lang="en-US" sz="2000" dirty="0">
                <a:solidFill>
                  <a:srgbClr val="002060"/>
                </a:solidFill>
              </a:rPr>
              <a:t>per Collective Bargaining Agreement (CBA)</a:t>
            </a:r>
          </a:p>
        </p:txBody>
      </p:sp>
    </p:spTree>
    <p:extLst>
      <p:ext uri="{BB962C8B-B14F-4D97-AF65-F5344CB8AC3E}">
        <p14:creationId xmlns:p14="http://schemas.microsoft.com/office/powerpoint/2010/main" val="9165765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Additional Meeting Consideration</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Weingarten Rights</a:t>
            </a:r>
          </a:p>
          <a:p>
            <a:pPr marL="347663" indent="-347663">
              <a:buFont typeface="Arial" panose="020B0604020202020204" pitchFamily="34" charset="0"/>
              <a:buChar char="•"/>
            </a:pPr>
            <a:r>
              <a:rPr lang="en-US" sz="2400" dirty="0">
                <a:solidFill>
                  <a:srgbClr val="002060"/>
                </a:solidFill>
              </a:rPr>
              <a:t>Is the bargaining unit employee being questioned in connection with an investigation which could lead to discipline of that employee?</a:t>
            </a:r>
          </a:p>
          <a:p>
            <a:pPr marL="347663" indent="-347663">
              <a:buFont typeface="Arial" panose="020B0604020202020204" pitchFamily="34" charset="0"/>
              <a:buChar char="•"/>
            </a:pPr>
            <a:r>
              <a:rPr lang="en-US" sz="2400" dirty="0">
                <a:solidFill>
                  <a:srgbClr val="002060"/>
                </a:solidFill>
              </a:rPr>
              <a:t>If so, the employee has a right to union representation</a:t>
            </a:r>
          </a:p>
          <a:p>
            <a:pPr marL="347663" indent="-347663">
              <a:buFont typeface="Arial" panose="020B0604020202020204" pitchFamily="34" charset="0"/>
              <a:buChar char="•"/>
            </a:pPr>
            <a:r>
              <a:rPr lang="en-US" sz="2400" dirty="0">
                <a:solidFill>
                  <a:srgbClr val="002060"/>
                </a:solidFill>
              </a:rPr>
              <a:t>Check CBA representation rights provisions</a:t>
            </a:r>
          </a:p>
        </p:txBody>
      </p:sp>
    </p:spTree>
    <p:extLst>
      <p:ext uri="{BB962C8B-B14F-4D97-AF65-F5344CB8AC3E}">
        <p14:creationId xmlns:p14="http://schemas.microsoft.com/office/powerpoint/2010/main" val="336780371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Deciding if Misconduct Occurred</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Did the discrimination or harassment occur in violation of Policy 1B.1?</a:t>
            </a:r>
          </a:p>
          <a:p>
            <a:pPr marL="342900" indent="-342900">
              <a:buFont typeface="Arial" panose="020B0604020202020204" pitchFamily="34" charset="0"/>
              <a:buChar char="•"/>
            </a:pPr>
            <a:r>
              <a:rPr lang="en-US" sz="2400" dirty="0">
                <a:solidFill>
                  <a:srgbClr val="002060"/>
                </a:solidFill>
              </a:rPr>
              <a:t>Did other misconduct occur?</a:t>
            </a:r>
          </a:p>
        </p:txBody>
      </p:sp>
    </p:spTree>
    <p:extLst>
      <p:ext uri="{BB962C8B-B14F-4D97-AF65-F5344CB8AC3E}">
        <p14:creationId xmlns:p14="http://schemas.microsoft.com/office/powerpoint/2010/main" val="749320116"/>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Deciding if Misconduct Occurred: standard</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Burden of Proof</a:t>
            </a:r>
          </a:p>
          <a:p>
            <a:pPr marL="342900" indent="-342900">
              <a:buFont typeface="Arial" panose="020B0604020202020204" pitchFamily="34" charset="0"/>
              <a:buChar char="•"/>
            </a:pPr>
            <a:r>
              <a:rPr lang="en-US" sz="2400" dirty="0">
                <a:solidFill>
                  <a:srgbClr val="002060"/>
                </a:solidFill>
              </a:rPr>
              <a:t>99% beyond a reasonable doubt (criminal court matters)</a:t>
            </a:r>
          </a:p>
          <a:p>
            <a:pPr marL="342900" indent="-342900">
              <a:buFont typeface="Arial" panose="020B0604020202020204" pitchFamily="34" charset="0"/>
              <a:buChar char="•"/>
            </a:pPr>
            <a:r>
              <a:rPr lang="en-US" sz="2400" dirty="0">
                <a:solidFill>
                  <a:srgbClr val="002060"/>
                </a:solidFill>
              </a:rPr>
              <a:t>75% clear and convincing evidence (civil court matters)</a:t>
            </a:r>
          </a:p>
          <a:p>
            <a:pPr marL="342900" indent="-342900">
              <a:buFont typeface="Arial" panose="020B0604020202020204" pitchFamily="34" charset="0"/>
              <a:buChar char="•"/>
            </a:pPr>
            <a:r>
              <a:rPr lang="en-US" sz="2400" dirty="0">
                <a:solidFill>
                  <a:srgbClr val="002060"/>
                </a:solidFill>
              </a:rPr>
              <a:t>51% preponderance of evidence; e.g., more likely than not (most public institutions)</a:t>
            </a:r>
          </a:p>
          <a:p>
            <a:pPr marL="342900" indent="-342900">
              <a:buFont typeface="Arial" panose="020B0604020202020204" pitchFamily="34" charset="0"/>
              <a:buChar char="•"/>
            </a:pPr>
            <a:r>
              <a:rPr lang="en-US" sz="2400" dirty="0">
                <a:solidFill>
                  <a:srgbClr val="002060"/>
                </a:solidFill>
              </a:rPr>
              <a:t>&lt;51% good faith in investigation/reasonable conclusion (most private employers)</a:t>
            </a:r>
          </a:p>
          <a:p>
            <a:endParaRPr lang="en-US" sz="2400" dirty="0">
              <a:solidFill>
                <a:srgbClr val="002060"/>
              </a:solidFill>
            </a:endParaRPr>
          </a:p>
          <a:p>
            <a:r>
              <a:rPr lang="en-US" sz="2400" dirty="0">
                <a:solidFill>
                  <a:srgbClr val="002060"/>
                </a:solidFill>
              </a:rPr>
              <a:t>*Check the relevant CBA</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166851648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Deciding if Misconduct Occurred, continued</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Gather all information and highlight the important points</a:t>
            </a:r>
          </a:p>
          <a:p>
            <a:endParaRPr lang="en-US" sz="2400" dirty="0">
              <a:solidFill>
                <a:srgbClr val="002060"/>
              </a:solidFill>
            </a:endParaRPr>
          </a:p>
          <a:p>
            <a:r>
              <a:rPr lang="en-US" sz="2400" dirty="0">
                <a:solidFill>
                  <a:srgbClr val="002060"/>
                </a:solidFill>
              </a:rPr>
              <a:t>What do the important points show or prove?</a:t>
            </a:r>
          </a:p>
          <a:p>
            <a:pPr lvl="1"/>
            <a:r>
              <a:rPr lang="en-US" sz="2000" dirty="0">
                <a:solidFill>
                  <a:srgbClr val="002060"/>
                </a:solidFill>
              </a:rPr>
              <a:t>If not relevant, put it aside.</a:t>
            </a:r>
          </a:p>
          <a:p>
            <a:pPr lvl="1"/>
            <a:r>
              <a:rPr lang="en-US" sz="2000" dirty="0">
                <a:solidFill>
                  <a:srgbClr val="002060"/>
                </a:solidFill>
              </a:rPr>
              <a:t>If relevant, is it credible?</a:t>
            </a:r>
          </a:p>
          <a:p>
            <a:pPr marL="342900" indent="-342900">
              <a:buFont typeface="Arial" panose="020B0604020202020204" pitchFamily="34" charset="0"/>
              <a:buChar char="•"/>
            </a:pPr>
            <a:endParaRPr lang="en-US" sz="2400" dirty="0">
              <a:solidFill>
                <a:srgbClr val="002060"/>
              </a:solidFill>
            </a:endParaRPr>
          </a:p>
        </p:txBody>
      </p:sp>
    </p:spTree>
    <p:extLst>
      <p:ext uri="{BB962C8B-B14F-4D97-AF65-F5344CB8AC3E}">
        <p14:creationId xmlns:p14="http://schemas.microsoft.com/office/powerpoint/2010/main" val="325523567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Take corrective action for 1B.1 violations</a:t>
            </a:r>
          </a:p>
          <a:p>
            <a:pPr marL="342900" indent="-342900">
              <a:buFont typeface="Arial" panose="020B0604020202020204" pitchFamily="34" charset="0"/>
              <a:buChar char="•"/>
            </a:pPr>
            <a:r>
              <a:rPr lang="en-US" sz="2400" dirty="0">
                <a:solidFill>
                  <a:srgbClr val="002060"/>
                </a:solidFill>
              </a:rPr>
              <a:t>Refer non-1B.1 work problems or student misconduct to appropriate resource</a:t>
            </a:r>
          </a:p>
          <a:p>
            <a:pPr marL="342900" indent="-342900">
              <a:buFont typeface="Arial" panose="020B0604020202020204" pitchFamily="34" charset="0"/>
              <a:buChar char="•"/>
            </a:pPr>
            <a:r>
              <a:rPr lang="en-US" sz="2400" dirty="0">
                <a:solidFill>
                  <a:srgbClr val="002060"/>
                </a:solidFill>
              </a:rPr>
              <a:t>Complainant’s preference is informative but not controlling</a:t>
            </a:r>
          </a:p>
        </p:txBody>
      </p:sp>
    </p:spTree>
    <p:extLst>
      <p:ext uri="{BB962C8B-B14F-4D97-AF65-F5344CB8AC3E}">
        <p14:creationId xmlns:p14="http://schemas.microsoft.com/office/powerpoint/2010/main" val="81396441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Determining Appropriate Action: Factors</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Action must be sufficient to:</a:t>
            </a:r>
          </a:p>
          <a:p>
            <a:pPr marL="682625" lvl="1" indent="-342900">
              <a:buFont typeface="Wingdings" panose="05000000000000000000" pitchFamily="2" charset="2"/>
              <a:buChar char="§"/>
            </a:pPr>
            <a:r>
              <a:rPr lang="en-US" sz="2000" dirty="0">
                <a:solidFill>
                  <a:srgbClr val="002060"/>
                </a:solidFill>
              </a:rPr>
              <a:t>Ensure harassment/discrimination will stop and not recur</a:t>
            </a:r>
          </a:p>
          <a:p>
            <a:pPr marL="682625" lvl="1" indent="-342900">
              <a:buFont typeface="Wingdings" panose="05000000000000000000" pitchFamily="2" charset="2"/>
              <a:buChar char="§"/>
            </a:pPr>
            <a:r>
              <a:rPr lang="en-US" sz="2000" dirty="0">
                <a:solidFill>
                  <a:srgbClr val="002060"/>
                </a:solidFill>
              </a:rPr>
              <a:t>Send clear messages that policy is meaningful and applies to everyone</a:t>
            </a:r>
          </a:p>
          <a:p>
            <a:pPr marL="342900" indent="-342900">
              <a:buFont typeface="Arial" panose="020B0604020202020204" pitchFamily="34" charset="0"/>
              <a:buChar char="•"/>
            </a:pPr>
            <a:r>
              <a:rPr lang="en-US" sz="2400" dirty="0">
                <a:solidFill>
                  <a:srgbClr val="002060"/>
                </a:solidFill>
              </a:rPr>
              <a:t>Factors</a:t>
            </a:r>
          </a:p>
          <a:p>
            <a:pPr marL="682625" lvl="1" indent="-342900">
              <a:buFont typeface="Wingdings" panose="05000000000000000000" pitchFamily="2" charset="2"/>
              <a:buChar char="§"/>
            </a:pPr>
            <a:r>
              <a:rPr lang="en-US" sz="2000" dirty="0">
                <a:solidFill>
                  <a:srgbClr val="002060"/>
                </a:solidFill>
              </a:rPr>
              <a:t>Severity of conduct</a:t>
            </a:r>
          </a:p>
          <a:p>
            <a:pPr marL="682625" lvl="1" indent="-342900">
              <a:buFont typeface="Wingdings" panose="05000000000000000000" pitchFamily="2" charset="2"/>
              <a:buChar char="§"/>
            </a:pPr>
            <a:r>
              <a:rPr lang="en-US" sz="2000" dirty="0">
                <a:solidFill>
                  <a:srgbClr val="002060"/>
                </a:solidFill>
              </a:rPr>
              <a:t>Degree of harm to complainant and others</a:t>
            </a:r>
          </a:p>
          <a:p>
            <a:pPr marL="682625" lvl="1" indent="-342900">
              <a:buFont typeface="Wingdings" panose="05000000000000000000" pitchFamily="2" charset="2"/>
              <a:buChar char="§"/>
            </a:pPr>
            <a:r>
              <a:rPr lang="en-US" sz="2000" dirty="0">
                <a:solidFill>
                  <a:srgbClr val="002060"/>
                </a:solidFill>
              </a:rPr>
              <a:t>Has the conduct potentially created a class of complainants?</a:t>
            </a:r>
          </a:p>
          <a:p>
            <a:pPr marL="682625" lvl="1" indent="-342900">
              <a:buFont typeface="Wingdings" panose="05000000000000000000" pitchFamily="2" charset="2"/>
              <a:buChar char="§"/>
            </a:pPr>
            <a:r>
              <a:rPr lang="en-US" sz="2000" dirty="0">
                <a:solidFill>
                  <a:srgbClr val="002060"/>
                </a:solidFill>
              </a:rPr>
              <a:t>Has offender a history of alleged behavior?</a:t>
            </a:r>
          </a:p>
        </p:txBody>
      </p:sp>
    </p:spTree>
    <p:extLst>
      <p:ext uri="{BB962C8B-B14F-4D97-AF65-F5344CB8AC3E}">
        <p14:creationId xmlns:p14="http://schemas.microsoft.com/office/powerpoint/2010/main" val="273453672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Determining Appropriate Action: CBA</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Progressive (or corrective) discipline is designed to </a:t>
            </a:r>
            <a:r>
              <a:rPr lang="en-US" sz="2400" i="1" u="sng" dirty="0">
                <a:solidFill>
                  <a:srgbClr val="002060"/>
                </a:solidFill>
              </a:rPr>
              <a:t>correct</a:t>
            </a:r>
            <a:r>
              <a:rPr lang="en-US" sz="2400" dirty="0">
                <a:solidFill>
                  <a:srgbClr val="002060"/>
                </a:solidFill>
              </a:rPr>
              <a:t> an employee’s behavior so that the misconduct does not occur or is not repeated</a:t>
            </a:r>
          </a:p>
          <a:p>
            <a:pPr marL="342900" indent="-342900">
              <a:buFont typeface="Arial" panose="020B0604020202020204" pitchFamily="34" charset="0"/>
              <a:buChar char="•"/>
            </a:pPr>
            <a:r>
              <a:rPr lang="en-US" sz="2400" dirty="0">
                <a:solidFill>
                  <a:srgbClr val="002060"/>
                </a:solidFill>
              </a:rPr>
              <a:t>For egregious acts of misconduct, progressive discipline need not be strictly followed</a:t>
            </a:r>
          </a:p>
          <a:p>
            <a:pPr marL="342900" indent="-342900">
              <a:buFont typeface="Arial" panose="020B0604020202020204" pitchFamily="34" charset="0"/>
              <a:buChar char="•"/>
            </a:pPr>
            <a:r>
              <a:rPr lang="en-US" sz="2400" dirty="0">
                <a:solidFill>
                  <a:srgbClr val="002060"/>
                </a:solidFill>
              </a:rPr>
              <a:t>Review CBA disciplinary provisions</a:t>
            </a:r>
          </a:p>
        </p:txBody>
      </p:sp>
    </p:spTree>
    <p:extLst>
      <p:ext uri="{BB962C8B-B14F-4D97-AF65-F5344CB8AC3E}">
        <p14:creationId xmlns:p14="http://schemas.microsoft.com/office/powerpoint/2010/main" val="259382244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Determining Appropriate Action: Just Cause</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Just Cause</a:t>
            </a:r>
          </a:p>
          <a:p>
            <a:pPr marL="342900" indent="-342900">
              <a:buFont typeface="Arial" panose="020B0604020202020204" pitchFamily="34" charset="0"/>
              <a:buChar char="•"/>
            </a:pPr>
            <a:r>
              <a:rPr lang="en-US" sz="2400" dirty="0">
                <a:solidFill>
                  <a:srgbClr val="002060"/>
                </a:solidFill>
              </a:rPr>
              <a:t>Did the employee </a:t>
            </a:r>
            <a:r>
              <a:rPr lang="en-US" sz="2400" u="sng" dirty="0">
                <a:solidFill>
                  <a:srgbClr val="00A353"/>
                </a:solidFill>
              </a:rPr>
              <a:t>know</a:t>
            </a:r>
            <a:r>
              <a:rPr lang="en-US" sz="2400" dirty="0">
                <a:solidFill>
                  <a:srgbClr val="002060"/>
                </a:solidFill>
              </a:rPr>
              <a:t> and </a:t>
            </a:r>
            <a:r>
              <a:rPr lang="en-US" sz="2400" u="sng" dirty="0">
                <a:solidFill>
                  <a:srgbClr val="00A353"/>
                </a:solidFill>
              </a:rPr>
              <a:t>understand</a:t>
            </a:r>
            <a:r>
              <a:rPr lang="en-US" sz="2400" dirty="0">
                <a:solidFill>
                  <a:srgbClr val="002060"/>
                </a:solidFill>
              </a:rPr>
              <a:t> there would be consequences for violating the rule or standard?</a:t>
            </a:r>
          </a:p>
          <a:p>
            <a:pPr marL="342900" indent="-342900">
              <a:buFont typeface="Arial" panose="020B0604020202020204" pitchFamily="34" charset="0"/>
              <a:buChar char="•"/>
            </a:pPr>
            <a:r>
              <a:rPr lang="en-US" sz="2400" dirty="0">
                <a:solidFill>
                  <a:srgbClr val="002060"/>
                </a:solidFill>
              </a:rPr>
              <a:t>Was the violated rule or standard </a:t>
            </a:r>
            <a:r>
              <a:rPr lang="en-US" sz="2400" u="sng" dirty="0">
                <a:solidFill>
                  <a:srgbClr val="00A353"/>
                </a:solidFill>
              </a:rPr>
              <a:t>reasonable</a:t>
            </a:r>
            <a:r>
              <a:rPr lang="en-US" sz="2400" dirty="0">
                <a:solidFill>
                  <a:srgbClr val="002060"/>
                </a:solidFill>
              </a:rPr>
              <a:t>?</a:t>
            </a:r>
          </a:p>
          <a:p>
            <a:pPr marL="342900" indent="-342900">
              <a:buFont typeface="Arial" panose="020B0604020202020204" pitchFamily="34" charset="0"/>
              <a:buChar char="•"/>
            </a:pPr>
            <a:r>
              <a:rPr lang="en-US" sz="2400" dirty="0">
                <a:solidFill>
                  <a:srgbClr val="002060"/>
                </a:solidFill>
              </a:rPr>
              <a:t>Was the pre-disciplinary investigation fair and </a:t>
            </a:r>
            <a:r>
              <a:rPr lang="en-US" sz="2400" u="sng" dirty="0">
                <a:solidFill>
                  <a:srgbClr val="00A353"/>
                </a:solidFill>
              </a:rPr>
              <a:t>objective</a:t>
            </a:r>
            <a:r>
              <a:rPr lang="en-US" sz="2400" dirty="0">
                <a:solidFill>
                  <a:srgbClr val="002060"/>
                </a:solidFill>
              </a:rPr>
              <a:t>?</a:t>
            </a:r>
          </a:p>
          <a:p>
            <a:pPr marL="342900" indent="-342900">
              <a:buFont typeface="Arial" panose="020B0604020202020204" pitchFamily="34" charset="0"/>
              <a:buChar char="•"/>
            </a:pPr>
            <a:r>
              <a:rPr lang="en-US" sz="2400" dirty="0">
                <a:solidFill>
                  <a:srgbClr val="002060"/>
                </a:solidFill>
              </a:rPr>
              <a:t>Did the investigation result in sufficient </a:t>
            </a:r>
            <a:r>
              <a:rPr lang="en-US" sz="2400" u="sng" dirty="0">
                <a:solidFill>
                  <a:srgbClr val="00A353"/>
                </a:solidFill>
              </a:rPr>
              <a:t>proof</a:t>
            </a:r>
            <a:r>
              <a:rPr lang="en-US" sz="2400" dirty="0">
                <a:solidFill>
                  <a:srgbClr val="002060"/>
                </a:solidFill>
              </a:rPr>
              <a:t> of violation of the rule or standard?</a:t>
            </a:r>
          </a:p>
          <a:p>
            <a:pPr marL="342900" indent="-342900">
              <a:buFont typeface="Arial" panose="020B0604020202020204" pitchFamily="34" charset="0"/>
              <a:buChar char="•"/>
            </a:pPr>
            <a:r>
              <a:rPr lang="en-US" sz="2400" dirty="0">
                <a:solidFill>
                  <a:srgbClr val="002060"/>
                </a:solidFill>
              </a:rPr>
              <a:t>Was employee treated </a:t>
            </a:r>
            <a:r>
              <a:rPr lang="en-US" sz="2400" u="sng" dirty="0">
                <a:solidFill>
                  <a:srgbClr val="00A353"/>
                </a:solidFill>
              </a:rPr>
              <a:t>consistently</a:t>
            </a:r>
            <a:r>
              <a:rPr lang="en-US" sz="2400" dirty="0">
                <a:solidFill>
                  <a:srgbClr val="002060"/>
                </a:solidFill>
              </a:rPr>
              <a:t> with similarly situation employees?</a:t>
            </a:r>
          </a:p>
          <a:p>
            <a:pPr marL="342900" indent="-342900">
              <a:buFont typeface="Arial" panose="020B0604020202020204" pitchFamily="34" charset="0"/>
              <a:buChar char="•"/>
            </a:pPr>
            <a:r>
              <a:rPr lang="en-US" sz="2400" dirty="0">
                <a:solidFill>
                  <a:srgbClr val="002060"/>
                </a:solidFill>
              </a:rPr>
              <a:t>Was the penalty </a:t>
            </a:r>
            <a:r>
              <a:rPr lang="en-US" sz="2400" u="sng" dirty="0">
                <a:solidFill>
                  <a:srgbClr val="00A353"/>
                </a:solidFill>
              </a:rPr>
              <a:t>appropriate</a:t>
            </a:r>
            <a:r>
              <a:rPr lang="en-US" sz="2400" dirty="0">
                <a:solidFill>
                  <a:srgbClr val="002060"/>
                </a:solidFill>
              </a:rPr>
              <a:t> for the offense?</a:t>
            </a:r>
          </a:p>
        </p:txBody>
      </p:sp>
    </p:spTree>
    <p:extLst>
      <p:ext uri="{BB962C8B-B14F-4D97-AF65-F5344CB8AC3E}">
        <p14:creationId xmlns:p14="http://schemas.microsoft.com/office/powerpoint/2010/main" val="1042106218"/>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Determining Appropriate Action: additional considerations</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Penalty Assessment Form</a:t>
            </a:r>
          </a:p>
          <a:p>
            <a:pPr marL="342900" indent="-342900">
              <a:buFont typeface="Arial" panose="020B0604020202020204" pitchFamily="34" charset="0"/>
              <a:buChar char="•"/>
            </a:pPr>
            <a:r>
              <a:rPr lang="en-US" sz="2400" dirty="0">
                <a:solidFill>
                  <a:srgbClr val="002060"/>
                </a:solidFill>
              </a:rPr>
              <a:t>Aggravating Circumstances</a:t>
            </a:r>
          </a:p>
          <a:p>
            <a:pPr marL="342900" indent="-342900">
              <a:buFont typeface="Arial" panose="020B0604020202020204" pitchFamily="34" charset="0"/>
              <a:buChar char="•"/>
            </a:pPr>
            <a:r>
              <a:rPr lang="en-US" sz="2400" dirty="0">
                <a:solidFill>
                  <a:srgbClr val="002060"/>
                </a:solidFill>
              </a:rPr>
              <a:t>Mitigating Circumstances</a:t>
            </a:r>
          </a:p>
        </p:txBody>
      </p:sp>
    </p:spTree>
    <p:extLst>
      <p:ext uri="{BB962C8B-B14F-4D97-AF65-F5344CB8AC3E}">
        <p14:creationId xmlns:p14="http://schemas.microsoft.com/office/powerpoint/2010/main" val="3764402404"/>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a:bodyPr>
          <a:lstStyle/>
          <a:p>
            <a:pPr>
              <a:defRPr/>
            </a:pPr>
            <a:r>
              <a:rPr lang="en-US" altLang="en-US" b="1" i="1" dirty="0"/>
              <a:t>What is </a:t>
            </a:r>
            <a:r>
              <a:rPr lang="en-US" altLang="en-US" i="1" dirty="0"/>
              <a:t>discriminatory harassment?</a:t>
            </a:r>
            <a:endParaRPr lang="en-US" altLang="en-US" b="1" i="1" dirty="0"/>
          </a:p>
        </p:txBody>
      </p:sp>
      <p:sp>
        <p:nvSpPr>
          <p:cNvPr id="12291" name="Rectangle 3"/>
          <p:cNvSpPr>
            <a:spLocks noGrp="1" noChangeArrowheads="1"/>
          </p:cNvSpPr>
          <p:nvPr>
            <p:ph idx="1"/>
          </p:nvPr>
        </p:nvSpPr>
        <p:spPr/>
        <p:txBody>
          <a:bodyPr>
            <a:normAutofit/>
          </a:bodyPr>
          <a:lstStyle/>
          <a:p>
            <a:pPr marL="0" indent="0">
              <a:buNone/>
            </a:pPr>
            <a:r>
              <a:rPr lang="en-US" altLang="en-US" sz="2800" u="sng" dirty="0">
                <a:solidFill>
                  <a:schemeClr val="bg2"/>
                </a:solidFill>
              </a:rPr>
              <a:t>Note:</a:t>
            </a:r>
            <a:r>
              <a:rPr lang="en-US" altLang="en-US" sz="2800" dirty="0">
                <a:solidFill>
                  <a:schemeClr val="bg2"/>
                </a:solidFill>
              </a:rPr>
              <a:t> Familiarize yourself with the elements of discriminatory harassment before you read the facts/analysis.</a:t>
            </a:r>
          </a:p>
          <a:p>
            <a:pPr eaLnBrk="1" hangingPunct="1"/>
            <a:r>
              <a:rPr lang="en-US" altLang="en-US" sz="2800" b="1" u="sng" dirty="0"/>
              <a:t>Unwelcome</a:t>
            </a:r>
            <a:r>
              <a:rPr lang="en-US" altLang="en-US" sz="2800" dirty="0"/>
              <a:t> conduct or communication;</a:t>
            </a:r>
          </a:p>
          <a:p>
            <a:pPr eaLnBrk="1" hangingPunct="1"/>
            <a:r>
              <a:rPr lang="en-US" altLang="en-US" sz="2800" b="1" u="sng" dirty="0"/>
              <a:t>Based on</a:t>
            </a:r>
            <a:r>
              <a:rPr lang="en-US" altLang="en-US" sz="2800" dirty="0"/>
              <a:t> actual or perceived protected class;</a:t>
            </a:r>
          </a:p>
          <a:p>
            <a:pPr eaLnBrk="1" hangingPunct="1"/>
            <a:r>
              <a:rPr lang="en-US" altLang="en-US" sz="2800" dirty="0"/>
              <a:t>That has a </a:t>
            </a:r>
            <a:r>
              <a:rPr lang="en-US" altLang="en-US" sz="2800" b="1" u="sng" dirty="0"/>
              <a:t>negative effect</a:t>
            </a:r>
            <a:r>
              <a:rPr lang="en-US" altLang="en-US" sz="2800" dirty="0"/>
              <a:t> or </a:t>
            </a:r>
            <a:r>
              <a:rPr lang="en-US" altLang="en-US" sz="2800" b="1" u="sng" dirty="0"/>
              <a:t>is like to </a:t>
            </a:r>
            <a:r>
              <a:rPr lang="en-US" altLang="en-US" sz="2800" dirty="0"/>
              <a:t>have a negative effect on the complainant or the workplace or the educational environment</a:t>
            </a:r>
          </a:p>
        </p:txBody>
      </p:sp>
    </p:spTree>
  </p:cSld>
  <p:clrMapOvr>
    <a:overrideClrMapping bg1="lt1" tx1="dk1" bg2="lt2" tx2="dk2" accent1="accent1" accent2="accent2" accent3="accent3" accent4="accent4" accent5="accent5" accent6="accent6" hlink="hlink" folHlink="folHlink"/>
  </p:clrMapOvr>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Risk Assessment Prior to Taking Disciplinary Action</a:t>
            </a:r>
          </a:p>
        </p:txBody>
      </p:sp>
      <p:sp>
        <p:nvSpPr>
          <p:cNvPr id="2" name="Content Placeholder 1"/>
          <p:cNvSpPr>
            <a:spLocks noGrp="1"/>
          </p:cNvSpPr>
          <p:nvPr>
            <p:ph idx="1"/>
          </p:nvPr>
        </p:nvSpPr>
        <p:spPr>
          <a:xfrm>
            <a:off x="628650" y="1905000"/>
            <a:ext cx="7886700" cy="4351338"/>
          </a:xfrm>
        </p:spPr>
        <p:txBody>
          <a:bodyPr>
            <a:normAutofit/>
          </a:bodyPr>
          <a:lstStyle/>
          <a:p>
            <a:pPr marL="342900" indent="-342900">
              <a:buFont typeface="Arial" panose="020B0604020202020204" pitchFamily="34" charset="0"/>
              <a:buChar char="•"/>
            </a:pPr>
            <a:r>
              <a:rPr lang="en-US" sz="2400" dirty="0">
                <a:solidFill>
                  <a:srgbClr val="002060"/>
                </a:solidFill>
              </a:rPr>
              <a:t>Has the employee engaged in protected or concerted activity?</a:t>
            </a:r>
          </a:p>
          <a:p>
            <a:pPr marL="342900" indent="-342900">
              <a:buFont typeface="Arial" panose="020B0604020202020204" pitchFamily="34" charset="0"/>
              <a:buChar char="•"/>
            </a:pPr>
            <a:r>
              <a:rPr lang="en-US" sz="2400" dirty="0">
                <a:solidFill>
                  <a:srgbClr val="002060"/>
                </a:solidFill>
              </a:rPr>
              <a:t>Is the employee on (or recently taken) a job protected leave?</a:t>
            </a:r>
          </a:p>
          <a:p>
            <a:pPr marL="342900" indent="-342900">
              <a:buFont typeface="Arial" panose="020B0604020202020204" pitchFamily="34" charset="0"/>
              <a:buChar char="•"/>
            </a:pPr>
            <a:r>
              <a:rPr lang="en-US" sz="2400" dirty="0">
                <a:solidFill>
                  <a:srgbClr val="002060"/>
                </a:solidFill>
              </a:rPr>
              <a:t>Did any aspect of the subject’s identity appear to influence investigative/disciplinary outcomes?</a:t>
            </a:r>
          </a:p>
          <a:p>
            <a:pPr marL="342900" indent="-342900">
              <a:buFont typeface="Arial" panose="020B0604020202020204" pitchFamily="34" charset="0"/>
              <a:buChar char="•"/>
            </a:pPr>
            <a:r>
              <a:rPr lang="en-US" sz="2400" dirty="0">
                <a:solidFill>
                  <a:srgbClr val="002060"/>
                </a:solidFill>
              </a:rPr>
              <a:t>Has the decision maker made inappropriate statements about the employee?</a:t>
            </a:r>
          </a:p>
          <a:p>
            <a:pPr marL="342900" indent="-342900">
              <a:buFont typeface="Arial" panose="020B0604020202020204" pitchFamily="34" charset="0"/>
              <a:buChar char="•"/>
            </a:pPr>
            <a:r>
              <a:rPr lang="en-US" sz="2400" dirty="0">
                <a:solidFill>
                  <a:srgbClr val="002060"/>
                </a:solidFill>
              </a:rPr>
              <a:t>Is the employee alleging illegal conduct?</a:t>
            </a:r>
          </a:p>
        </p:txBody>
      </p:sp>
    </p:spTree>
    <p:extLst>
      <p:ext uri="{BB962C8B-B14F-4D97-AF65-F5344CB8AC3E}">
        <p14:creationId xmlns:p14="http://schemas.microsoft.com/office/powerpoint/2010/main" val="165146262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Determine Appropriate Action </a:t>
            </a:r>
            <a:r>
              <a:rPr lang="en-US" dirty="0">
                <a:solidFill>
                  <a:srgbClr val="00A353"/>
                </a:solidFill>
              </a:rPr>
              <a:t>Employee</a:t>
            </a:r>
          </a:p>
        </p:txBody>
      </p:sp>
      <p:sp>
        <p:nvSpPr>
          <p:cNvPr id="2" name="Content Placeholder 1"/>
          <p:cNvSpPr>
            <a:spLocks noGrp="1"/>
          </p:cNvSpPr>
          <p:nvPr>
            <p:ph idx="1"/>
          </p:nvPr>
        </p:nvSpPr>
        <p:spPr>
          <a:xfrm>
            <a:off x="628650" y="1905000"/>
            <a:ext cx="7886700" cy="4351338"/>
          </a:xfrm>
        </p:spPr>
        <p:txBody>
          <a:bodyPr>
            <a:normAutofit fontScale="92500" lnSpcReduction="20000"/>
          </a:bodyPr>
          <a:lstStyle/>
          <a:p>
            <a:r>
              <a:rPr lang="en-US" sz="2400" dirty="0">
                <a:solidFill>
                  <a:srgbClr val="002060"/>
                </a:solidFill>
              </a:rPr>
              <a:t>Non-disciplinary options</a:t>
            </a:r>
          </a:p>
          <a:p>
            <a:pPr marL="342900" indent="-342900">
              <a:buFont typeface="Arial" panose="020B0604020202020204" pitchFamily="34" charset="0"/>
              <a:buChar char="•"/>
            </a:pPr>
            <a:r>
              <a:rPr lang="en-US" sz="2400" dirty="0">
                <a:solidFill>
                  <a:srgbClr val="002060"/>
                </a:solidFill>
              </a:rPr>
              <a:t>Informal process (supervisory coating, training, letter of expectation, alternative dispute resolution)</a:t>
            </a:r>
          </a:p>
          <a:p>
            <a:pPr marL="342900" indent="-342900">
              <a:buFont typeface="Arial" panose="020B0604020202020204" pitchFamily="34" charset="0"/>
              <a:buChar char="•"/>
            </a:pPr>
            <a:r>
              <a:rPr lang="en-US" sz="2400" dirty="0">
                <a:solidFill>
                  <a:srgbClr val="002060"/>
                </a:solidFill>
              </a:rPr>
              <a:t>Reassignment?</a:t>
            </a:r>
          </a:p>
          <a:p>
            <a:pPr marL="342900" indent="-342900">
              <a:buFont typeface="Arial" panose="020B0604020202020204" pitchFamily="34" charset="0"/>
              <a:buChar char="•"/>
            </a:pPr>
            <a:endParaRPr lang="en-US" sz="2400" dirty="0">
              <a:solidFill>
                <a:srgbClr val="002060"/>
              </a:solidFill>
            </a:endParaRPr>
          </a:p>
          <a:p>
            <a:r>
              <a:rPr lang="en-US" sz="2400" dirty="0">
                <a:solidFill>
                  <a:srgbClr val="002060"/>
                </a:solidFill>
              </a:rPr>
              <a:t>Types of progressive discipline*</a:t>
            </a:r>
          </a:p>
          <a:p>
            <a:pPr marL="342900" indent="-342900">
              <a:buFont typeface="Arial" panose="020B0604020202020204" pitchFamily="34" charset="0"/>
              <a:buChar char="•"/>
            </a:pPr>
            <a:r>
              <a:rPr lang="en-US" sz="2400" dirty="0">
                <a:solidFill>
                  <a:srgbClr val="002060"/>
                </a:solidFill>
              </a:rPr>
              <a:t>Oral reprimand</a:t>
            </a:r>
          </a:p>
          <a:p>
            <a:pPr marL="342900" indent="-342900">
              <a:buFont typeface="Arial" panose="020B0604020202020204" pitchFamily="34" charset="0"/>
              <a:buChar char="•"/>
            </a:pPr>
            <a:r>
              <a:rPr lang="en-US" sz="2400" dirty="0">
                <a:solidFill>
                  <a:srgbClr val="002060"/>
                </a:solidFill>
              </a:rPr>
              <a:t>Written reprimand</a:t>
            </a:r>
          </a:p>
          <a:p>
            <a:pPr marL="342900" indent="-342900">
              <a:buFont typeface="Arial" panose="020B0604020202020204" pitchFamily="34" charset="0"/>
              <a:buChar char="•"/>
            </a:pPr>
            <a:r>
              <a:rPr lang="en-US" sz="2400" dirty="0">
                <a:solidFill>
                  <a:srgbClr val="002060"/>
                </a:solidFill>
              </a:rPr>
              <a:t>Suspension (with or without pay)</a:t>
            </a:r>
          </a:p>
          <a:p>
            <a:pPr marL="342900" indent="-342900">
              <a:buFont typeface="Arial" panose="020B0604020202020204" pitchFamily="34" charset="0"/>
              <a:buChar char="•"/>
            </a:pPr>
            <a:r>
              <a:rPr lang="en-US" sz="2400" dirty="0">
                <a:solidFill>
                  <a:srgbClr val="002060"/>
                </a:solidFill>
              </a:rPr>
              <a:t>Vacation reduction per CBA (e.g., MAPE, MMA, MSUAASF)</a:t>
            </a:r>
          </a:p>
          <a:p>
            <a:pPr marL="342900" indent="-342900">
              <a:buFont typeface="Arial" panose="020B0604020202020204" pitchFamily="34" charset="0"/>
              <a:buChar char="•"/>
            </a:pPr>
            <a:r>
              <a:rPr lang="en-US" sz="2400" dirty="0">
                <a:solidFill>
                  <a:srgbClr val="002060"/>
                </a:solidFill>
              </a:rPr>
              <a:t>Demotion</a:t>
            </a:r>
          </a:p>
          <a:p>
            <a:pPr marL="342900" indent="-342900">
              <a:buFont typeface="Arial" panose="020B0604020202020204" pitchFamily="34" charset="0"/>
              <a:buChar char="•"/>
            </a:pPr>
            <a:r>
              <a:rPr lang="en-US" sz="2400" dirty="0">
                <a:solidFill>
                  <a:srgbClr val="002060"/>
                </a:solidFill>
              </a:rPr>
              <a:t>Discharge</a:t>
            </a:r>
          </a:p>
          <a:p>
            <a:r>
              <a:rPr lang="en-US" sz="2400" dirty="0">
                <a:solidFill>
                  <a:srgbClr val="002060"/>
                </a:solidFill>
              </a:rPr>
              <a:t>*Check the relevant CBA</a:t>
            </a:r>
          </a:p>
        </p:txBody>
      </p:sp>
    </p:spTree>
    <p:extLst>
      <p:ext uri="{BB962C8B-B14F-4D97-AF65-F5344CB8AC3E}">
        <p14:creationId xmlns:p14="http://schemas.microsoft.com/office/powerpoint/2010/main" val="55342762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Determine Appropriate Action </a:t>
            </a:r>
            <a:r>
              <a:rPr lang="en-US" dirty="0">
                <a:solidFill>
                  <a:srgbClr val="00A353"/>
                </a:solidFill>
              </a:rPr>
              <a:t>Student Conduct Sanctions</a:t>
            </a:r>
          </a:p>
        </p:txBody>
      </p:sp>
      <p:sp>
        <p:nvSpPr>
          <p:cNvPr id="2" name="Content Placeholder 1"/>
          <p:cNvSpPr>
            <a:spLocks noGrp="1"/>
          </p:cNvSpPr>
          <p:nvPr>
            <p:ph idx="1"/>
          </p:nvPr>
        </p:nvSpPr>
        <p:spPr>
          <a:xfrm>
            <a:off x="628650" y="1905000"/>
            <a:ext cx="7886700" cy="4351338"/>
          </a:xfrm>
        </p:spPr>
        <p:txBody>
          <a:bodyPr>
            <a:normAutofit lnSpcReduction="10000"/>
          </a:bodyPr>
          <a:lstStyle/>
          <a:p>
            <a:r>
              <a:rPr lang="en-US" sz="2400" dirty="0">
                <a:solidFill>
                  <a:srgbClr val="002060"/>
                </a:solidFill>
              </a:rPr>
              <a:t>All possible conduct code sanctions available (Dean of Students can be a resource).  For example:</a:t>
            </a:r>
          </a:p>
          <a:p>
            <a:pPr marL="342900" lvl="1" indent="-342900">
              <a:buFont typeface="Wingdings" panose="05000000000000000000" pitchFamily="2" charset="2"/>
              <a:buChar char="§"/>
            </a:pPr>
            <a:r>
              <a:rPr lang="en-US" sz="2000" dirty="0">
                <a:solidFill>
                  <a:srgbClr val="002060"/>
                </a:solidFill>
              </a:rPr>
              <a:t>Warning</a:t>
            </a:r>
          </a:p>
          <a:p>
            <a:pPr marL="342900" lvl="1" indent="-342900">
              <a:buFont typeface="Wingdings" panose="05000000000000000000" pitchFamily="2" charset="2"/>
              <a:buChar char="§"/>
            </a:pPr>
            <a:r>
              <a:rPr lang="en-US" sz="2000" dirty="0">
                <a:solidFill>
                  <a:srgbClr val="002060"/>
                </a:solidFill>
              </a:rPr>
              <a:t>Probation</a:t>
            </a:r>
          </a:p>
          <a:p>
            <a:pPr marL="342900" lvl="1" indent="-342900">
              <a:buFont typeface="Wingdings" panose="05000000000000000000" pitchFamily="2" charset="2"/>
              <a:buChar char="§"/>
            </a:pPr>
            <a:r>
              <a:rPr lang="en-US" sz="2000" dirty="0">
                <a:solidFill>
                  <a:srgbClr val="002060"/>
                </a:solidFill>
              </a:rPr>
              <a:t>Loss of privileges (e.g., removal from residence life; restriction from campus for other than class, etc.)</a:t>
            </a:r>
          </a:p>
          <a:p>
            <a:pPr marL="342900" lvl="1" indent="-342900">
              <a:buFont typeface="Wingdings" panose="05000000000000000000" pitchFamily="2" charset="2"/>
              <a:buChar char="§"/>
            </a:pPr>
            <a:r>
              <a:rPr lang="en-US" sz="2000" dirty="0">
                <a:solidFill>
                  <a:srgbClr val="002060"/>
                </a:solidFill>
              </a:rPr>
              <a:t>Required training</a:t>
            </a:r>
          </a:p>
          <a:p>
            <a:pPr marL="342900" lvl="1" indent="-342900">
              <a:buFont typeface="Wingdings" panose="05000000000000000000" pitchFamily="2" charset="2"/>
              <a:buChar char="§"/>
            </a:pPr>
            <a:r>
              <a:rPr lang="en-US" sz="2000" dirty="0">
                <a:solidFill>
                  <a:srgbClr val="002060"/>
                </a:solidFill>
              </a:rPr>
              <a:t>No contact</a:t>
            </a:r>
          </a:p>
          <a:p>
            <a:pPr marL="342900" lvl="1" indent="-342900">
              <a:buFont typeface="Wingdings" panose="05000000000000000000" pitchFamily="2" charset="2"/>
              <a:buChar char="§"/>
            </a:pPr>
            <a:r>
              <a:rPr lang="en-US" sz="2000" dirty="0">
                <a:solidFill>
                  <a:srgbClr val="002060"/>
                </a:solidFill>
              </a:rPr>
              <a:t>Suspension</a:t>
            </a:r>
          </a:p>
          <a:p>
            <a:pPr marL="342900" lvl="1" indent="-342900">
              <a:buFont typeface="Wingdings" panose="05000000000000000000" pitchFamily="2" charset="2"/>
              <a:buChar char="§"/>
            </a:pPr>
            <a:r>
              <a:rPr lang="en-US" sz="2000" dirty="0">
                <a:solidFill>
                  <a:srgbClr val="002060"/>
                </a:solidFill>
              </a:rPr>
              <a:t>Expulsion</a:t>
            </a:r>
          </a:p>
          <a:p>
            <a:r>
              <a:rPr lang="en-US" sz="2400" dirty="0">
                <a:solidFill>
                  <a:srgbClr val="002060"/>
                </a:solidFill>
              </a:rPr>
              <a:t>More than one sanction available in any scenario (e.g., probation and required training)</a:t>
            </a:r>
          </a:p>
        </p:txBody>
      </p:sp>
    </p:spTree>
    <p:extLst>
      <p:ext uri="{BB962C8B-B14F-4D97-AF65-F5344CB8AC3E}">
        <p14:creationId xmlns:p14="http://schemas.microsoft.com/office/powerpoint/2010/main" val="248164607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 Basics</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Components of Disciplinary Letter</a:t>
            </a:r>
          </a:p>
          <a:p>
            <a:pPr marL="342900" indent="-342900">
              <a:buFont typeface="Arial" panose="020B0604020202020204" pitchFamily="34" charset="0"/>
              <a:buChar char="•"/>
            </a:pPr>
            <a:r>
              <a:rPr lang="en-US" sz="2400" dirty="0">
                <a:solidFill>
                  <a:srgbClr val="002060"/>
                </a:solidFill>
              </a:rPr>
              <a:t>Level of discipline</a:t>
            </a:r>
          </a:p>
          <a:p>
            <a:pPr marL="342900" indent="-342900">
              <a:buFont typeface="Arial" panose="020B0604020202020204" pitchFamily="34" charset="0"/>
              <a:buChar char="•"/>
            </a:pPr>
            <a:r>
              <a:rPr lang="en-US" sz="2400" dirty="0">
                <a:solidFill>
                  <a:srgbClr val="002060"/>
                </a:solidFill>
              </a:rPr>
              <a:t>Reason(s) for discipline</a:t>
            </a:r>
          </a:p>
          <a:p>
            <a:pPr marL="342900" indent="-342900">
              <a:buFont typeface="Arial" panose="020B0604020202020204" pitchFamily="34" charset="0"/>
              <a:buChar char="•"/>
            </a:pPr>
            <a:r>
              <a:rPr lang="en-US" sz="2400" dirty="0">
                <a:solidFill>
                  <a:srgbClr val="002060"/>
                </a:solidFill>
              </a:rPr>
              <a:t>Past warnings and/or discipline the employee has received</a:t>
            </a:r>
          </a:p>
          <a:p>
            <a:pPr marL="342900" indent="-342900">
              <a:buFont typeface="Arial" panose="020B0604020202020204" pitchFamily="34" charset="0"/>
              <a:buChar char="•"/>
            </a:pPr>
            <a:r>
              <a:rPr lang="en-US" sz="2400" dirty="0">
                <a:solidFill>
                  <a:srgbClr val="002060"/>
                </a:solidFill>
              </a:rPr>
              <a:t>Opportunity for Loudermill meeting, when appropriate</a:t>
            </a:r>
          </a:p>
        </p:txBody>
      </p:sp>
    </p:spTree>
    <p:extLst>
      <p:ext uri="{BB962C8B-B14F-4D97-AF65-F5344CB8AC3E}">
        <p14:creationId xmlns:p14="http://schemas.microsoft.com/office/powerpoint/2010/main" val="927492301"/>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Implement Appropriate Action: Writing letter</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Components of Disciplinary Letter – cont’d</a:t>
            </a:r>
          </a:p>
          <a:p>
            <a:pPr marL="342900" indent="-342900">
              <a:buFont typeface="Arial" panose="020B0604020202020204" pitchFamily="34" charset="0"/>
              <a:buChar char="•"/>
            </a:pPr>
            <a:r>
              <a:rPr lang="en-US" sz="2400" dirty="0">
                <a:solidFill>
                  <a:srgbClr val="002060"/>
                </a:solidFill>
              </a:rPr>
              <a:t>Corrective action required of employee</a:t>
            </a:r>
          </a:p>
          <a:p>
            <a:pPr marL="342900" indent="-342900">
              <a:buFont typeface="Arial" panose="020B0604020202020204" pitchFamily="34" charset="0"/>
              <a:buChar char="•"/>
            </a:pPr>
            <a:r>
              <a:rPr lang="en-US" sz="2400" dirty="0">
                <a:solidFill>
                  <a:srgbClr val="002060"/>
                </a:solidFill>
              </a:rPr>
              <a:t>Referral to EAP, if your practice</a:t>
            </a:r>
          </a:p>
          <a:p>
            <a:pPr marL="342900" indent="-342900">
              <a:buFont typeface="Arial" panose="020B0604020202020204" pitchFamily="34" charset="0"/>
              <a:buChar char="•"/>
            </a:pPr>
            <a:r>
              <a:rPr lang="en-US" sz="2400" dirty="0">
                <a:solidFill>
                  <a:srgbClr val="002060"/>
                </a:solidFill>
              </a:rPr>
              <a:t>Consequences of failure to measurably improve</a:t>
            </a:r>
          </a:p>
          <a:p>
            <a:pPr marL="342900" indent="-342900">
              <a:buFont typeface="Arial" panose="020B0604020202020204" pitchFamily="34" charset="0"/>
              <a:buChar char="•"/>
            </a:pPr>
            <a:r>
              <a:rPr lang="en-US" sz="2400" dirty="0">
                <a:solidFill>
                  <a:srgbClr val="002060"/>
                </a:solidFill>
              </a:rPr>
              <a:t>Employee’s appeal rights</a:t>
            </a:r>
          </a:p>
        </p:txBody>
      </p:sp>
    </p:spTree>
    <p:extLst>
      <p:ext uri="{BB962C8B-B14F-4D97-AF65-F5344CB8AC3E}">
        <p14:creationId xmlns:p14="http://schemas.microsoft.com/office/powerpoint/2010/main" val="3488874499"/>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Implement Appropriate Action: Beyond Letter</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Distribution of disciplinary letter</a:t>
            </a:r>
          </a:p>
          <a:p>
            <a:pPr marL="342900" indent="-342900">
              <a:buFont typeface="Arial" panose="020B0604020202020204" pitchFamily="34" charset="0"/>
              <a:buChar char="•"/>
            </a:pPr>
            <a:r>
              <a:rPr lang="en-US" sz="2400" dirty="0">
                <a:solidFill>
                  <a:srgbClr val="002060"/>
                </a:solidFill>
              </a:rPr>
              <a:t>Employee</a:t>
            </a:r>
          </a:p>
          <a:p>
            <a:pPr marL="342900" indent="-342900">
              <a:buFont typeface="Arial" panose="020B0604020202020204" pitchFamily="34" charset="0"/>
              <a:buChar char="•"/>
            </a:pPr>
            <a:r>
              <a:rPr lang="en-US" sz="2400" dirty="0">
                <a:solidFill>
                  <a:srgbClr val="002060"/>
                </a:solidFill>
              </a:rPr>
              <a:t>Personnel file</a:t>
            </a:r>
          </a:p>
          <a:p>
            <a:pPr marL="342900" indent="-342900">
              <a:buFont typeface="Arial" panose="020B0604020202020204" pitchFamily="34" charset="0"/>
              <a:buChar char="•"/>
            </a:pPr>
            <a:r>
              <a:rPr lang="en-US" sz="2400" dirty="0">
                <a:solidFill>
                  <a:srgbClr val="002060"/>
                </a:solidFill>
              </a:rPr>
              <a:t>Union?  Check CBA</a:t>
            </a:r>
          </a:p>
          <a:p>
            <a:r>
              <a:rPr lang="en-US" sz="2400" dirty="0">
                <a:solidFill>
                  <a:srgbClr val="002060"/>
                </a:solidFill>
              </a:rPr>
              <a:t>Service of disciplinary letter in person or via mail</a:t>
            </a:r>
          </a:p>
          <a:p>
            <a:pPr marL="342900" indent="-342900">
              <a:buFont typeface="Arial" panose="020B0604020202020204" pitchFamily="34" charset="0"/>
              <a:buChar char="•"/>
            </a:pPr>
            <a:r>
              <a:rPr lang="en-US" sz="2400" dirty="0">
                <a:solidFill>
                  <a:srgbClr val="002060"/>
                </a:solidFill>
              </a:rPr>
              <a:t>Check CBA if certified mail required</a:t>
            </a:r>
          </a:p>
          <a:p>
            <a:pPr marL="342900" indent="-342900">
              <a:buFont typeface="Arial" panose="020B0604020202020204" pitchFamily="34" charset="0"/>
              <a:buChar char="•"/>
            </a:pPr>
            <a:r>
              <a:rPr lang="en-US" sz="2400" dirty="0">
                <a:solidFill>
                  <a:srgbClr val="002060"/>
                </a:solidFill>
              </a:rPr>
              <a:t>Move It Securely with the delivery receipt box checked</a:t>
            </a:r>
          </a:p>
        </p:txBody>
      </p:sp>
    </p:spTree>
    <p:extLst>
      <p:ext uri="{BB962C8B-B14F-4D97-AF65-F5344CB8AC3E}">
        <p14:creationId xmlns:p14="http://schemas.microsoft.com/office/powerpoint/2010/main" val="2763485067"/>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Implement Appropriate Action</a:t>
            </a:r>
          </a:p>
        </p:txBody>
      </p:sp>
      <p:sp>
        <p:nvSpPr>
          <p:cNvPr id="2" name="Content Placeholder 1"/>
          <p:cNvSpPr>
            <a:spLocks noGrp="1"/>
          </p:cNvSpPr>
          <p:nvPr>
            <p:ph idx="1"/>
          </p:nvPr>
        </p:nvSpPr>
        <p:spPr>
          <a:xfrm>
            <a:off x="628650" y="1905000"/>
            <a:ext cx="7886700" cy="4351338"/>
          </a:xfrm>
        </p:spPr>
        <p:txBody>
          <a:bodyPr>
            <a:normAutofit/>
          </a:bodyPr>
          <a:lstStyle/>
          <a:p>
            <a:r>
              <a:rPr lang="en-US" sz="2400" dirty="0">
                <a:solidFill>
                  <a:srgbClr val="002060"/>
                </a:solidFill>
              </a:rPr>
              <a:t>Follow up to Discipline (by supervisor)</a:t>
            </a:r>
          </a:p>
          <a:p>
            <a:pPr marL="342900" indent="-342900">
              <a:buFont typeface="Arial" panose="020B0604020202020204" pitchFamily="34" charset="0"/>
              <a:buChar char="•"/>
            </a:pPr>
            <a:r>
              <a:rPr lang="en-US" sz="2400" dirty="0">
                <a:solidFill>
                  <a:srgbClr val="002060"/>
                </a:solidFill>
              </a:rPr>
              <a:t>Work with employee to correct deficiencies</a:t>
            </a:r>
          </a:p>
          <a:p>
            <a:pPr marL="342900" indent="-342900">
              <a:buFont typeface="Arial" panose="020B0604020202020204" pitchFamily="34" charset="0"/>
              <a:buChar char="•"/>
            </a:pPr>
            <a:r>
              <a:rPr lang="en-US" sz="2400" dirty="0">
                <a:solidFill>
                  <a:srgbClr val="002060"/>
                </a:solidFill>
              </a:rPr>
              <a:t>Give employee a written plan of correction?  It should be specific and include a timetable for improvement.</a:t>
            </a:r>
          </a:p>
          <a:p>
            <a:pPr marL="342900" indent="-342900">
              <a:buFont typeface="Arial" panose="020B0604020202020204" pitchFamily="34" charset="0"/>
              <a:buChar char="•"/>
            </a:pPr>
            <a:r>
              <a:rPr lang="en-US" sz="2400" dirty="0">
                <a:solidFill>
                  <a:srgbClr val="002060"/>
                </a:solidFill>
              </a:rPr>
              <a:t>Monitor employee’s progress</a:t>
            </a:r>
          </a:p>
          <a:p>
            <a:pPr marL="342900" indent="-342900">
              <a:buFont typeface="Arial" panose="020B0604020202020204" pitchFamily="34" charset="0"/>
              <a:buChar char="•"/>
            </a:pPr>
            <a:r>
              <a:rPr lang="en-US" sz="2400" dirty="0">
                <a:solidFill>
                  <a:srgbClr val="002060"/>
                </a:solidFill>
              </a:rPr>
              <a:t>Document changes or continued problems</a:t>
            </a:r>
          </a:p>
          <a:p>
            <a:pPr marL="342900" indent="-342900">
              <a:buFont typeface="Arial" panose="020B0604020202020204" pitchFamily="34" charset="0"/>
              <a:buChar char="•"/>
            </a:pPr>
            <a:r>
              <a:rPr lang="en-US" sz="2400" dirty="0">
                <a:solidFill>
                  <a:srgbClr val="002060"/>
                </a:solidFill>
              </a:rPr>
              <a:t>Follow up with EAP referral, if your practice</a:t>
            </a:r>
          </a:p>
        </p:txBody>
      </p:sp>
    </p:spTree>
    <p:extLst>
      <p:ext uri="{BB962C8B-B14F-4D97-AF65-F5344CB8AC3E}">
        <p14:creationId xmlns:p14="http://schemas.microsoft.com/office/powerpoint/2010/main" val="1629492252"/>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Available Appeal Processes</a:t>
            </a:r>
          </a:p>
        </p:txBody>
      </p:sp>
      <p:sp>
        <p:nvSpPr>
          <p:cNvPr id="2" name="Content Placeholder 1"/>
          <p:cNvSpPr>
            <a:spLocks noGrp="1"/>
          </p:cNvSpPr>
          <p:nvPr>
            <p:ph idx="1"/>
          </p:nvPr>
        </p:nvSpPr>
        <p:spPr>
          <a:xfrm>
            <a:off x="628650" y="1905000"/>
            <a:ext cx="7886700" cy="4351338"/>
          </a:xfrm>
        </p:spPr>
        <p:txBody>
          <a:bodyPr>
            <a:normAutofit/>
          </a:bodyPr>
          <a:lstStyle/>
          <a:p>
            <a:pPr algn="ctr"/>
            <a:r>
              <a:rPr lang="en-US" sz="2400" dirty="0">
                <a:solidFill>
                  <a:srgbClr val="002060"/>
                </a:solidFill>
              </a:rPr>
              <a:t>Procedure 1B.1.1 Part 7 Subpart C</a:t>
            </a:r>
          </a:p>
          <a:p>
            <a:pPr algn="ctr"/>
            <a:endParaRPr lang="en-US" sz="2400" dirty="0">
              <a:solidFill>
                <a:srgbClr val="002060"/>
              </a:solidFill>
            </a:endParaRPr>
          </a:p>
          <a:p>
            <a:pPr algn="ctr"/>
            <a:r>
              <a:rPr lang="en-US" sz="2400" u="sng" dirty="0">
                <a:solidFill>
                  <a:srgbClr val="002060"/>
                </a:solidFill>
              </a:rPr>
              <a:t>and/or</a:t>
            </a:r>
          </a:p>
          <a:p>
            <a:pPr algn="ctr"/>
            <a:endParaRPr lang="en-US" sz="2400" u="sng" dirty="0">
              <a:solidFill>
                <a:srgbClr val="002060"/>
              </a:solidFill>
            </a:endParaRPr>
          </a:p>
          <a:p>
            <a:pPr algn="ctr"/>
            <a:r>
              <a:rPr lang="en-US" sz="2400" dirty="0">
                <a:solidFill>
                  <a:srgbClr val="002060"/>
                </a:solidFill>
              </a:rPr>
              <a:t>Collective Bargaining Agreement</a:t>
            </a:r>
          </a:p>
          <a:p>
            <a:pPr algn="ctr"/>
            <a:endParaRPr lang="en-US" sz="2400" dirty="0">
              <a:solidFill>
                <a:srgbClr val="002060"/>
              </a:solidFill>
            </a:endParaRPr>
          </a:p>
          <a:p>
            <a:pPr algn="ctr"/>
            <a:r>
              <a:rPr lang="en-US" sz="2400" u="sng" dirty="0">
                <a:solidFill>
                  <a:srgbClr val="002060"/>
                </a:solidFill>
              </a:rPr>
              <a:t>and/or</a:t>
            </a:r>
          </a:p>
          <a:p>
            <a:pPr algn="ctr"/>
            <a:endParaRPr lang="en-US" sz="2400" u="sng" dirty="0">
              <a:solidFill>
                <a:srgbClr val="002060"/>
              </a:solidFill>
            </a:endParaRPr>
          </a:p>
          <a:p>
            <a:pPr algn="ctr"/>
            <a:r>
              <a:rPr lang="en-US" sz="2400" dirty="0">
                <a:solidFill>
                  <a:srgbClr val="002060"/>
                </a:solidFill>
              </a:rPr>
              <a:t>Veteran’s Preference Hearing (classified discharge and demotion only)</a:t>
            </a:r>
          </a:p>
        </p:txBody>
      </p:sp>
    </p:spTree>
    <p:extLst>
      <p:ext uri="{BB962C8B-B14F-4D97-AF65-F5344CB8AC3E}">
        <p14:creationId xmlns:p14="http://schemas.microsoft.com/office/powerpoint/2010/main" val="1931242853"/>
      </p:ext>
    </p:extLst>
  </p:cSld>
  <p:clrMapOvr>
    <a:masterClrMapping/>
  </p:clrMapOvr>
  <mc:AlternateContent xmlns:mc="http://schemas.openxmlformats.org/markup-compatibility/2006" xmlns:p14="http://schemas.microsoft.com/office/powerpoint/2010/main">
    <mc:Choice Requires="p14">
      <p:transition spd="slow" p14:dur="1500">
        <p:fade/>
      </p:transition>
    </mc:Choice>
    <mc:Fallback xmlns="">
      <p:transition spd="slow">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idx="4294967295"/>
          </p:nvPr>
        </p:nvSpPr>
        <p:spPr>
          <a:xfrm>
            <a:off x="990600" y="3886200"/>
            <a:ext cx="59436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mn-ea"/>
                <a:cs typeface="+mn-cs"/>
              </a:rPr>
              <a:t>Decision-Making in Student Respondent Cases</a:t>
            </a:r>
          </a:p>
        </p:txBody>
      </p:sp>
      <p:sp>
        <p:nvSpPr>
          <p:cNvPr id="2" name="Text Placeholder 1"/>
          <p:cNvSpPr>
            <a:spLocks noGrp="1"/>
          </p:cNvSpPr>
          <p:nvPr>
            <p:ph type="body" sz="quarter" idx="10"/>
          </p:nvPr>
        </p:nvSpPr>
        <p:spPr/>
        <p:txBody>
          <a:bodyPr>
            <a:normAutofit/>
          </a:bodyPr>
          <a:lstStyle/>
          <a:p>
            <a:r>
              <a:rPr lang="en-US" dirty="0"/>
              <a:t>November 2, 2022</a:t>
            </a:r>
          </a:p>
        </p:txBody>
      </p:sp>
      <p:sp>
        <p:nvSpPr>
          <p:cNvPr id="3" name="Text Placeholder 2"/>
          <p:cNvSpPr>
            <a:spLocks noGrp="1"/>
          </p:cNvSpPr>
          <p:nvPr>
            <p:ph type="body" sz="quarter" idx="11"/>
          </p:nvPr>
        </p:nvSpPr>
        <p:spPr/>
        <p:txBody>
          <a:bodyPr/>
          <a:lstStyle/>
          <a:p>
            <a:r>
              <a:rPr lang="en-US" dirty="0"/>
              <a:t>Office Of General Counsel</a:t>
            </a:r>
          </a:p>
        </p:txBody>
      </p:sp>
      <p:sp>
        <p:nvSpPr>
          <p:cNvPr id="5" name="Text Placeholder 4"/>
          <p:cNvSpPr>
            <a:spLocks noGrp="1"/>
          </p:cNvSpPr>
          <p:nvPr>
            <p:ph type="body" sz="quarter" idx="13"/>
          </p:nvPr>
        </p:nvSpPr>
        <p:spPr/>
        <p:txBody>
          <a:bodyPr>
            <a:normAutofit fontScale="70000" lnSpcReduction="20000"/>
          </a:bodyPr>
          <a:lstStyle/>
          <a:p>
            <a:r>
              <a:rPr lang="en-US" dirty="0"/>
              <a:t>Scott Goings</a:t>
            </a:r>
          </a:p>
          <a:p>
            <a:r>
              <a:rPr lang="en-US"/>
              <a:t>Interim </a:t>
            </a:r>
            <a:r>
              <a:rPr lang="en-US" dirty="0"/>
              <a:t>General Counsel</a:t>
            </a:r>
          </a:p>
        </p:txBody>
      </p:sp>
      <p:sp>
        <p:nvSpPr>
          <p:cNvPr id="6" name="Text Placeholder 5"/>
          <p:cNvSpPr>
            <a:spLocks noGrp="1"/>
          </p:cNvSpPr>
          <p:nvPr>
            <p:ph type="body" sz="quarter" idx="14"/>
          </p:nvPr>
        </p:nvSpPr>
        <p:spPr/>
        <p:txBody>
          <a:bodyPr/>
          <a:lstStyle/>
          <a:p>
            <a:endParaRPr lang="en-US" dirty="0"/>
          </a:p>
        </p:txBody>
      </p:sp>
    </p:spTree>
    <p:extLst>
      <p:ext uri="{BB962C8B-B14F-4D97-AF65-F5344CB8AC3E}">
        <p14:creationId xmlns:p14="http://schemas.microsoft.com/office/powerpoint/2010/main" val="122092190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Duty</a:t>
            </a:r>
          </a:p>
        </p:txBody>
      </p:sp>
      <p:sp>
        <p:nvSpPr>
          <p:cNvPr id="2" name="Content Placeholder 1"/>
          <p:cNvSpPr>
            <a:spLocks noGrp="1"/>
          </p:cNvSpPr>
          <p:nvPr>
            <p:ph idx="1"/>
          </p:nvPr>
        </p:nvSpPr>
        <p:spPr/>
        <p:txBody>
          <a:bodyPr/>
          <a:lstStyle/>
          <a:p>
            <a:r>
              <a:rPr lang="en-US" dirty="0"/>
              <a:t>If a school knows or reasonably should know about student-on-student discrimination or harassment that creates a hostile environment, the school must take action to eliminate the discrimination or harassment, prevent its recurrence, and address its effects.</a:t>
            </a:r>
          </a:p>
        </p:txBody>
      </p:sp>
    </p:spTree>
    <p:extLst>
      <p:ext uri="{BB962C8B-B14F-4D97-AF65-F5344CB8AC3E}">
        <p14:creationId xmlns:p14="http://schemas.microsoft.com/office/powerpoint/2010/main" val="584026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normAutofit fontScale="90000"/>
          </a:bodyPr>
          <a:lstStyle/>
          <a:p>
            <a:pPr>
              <a:defRPr/>
            </a:pPr>
            <a:r>
              <a:rPr lang="en-US" altLang="en-US" b="1" i="1" dirty="0"/>
              <a:t>What does </a:t>
            </a:r>
            <a:r>
              <a:rPr lang="en-US" altLang="en-US" i="1" dirty="0"/>
              <a:t>discriminatory harassment include?</a:t>
            </a:r>
            <a:endParaRPr lang="en-US" altLang="en-US" b="1" i="1" dirty="0"/>
          </a:p>
        </p:txBody>
      </p:sp>
      <p:sp>
        <p:nvSpPr>
          <p:cNvPr id="12291" name="Rectangle 3"/>
          <p:cNvSpPr>
            <a:spLocks noGrp="1" noChangeArrowheads="1"/>
          </p:cNvSpPr>
          <p:nvPr>
            <p:ph idx="1"/>
          </p:nvPr>
        </p:nvSpPr>
        <p:spPr/>
        <p:txBody>
          <a:bodyPr>
            <a:normAutofit/>
          </a:bodyPr>
          <a:lstStyle/>
          <a:p>
            <a:pPr marL="0" indent="0">
              <a:buNone/>
            </a:pPr>
            <a:r>
              <a:rPr lang="en-US" altLang="en-US" sz="2800" dirty="0">
                <a:solidFill>
                  <a:schemeClr val="bg2"/>
                </a:solidFill>
              </a:rPr>
              <a:t>The elements of discriminatory harassment include:</a:t>
            </a:r>
          </a:p>
          <a:p>
            <a:r>
              <a:rPr lang="en-US" altLang="en-US" sz="2800" dirty="0"/>
              <a:t>Oral or written conduct such as jokes, innuendo, slurs, name calling, negative comments about cultural norms, circulating rumors;</a:t>
            </a:r>
          </a:p>
          <a:p>
            <a:r>
              <a:rPr lang="en-US" altLang="en-US" sz="2800" dirty="0"/>
              <a:t>Physical conduct, battery, blocking movement;</a:t>
            </a:r>
          </a:p>
          <a:p>
            <a:r>
              <a:rPr lang="en-US" altLang="en-US" sz="2800" dirty="0"/>
              <a:t>Non-verbal derogatory gestures, stalking, interference with work performance;</a:t>
            </a:r>
          </a:p>
          <a:p>
            <a:r>
              <a:rPr lang="en-US" altLang="en-US" sz="2800" dirty="0"/>
              <a:t>Visual displays.</a:t>
            </a:r>
          </a:p>
        </p:txBody>
      </p:sp>
    </p:spTree>
    <p:extLst>
      <p:ext uri="{BB962C8B-B14F-4D97-AF65-F5344CB8AC3E}">
        <p14:creationId xmlns:p14="http://schemas.microsoft.com/office/powerpoint/2010/main" val="3302283025"/>
      </p:ext>
    </p:extLst>
  </p:cSld>
  <p:clrMapOvr>
    <a:overrideClrMapping bg1="lt1" tx1="dk1" bg2="lt2" tx2="dk2" accent1="accent1" accent2="accent2" accent3="accent3" accent4="accent4" accent5="accent5" accent6="accent6" hlink="hlink" folHlink="folHlink"/>
  </p:clrMapOvr>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1B.1 and System Procedure 1B.1.1</a:t>
            </a:r>
          </a:p>
        </p:txBody>
      </p:sp>
      <p:sp>
        <p:nvSpPr>
          <p:cNvPr id="2" name="Content Placeholder 1"/>
          <p:cNvSpPr>
            <a:spLocks noGrp="1"/>
          </p:cNvSpPr>
          <p:nvPr>
            <p:ph idx="1"/>
          </p:nvPr>
        </p:nvSpPr>
        <p:spPr/>
        <p:txBody>
          <a:bodyPr/>
          <a:lstStyle/>
          <a:p>
            <a:r>
              <a:rPr lang="en-US" dirty="0"/>
              <a:t>One system-wide Policy and Procedure.</a:t>
            </a:r>
          </a:p>
          <a:p>
            <a:pPr lvl="1"/>
            <a:r>
              <a:rPr lang="en-US" dirty="0"/>
              <a:t>Students and employees.</a:t>
            </a:r>
          </a:p>
          <a:p>
            <a:r>
              <a:rPr lang="en-US" dirty="0"/>
              <a:t>Investigator/Decision-Maker Model.  </a:t>
            </a:r>
          </a:p>
          <a:p>
            <a:pPr lvl="1"/>
            <a:r>
              <a:rPr lang="en-US" dirty="0"/>
              <a:t>Investigator.</a:t>
            </a:r>
          </a:p>
          <a:p>
            <a:pPr lvl="1"/>
            <a:r>
              <a:rPr lang="en-US" dirty="0"/>
              <a:t>Decision-Maker.</a:t>
            </a:r>
          </a:p>
          <a:p>
            <a:pPr lvl="1"/>
            <a:r>
              <a:rPr lang="en-US" dirty="0"/>
              <a:t>Appeal.</a:t>
            </a:r>
          </a:p>
          <a:p>
            <a:pPr lvl="1"/>
            <a:r>
              <a:rPr lang="en-US" dirty="0"/>
              <a:t>Ch. 14 or CBA.  </a:t>
            </a:r>
          </a:p>
        </p:txBody>
      </p:sp>
    </p:spTree>
    <p:extLst>
      <p:ext uri="{BB962C8B-B14F-4D97-AF65-F5344CB8AC3E}">
        <p14:creationId xmlns:p14="http://schemas.microsoft.com/office/powerpoint/2010/main" val="196936606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Thoughts for Decision-Makers</a:t>
            </a:r>
          </a:p>
        </p:txBody>
      </p:sp>
      <p:sp>
        <p:nvSpPr>
          <p:cNvPr id="2" name="Content Placeholder 1"/>
          <p:cNvSpPr>
            <a:spLocks noGrp="1"/>
          </p:cNvSpPr>
          <p:nvPr>
            <p:ph idx="1"/>
          </p:nvPr>
        </p:nvSpPr>
        <p:spPr/>
        <p:txBody>
          <a:bodyPr/>
          <a:lstStyle/>
          <a:p>
            <a:r>
              <a:rPr lang="en-US" dirty="0"/>
              <a:t>Analytical Order.</a:t>
            </a:r>
          </a:p>
          <a:p>
            <a:pPr marL="914400" lvl="1" indent="-457200">
              <a:buAutoNum type="arabicPeriod"/>
            </a:pPr>
            <a:r>
              <a:rPr lang="en-US" dirty="0"/>
              <a:t>Policy Violation.</a:t>
            </a:r>
          </a:p>
          <a:p>
            <a:pPr marL="914400" lvl="1" indent="-457200">
              <a:buAutoNum type="arabicPeriod"/>
            </a:pPr>
            <a:r>
              <a:rPr lang="en-US" dirty="0"/>
              <a:t>If yes to 1, then sanction.</a:t>
            </a:r>
          </a:p>
          <a:p>
            <a:r>
              <a:rPr lang="en-US" dirty="0"/>
              <a:t>Look for corroborating information.</a:t>
            </a:r>
          </a:p>
          <a:p>
            <a:r>
              <a:rPr lang="en-US" dirty="0"/>
              <a:t>Articulate a succinct statement of the facts supporting the decision and the rationale for the sanction. </a:t>
            </a:r>
          </a:p>
        </p:txBody>
      </p:sp>
    </p:spTree>
    <p:extLst>
      <p:ext uri="{BB962C8B-B14F-4D97-AF65-F5344CB8AC3E}">
        <p14:creationId xmlns:p14="http://schemas.microsoft.com/office/powerpoint/2010/main" val="40890536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Sanctions</a:t>
            </a:r>
          </a:p>
        </p:txBody>
      </p:sp>
      <p:sp>
        <p:nvSpPr>
          <p:cNvPr id="2" name="Content Placeholder 1"/>
          <p:cNvSpPr>
            <a:spLocks noGrp="1"/>
          </p:cNvSpPr>
          <p:nvPr>
            <p:ph idx="1"/>
          </p:nvPr>
        </p:nvSpPr>
        <p:spPr/>
        <p:txBody>
          <a:bodyPr>
            <a:normAutofit fontScale="92500" lnSpcReduction="20000"/>
          </a:bodyPr>
          <a:lstStyle/>
          <a:p>
            <a:r>
              <a:rPr lang="en-US" dirty="0"/>
              <a:t>Remember Basic Duty.</a:t>
            </a:r>
          </a:p>
          <a:p>
            <a:pPr lvl="1"/>
            <a:r>
              <a:rPr lang="en-US" dirty="0"/>
              <a:t>Eliminate discrimination/harassment, prevent its recurrence, and address its effects.</a:t>
            </a:r>
          </a:p>
          <a:p>
            <a:r>
              <a:rPr lang="en-US" dirty="0"/>
              <a:t>All possible conduct code sanctions available (Dean of Students can be a resource).</a:t>
            </a:r>
          </a:p>
          <a:p>
            <a:r>
              <a:rPr lang="en-US" dirty="0"/>
              <a:t>Factors</a:t>
            </a:r>
          </a:p>
          <a:p>
            <a:pPr lvl="1"/>
            <a:r>
              <a:rPr lang="en-US" dirty="0"/>
              <a:t>Seriousness of Behavior.</a:t>
            </a:r>
          </a:p>
          <a:p>
            <a:pPr lvl="1"/>
            <a:r>
              <a:rPr lang="en-US" dirty="0"/>
              <a:t>Previous Disciplinary History.</a:t>
            </a:r>
          </a:p>
          <a:p>
            <a:pPr lvl="1"/>
            <a:r>
              <a:rPr lang="en-US" dirty="0"/>
              <a:t>On-going threat?</a:t>
            </a:r>
          </a:p>
          <a:p>
            <a:pPr lvl="1"/>
            <a:r>
              <a:rPr lang="en-US" dirty="0"/>
              <a:t>Remorse.</a:t>
            </a:r>
          </a:p>
          <a:p>
            <a:pPr lvl="1"/>
            <a:r>
              <a:rPr lang="en-US" dirty="0"/>
              <a:t>Similarity to past discipline.</a:t>
            </a:r>
          </a:p>
          <a:p>
            <a:pPr lvl="1"/>
            <a:r>
              <a:rPr lang="en-US" dirty="0"/>
              <a:t>Other factors?</a:t>
            </a:r>
          </a:p>
        </p:txBody>
      </p:sp>
    </p:spTree>
    <p:extLst>
      <p:ext uri="{BB962C8B-B14F-4D97-AF65-F5344CB8AC3E}">
        <p14:creationId xmlns:p14="http://schemas.microsoft.com/office/powerpoint/2010/main" val="65644735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l"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Examples of Typical Student Conduct Sanctions (see your conduct policy; Dean of Students)</a:t>
            </a:r>
          </a:p>
        </p:txBody>
      </p:sp>
      <p:sp>
        <p:nvSpPr>
          <p:cNvPr id="2" name="Content Placeholder 1"/>
          <p:cNvSpPr>
            <a:spLocks noGrp="1"/>
          </p:cNvSpPr>
          <p:nvPr>
            <p:ph idx="1"/>
          </p:nvPr>
        </p:nvSpPr>
        <p:spPr/>
        <p:txBody>
          <a:bodyPr>
            <a:normAutofit fontScale="92500" lnSpcReduction="10000"/>
          </a:bodyPr>
          <a:lstStyle/>
          <a:p>
            <a:r>
              <a:rPr lang="en-US" dirty="0"/>
              <a:t>Warning.</a:t>
            </a:r>
          </a:p>
          <a:p>
            <a:r>
              <a:rPr lang="en-US" dirty="0"/>
              <a:t>Probation.</a:t>
            </a:r>
          </a:p>
          <a:p>
            <a:r>
              <a:rPr lang="en-US" dirty="0"/>
              <a:t>Loss of Privileges (for example, removal from residence life; restriction from campus other than for class).</a:t>
            </a:r>
          </a:p>
          <a:p>
            <a:r>
              <a:rPr lang="en-US" dirty="0"/>
              <a:t>Required training.</a:t>
            </a:r>
          </a:p>
          <a:p>
            <a:r>
              <a:rPr lang="en-US" dirty="0"/>
              <a:t>No contact.</a:t>
            </a:r>
          </a:p>
          <a:p>
            <a:r>
              <a:rPr lang="en-US" dirty="0"/>
              <a:t>Suspension.</a:t>
            </a:r>
          </a:p>
          <a:p>
            <a:r>
              <a:rPr lang="en-US" dirty="0"/>
              <a:t>Expulsion.</a:t>
            </a:r>
          </a:p>
          <a:p>
            <a:pPr marL="0" indent="0">
              <a:buNone/>
            </a:pPr>
            <a:r>
              <a:rPr lang="en-US" dirty="0"/>
              <a:t>More than one sanction available if any scenario (for example, probation and required training).  </a:t>
            </a:r>
          </a:p>
        </p:txBody>
      </p:sp>
    </p:spTree>
    <p:extLst>
      <p:ext uri="{BB962C8B-B14F-4D97-AF65-F5344CB8AC3E}">
        <p14:creationId xmlns:p14="http://schemas.microsoft.com/office/powerpoint/2010/main" val="2676220882"/>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Decision Letters</a:t>
            </a:r>
          </a:p>
        </p:txBody>
      </p:sp>
      <p:sp>
        <p:nvSpPr>
          <p:cNvPr id="2" name="Content Placeholder 1"/>
          <p:cNvSpPr>
            <a:spLocks noGrp="1"/>
          </p:cNvSpPr>
          <p:nvPr>
            <p:ph idx="1"/>
          </p:nvPr>
        </p:nvSpPr>
        <p:spPr/>
        <p:txBody>
          <a:bodyPr/>
          <a:lstStyle/>
          <a:p>
            <a:r>
              <a:rPr lang="en-US" dirty="0"/>
              <a:t>Process map at your campus.</a:t>
            </a:r>
          </a:p>
          <a:p>
            <a:pPr lvl="1"/>
            <a:r>
              <a:rPr lang="en-US" dirty="0"/>
              <a:t>Each letter sets up the next letter (i.e., decision letter sets up internal appeal; appeal decision sets up Ch. 14 if applicable).</a:t>
            </a:r>
          </a:p>
          <a:p>
            <a:r>
              <a:rPr lang="en-US" dirty="0"/>
              <a:t>Some rationale for:</a:t>
            </a:r>
          </a:p>
          <a:p>
            <a:pPr lvl="1"/>
            <a:r>
              <a:rPr lang="en-US" dirty="0"/>
              <a:t>Finding on policy violation.</a:t>
            </a:r>
          </a:p>
          <a:p>
            <a:pPr lvl="1"/>
            <a:r>
              <a:rPr lang="en-US" dirty="0"/>
              <a:t>Sanction.</a:t>
            </a:r>
          </a:p>
          <a:p>
            <a:r>
              <a:rPr lang="en-US" dirty="0"/>
              <a:t>No retaliation; appeal.</a:t>
            </a:r>
          </a:p>
          <a:p>
            <a:r>
              <a:rPr lang="en-US" dirty="0"/>
              <a:t>Refer to services available to parties?</a:t>
            </a:r>
          </a:p>
          <a:p>
            <a:endParaRPr lang="en-US" dirty="0"/>
          </a:p>
        </p:txBody>
      </p:sp>
    </p:spTree>
    <p:extLst>
      <p:ext uri="{BB962C8B-B14F-4D97-AF65-F5344CB8AC3E}">
        <p14:creationId xmlns:p14="http://schemas.microsoft.com/office/powerpoint/2010/main" val="3503583777"/>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fontScale="90000"/>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Board Policy 1B.3 and System Procedure 1B.3.1</a:t>
            </a:r>
          </a:p>
        </p:txBody>
      </p:sp>
      <p:sp>
        <p:nvSpPr>
          <p:cNvPr id="2" name="Content Placeholder 1"/>
          <p:cNvSpPr>
            <a:spLocks noGrp="1"/>
          </p:cNvSpPr>
          <p:nvPr>
            <p:ph idx="1"/>
          </p:nvPr>
        </p:nvSpPr>
        <p:spPr/>
        <p:txBody>
          <a:bodyPr>
            <a:normAutofit lnSpcReduction="10000"/>
          </a:bodyPr>
          <a:lstStyle/>
          <a:p>
            <a:r>
              <a:rPr lang="en-US" dirty="0"/>
              <a:t>One system-wide Policy and Procedure.</a:t>
            </a:r>
          </a:p>
          <a:p>
            <a:pPr lvl="1"/>
            <a:r>
              <a:rPr lang="en-US" dirty="0"/>
              <a:t>Students and employees.</a:t>
            </a:r>
          </a:p>
          <a:p>
            <a:r>
              <a:rPr lang="en-US" dirty="0"/>
              <a:t>Previously the same as 1B.1.1 but now modified because of new Title IX regulations.</a:t>
            </a:r>
          </a:p>
          <a:p>
            <a:r>
              <a:rPr lang="en-US"/>
              <a:t>Modified Investigator/Decision-Maker </a:t>
            </a:r>
            <a:r>
              <a:rPr lang="en-US" dirty="0"/>
              <a:t>Model.  </a:t>
            </a:r>
          </a:p>
          <a:p>
            <a:pPr lvl="1"/>
            <a:r>
              <a:rPr lang="en-US" dirty="0"/>
              <a:t>Investigator.</a:t>
            </a:r>
          </a:p>
          <a:p>
            <a:pPr lvl="1"/>
            <a:r>
              <a:rPr lang="en-US" dirty="0"/>
              <a:t>Ch. 14 Hearing and then report and recommendation to Decision-Maker.  </a:t>
            </a:r>
          </a:p>
          <a:p>
            <a:pPr lvl="1"/>
            <a:r>
              <a:rPr lang="en-US" dirty="0"/>
              <a:t>Decision-Maker.</a:t>
            </a:r>
          </a:p>
          <a:p>
            <a:pPr lvl="1"/>
            <a:r>
              <a:rPr lang="en-US" dirty="0"/>
              <a:t>Appeal or CBA. </a:t>
            </a:r>
          </a:p>
        </p:txBody>
      </p:sp>
    </p:spTree>
    <p:extLst>
      <p:ext uri="{BB962C8B-B14F-4D97-AF65-F5344CB8AC3E}">
        <p14:creationId xmlns:p14="http://schemas.microsoft.com/office/powerpoint/2010/main" val="333121931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1B.3.1 Decision-Maker Responsibilities</a:t>
            </a:r>
          </a:p>
        </p:txBody>
      </p:sp>
      <p:sp>
        <p:nvSpPr>
          <p:cNvPr id="2" name="Content Placeholder 1"/>
          <p:cNvSpPr>
            <a:spLocks noGrp="1"/>
          </p:cNvSpPr>
          <p:nvPr>
            <p:ph idx="1"/>
          </p:nvPr>
        </p:nvSpPr>
        <p:spPr/>
        <p:txBody>
          <a:bodyPr>
            <a:normAutofit fontScale="85000" lnSpcReduction="20000"/>
          </a:bodyPr>
          <a:lstStyle/>
          <a:p>
            <a:r>
              <a:rPr lang="en-US" dirty="0"/>
              <a:t>See System Procedure 1B.3.1, Part 7, Subpart D, 3.</a:t>
            </a:r>
          </a:p>
          <a:p>
            <a:r>
              <a:rPr lang="en-US" dirty="0"/>
              <a:t>Receive and review ALJ report and recommendation.</a:t>
            </a:r>
          </a:p>
          <a:p>
            <a:r>
              <a:rPr lang="en-US" dirty="0"/>
              <a:t>Consult with assigned AAG or OCR representative.</a:t>
            </a:r>
          </a:p>
          <a:p>
            <a:r>
              <a:rPr lang="en-US" dirty="0"/>
              <a:t>Issue written determination with 6 required elements.</a:t>
            </a:r>
          </a:p>
          <a:p>
            <a:pPr lvl="1"/>
            <a:r>
              <a:rPr lang="en-US" dirty="0"/>
              <a:t>Identify allegations potentially violating the policy.</a:t>
            </a:r>
          </a:p>
          <a:p>
            <a:pPr lvl="1"/>
            <a:r>
              <a:rPr lang="en-US" dirty="0"/>
              <a:t>Description of procedural steps.</a:t>
            </a:r>
          </a:p>
          <a:p>
            <a:pPr lvl="1"/>
            <a:r>
              <a:rPr lang="en-US" dirty="0"/>
              <a:t>Findings of fact.</a:t>
            </a:r>
          </a:p>
          <a:p>
            <a:pPr lvl="1"/>
            <a:r>
              <a:rPr lang="en-US" dirty="0"/>
              <a:t>Conclusions regarding application of the policy to the facts.</a:t>
            </a:r>
          </a:p>
          <a:p>
            <a:pPr lvl="1"/>
            <a:r>
              <a:rPr lang="en-US" dirty="0"/>
              <a:t>Results as to each allegation (responsible; not responsible, and sanctions if responsible).</a:t>
            </a:r>
          </a:p>
          <a:p>
            <a:pPr lvl="1"/>
            <a:r>
              <a:rPr lang="en-US" dirty="0"/>
              <a:t>Procedures and bases for appeal.</a:t>
            </a:r>
          </a:p>
          <a:p>
            <a:r>
              <a:rPr lang="en-US" dirty="0"/>
              <a:t>KEY – Written determination may satisfy these elements by ADOPTING the report and recommendation.  </a:t>
            </a:r>
          </a:p>
        </p:txBody>
      </p:sp>
    </p:spTree>
    <p:extLst>
      <p:ext uri="{BB962C8B-B14F-4D97-AF65-F5344CB8AC3E}">
        <p14:creationId xmlns:p14="http://schemas.microsoft.com/office/powerpoint/2010/main" val="175268232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457200" y="381000"/>
            <a:ext cx="81534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ctr" defTabSz="914400" rtl="0" eaLnBrk="1" fontAlgn="auto" latinLnBrk="0" hangingPunct="1">
              <a:lnSpc>
                <a:spcPct val="100000"/>
              </a:lnSpc>
              <a:spcBef>
                <a:spcPct val="20000"/>
              </a:spcBef>
              <a:spcAft>
                <a:spcPts val="0"/>
              </a:spcAft>
              <a:buClr>
                <a:srgbClr val="009F4D"/>
              </a:buClr>
              <a:buSzTx/>
              <a:buFont typeface="Arial" panose="020B060402020202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Final Thoughts</a:t>
            </a:r>
          </a:p>
        </p:txBody>
      </p:sp>
      <p:sp>
        <p:nvSpPr>
          <p:cNvPr id="2" name="Content Placeholder 1"/>
          <p:cNvSpPr>
            <a:spLocks noGrp="1"/>
          </p:cNvSpPr>
          <p:nvPr>
            <p:ph idx="1"/>
          </p:nvPr>
        </p:nvSpPr>
        <p:spPr/>
        <p:txBody>
          <a:bodyPr/>
          <a:lstStyle/>
          <a:p>
            <a:r>
              <a:rPr lang="en-US" dirty="0"/>
              <a:t>Think about how your campus can support decision-makers especially on sanctions.  </a:t>
            </a:r>
          </a:p>
          <a:p>
            <a:r>
              <a:rPr lang="en-US" dirty="0"/>
              <a:t>Student complainants with a complaint that involves a grade or academic issue (typically this is a 1B.1).</a:t>
            </a:r>
          </a:p>
          <a:p>
            <a:pPr lvl="1"/>
            <a:r>
              <a:rPr lang="en-US" dirty="0"/>
              <a:t>Coordinate with grade appeal or other academic process.  </a:t>
            </a:r>
          </a:p>
          <a:p>
            <a:r>
              <a:rPr lang="en-US" dirty="0"/>
              <a:t>OGC Assistance.</a:t>
            </a:r>
          </a:p>
          <a:p>
            <a:pPr lvl="1"/>
            <a:r>
              <a:rPr lang="en-US" dirty="0"/>
              <a:t>Student Respondent – Scott Goings.</a:t>
            </a:r>
          </a:p>
          <a:p>
            <a:pPr lvl="1"/>
            <a:r>
              <a:rPr lang="en-US" dirty="0"/>
              <a:t>Employee Respondent – Scott Goings.</a:t>
            </a:r>
          </a:p>
        </p:txBody>
      </p:sp>
    </p:spTree>
    <p:extLst>
      <p:ext uri="{BB962C8B-B14F-4D97-AF65-F5344CB8AC3E}">
        <p14:creationId xmlns:p14="http://schemas.microsoft.com/office/powerpoint/2010/main" val="2685333868"/>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idx="4294967295"/>
          </p:nvPr>
        </p:nvSpPr>
        <p:spPr>
          <a:xfrm>
            <a:off x="1485900" y="1314450"/>
            <a:ext cx="6172200" cy="514350"/>
          </a:xfrm>
          <a:prstGeom prst="rect">
            <a:avLst/>
          </a:prstGeom>
          <a:noFill/>
          <a:ln>
            <a:noFill/>
            <a:prstDash/>
          </a:ln>
          <a:effectLst/>
        </p:spPr>
        <p:txBody>
          <a:bodyPr rot="0" spcFirstLastPara="0" vertOverflow="overflow" horzOverflow="overflow" vert="horz" wrap="square" lIns="68580" tIns="34290" rIns="68580" bIns="34290" numCol="1" spcCol="0" rtlCol="0" fromWordArt="0" anchor="b" anchorCtr="0" forceAA="0" compatLnSpc="1">
            <a:prstTxWarp prst="textNoShape">
              <a:avLst/>
            </a:prstTxWarp>
            <a:noAutofit/>
          </a:bodyPr>
          <a:lstStyle/>
          <a:p>
            <a:pPr algn="ctr" defTabSz="685800">
              <a:spcBef>
                <a:spcPct val="20000"/>
              </a:spcBef>
              <a:buClr>
                <a:srgbClr val="009F4D"/>
              </a:buClr>
              <a:defRPr/>
            </a:pPr>
            <a:r>
              <a:rPr lang="en-US" sz="2400" cap="all" dirty="0">
                <a:solidFill>
                  <a:srgbClr val="0C2340"/>
                </a:solidFill>
                <a:latin typeface="+mn-lt"/>
                <a:ea typeface="+mn-ea"/>
                <a:cs typeface="+mn-cs"/>
              </a:rPr>
              <a:t>Minnesota State Contact Information</a:t>
            </a:r>
            <a:endParaRPr lang="en-US" sz="2400" cap="all" dirty="0">
              <a:solidFill>
                <a:srgbClr val="0C2340"/>
              </a:solidFill>
              <a:ea typeface="+mn-ea"/>
              <a:cs typeface="+mn-cs"/>
            </a:endParaRPr>
          </a:p>
        </p:txBody>
      </p:sp>
      <p:sp>
        <p:nvSpPr>
          <p:cNvPr id="2" name="Content Placeholder 1"/>
          <p:cNvSpPr>
            <a:spLocks noGrp="1"/>
          </p:cNvSpPr>
          <p:nvPr>
            <p:ph idx="1"/>
          </p:nvPr>
        </p:nvSpPr>
        <p:spPr>
          <a:xfrm>
            <a:off x="1485900" y="2057400"/>
            <a:ext cx="6172200" cy="3486150"/>
          </a:xfrm>
        </p:spPr>
        <p:txBody>
          <a:bodyPr>
            <a:normAutofit/>
          </a:bodyPr>
          <a:lstStyle/>
          <a:p>
            <a:pPr marL="519113" indent="0" algn="ctr">
              <a:spcBef>
                <a:spcPts val="0"/>
              </a:spcBef>
              <a:buNone/>
            </a:pPr>
            <a:endParaRPr lang="en-US" b="1" dirty="0"/>
          </a:p>
          <a:p>
            <a:pPr marL="0" indent="0" algn="ctr">
              <a:spcBef>
                <a:spcPts val="0"/>
              </a:spcBef>
              <a:buNone/>
            </a:pPr>
            <a:r>
              <a:rPr lang="en-US" dirty="0"/>
              <a:t>Office of Equity and Inclusion (OEI)</a:t>
            </a:r>
          </a:p>
          <a:p>
            <a:pPr marL="0" indent="0" algn="ctr">
              <a:spcBef>
                <a:spcPts val="0"/>
              </a:spcBef>
              <a:buNone/>
            </a:pPr>
            <a:r>
              <a:rPr lang="en-US" i="1" spc="75" dirty="0">
                <a:cs typeface="Arial" pitchFamily="34" charset="0"/>
                <a:hlinkClick r:id="rId3"/>
              </a:rPr>
              <a:t>http://www.minnstate.edu/system/equity/</a:t>
            </a:r>
            <a:r>
              <a:rPr lang="en-US" i="1" spc="75" dirty="0">
                <a:cs typeface="Arial" pitchFamily="34" charset="0"/>
              </a:rPr>
              <a:t> </a:t>
            </a:r>
            <a:br>
              <a:rPr lang="en-US" i="1" spc="75" dirty="0">
                <a:cs typeface="Arial" pitchFamily="34" charset="0"/>
              </a:rPr>
            </a:br>
            <a:br>
              <a:rPr lang="en-US" i="1" spc="75" dirty="0">
                <a:cs typeface="Arial" pitchFamily="34" charset="0"/>
              </a:rPr>
            </a:br>
            <a:r>
              <a:rPr lang="en-US" i="1" spc="75" dirty="0">
                <a:cs typeface="Arial" pitchFamily="34" charset="0"/>
              </a:rPr>
              <a:t>Labor Relations (LR)</a:t>
            </a:r>
          </a:p>
          <a:p>
            <a:pPr marL="0" indent="0" algn="ctr">
              <a:spcBef>
                <a:spcPts val="0"/>
              </a:spcBef>
              <a:buNone/>
            </a:pPr>
            <a:r>
              <a:rPr lang="en-US" i="1" spc="75" dirty="0">
                <a:cs typeface="Arial" pitchFamily="34" charset="0"/>
                <a:hlinkClick r:id="rId4"/>
              </a:rPr>
              <a:t>https://www.minnstate.edu/system/hr/index.html</a:t>
            </a:r>
            <a:r>
              <a:rPr lang="en-US" i="1" spc="75" dirty="0">
                <a:cs typeface="Arial" pitchFamily="34" charset="0"/>
              </a:rPr>
              <a:t> </a:t>
            </a:r>
          </a:p>
          <a:p>
            <a:pPr marL="0" indent="0" algn="ctr">
              <a:spcBef>
                <a:spcPts val="0"/>
              </a:spcBef>
              <a:buNone/>
            </a:pPr>
            <a:endParaRPr lang="en-US" i="1" spc="75" dirty="0">
              <a:cs typeface="Arial" pitchFamily="34" charset="0"/>
            </a:endParaRPr>
          </a:p>
          <a:p>
            <a:pPr marL="0" indent="0" algn="ctr">
              <a:spcBef>
                <a:spcPts val="0"/>
              </a:spcBef>
              <a:buNone/>
            </a:pPr>
            <a:r>
              <a:rPr lang="en-US" dirty="0"/>
              <a:t>Office of General Counsel (OGC)</a:t>
            </a:r>
          </a:p>
          <a:p>
            <a:pPr marL="0" indent="0" algn="ctr">
              <a:spcBef>
                <a:spcPts val="0"/>
              </a:spcBef>
              <a:buNone/>
            </a:pPr>
            <a:r>
              <a:rPr lang="en-US" i="1" spc="75" dirty="0">
                <a:cs typeface="Arial" pitchFamily="34" charset="0"/>
                <a:hlinkClick r:id="rId3"/>
              </a:rPr>
              <a:t>http://www.minnstate.edu/system/ogc/</a:t>
            </a:r>
            <a:endParaRPr lang="en-US" dirty="0"/>
          </a:p>
        </p:txBody>
      </p:sp>
    </p:spTree>
    <p:extLst>
      <p:ext uri="{BB962C8B-B14F-4D97-AF65-F5344CB8AC3E}">
        <p14:creationId xmlns:p14="http://schemas.microsoft.com/office/powerpoint/2010/main" val="3391317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What is sexual harassment?</a:t>
            </a:r>
          </a:p>
        </p:txBody>
      </p:sp>
      <p:sp>
        <p:nvSpPr>
          <p:cNvPr id="3" name="Content Placeholder 2"/>
          <p:cNvSpPr>
            <a:spLocks noGrp="1"/>
          </p:cNvSpPr>
          <p:nvPr>
            <p:ph idx="1"/>
          </p:nvPr>
        </p:nvSpPr>
        <p:spPr/>
        <p:txBody>
          <a:bodyPr>
            <a:normAutofit/>
          </a:bodyPr>
          <a:lstStyle/>
          <a:p>
            <a:r>
              <a:rPr lang="en-US" altLang="en-US" b="1" u="sng" dirty="0"/>
              <a:t>Unwelcome</a:t>
            </a:r>
            <a:r>
              <a:rPr lang="en-US" altLang="en-US" dirty="0"/>
              <a:t> sexual advances, requests for sexual favors, sexually motivated physical conduct, and other verbal or physical conduct of a sexual nature; and </a:t>
            </a:r>
          </a:p>
          <a:p>
            <a:r>
              <a:rPr lang="en-US" altLang="en-US" dirty="0"/>
              <a:t>The conduct has a </a:t>
            </a:r>
            <a:r>
              <a:rPr lang="en-US" altLang="en-US" b="1" u="sng" dirty="0"/>
              <a:t>negative effect or is likely to have a negative effect </a:t>
            </a:r>
            <a:r>
              <a:rPr lang="en-US" altLang="en-US" dirty="0"/>
              <a:t>on the complainant or the workplace or the educational environment.</a:t>
            </a:r>
          </a:p>
        </p:txBody>
      </p:sp>
    </p:spTree>
    <p:extLst>
      <p:ext uri="{BB962C8B-B14F-4D97-AF65-F5344CB8AC3E}">
        <p14:creationId xmlns:p14="http://schemas.microsoft.com/office/powerpoint/2010/main" val="2721047146"/>
      </p:ext>
    </p:extLst>
  </p:cSld>
  <p:clrMapOvr>
    <a:masterClrMapping/>
  </p:clrMapOvr>
</p:sld>
</file>

<file path=ppt/theme/theme1.xml><?xml version="1.0" encoding="utf-8"?>
<a:theme xmlns:a="http://schemas.openxmlformats.org/drawingml/2006/main" name="Office Theme">
  <a:themeElements>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Custom 1">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6D6863"/>
      </a:hlink>
      <a:folHlink>
        <a:srgbClr val="9D9FA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0.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1.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13.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2.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3.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4.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5.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6.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7.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8.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ppt/theme/themeOverride9.xml><?xml version="1.0" encoding="utf-8"?>
<a:themeOverride xmlns:a="http://schemas.openxmlformats.org/drawingml/2006/main">
  <a:clrScheme name="Minnesota State Palette 2017">
    <a:dk1>
      <a:srgbClr val="000000"/>
    </a:dk1>
    <a:lt1>
      <a:srgbClr val="FFFFFF"/>
    </a:lt1>
    <a:dk2>
      <a:srgbClr val="04305C"/>
    </a:dk2>
    <a:lt2>
      <a:srgbClr val="139445"/>
    </a:lt2>
    <a:accent1>
      <a:srgbClr val="006CB7"/>
    </a:accent1>
    <a:accent2>
      <a:srgbClr val="0095DA"/>
    </a:accent2>
    <a:accent3>
      <a:srgbClr val="73CEE4"/>
    </a:accent3>
    <a:accent4>
      <a:srgbClr val="62BB46"/>
    </a:accent4>
    <a:accent5>
      <a:srgbClr val="D3E27E"/>
    </a:accent5>
    <a:accent6>
      <a:srgbClr val="E8EDDB"/>
    </a:accent6>
    <a:hlink>
      <a:srgbClr val="00A156"/>
    </a:hlink>
    <a:folHlink>
      <a:srgbClr val="9D9FA2"/>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6070959C8B68E4C8E049C3DC8D02402" ma:contentTypeVersion="17" ma:contentTypeDescription="Create a new document." ma:contentTypeScope="" ma:versionID="fdce966eb610940623dcc0025566b084">
  <xsd:schema xmlns:xsd="http://www.w3.org/2001/XMLSchema" xmlns:xs="http://www.w3.org/2001/XMLSchema" xmlns:p="http://schemas.microsoft.com/office/2006/metadata/properties" xmlns:ns2="fa5a1719-2628-434b-92be-b92bf2aa51f9" xmlns:ns3="b8742ead-eb69-4e30-b8d3-5c6af35e7d0d" targetNamespace="http://schemas.microsoft.com/office/2006/metadata/properties" ma:root="true" ma:fieldsID="6e2bb2c0aeb9ad48b62e206501bf4709" ns2:_="" ns3:_="">
    <xsd:import namespace="fa5a1719-2628-434b-92be-b92bf2aa51f9"/>
    <xsd:import namespace="b8742ead-eb69-4e30-b8d3-5c6af35e7d0d"/>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a5a1719-2628-434b-92be-b92bf2aa51f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8742ead-eb69-4e30-b8d3-5c6af35e7d0d"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53853a25-665a-44b9-a319-5ccdd74cacb0}" ma:internalName="TaxCatchAll" ma:showField="CatchAllData" ma:web="b8742ead-eb69-4e30-b8d3-5c6af35e7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a5a1719-2628-434b-92be-b92bf2aa51f9">
      <Terms xmlns="http://schemas.microsoft.com/office/infopath/2007/PartnerControls"/>
    </lcf76f155ced4ddcb4097134ff3c332f>
    <TaxCatchAll xmlns="b8742ead-eb69-4e30-b8d3-5c6af35e7d0d" xsi:nil="true"/>
  </documentManagement>
</p:properties>
</file>

<file path=customXml/itemProps1.xml><?xml version="1.0" encoding="utf-8"?>
<ds:datastoreItem xmlns:ds="http://schemas.openxmlformats.org/officeDocument/2006/customXml" ds:itemID="{88C90A2C-7119-44E5-8B35-B828E7E75D97}"/>
</file>

<file path=customXml/itemProps2.xml><?xml version="1.0" encoding="utf-8"?>
<ds:datastoreItem xmlns:ds="http://schemas.openxmlformats.org/officeDocument/2006/customXml" ds:itemID="{4E71CD65-7896-44CA-94C3-959C6F7B6C71}"/>
</file>

<file path=customXml/itemProps3.xml><?xml version="1.0" encoding="utf-8"?>
<ds:datastoreItem xmlns:ds="http://schemas.openxmlformats.org/officeDocument/2006/customXml" ds:itemID="{0ED23293-0DAD-441B-8D20-F159B8CC0A05}"/>
</file>

<file path=docProps/app.xml><?xml version="1.0" encoding="utf-8"?>
<Properties xmlns="http://schemas.openxmlformats.org/officeDocument/2006/extended-properties" xmlns:vt="http://schemas.openxmlformats.org/officeDocument/2006/docPropsVTypes">
  <Template>2017 -- 1B1 Decisionmaker -- Analyzing the Report</Template>
  <TotalTime>4575</TotalTime>
  <Words>4690</Words>
  <Application>Microsoft Office PowerPoint</Application>
  <PresentationFormat>On-screen Show (4:3)</PresentationFormat>
  <Paragraphs>606</Paragraphs>
  <Slides>88</Slides>
  <Notes>74</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88</vt:i4>
      </vt:variant>
    </vt:vector>
  </HeadingPairs>
  <TitlesOfParts>
    <vt:vector size="96" baseType="lpstr">
      <vt:lpstr>Arial</vt:lpstr>
      <vt:lpstr>Calibri</vt:lpstr>
      <vt:lpstr>Corbel</vt:lpstr>
      <vt:lpstr>Courier New</vt:lpstr>
      <vt:lpstr>Times New Roman</vt:lpstr>
      <vt:lpstr>Wingdings</vt:lpstr>
      <vt:lpstr>Office Theme</vt:lpstr>
      <vt:lpstr>Custom Design</vt:lpstr>
      <vt:lpstr>Analyzing the Investigative Report</vt:lpstr>
      <vt:lpstr>What is a Decisionmaker deciding?</vt:lpstr>
      <vt:lpstr>Analyzing a 1B.1 Investigation Report</vt:lpstr>
      <vt:lpstr>Analyzing a 1B.1 Investigation Report: protected classes</vt:lpstr>
      <vt:lpstr>Analyzing the Report</vt:lpstr>
      <vt:lpstr>What is discrimination?</vt:lpstr>
      <vt:lpstr>What is discriminatory harassment?</vt:lpstr>
      <vt:lpstr>What does discriminatory harassment include?</vt:lpstr>
      <vt:lpstr>What is sexual harassment?</vt:lpstr>
      <vt:lpstr>What does sexual harassment include?</vt:lpstr>
      <vt:lpstr>Key elements of Sexual Harassment (quid pro quo)</vt:lpstr>
      <vt:lpstr>What is retaliation?</vt:lpstr>
      <vt:lpstr>Key elements of Discrimination</vt:lpstr>
      <vt:lpstr>Key elements of Harassment (hostile environment)</vt:lpstr>
      <vt:lpstr>Factors to consider to determine if conduct had a negative effect or is likely to have a negative effect on complainant?</vt:lpstr>
      <vt:lpstr>Unwelcome Conduct Defined</vt:lpstr>
      <vt:lpstr>Consensual Relationships</vt:lpstr>
      <vt:lpstr>Key topics for sexual assault</vt:lpstr>
      <vt:lpstr>Roles </vt:lpstr>
      <vt:lpstr>Designated Officer or Title IX Coordinator’s Role</vt:lpstr>
      <vt:lpstr>Investigator’s Role</vt:lpstr>
      <vt:lpstr>The Investigation</vt:lpstr>
      <vt:lpstr>Role of the Decisionmaker</vt:lpstr>
      <vt:lpstr>Role of the Process Advisor</vt:lpstr>
      <vt:lpstr>Reporting</vt:lpstr>
      <vt:lpstr>Why is it so important to report to the Title IX Coordinator?</vt:lpstr>
      <vt:lpstr>Affirmative Consent </vt:lpstr>
      <vt:lpstr>Affirmative Consent – 1B.3 Policy Language  What is Affirmative Consent?</vt:lpstr>
      <vt:lpstr>Affirmative Consent Questions Answered</vt:lpstr>
      <vt:lpstr>Intoxication versus Incapacitation    </vt:lpstr>
      <vt:lpstr>Incapacitation is …</vt:lpstr>
      <vt:lpstr>What is the investigator evaluating?</vt:lpstr>
      <vt:lpstr>Assessment of Knowledge</vt:lpstr>
      <vt:lpstr>Assessment of Knowledge, continued</vt:lpstr>
      <vt:lpstr>Analysis</vt:lpstr>
      <vt:lpstr>Other Types of Sexual Violence Under the  1B.3 Policy</vt:lpstr>
      <vt:lpstr>Stalking</vt:lpstr>
      <vt:lpstr>Dating/Relationship Violence</vt:lpstr>
      <vt:lpstr>Non-forcible Sex Acts</vt:lpstr>
      <vt:lpstr>Assessing Credibility </vt:lpstr>
      <vt:lpstr>Information that may be helpful in decisionmaking</vt:lpstr>
      <vt:lpstr>Check Your Bias as a Decisionmaker</vt:lpstr>
      <vt:lpstr>Types of Bias</vt:lpstr>
      <vt:lpstr>Implicit Bias</vt:lpstr>
      <vt:lpstr>Implicit Bias, continued</vt:lpstr>
      <vt:lpstr>Confirmation Bias</vt:lpstr>
      <vt:lpstr>Sexual Violence Case Specific Biases</vt:lpstr>
      <vt:lpstr>Alcohol and Drug Use Biases</vt:lpstr>
      <vt:lpstr>Final Report Structure</vt:lpstr>
      <vt:lpstr>Discipline</vt:lpstr>
      <vt:lpstr>Implementing the 1B.1 Decision</vt:lpstr>
      <vt:lpstr>Decision-maker’s Responsibilities</vt:lpstr>
      <vt:lpstr>Who Makes the Disciplinary Decision?</vt:lpstr>
      <vt:lpstr>Analyzing the Investigation Report: where to start</vt:lpstr>
      <vt:lpstr>Analyzing the Investigation Report, continued</vt:lpstr>
      <vt:lpstr>Analyzing the Investigation Report: Respondent</vt:lpstr>
      <vt:lpstr>Analyzing the Investigation Report:  taking a closer look</vt:lpstr>
      <vt:lpstr>Analyzing the Investigation Report</vt:lpstr>
      <vt:lpstr>Reviewing the Investigative Report</vt:lpstr>
      <vt:lpstr>Meeting Complainant, Respondent or Others</vt:lpstr>
      <vt:lpstr>Additional Meeting Consideration</vt:lpstr>
      <vt:lpstr>Deciding if Misconduct Occurred</vt:lpstr>
      <vt:lpstr>Deciding if Misconduct Occurred: standard</vt:lpstr>
      <vt:lpstr>Deciding if Misconduct Occurred, continued</vt:lpstr>
      <vt:lpstr>Determining Appropriate Action</vt:lpstr>
      <vt:lpstr>Determining Appropriate Action: Factors</vt:lpstr>
      <vt:lpstr>Determining Appropriate Action: CBA</vt:lpstr>
      <vt:lpstr>Determining Appropriate Action: Just Cause</vt:lpstr>
      <vt:lpstr>Determining Appropriate Action: additional considerations</vt:lpstr>
      <vt:lpstr>Risk Assessment Prior to Taking Disciplinary Action</vt:lpstr>
      <vt:lpstr>Determine Appropriate Action Employee</vt:lpstr>
      <vt:lpstr>Determine Appropriate Action Student Conduct Sanctions</vt:lpstr>
      <vt:lpstr>Implement Appropriate Action: Basics</vt:lpstr>
      <vt:lpstr>Implement Appropriate Action: Writing letter</vt:lpstr>
      <vt:lpstr>Implement Appropriate Action: Beyond Letter</vt:lpstr>
      <vt:lpstr>Implement Appropriate Action</vt:lpstr>
      <vt:lpstr>Available Appeal Processes</vt:lpstr>
      <vt:lpstr>Decision-Making in Student Respondent Cases</vt:lpstr>
      <vt:lpstr>Duty</vt:lpstr>
      <vt:lpstr>Board Policy 1B.1 and System Procedure 1B.1.1</vt:lpstr>
      <vt:lpstr>Thoughts for Decision-Makers</vt:lpstr>
      <vt:lpstr>Sanctions</vt:lpstr>
      <vt:lpstr>Examples of Typical Student Conduct Sanctions (see your conduct policy; Dean of Students)</vt:lpstr>
      <vt:lpstr>Decision Letters</vt:lpstr>
      <vt:lpstr>Board Policy 1B.3 and System Procedure 1B.3.1</vt:lpstr>
      <vt:lpstr>1B.3.1 Decision-Maker Responsibilities</vt:lpstr>
      <vt:lpstr>Final Thoughts</vt:lpstr>
      <vt:lpstr>Minnesota State Contact Information</vt:lpstr>
    </vt:vector>
  </TitlesOfParts>
  <Company>MnSCU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Protected class discrimination decisionmaker training November 2022</dc:title>
  <dc:creator>Elizabeth Rome</dc:creator>
  <cp:keywords>Resolution personnel</cp:keywords>
  <cp:lastModifiedBy>Atteberry, Ashley J</cp:lastModifiedBy>
  <cp:revision>30</cp:revision>
  <cp:lastPrinted>2019-09-20T15:01:46Z</cp:lastPrinted>
  <dcterms:created xsi:type="dcterms:W3CDTF">2018-06-07T20:23:22Z</dcterms:created>
  <dcterms:modified xsi:type="dcterms:W3CDTF">2026-02-27T15:40:38Z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0x010100B6070959C8B68E4C8E049C3DC8D02402</vt:lpwstr>
  </property>
  <property fmtid="{D5CDD505-2E9C-101B-9397-08002B2CF9AE}" pid="3" name="MediaServiceImageTags">
    <vt:lpwstr/>
  </property>
</Properties>
</file>