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1.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90"/>
  </p:notesMasterIdLst>
  <p:handoutMasterIdLst>
    <p:handoutMasterId r:id="rId91"/>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89" r:id="rId48"/>
    <p:sldId id="390" r:id="rId49"/>
    <p:sldId id="388" r:id="rId50"/>
    <p:sldId id="270" r:id="rId51"/>
    <p:sldId id="414" r:id="rId52"/>
    <p:sldId id="321" r:id="rId53"/>
    <p:sldId id="415" r:id="rId54"/>
    <p:sldId id="416" r:id="rId55"/>
    <p:sldId id="417" r:id="rId56"/>
    <p:sldId id="337" r:id="rId57"/>
    <p:sldId id="338" r:id="rId58"/>
    <p:sldId id="345" r:id="rId59"/>
    <p:sldId id="344" r:id="rId60"/>
    <p:sldId id="343" r:id="rId61"/>
    <p:sldId id="346" r:id="rId62"/>
    <p:sldId id="342" r:id="rId63"/>
    <p:sldId id="347" r:id="rId64"/>
    <p:sldId id="348" r:id="rId65"/>
    <p:sldId id="341" r:id="rId66"/>
    <p:sldId id="340" r:id="rId67"/>
    <p:sldId id="339" r:id="rId68"/>
    <p:sldId id="349" r:id="rId69"/>
    <p:sldId id="358" r:id="rId70"/>
    <p:sldId id="357" r:id="rId71"/>
    <p:sldId id="356" r:id="rId72"/>
    <p:sldId id="355" r:id="rId73"/>
    <p:sldId id="354" r:id="rId74"/>
    <p:sldId id="353" r:id="rId75"/>
    <p:sldId id="352" r:id="rId76"/>
    <p:sldId id="351" r:id="rId77"/>
    <p:sldId id="350" r:id="rId78"/>
    <p:sldId id="413" r:id="rId79"/>
    <p:sldId id="317" r:id="rId80"/>
    <p:sldId id="329" r:id="rId81"/>
    <p:sldId id="330" r:id="rId82"/>
    <p:sldId id="331" r:id="rId83"/>
    <p:sldId id="334" r:id="rId84"/>
    <p:sldId id="332" r:id="rId85"/>
    <p:sldId id="335" r:id="rId86"/>
    <p:sldId id="336" r:id="rId87"/>
    <p:sldId id="333" r:id="rId88"/>
    <p:sldId id="531" r:id="rId89"/>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2" autoAdjust="0"/>
    <p:restoredTop sz="86434"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65748"/>
    </p:cViewPr>
  </p:outlineViewPr>
  <p:notesTextViewPr>
    <p:cViewPr>
      <p:scale>
        <a:sx n="1" d="1"/>
        <a:sy n="1" d="1"/>
      </p:scale>
      <p:origin x="0" y="0"/>
    </p:cViewPr>
  </p:notesTextViewPr>
  <p:sorterViewPr>
    <p:cViewPr>
      <p:scale>
        <a:sx n="100" d="100"/>
        <a:sy n="100" d="100"/>
      </p:scale>
      <p:origin x="0" y="-161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handoutMaster" Target="handoutMasters/handoutMaster1.xml"/><Relationship Id="rId9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viewProps" Target="viewProps.xml"/><Relationship Id="rId98"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50</a:t>
            </a:fld>
            <a:endParaRPr lang="en-US" dirty="0"/>
          </a:p>
        </p:txBody>
      </p:sp>
    </p:spTree>
    <p:extLst>
      <p:ext uri="{BB962C8B-B14F-4D97-AF65-F5344CB8AC3E}">
        <p14:creationId xmlns:p14="http://schemas.microsoft.com/office/powerpoint/2010/main" val="10807152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dirty="0"/>
          </a:p>
        </p:txBody>
      </p:sp>
    </p:spTree>
    <p:extLst>
      <p:ext uri="{BB962C8B-B14F-4D97-AF65-F5344CB8AC3E}">
        <p14:creationId xmlns:p14="http://schemas.microsoft.com/office/powerpoint/2010/main" val="394742669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dirty="0"/>
          </a:p>
        </p:txBody>
      </p:sp>
    </p:spTree>
    <p:extLst>
      <p:ext uri="{BB962C8B-B14F-4D97-AF65-F5344CB8AC3E}">
        <p14:creationId xmlns:p14="http://schemas.microsoft.com/office/powerpoint/2010/main" val="23471946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76</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87</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dirty="0"/>
              <a:t>MINNESOTA STATE</a:t>
            </a:r>
          </a:p>
        </p:txBody>
      </p:sp>
    </p:spTree>
    <p:extLst>
      <p:ext uri="{BB962C8B-B14F-4D97-AF65-F5344CB8AC3E}">
        <p14:creationId xmlns:p14="http://schemas.microsoft.com/office/powerpoint/2010/main" val="39572531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3586791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05365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2" r:id="rId13"/>
    <p:sldLayoutId id="2147483826" r:id="rId14"/>
    <p:sldLayoutId id="2147483827" r:id="rId15"/>
    <p:sldLayoutId id="2147483828" r:id="rId16"/>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2.xml"/><Relationship Id="rId1" Type="http://schemas.openxmlformats.org/officeDocument/2006/relationships/slideLayout" Target="../slideLayouts/slideLayout16.xml"/><Relationship Id="rId4" Type="http://schemas.openxmlformats.org/officeDocument/2006/relationships/hyperlink" Target="https://www.minnstate.edu/system/hr/index.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a:extLst>
              <a:ext uri="{C183D7F6-B498-43B3-948B-1728B52AA6E4}">
                <adec:decorative xmlns:adec="http://schemas.microsoft.com/office/drawing/2017/decorative" val="0"/>
              </a:ext>
            </a:extLst>
          </p:cNvPr>
          <p:cNvSpPr>
            <a:spLocks noGrp="1"/>
          </p:cNvSpPr>
          <p:nvPr>
            <p:ph type="body" sz="quarter" idx="10"/>
          </p:nvPr>
        </p:nvSpPr>
        <p:spPr/>
        <p:txBody>
          <a:bodyPr vert="horz" lIns="91440" tIns="45720" rIns="91440" bIns="45720" rtlCol="0" anchor="t">
            <a:normAutofit/>
          </a:bodyPr>
          <a:lstStyle/>
          <a:p>
            <a:r>
              <a:rPr lang="en-US" dirty="0">
                <a:cs typeface="Calibri"/>
              </a:rPr>
              <a:t>April 21, 2023</a:t>
            </a:r>
          </a:p>
        </p:txBody>
      </p:sp>
      <p:sp>
        <p:nvSpPr>
          <p:cNvPr id="3" name="Text Placeholder 2"/>
          <p:cNvSpPr>
            <a:spLocks noGrp="1"/>
          </p:cNvSpPr>
          <p:nvPr>
            <p:ph type="body" sz="quarter" idx="11"/>
          </p:nvPr>
        </p:nvSpPr>
        <p:spPr>
          <a:xfrm>
            <a:off x="3581400" y="3468688"/>
            <a:ext cx="4495800" cy="417512"/>
          </a:xfrm>
        </p:spPr>
        <p:txBody>
          <a:bodyPr/>
          <a:lstStyle/>
          <a:p>
            <a:r>
              <a:rPr lang="en-US" dirty="0"/>
              <a:t>OEI, LR and OGC Divisions</a:t>
            </a:r>
          </a:p>
        </p:txBody>
      </p:sp>
      <p:sp>
        <p:nvSpPr>
          <p:cNvPr id="5" name="Text Placeholder 4"/>
          <p:cNvSpPr>
            <a:spLocks noGrp="1"/>
          </p:cNvSpPr>
          <p:nvPr>
            <p:ph type="body" sz="quarter" idx="13"/>
          </p:nvPr>
        </p:nvSpPr>
        <p:spPr/>
        <p:txBody>
          <a:bodyPr vert="horz" lIns="91440" tIns="45720" rIns="91440" bIns="45720" rtlCol="0" anchor="t">
            <a:normAutofit fontScale="55000" lnSpcReduction="20000"/>
          </a:bodyPr>
          <a:lstStyle/>
          <a:p>
            <a:r>
              <a:rPr lang="en-US" dirty="0"/>
              <a:t>Desiree’ Clark</a:t>
            </a:r>
          </a:p>
          <a:p>
            <a:r>
              <a:rPr lang="en-US" dirty="0"/>
              <a:t>Civil Rights, Title IX Affirmative Action and Compliance Officer</a:t>
            </a:r>
          </a:p>
        </p:txBody>
      </p:sp>
      <p:sp>
        <p:nvSpPr>
          <p:cNvPr id="8" name="Text Placeholder 4">
            <a:extLst>
              <a:ext uri="{FF2B5EF4-FFF2-40B4-BE49-F238E27FC236}">
                <a16:creationId xmlns:a16="http://schemas.microsoft.com/office/drawing/2014/main" id="{C73D0DCE-566B-4918-BC65-EB30D2EC5391}"/>
              </a:ext>
            </a:extLst>
          </p:cNvPr>
          <p:cNvSpPr txBox="1">
            <a:spLocks/>
          </p:cNvSpPr>
          <p:nvPr/>
        </p:nvSpPr>
        <p:spPr>
          <a:xfrm>
            <a:off x="3810000" y="5105400"/>
            <a:ext cx="2667000" cy="533400"/>
          </a:xfrm>
          <a:prstGeom prst="rect">
            <a:avLst/>
          </a:prstGeom>
        </p:spPr>
        <p:txBody>
          <a:bodyPr vert="horz" lIns="91440" tIns="45720" rIns="91440" bIns="45720" rtlCol="0" anchor="t">
            <a:normAutofit fontScale="5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a:t>Andriel Dees</a:t>
            </a:r>
          </a:p>
          <a:p>
            <a:pPr fontAlgn="auto">
              <a:spcAft>
                <a:spcPts val="0"/>
              </a:spcAft>
            </a:pPr>
            <a:r>
              <a:rPr lang="en-US" dirty="0"/>
              <a:t>Vice Chancellor, Office for Equity and Inclusion</a:t>
            </a:r>
          </a:p>
        </p:txBody>
      </p:sp>
      <p:sp>
        <p:nvSpPr>
          <p:cNvPr id="6" name="Text Placeholder 5"/>
          <p:cNvSpPr>
            <a:spLocks noGrp="1"/>
          </p:cNvSpPr>
          <p:nvPr>
            <p:ph type="body" sz="quarter" idx="14"/>
          </p:nvPr>
        </p:nvSpPr>
        <p:spPr/>
        <p:txBody>
          <a:bodyPr>
            <a:normAutofit/>
          </a:bodyPr>
          <a:lstStyle/>
          <a:p>
            <a:r>
              <a:rPr lang="en-US" sz="1600" dirty="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a:solidFill>
                  <a:schemeClr val="bg2"/>
                </a:solidFill>
              </a:rPr>
              <a:t>The elements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fontScale="92500" lnSpcReduction="10000"/>
          </a:bodyPr>
          <a:lstStyle/>
          <a:p>
            <a:pPr marL="182880" indent="-182880" eaLnBrk="1" fontAlgn="auto" hangingPunct="1">
              <a:defRPr/>
            </a:pPr>
            <a:r>
              <a:rPr lang="en-US" altLang="en-US" sz="2800"/>
              <a:t>The complainant must establish that they are a member of a protected class;</a:t>
            </a:r>
          </a:p>
          <a:p>
            <a:pPr marL="182880" indent="-182880" eaLnBrk="1" fontAlgn="auto" hangingPunct="1">
              <a:defRPr/>
            </a:pPr>
            <a:r>
              <a:rPr lang="en-US" altLang="en-US" sz="2800"/>
              <a:t>That they have been subject to </a:t>
            </a:r>
            <a:r>
              <a:rPr lang="en-US" altLang="en-US" sz="2800" b="1" u="sng"/>
              <a:t>unwelcome</a:t>
            </a:r>
            <a:r>
              <a:rPr lang="en-US" altLang="en-US" sz="2800"/>
              <a:t> conduct that the harassment was</a:t>
            </a:r>
            <a:r>
              <a:rPr lang="en-US" altLang="en-US" sz="2800" b="1"/>
              <a:t> </a:t>
            </a:r>
            <a:r>
              <a:rPr lang="en-US" altLang="en-US" sz="2800"/>
              <a:t>directed to Complainant</a:t>
            </a:r>
            <a:r>
              <a:rPr lang="en-US" altLang="en-US" sz="2800" u="sng"/>
              <a:t> </a:t>
            </a:r>
            <a:r>
              <a:rPr lang="en-US" altLang="en-US" sz="2800" b="1" u="sng"/>
              <a:t>because of their protected status;</a:t>
            </a:r>
          </a:p>
          <a:p>
            <a:pPr marL="182880" indent="-182880" eaLnBrk="1" fontAlgn="auto" hangingPunct="1">
              <a:defRPr/>
            </a:pPr>
            <a:r>
              <a:rPr lang="en-US" altLang="en-US" sz="2800"/>
              <a:t>That the behavior results in an </a:t>
            </a:r>
            <a:r>
              <a:rPr lang="en-US" altLang="en-US" sz="2800" b="1" u="sng"/>
              <a:t>adverse affect</a:t>
            </a:r>
            <a:r>
              <a:rPr lang="en-US" altLang="en-US" sz="2800"/>
              <a:t> or terms and condition or privilege of employment or education; and</a:t>
            </a:r>
          </a:p>
          <a:p>
            <a:pPr marL="182880" indent="-182880" eaLnBrk="1" fontAlgn="auto" hangingPunct="1">
              <a:defRPr/>
            </a:pPr>
            <a:r>
              <a:rPr lang="en-US" altLang="en-US" sz="2800"/>
              <a:t>That the conduct had a </a:t>
            </a:r>
            <a:r>
              <a:rPr lang="en-US" altLang="en-US" sz="2800" b="1" u="sng"/>
              <a:t>negative effect or is likely to have a negative effect</a:t>
            </a:r>
            <a:r>
              <a:rPr lang="en-US" altLang="en-US" sz="2800"/>
              <a:t> on the complainant or the workplace or the educational environment. </a:t>
            </a:r>
            <a:endParaRPr lang="en-US" altLang="en-US" sz="2800" b="1"/>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a:t>Unwelcome Conduct</a:t>
            </a:r>
          </a:p>
          <a:p>
            <a:pPr lvl="1" eaLnBrk="1" hangingPunct="1"/>
            <a:r>
              <a:rPr lang="en-US" altLang="en-US" sz="2800"/>
              <a:t>The </a:t>
            </a:r>
            <a:r>
              <a:rPr lang="en-US" altLang="en-US"/>
              <a:t>complaining </a:t>
            </a:r>
            <a:r>
              <a:rPr lang="en-US" altLang="en-US" sz="2800"/>
              <a:t>student or employee did not request or invite conduct</a:t>
            </a:r>
          </a:p>
          <a:p>
            <a:pPr lvl="1" eaLnBrk="1" hangingPunct="1"/>
            <a:r>
              <a:rPr lang="en-US" altLang="en-US" sz="280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Provides enough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a:t>
            </a:r>
            <a:br>
              <a:rPr lang="en-US" altLang="en-US" i="1" dirty="0"/>
            </a:br>
            <a:r>
              <a:rPr lang="en-US" altLang="en-US" i="1" dirty="0"/>
              <a:t>Protected Classes</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a:solidFill>
                  <a:schemeClr val="bg2"/>
                </a:solidFill>
                <a:effectLst>
                  <a:outerShdw blurRad="38100" dist="38100" dir="2700000" algn="tl">
                    <a:srgbClr val="000000">
                      <a:alpha val="43137"/>
                    </a:srgbClr>
                  </a:outerShdw>
                </a:effectLst>
              </a:rPr>
              <a:t>Second – What is the basis for the allegation(s)?</a:t>
            </a:r>
            <a:br>
              <a:rPr lang="en-US" altLang="en-US" sz="3500" cap="small">
                <a:solidFill>
                  <a:schemeClr val="bg2"/>
                </a:solidFill>
                <a:effectLst>
                  <a:outerShdw blurRad="38100" dist="38100" dir="2700000" algn="tl">
                    <a:srgbClr val="000000">
                      <a:alpha val="43137"/>
                    </a:srgbClr>
                  </a:outerShdw>
                </a:effectLst>
              </a:rPr>
            </a:br>
            <a:endParaRPr lang="en-US" altLang="en-US" sz="2800" cap="small">
              <a:solidFill>
                <a:schemeClr val="bg2"/>
              </a:solidFill>
              <a:effectLst>
                <a:outerShdw blurRad="38100" dist="38100" dir="2700000" algn="tl">
                  <a:srgbClr val="000000">
                    <a:alpha val="43137"/>
                  </a:srgbClr>
                </a:outerShdw>
              </a:effectLst>
            </a:endParaRPr>
          </a:p>
          <a:p>
            <a:pPr marL="182880" lvl="0" indent="-182880">
              <a:buNone/>
              <a:defRPr/>
            </a:pPr>
            <a:r>
              <a:rPr lang="en-US" altLang="en-US">
                <a:solidFill>
                  <a:srgbClr val="139445"/>
                </a:solidFill>
              </a:rPr>
              <a:t>• </a:t>
            </a:r>
            <a:r>
              <a:rPr lang="en-US" altLang="en-US">
                <a:solidFill>
                  <a:srgbClr val="04305C"/>
                </a:solidFill>
              </a:rPr>
              <a:t>Race		 		</a:t>
            </a:r>
            <a:r>
              <a:rPr lang="en-US" altLang="en-US" sz="2800">
                <a:solidFill>
                  <a:srgbClr val="139445"/>
                </a:solidFill>
              </a:rPr>
              <a:t>•</a:t>
            </a:r>
            <a:r>
              <a:rPr lang="en-US" altLang="en-US" sz="2800">
                <a:solidFill>
                  <a:srgbClr val="04305C"/>
                </a:solidFill>
              </a:rPr>
              <a:t>  Color</a:t>
            </a:r>
          </a:p>
          <a:p>
            <a:pPr marL="182880" lvl="0" indent="-182880">
              <a:buNone/>
              <a:defRPr/>
            </a:pPr>
            <a:r>
              <a:rPr lang="en-US" altLang="en-US" sz="2800">
                <a:solidFill>
                  <a:srgbClr val="139445"/>
                </a:solidFill>
              </a:rPr>
              <a:t>•</a:t>
            </a:r>
            <a:r>
              <a:rPr lang="en-US" altLang="en-US" sz="2800">
                <a:solidFill>
                  <a:srgbClr val="04305C"/>
                </a:solidFill>
              </a:rPr>
              <a:t>	 Creed 			</a:t>
            </a:r>
            <a:r>
              <a:rPr lang="en-US" altLang="en-US" sz="2800">
                <a:solidFill>
                  <a:srgbClr val="139445"/>
                </a:solidFill>
              </a:rPr>
              <a:t>•</a:t>
            </a:r>
            <a:r>
              <a:rPr lang="en-US" altLang="en-US" sz="2800">
                <a:solidFill>
                  <a:srgbClr val="04305C"/>
                </a:solidFill>
              </a:rPr>
              <a:t>  Religion</a:t>
            </a:r>
          </a:p>
          <a:p>
            <a:pPr marL="182880" lvl="0" indent="-182880">
              <a:buNone/>
              <a:defRPr/>
            </a:pPr>
            <a:r>
              <a:rPr lang="en-US" altLang="en-US" sz="2800">
                <a:solidFill>
                  <a:srgbClr val="139445"/>
                </a:solidFill>
              </a:rPr>
              <a:t>• </a:t>
            </a:r>
            <a:r>
              <a:rPr lang="en-US" altLang="en-US" sz="2800">
                <a:solidFill>
                  <a:srgbClr val="04305C"/>
                </a:solidFill>
              </a:rPr>
              <a:t>Age			 	</a:t>
            </a:r>
            <a:r>
              <a:rPr lang="en-US" altLang="en-US" sz="2800">
                <a:solidFill>
                  <a:srgbClr val="139445"/>
                </a:solidFill>
              </a:rPr>
              <a:t>•</a:t>
            </a:r>
            <a:r>
              <a:rPr lang="en-US" altLang="en-US" sz="2800">
                <a:solidFill>
                  <a:srgbClr val="04305C"/>
                </a:solidFill>
              </a:rPr>
              <a:t>  National Origin</a:t>
            </a:r>
          </a:p>
          <a:p>
            <a:pPr marL="182880" lvl="0" indent="-182880">
              <a:buNone/>
              <a:defRPr/>
            </a:pPr>
            <a:r>
              <a:rPr lang="en-US" altLang="en-US" sz="2800">
                <a:solidFill>
                  <a:srgbClr val="139445"/>
                </a:solidFill>
              </a:rPr>
              <a:t>•</a:t>
            </a:r>
            <a:r>
              <a:rPr lang="en-US" altLang="en-US" sz="2800">
                <a:solidFill>
                  <a:srgbClr val="04305C"/>
                </a:solidFill>
              </a:rPr>
              <a:t>	 Disability	 		</a:t>
            </a:r>
            <a:r>
              <a:rPr lang="en-US" altLang="en-US" sz="2800">
                <a:solidFill>
                  <a:srgbClr val="139445"/>
                </a:solidFill>
              </a:rPr>
              <a:t>•</a:t>
            </a:r>
            <a:r>
              <a:rPr lang="en-US" altLang="en-US" sz="2800">
                <a:solidFill>
                  <a:srgbClr val="04305C"/>
                </a:solidFill>
              </a:rPr>
              <a:t> Marital Status</a:t>
            </a:r>
          </a:p>
          <a:p>
            <a:pPr marL="182880" lvl="0" indent="-182880">
              <a:buNone/>
              <a:defRPr/>
            </a:pPr>
            <a:r>
              <a:rPr lang="en-US" altLang="en-US" sz="2800">
                <a:solidFill>
                  <a:srgbClr val="139445"/>
                </a:solidFill>
              </a:rPr>
              <a:t>• </a:t>
            </a:r>
            <a:r>
              <a:rPr lang="en-US" altLang="en-US" sz="2800">
                <a:solidFill>
                  <a:srgbClr val="04305C"/>
                </a:solidFill>
              </a:rPr>
              <a:t>Sexual Orientation		</a:t>
            </a:r>
            <a:r>
              <a:rPr lang="en-US" altLang="en-US" sz="2800">
                <a:solidFill>
                  <a:srgbClr val="139445"/>
                </a:solidFill>
              </a:rPr>
              <a:t>•</a:t>
            </a:r>
            <a:r>
              <a:rPr lang="en-US" altLang="en-US" sz="2800">
                <a:solidFill>
                  <a:srgbClr val="04305C"/>
                </a:solidFill>
              </a:rPr>
              <a:t> Gender Identity</a:t>
            </a:r>
          </a:p>
          <a:p>
            <a:pPr marL="0" lvl="0" indent="0">
              <a:buNone/>
              <a:defRPr/>
            </a:pPr>
            <a:r>
              <a:rPr lang="en-US" altLang="en-US" sz="2800">
                <a:solidFill>
                  <a:srgbClr val="139445"/>
                </a:solidFill>
              </a:rPr>
              <a:t>• </a:t>
            </a:r>
            <a:r>
              <a:rPr lang="en-US" altLang="en-US" sz="2800">
                <a:solidFill>
                  <a:srgbClr val="04305C"/>
                </a:solidFill>
              </a:rPr>
              <a:t>Gender Expression 		</a:t>
            </a:r>
            <a:r>
              <a:rPr lang="en-US" altLang="en-US" sz="2800">
                <a:solidFill>
                  <a:srgbClr val="139445"/>
                </a:solidFill>
              </a:rPr>
              <a:t>•</a:t>
            </a:r>
            <a:r>
              <a:rPr lang="en-US" altLang="en-US" sz="2800">
                <a:solidFill>
                  <a:srgbClr val="04305C"/>
                </a:solidFill>
              </a:rPr>
              <a:t> Veteran Status</a:t>
            </a:r>
          </a:p>
          <a:p>
            <a:pPr marL="0" lvl="0" indent="0">
              <a:buNone/>
              <a:defRPr/>
            </a:pPr>
            <a:r>
              <a:rPr lang="en-US" altLang="en-US" sz="2800">
                <a:solidFill>
                  <a:srgbClr val="139445"/>
                </a:solidFill>
              </a:rPr>
              <a:t>• </a:t>
            </a:r>
            <a:r>
              <a:rPr lang="en-US" altLang="en-US" sz="2800">
                <a:solidFill>
                  <a:srgbClr val="04305C"/>
                </a:solidFill>
              </a:rPr>
              <a:t>Familial Status 		</a:t>
            </a:r>
            <a:r>
              <a:rPr lang="en-US" altLang="en-US" sz="2800">
                <a:solidFill>
                  <a:srgbClr val="139445"/>
                </a:solidFill>
              </a:rPr>
              <a:t>• </a:t>
            </a:r>
            <a:r>
              <a:rPr lang="en-US" altLang="en-US" sz="2800">
                <a:solidFill>
                  <a:srgbClr val="04305C"/>
                </a:solidFill>
              </a:rPr>
              <a:t>Genetic Information (employees)</a:t>
            </a:r>
          </a:p>
          <a:p>
            <a:pPr marL="182880" lvl="0" indent="-182880">
              <a:buNone/>
              <a:defRPr/>
            </a:pPr>
            <a:r>
              <a:rPr lang="en-US" altLang="en-US" sz="2800">
                <a:solidFill>
                  <a:srgbClr val="139445"/>
                </a:solidFill>
              </a:rPr>
              <a:t>•</a:t>
            </a:r>
            <a:r>
              <a:rPr lang="en-US" altLang="en-US" sz="2800">
                <a:solidFill>
                  <a:srgbClr val="04305C"/>
                </a:solidFill>
              </a:rPr>
              <a:t> Sex </a:t>
            </a:r>
            <a:r>
              <a:rPr lang="en-US" sz="2800">
                <a:solidFill>
                  <a:srgbClr val="04305C"/>
                </a:solidFill>
              </a:rPr>
              <a:t>(including pregnancy, child birth, and related medical conditions)</a:t>
            </a:r>
            <a:endParaRPr lang="en-US" altLang="en-US" sz="2800">
              <a:solidFill>
                <a:srgbClr val="139445"/>
              </a:solidFill>
            </a:endParaRPr>
          </a:p>
          <a:p>
            <a:pPr marL="182880" lvl="0" indent="-182880">
              <a:buNone/>
              <a:defRPr/>
            </a:pPr>
            <a:r>
              <a:rPr lang="en-US" altLang="en-US" sz="2800">
                <a:solidFill>
                  <a:srgbClr val="139445"/>
                </a:solidFill>
              </a:rPr>
              <a:t>• </a:t>
            </a:r>
            <a:r>
              <a:rPr lang="en-US" altLang="en-US" sz="2800">
                <a:solidFill>
                  <a:srgbClr val="04305C"/>
                </a:solidFill>
              </a:rPr>
              <a:t>Status with regard to Public Assistance</a:t>
            </a:r>
          </a:p>
          <a:p>
            <a:pPr marL="182880" lvl="0" indent="-182880">
              <a:buNone/>
              <a:defRPr/>
            </a:pPr>
            <a:r>
              <a:rPr lang="en-US" altLang="en-US" sz="2800">
                <a:solidFill>
                  <a:srgbClr val="139445"/>
                </a:solidFill>
              </a:rPr>
              <a:t>• </a:t>
            </a:r>
            <a:r>
              <a:rPr lang="en-US" altLang="en-US" sz="280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a:t>Evidence about the credibility of the alleged victim and harasser</a:t>
            </a:r>
          </a:p>
          <a:p>
            <a:pPr marL="182880" indent="-182880" eaLnBrk="1" fontAlgn="auto" hangingPunct="1">
              <a:defRPr/>
            </a:pPr>
            <a:r>
              <a:rPr lang="en-US" altLang="en-US" sz="2600"/>
              <a:t>Evidence that the alleged harasser has been found to have harassed others</a:t>
            </a:r>
          </a:p>
          <a:p>
            <a:pPr marL="182880" indent="-182880" eaLnBrk="1" fontAlgn="auto" hangingPunct="1">
              <a:defRPr/>
            </a:pPr>
            <a:r>
              <a:rPr lang="en-US" altLang="en-US" sz="2600"/>
              <a:t>Evidence that the victim has made false allegations against others</a:t>
            </a:r>
          </a:p>
          <a:p>
            <a:pPr marL="182880" indent="-182880" eaLnBrk="1" fontAlgn="auto" hangingPunct="1">
              <a:defRPr/>
            </a:pPr>
            <a:r>
              <a:rPr lang="en-US" altLang="en-US" sz="2600"/>
              <a:t>Evidence of the victim’s reaction or behavior after the harassment</a:t>
            </a:r>
          </a:p>
          <a:p>
            <a:pPr marL="182880" indent="-182880" eaLnBrk="1" fontAlgn="auto" hangingPunct="1">
              <a:defRPr/>
            </a:pPr>
            <a:r>
              <a:rPr lang="en-US" altLang="en-US" sz="2600"/>
              <a:t>Evidence about whether the victim filed a complaint, told others, or wrote about the conduct soon after it occurred</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the Report</a:t>
            </a:r>
          </a:p>
        </p:txBody>
      </p:sp>
      <p:sp>
        <p:nvSpPr>
          <p:cNvPr id="3" name="Content Placeholder 2"/>
          <p:cNvSpPr>
            <a:spLocks noGrp="1"/>
          </p:cNvSpPr>
          <p:nvPr>
            <p:ph idx="1"/>
          </p:nvPr>
        </p:nvSpPr>
        <p:spPr/>
        <p:txBody>
          <a:bodyPr/>
          <a:lstStyle/>
          <a:p>
            <a:r>
              <a:rPr lang="en-US" u="sng">
                <a:solidFill>
                  <a:schemeClr val="bg2"/>
                </a:solidFill>
              </a:rPr>
              <a:t>NOTE:</a:t>
            </a:r>
            <a:r>
              <a:rPr lang="en-US"/>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8" name="Text Placeholder 7"/>
          <p:cNvSpPr>
            <a:spLocks noGrp="1"/>
          </p:cNvSpPr>
          <p:nvPr>
            <p:ph type="body" sz="quarter" idx="13"/>
          </p:nvPr>
        </p:nvSpPr>
        <p:spPr/>
        <p:txBody>
          <a:bodyPr/>
          <a:lstStyle/>
          <a:p>
            <a:r>
              <a:rPr lang="en-US" dirty="0"/>
              <a:t>Jim Jorstad</a:t>
            </a:r>
          </a:p>
        </p:txBody>
      </p:sp>
      <p:sp>
        <p:nvSpPr>
          <p:cNvPr id="10" name="Text Placeholder 9"/>
          <p:cNvSpPr>
            <a:spLocks noGrp="1"/>
          </p:cNvSpPr>
          <p:nvPr>
            <p:ph type="body" sz="quarter" idx="11"/>
          </p:nvPr>
        </p:nvSpPr>
        <p:spPr/>
        <p:txBody>
          <a:bodyPr/>
          <a:lstStyle/>
          <a:p>
            <a:r>
              <a:rPr lang="en-US" dirty="0"/>
              <a:t>Labor Relations</a:t>
            </a:r>
          </a:p>
        </p:txBody>
      </p:sp>
      <p:sp>
        <p:nvSpPr>
          <p:cNvPr id="3" name="Text Placeholder 2"/>
          <p:cNvSpPr>
            <a:spLocks noGrp="1"/>
          </p:cNvSpPr>
          <p:nvPr>
            <p:ph type="body" sz="quarter" idx="14"/>
          </p:nvPr>
        </p:nvSpPr>
        <p:spPr/>
        <p:txBody>
          <a:bodyPr/>
          <a:lstStyle/>
          <a:p>
            <a:r>
              <a:rPr lang="en-US" dirty="0"/>
              <a:t>MINNESOTA STATE</a:t>
            </a:r>
          </a:p>
        </p:txBody>
      </p:sp>
    </p:spTree>
    <p:extLst>
      <p:ext uri="{BB962C8B-B14F-4D97-AF65-F5344CB8AC3E}">
        <p14:creationId xmlns:p14="http://schemas.microsoft.com/office/powerpoint/2010/main" val="5138890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a:t>
            </a:r>
          </a:p>
          <a:p>
            <a:pPr marL="463550" lvl="1" indent="-457200"/>
            <a:r>
              <a:rPr lang="en-US" dirty="0"/>
              <a:t>Implements appropriate action</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a:t>
            </a:r>
            <a:br>
              <a:rPr lang="en-US" dirty="0"/>
            </a:br>
            <a:r>
              <a:rPr lang="en-US" dirty="0"/>
              <a:t>where to start</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continued</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Respondent</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of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a:t>
            </a:r>
            <a:br>
              <a:rPr lang="en-US" dirty="0"/>
            </a:br>
            <a:r>
              <a:rPr lang="en-US" dirty="0"/>
              <a:t>taking a closer look</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Data Practices Act Notice</a:t>
            </a:r>
          </a:p>
          <a:p>
            <a:pPr marL="682625" lvl="1" indent="-344488">
              <a:buFont typeface="Wingdings" panose="05000000000000000000" pitchFamily="2" charset="2"/>
              <a:buChar char="§"/>
            </a:pPr>
            <a:r>
              <a:rPr lang="en-US" sz="2000" dirty="0">
                <a:solidFill>
                  <a:srgbClr val="002060"/>
                </a:solidFill>
              </a:rPr>
              <a:t>Non-Bargaining Unit Employee Representation Rights</a:t>
            </a:r>
          </a:p>
          <a:p>
            <a:pPr marL="342900" indent="-342900">
              <a:buFont typeface="Arial" panose="020B0604020202020204" pitchFamily="34" charset="0"/>
              <a:buChar char="•"/>
            </a:pPr>
            <a:r>
              <a:rPr lang="en-US" sz="2400" dirty="0">
                <a:solidFill>
                  <a:srgbClr val="002060"/>
                </a:solidFill>
              </a:rPr>
              <a:t>May be accompanied by a support person</a:t>
            </a:r>
          </a:p>
          <a:p>
            <a:pPr marL="342900" indent="-342900">
              <a:buFont typeface="Arial" panose="020B0604020202020204" pitchFamily="34" charset="0"/>
              <a:buChar char="•"/>
            </a:pPr>
            <a:r>
              <a:rPr lang="en-US" sz="2400" dirty="0">
                <a:solidFill>
                  <a:srgbClr val="002060"/>
                </a:solidFill>
              </a:rPr>
              <a:t>Bargaining Unit Employee Representation (aka Weingarten Rights</a:t>
            </a:r>
          </a:p>
          <a:p>
            <a:pPr marL="682625" lvl="1" indent="-344488">
              <a:buFont typeface="Wingdings" panose="05000000000000000000" pitchFamily="2" charset="2"/>
              <a:buChar char="§"/>
            </a:pPr>
            <a:r>
              <a:rPr lang="en-US" sz="2000" dirty="0">
                <a:solidFill>
                  <a:srgbClr val="002060"/>
                </a:solidFill>
              </a:rPr>
              <a:t>per Collective Bargaining Agreement (CBA)</a:t>
            </a:r>
          </a:p>
        </p:txBody>
      </p:sp>
    </p:spTree>
    <p:extLst>
      <p:ext uri="{BB962C8B-B14F-4D97-AF65-F5344CB8AC3E}">
        <p14:creationId xmlns:p14="http://schemas.microsoft.com/office/powerpoint/2010/main" val="9165765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Additional Meeting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a:p>
            <a:pPr marL="347663" indent="-347663">
              <a:buFont typeface="Arial" panose="020B0604020202020204" pitchFamily="34" charset="0"/>
              <a:buChar char="•"/>
            </a:pPr>
            <a:r>
              <a:rPr lang="en-US" sz="2400" dirty="0">
                <a:solidFill>
                  <a:srgbClr val="002060"/>
                </a:solidFill>
              </a:rPr>
              <a:t>Check CBA representation rights provisions</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Deciding if Misconduct Occurred: standard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Deciding if Misconduct Occurred,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violations</a:t>
            </a:r>
          </a:p>
          <a:p>
            <a:pPr marL="342900" indent="-342900">
              <a:buFont typeface="Arial" panose="020B0604020202020204" pitchFamily="34" charset="0"/>
              <a:buChar char="•"/>
            </a:pPr>
            <a:r>
              <a:rPr lang="en-US" sz="2400" dirty="0">
                <a:solidFill>
                  <a:srgbClr val="002060"/>
                </a:solidFill>
              </a:rPr>
              <a:t>Refer non-1B.1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Factors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buFont typeface="Wingdings" panose="05000000000000000000" pitchFamily="2" charset="2"/>
              <a:buChar char="§"/>
            </a:pPr>
            <a:r>
              <a:rPr lang="en-US" sz="2000" dirty="0">
                <a:solidFill>
                  <a:srgbClr val="002060"/>
                </a:solidFill>
              </a:rPr>
              <a:t>Ensure harassment/discrimination will stop and not recur</a:t>
            </a:r>
          </a:p>
          <a:p>
            <a:pPr marL="682625" lvl="1" indent="-342900">
              <a:buFont typeface="Wingdings" panose="05000000000000000000" pitchFamily="2" charset="2"/>
              <a:buChar char="§"/>
            </a:pPr>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buFont typeface="Wingdings" panose="05000000000000000000" pitchFamily="2" charset="2"/>
              <a:buChar char="§"/>
            </a:pPr>
            <a:r>
              <a:rPr lang="en-US" sz="2000" dirty="0">
                <a:solidFill>
                  <a:srgbClr val="002060"/>
                </a:solidFill>
              </a:rPr>
              <a:t>Severity of conduct</a:t>
            </a:r>
          </a:p>
          <a:p>
            <a:pPr marL="682625" lvl="1" indent="-342900">
              <a:buFont typeface="Wingdings" panose="05000000000000000000" pitchFamily="2" charset="2"/>
              <a:buChar char="§"/>
            </a:pPr>
            <a:r>
              <a:rPr lang="en-US" sz="2000" dirty="0">
                <a:solidFill>
                  <a:srgbClr val="002060"/>
                </a:solidFill>
              </a:rPr>
              <a:t>Degree of harm to complainant and others</a:t>
            </a:r>
          </a:p>
          <a:p>
            <a:pPr marL="682625" lvl="1" indent="-342900">
              <a:buFont typeface="Wingdings" panose="05000000000000000000" pitchFamily="2" charset="2"/>
              <a:buChar char="§"/>
            </a:pPr>
            <a:r>
              <a:rPr lang="en-US" sz="2000" dirty="0">
                <a:solidFill>
                  <a:srgbClr val="002060"/>
                </a:solidFill>
              </a:rPr>
              <a:t>Has the conduct potentially created a class of complainants?</a:t>
            </a:r>
          </a:p>
          <a:p>
            <a:pPr marL="682625" lvl="1" indent="-342900">
              <a:buFont typeface="Wingdings" panose="05000000000000000000" pitchFamily="2" charset="2"/>
              <a:buChar char="§"/>
            </a:pPr>
            <a:r>
              <a:rPr lang="en-US" sz="2000" dirty="0">
                <a:solidFill>
                  <a:srgbClr val="002060"/>
                </a:solidFill>
              </a:rPr>
              <a:t>Has offender a history of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CBA</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Just Cause</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situation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a:t>
            </a:r>
            <a:br>
              <a:rPr lang="en-US" dirty="0"/>
            </a:br>
            <a:r>
              <a:rPr lang="en-US" dirty="0"/>
              <a:t>additional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Penalty Assessment Form</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a:solidFill>
                  <a:schemeClr val="bg2"/>
                </a:solidFill>
              </a:rPr>
              <a:t>Note:</a:t>
            </a:r>
            <a:r>
              <a:rPr lang="en-US" altLang="en-US" sz="2800">
                <a:solidFill>
                  <a:schemeClr val="bg2"/>
                </a:solidFill>
              </a:rPr>
              <a:t> Familiarize yourself with the elements of discriminatory harassment before you read the facts/analysis.</a:t>
            </a:r>
          </a:p>
          <a:p>
            <a:pPr eaLnBrk="1" hangingPunct="1"/>
            <a:r>
              <a:rPr lang="en-US" altLang="en-US" sz="2800" b="1" u="sng"/>
              <a:t>Unwelcome</a:t>
            </a:r>
            <a:r>
              <a:rPr lang="en-US" altLang="en-US" sz="2800"/>
              <a:t> conduct or communication;</a:t>
            </a:r>
          </a:p>
          <a:p>
            <a:pPr eaLnBrk="1" hangingPunct="1"/>
            <a:r>
              <a:rPr lang="en-US" altLang="en-US" sz="2800" b="1" u="sng"/>
              <a:t>Based on</a:t>
            </a:r>
            <a:r>
              <a:rPr lang="en-US" altLang="en-US" sz="2800"/>
              <a:t> actual or perceived protected class;</a:t>
            </a:r>
          </a:p>
          <a:p>
            <a:pPr eaLnBrk="1" hangingPunct="1"/>
            <a:r>
              <a:rPr lang="en-US" altLang="en-US" sz="2800"/>
              <a:t>That has a </a:t>
            </a:r>
            <a:r>
              <a:rPr lang="en-US" altLang="en-US" sz="2800" b="1" u="sng"/>
              <a:t>negative effect</a:t>
            </a:r>
            <a:r>
              <a:rPr lang="en-US" altLang="en-US" sz="2800"/>
              <a:t> or </a:t>
            </a:r>
            <a:r>
              <a:rPr lang="en-US" altLang="en-US" sz="2800" b="1" u="sng"/>
              <a:t>is like to </a:t>
            </a:r>
            <a:r>
              <a:rPr lang="en-US" altLang="en-US" sz="280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a:xfrm>
            <a:off x="628650" y="1905000"/>
            <a:ext cx="7886700" cy="4351338"/>
          </a:xfrm>
        </p:spPr>
        <p:txBody>
          <a:bodyPr>
            <a:normAutofit fontScale="92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coating,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Determine Appropriate Action </a:t>
            </a:r>
            <a:r>
              <a:rPr lang="en-US" dirty="0">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dirty="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dirty="0">
                <a:solidFill>
                  <a:srgbClr val="002060"/>
                </a:solidFill>
              </a:rPr>
              <a:t>Warning</a:t>
            </a:r>
          </a:p>
          <a:p>
            <a:pPr marL="342900" lvl="1" indent="-342900">
              <a:buFont typeface="Wingdings" panose="05000000000000000000" pitchFamily="2" charset="2"/>
              <a:buChar char="§"/>
            </a:pPr>
            <a:r>
              <a:rPr lang="en-US" sz="2000" dirty="0">
                <a:solidFill>
                  <a:srgbClr val="002060"/>
                </a:solidFill>
              </a:rPr>
              <a:t>Probation</a:t>
            </a:r>
          </a:p>
          <a:p>
            <a:pPr marL="342900" lvl="1" indent="-342900">
              <a:buFont typeface="Wingdings" panose="05000000000000000000" pitchFamily="2" charset="2"/>
              <a:buChar char="§"/>
            </a:pPr>
            <a:r>
              <a:rPr lang="en-US" sz="2000" dirty="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dirty="0">
                <a:solidFill>
                  <a:srgbClr val="002060"/>
                </a:solidFill>
              </a:rPr>
              <a:t>Required training</a:t>
            </a:r>
          </a:p>
          <a:p>
            <a:pPr marL="342900" lvl="1" indent="-342900">
              <a:buFont typeface="Wingdings" panose="05000000000000000000" pitchFamily="2" charset="2"/>
              <a:buChar char="§"/>
            </a:pPr>
            <a:r>
              <a:rPr lang="en-US" sz="2000" dirty="0">
                <a:solidFill>
                  <a:srgbClr val="002060"/>
                </a:solidFill>
              </a:rPr>
              <a:t>No contact</a:t>
            </a:r>
          </a:p>
          <a:p>
            <a:pPr marL="342900" lvl="1" indent="-342900">
              <a:buFont typeface="Wingdings" panose="05000000000000000000" pitchFamily="2" charset="2"/>
              <a:buChar char="§"/>
            </a:pPr>
            <a:r>
              <a:rPr lang="en-US" sz="2000" dirty="0">
                <a:solidFill>
                  <a:srgbClr val="002060"/>
                </a:solidFill>
              </a:rPr>
              <a:t>Suspension</a:t>
            </a:r>
          </a:p>
          <a:p>
            <a:pPr marL="342900" lvl="1" indent="-342900">
              <a:buFont typeface="Wingdings" panose="05000000000000000000" pitchFamily="2" charset="2"/>
              <a:buChar char="§"/>
            </a:pPr>
            <a:r>
              <a:rPr lang="en-US" sz="2000" dirty="0">
                <a:solidFill>
                  <a:srgbClr val="002060"/>
                </a:solidFill>
              </a:rPr>
              <a:t>Expulsion</a:t>
            </a:r>
          </a:p>
          <a:p>
            <a:r>
              <a:rPr lang="en-US" sz="2400" dirty="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Basics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Writing letter</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a:t>
            </a:r>
            <a:r>
              <a:rPr lang="en-US"/>
              <a:t>Beyond letter</a:t>
            </a:r>
            <a:endParaRPr lang="en-US" dirty="0"/>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dirty="0">
                <a:solidFill>
                  <a:srgbClr val="002060"/>
                </a:solidFill>
              </a:rPr>
              <a:t>Procedure 1B.1.1 Part 7 Subpart C</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Collective Bargaining Agreement</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5" name="Text Placeholder 4"/>
          <p:cNvSpPr>
            <a:spLocks noGrp="1"/>
          </p:cNvSpPr>
          <p:nvPr>
            <p:ph type="body" sz="quarter" idx="13"/>
          </p:nvPr>
        </p:nvSpPr>
        <p:spPr/>
        <p:txBody>
          <a:bodyPr vert="horz" lIns="91440" tIns="45720" rIns="91440" bIns="45720" rtlCol="0" anchor="t">
            <a:normAutofit fontScale="70000" lnSpcReduction="20000"/>
          </a:bodyPr>
          <a:lstStyle/>
          <a:p>
            <a:r>
              <a:rPr lang="en-US" dirty="0"/>
              <a:t>Scott Goings</a:t>
            </a:r>
          </a:p>
          <a:p>
            <a:r>
              <a:rPr lang="en-US" dirty="0"/>
              <a:t>General Counsel</a:t>
            </a:r>
            <a:endParaRPr lang="en-US" dirty="0">
              <a:cs typeface="Calibri"/>
            </a:endParaRPr>
          </a:p>
        </p:txBody>
      </p:sp>
      <p:sp>
        <p:nvSpPr>
          <p:cNvPr id="2" name="Text Placeholder 1"/>
          <p:cNvSpPr>
            <a:spLocks noGrp="1"/>
          </p:cNvSpPr>
          <p:nvPr>
            <p:ph type="body" sz="quarter" idx="10"/>
          </p:nvPr>
        </p:nvSpPr>
        <p:spPr/>
        <p:txBody>
          <a:bodyPr vert="horz" lIns="91440" tIns="45720" rIns="91440" bIns="45720" rtlCol="0" anchor="t">
            <a:normAutofit/>
          </a:bodyPr>
          <a:lstStyle/>
          <a:p>
            <a:r>
              <a:rPr lang="en-US" dirty="0"/>
              <a:t>April 21, 2023</a:t>
            </a:r>
          </a:p>
        </p:txBody>
      </p:sp>
      <p:sp>
        <p:nvSpPr>
          <p:cNvPr id="6" name="Text Placeholder 5">
            <a:extLst>
              <a:ext uri="{C183D7F6-B498-43B3-948B-1728B52AA6E4}">
                <adec:decorative xmlns:adec="http://schemas.microsoft.com/office/drawing/2017/decorative" val="0"/>
              </a:ext>
            </a:extLst>
          </p:cNvPr>
          <p:cNvSpPr>
            <a:spLocks noGrp="1"/>
          </p:cNvSpPr>
          <p:nvPr>
            <p:ph type="body" sz="quarter" idx="14"/>
          </p:nvPr>
        </p:nvSpPr>
        <p:spPr/>
        <p:txBody>
          <a:bodyPr/>
          <a:lstStyle/>
          <a:p>
            <a:endParaRPr lang="en-US" dirty="0"/>
          </a:p>
        </p:txBody>
      </p:sp>
      <p:sp>
        <p:nvSpPr>
          <p:cNvPr id="3" name="Text Placeholder 2"/>
          <p:cNvSpPr>
            <a:spLocks noGrp="1"/>
          </p:cNvSpPr>
          <p:nvPr>
            <p:ph type="body" sz="quarter" idx="11"/>
          </p:nvPr>
        </p:nvSpPr>
        <p:spPr/>
        <p:txBody>
          <a:bodyPr/>
          <a:lstStyle/>
          <a:p>
            <a:r>
              <a:rPr lang="en-US" dirty="0"/>
              <a:t>Office Of General Counsel</a:t>
            </a:r>
          </a:p>
        </p:txBody>
      </p:sp>
    </p:spTree>
    <p:extLst>
      <p:ext uri="{BB962C8B-B14F-4D97-AF65-F5344CB8AC3E}">
        <p14:creationId xmlns:p14="http://schemas.microsoft.com/office/powerpoint/2010/main" val="12209219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dirty="0"/>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dirty="0"/>
              <a:t>One system-wide Policy and Procedure.</a:t>
            </a:r>
          </a:p>
          <a:p>
            <a:pPr lvl="1"/>
            <a:r>
              <a:rPr lang="en-US" dirty="0"/>
              <a:t>Students and employees.</a:t>
            </a:r>
          </a:p>
          <a:p>
            <a:r>
              <a:rPr lang="en-US" dirty="0"/>
              <a:t>Investigator/Decision-Maker Model.  </a:t>
            </a:r>
          </a:p>
          <a:p>
            <a:pPr lvl="1"/>
            <a:r>
              <a:rPr lang="en-US" dirty="0"/>
              <a:t>Investigator.</a:t>
            </a:r>
          </a:p>
          <a:p>
            <a:pPr lvl="1"/>
            <a:r>
              <a:rPr lang="en-US" dirty="0"/>
              <a:t>Decision-Maker.</a:t>
            </a:r>
          </a:p>
          <a:p>
            <a:pPr lvl="1"/>
            <a:r>
              <a:rPr lang="en-US" dirty="0"/>
              <a:t>Appeal.</a:t>
            </a:r>
          </a:p>
          <a:p>
            <a:pPr lvl="1"/>
            <a:r>
              <a:rPr lang="en-US" dirty="0"/>
              <a:t>Ch. 14 or CBA.  </a:t>
            </a:r>
          </a:p>
        </p:txBody>
      </p:sp>
    </p:spTree>
    <p:extLst>
      <p:ext uri="{BB962C8B-B14F-4D97-AF65-F5344CB8AC3E}">
        <p14:creationId xmlns:p14="http://schemas.microsoft.com/office/powerpoint/2010/main" val="1969366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The elements of discriminatory harassment include:</a:t>
            </a:r>
          </a:p>
          <a:p>
            <a:r>
              <a:rPr lang="en-US" altLang="en-US" sz="2800"/>
              <a:t>Oral or written conduct such as jokes, innuendo, slurs, name calling, negative comments about cultural norms, circulating rumors;</a:t>
            </a:r>
          </a:p>
          <a:p>
            <a:r>
              <a:rPr lang="en-US" altLang="en-US" sz="2800"/>
              <a:t>Physical conduct, battery, blocking movement;</a:t>
            </a:r>
          </a:p>
          <a:p>
            <a:r>
              <a:rPr lang="en-US" altLang="en-US" sz="2800"/>
              <a:t>Non-verbal derogatory gestures, stalking, interference with work performance;</a:t>
            </a:r>
          </a:p>
          <a:p>
            <a:r>
              <a:rPr lang="en-US" altLang="en-US" sz="280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dirty="0"/>
              <a:t>Analytical Order.</a:t>
            </a:r>
          </a:p>
          <a:p>
            <a:pPr marL="914400" lvl="1" indent="-457200">
              <a:buAutoNum type="arabicPeriod"/>
            </a:pPr>
            <a:r>
              <a:rPr lang="en-US" dirty="0"/>
              <a:t>Policy Violation.</a:t>
            </a:r>
          </a:p>
          <a:p>
            <a:pPr marL="914400" lvl="1" indent="-457200">
              <a:buAutoNum type="arabicPeriod"/>
            </a:pPr>
            <a:r>
              <a:rPr lang="en-US" dirty="0"/>
              <a:t>If yes to 1, then sanction.</a:t>
            </a:r>
          </a:p>
          <a:p>
            <a:r>
              <a:rPr lang="en-US" dirty="0"/>
              <a:t>Look for corroborating information.</a:t>
            </a:r>
          </a:p>
          <a:p>
            <a:r>
              <a:rPr lang="en-US" dirty="0"/>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dirty="0"/>
              <a:t>Remember Basic Duty.</a:t>
            </a:r>
          </a:p>
          <a:p>
            <a:pPr lvl="1"/>
            <a:r>
              <a:rPr lang="en-US" dirty="0"/>
              <a:t>Eliminate discrimination/harassment, prevent its recurrence, and address its effects.</a:t>
            </a:r>
          </a:p>
          <a:p>
            <a:r>
              <a:rPr lang="en-US" dirty="0"/>
              <a:t>All possible conduct code sanctions available (Dean of Students can be a resource).</a:t>
            </a:r>
          </a:p>
          <a:p>
            <a:r>
              <a:rPr lang="en-US" dirty="0"/>
              <a:t>Factors</a:t>
            </a:r>
          </a:p>
          <a:p>
            <a:pPr lvl="1"/>
            <a:r>
              <a:rPr lang="en-US" dirty="0"/>
              <a:t>Seriousness of Behavior.</a:t>
            </a:r>
          </a:p>
          <a:p>
            <a:pPr lvl="1"/>
            <a:r>
              <a:rPr lang="en-US" dirty="0"/>
              <a:t>Previous Disciplinary History.</a:t>
            </a:r>
          </a:p>
          <a:p>
            <a:pPr lvl="1"/>
            <a:r>
              <a:rPr lang="en-US" dirty="0"/>
              <a:t>On-going threat?</a:t>
            </a:r>
          </a:p>
          <a:p>
            <a:pPr lvl="1"/>
            <a:r>
              <a:rPr lang="en-US" dirty="0"/>
              <a:t>Remorse.</a:t>
            </a:r>
          </a:p>
          <a:p>
            <a:pPr lvl="1"/>
            <a:r>
              <a:rPr lang="en-US" dirty="0"/>
              <a:t>Similarity to past discipline.</a:t>
            </a:r>
          </a:p>
          <a:p>
            <a:pPr lvl="1"/>
            <a:r>
              <a:rPr lang="en-US" dirty="0"/>
              <a:t>Other factors?</a:t>
            </a:r>
          </a:p>
        </p:txBody>
      </p:sp>
    </p:spTree>
    <p:extLst>
      <p:ext uri="{BB962C8B-B14F-4D97-AF65-F5344CB8AC3E}">
        <p14:creationId xmlns:p14="http://schemas.microsoft.com/office/powerpoint/2010/main" val="6564473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dirty="0"/>
              <a:t>Warning.</a:t>
            </a:r>
          </a:p>
          <a:p>
            <a:r>
              <a:rPr lang="en-US" dirty="0"/>
              <a:t>Probation.</a:t>
            </a:r>
          </a:p>
          <a:p>
            <a:r>
              <a:rPr lang="en-US" dirty="0"/>
              <a:t>Loss of Privileges (for example, removal from residence life; restriction from campus other than for class).</a:t>
            </a:r>
          </a:p>
          <a:p>
            <a:r>
              <a:rPr lang="en-US" dirty="0"/>
              <a:t>Required training.</a:t>
            </a:r>
          </a:p>
          <a:p>
            <a:r>
              <a:rPr lang="en-US" dirty="0"/>
              <a:t>No contact.</a:t>
            </a:r>
          </a:p>
          <a:p>
            <a:r>
              <a:rPr lang="en-US" dirty="0"/>
              <a:t>Suspension.</a:t>
            </a:r>
          </a:p>
          <a:p>
            <a:r>
              <a:rPr lang="en-US" dirty="0"/>
              <a:t>Expulsion.</a:t>
            </a:r>
          </a:p>
          <a:p>
            <a:pPr marL="0" indent="0">
              <a:buNone/>
            </a:pPr>
            <a:r>
              <a:rPr lang="en-US" dirty="0"/>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dirty="0"/>
              <a:t>Process map at your campus.</a:t>
            </a:r>
          </a:p>
          <a:p>
            <a:pPr lvl="1"/>
            <a:r>
              <a:rPr lang="en-US" dirty="0"/>
              <a:t>Each letter sets up the next letter (i.e., decision letter sets up internal appeal; appeal decision sets up Ch. 14 if applicable).</a:t>
            </a:r>
          </a:p>
          <a:p>
            <a:r>
              <a:rPr lang="en-US" dirty="0"/>
              <a:t>Some rationale for:</a:t>
            </a:r>
          </a:p>
          <a:p>
            <a:pPr lvl="1"/>
            <a:r>
              <a:rPr lang="en-US" dirty="0"/>
              <a:t>Finding on policy violation.</a:t>
            </a:r>
          </a:p>
          <a:p>
            <a:pPr lvl="1"/>
            <a:r>
              <a:rPr lang="en-US" dirty="0"/>
              <a:t>Sanction.</a:t>
            </a:r>
          </a:p>
          <a:p>
            <a:r>
              <a:rPr lang="en-US" dirty="0"/>
              <a:t>No retaliation; appeal.</a:t>
            </a:r>
          </a:p>
          <a:p>
            <a:r>
              <a:rPr lang="en-US" dirty="0"/>
              <a:t>Refer to services available to parties?</a:t>
            </a:r>
          </a:p>
          <a:p>
            <a:endParaRPr lang="en-US" dirty="0"/>
          </a:p>
        </p:txBody>
      </p:sp>
    </p:spTree>
    <p:extLst>
      <p:ext uri="{BB962C8B-B14F-4D97-AF65-F5344CB8AC3E}">
        <p14:creationId xmlns:p14="http://schemas.microsoft.com/office/powerpoint/2010/main" val="35035837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a:normAutofit lnSpcReduction="10000"/>
          </a:bodyPr>
          <a:lstStyle/>
          <a:p>
            <a:r>
              <a:rPr lang="en-US" dirty="0"/>
              <a:t>One system-wide Policy and Procedure.</a:t>
            </a:r>
          </a:p>
          <a:p>
            <a:pPr lvl="1"/>
            <a:r>
              <a:rPr lang="en-US" dirty="0"/>
              <a:t>Students and employees.</a:t>
            </a:r>
          </a:p>
          <a:p>
            <a:r>
              <a:rPr lang="en-US" dirty="0"/>
              <a:t>Previously the same as 1B.1.1 but now modified because of new Title IX regulations.</a:t>
            </a:r>
          </a:p>
          <a:p>
            <a:r>
              <a:rPr lang="en-US"/>
              <a:t>Modified Investigator/Decision-Maker </a:t>
            </a:r>
            <a:r>
              <a:rPr lang="en-US" dirty="0"/>
              <a:t>Model.  </a:t>
            </a:r>
          </a:p>
          <a:p>
            <a:pPr lvl="1"/>
            <a:r>
              <a:rPr lang="en-US" dirty="0"/>
              <a:t>Investigator.</a:t>
            </a:r>
          </a:p>
          <a:p>
            <a:pPr lvl="1"/>
            <a:r>
              <a:rPr lang="en-US" dirty="0"/>
              <a:t>Ch. 14 Hearing and then report and recommendation to Decision-Maker.  </a:t>
            </a:r>
          </a:p>
          <a:p>
            <a:pPr lvl="1"/>
            <a:r>
              <a:rPr lang="en-US" dirty="0"/>
              <a:t>Decision-Maker.</a:t>
            </a:r>
          </a:p>
          <a:p>
            <a:pPr lvl="1"/>
            <a:r>
              <a:rPr lang="en-US" dirty="0"/>
              <a:t>Appeal or CBA. </a:t>
            </a:r>
          </a:p>
        </p:txBody>
      </p:sp>
    </p:spTree>
    <p:extLst>
      <p:ext uri="{BB962C8B-B14F-4D97-AF65-F5344CB8AC3E}">
        <p14:creationId xmlns:p14="http://schemas.microsoft.com/office/powerpoint/2010/main" val="33312193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a:normAutofit fontScale="85000" lnSpcReduction="20000"/>
          </a:bodyPr>
          <a:lstStyle/>
          <a:p>
            <a:r>
              <a:rPr lang="en-US" dirty="0"/>
              <a:t>See System Procedure 1B.3.1, Part 7, Subpart D, 3.</a:t>
            </a:r>
          </a:p>
          <a:p>
            <a:r>
              <a:rPr lang="en-US" dirty="0"/>
              <a:t>Receive and review ALJ report and recommendation.</a:t>
            </a:r>
          </a:p>
          <a:p>
            <a:r>
              <a:rPr lang="en-US" dirty="0"/>
              <a:t>Consult with assigned AAG or OCR representative.</a:t>
            </a:r>
          </a:p>
          <a:p>
            <a:r>
              <a:rPr lang="en-US" dirty="0"/>
              <a:t>Issue written determination with 6 required elements.</a:t>
            </a:r>
          </a:p>
          <a:p>
            <a:pPr lvl="1"/>
            <a:r>
              <a:rPr lang="en-US" dirty="0"/>
              <a:t>Identify allegations potentially violating the policy.</a:t>
            </a:r>
          </a:p>
          <a:p>
            <a:pPr lvl="1"/>
            <a:r>
              <a:rPr lang="en-US" dirty="0"/>
              <a:t>Description of procedural steps.</a:t>
            </a:r>
          </a:p>
          <a:p>
            <a:pPr lvl="1"/>
            <a:r>
              <a:rPr lang="en-US" dirty="0"/>
              <a:t>Findings of fact.</a:t>
            </a:r>
          </a:p>
          <a:p>
            <a:pPr lvl="1"/>
            <a:r>
              <a:rPr lang="en-US" dirty="0"/>
              <a:t>Conclusions regarding application of the policy to the facts.</a:t>
            </a:r>
          </a:p>
          <a:p>
            <a:pPr lvl="1"/>
            <a:r>
              <a:rPr lang="en-US" dirty="0"/>
              <a:t>Results as to each allegation (responsible; not responsible, and sanctions if responsible).</a:t>
            </a:r>
          </a:p>
          <a:p>
            <a:pPr lvl="1"/>
            <a:r>
              <a:rPr lang="en-US" dirty="0"/>
              <a:t>Procedures and bases for appeal.</a:t>
            </a:r>
          </a:p>
          <a:p>
            <a:r>
              <a:rPr lang="en-US" dirty="0"/>
              <a:t>KEY – Written determination may satisfy these elements by ADOPTING the report and recommendation.  </a:t>
            </a:r>
          </a:p>
        </p:txBody>
      </p:sp>
    </p:spTree>
    <p:extLst>
      <p:ext uri="{BB962C8B-B14F-4D97-AF65-F5344CB8AC3E}">
        <p14:creationId xmlns:p14="http://schemas.microsoft.com/office/powerpoint/2010/main" val="17526823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a:lstStyle/>
          <a:p>
            <a:r>
              <a:rPr lang="en-US" dirty="0"/>
              <a:t>Think about how your campus can support decision-makers especially on sanctions.  </a:t>
            </a:r>
          </a:p>
          <a:p>
            <a:r>
              <a:rPr lang="en-US" dirty="0"/>
              <a:t>Student complainants with a complaint that involves a grade or academic issue (typically this is a 1B.1).</a:t>
            </a:r>
          </a:p>
          <a:p>
            <a:pPr lvl="1"/>
            <a:r>
              <a:rPr lang="en-US" dirty="0"/>
              <a:t>Coordinate with grade appeal or other academic process.  </a:t>
            </a:r>
          </a:p>
          <a:p>
            <a:r>
              <a:rPr lang="en-US" dirty="0"/>
              <a:t>OGC Assistance.</a:t>
            </a:r>
          </a:p>
          <a:p>
            <a:pPr lvl="1"/>
            <a:r>
              <a:rPr lang="en-US" dirty="0"/>
              <a:t>Student Respondent – Scott Goings.</a:t>
            </a:r>
          </a:p>
          <a:p>
            <a:pPr lvl="1"/>
            <a:r>
              <a:rPr lang="en-US" dirty="0"/>
              <a:t>Employee Respondent – Scott Goings.</a:t>
            </a:r>
          </a:p>
        </p:txBody>
      </p:sp>
    </p:spTree>
    <p:extLst>
      <p:ext uri="{BB962C8B-B14F-4D97-AF65-F5344CB8AC3E}">
        <p14:creationId xmlns:p14="http://schemas.microsoft.com/office/powerpoint/2010/main" val="26853338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algn="ctr" defTabSz="685800">
              <a:spcBef>
                <a:spcPct val="20000"/>
              </a:spcBef>
              <a:buClr>
                <a:srgbClr val="009F4D"/>
              </a:buClr>
              <a:defRPr/>
            </a:pPr>
            <a:r>
              <a:rPr lang="en-US" sz="2400" cap="all" dirty="0">
                <a:solidFill>
                  <a:srgbClr val="0C2340"/>
                </a:solidFill>
                <a:latin typeface="+mn-lt"/>
                <a:ea typeface="+mn-ea"/>
                <a:cs typeface="+mn-cs"/>
              </a:rPr>
              <a:t>Minnesota State Contact Information</a:t>
            </a:r>
            <a:endParaRPr lang="en-US" sz="2400" cap="all" dirty="0">
              <a:solidFill>
                <a:srgbClr val="0C2340"/>
              </a:solidFill>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519113" indent="0" algn="ctr">
              <a:spcBef>
                <a:spcPts val="0"/>
              </a:spcBef>
              <a:buNone/>
            </a:pPr>
            <a:endParaRPr lang="en-US" b="1" dirty="0"/>
          </a:p>
          <a:p>
            <a:pPr marL="0" indent="0" algn="ctr">
              <a:spcBef>
                <a:spcPts val="0"/>
              </a:spcBef>
              <a:buNone/>
            </a:pPr>
            <a:r>
              <a:rPr lang="en-US" dirty="0"/>
              <a:t>Office of Equity and Inclusion (OEI)</a:t>
            </a:r>
          </a:p>
          <a:p>
            <a:pPr marL="0" indent="0" algn="ctr">
              <a:spcBef>
                <a:spcPts val="0"/>
              </a:spcBef>
              <a:buNone/>
            </a:pPr>
            <a:r>
              <a:rPr lang="en-US" i="1" spc="75" dirty="0">
                <a:cs typeface="Arial" pitchFamily="34" charset="0"/>
                <a:hlinkClick r:id="rId3"/>
              </a:rPr>
              <a:t>http://www.minnstate.edu/system/equity/</a:t>
            </a:r>
            <a:r>
              <a:rPr lang="en-US" i="1" spc="75" dirty="0">
                <a:cs typeface="Arial" pitchFamily="34" charset="0"/>
              </a:rPr>
              <a:t> </a:t>
            </a:r>
            <a:br>
              <a:rPr lang="en-US" i="1" spc="75" dirty="0">
                <a:cs typeface="Arial" pitchFamily="34" charset="0"/>
              </a:rPr>
            </a:br>
            <a:br>
              <a:rPr lang="en-US" i="1" spc="75" dirty="0">
                <a:cs typeface="Arial" pitchFamily="34" charset="0"/>
              </a:rPr>
            </a:br>
            <a:r>
              <a:rPr lang="en-US" i="1" spc="75" dirty="0">
                <a:cs typeface="Arial" pitchFamily="34" charset="0"/>
              </a:rPr>
              <a:t>Labor Relations (LR)</a:t>
            </a:r>
          </a:p>
          <a:p>
            <a:pPr marL="0" indent="0" algn="ctr">
              <a:spcBef>
                <a:spcPts val="0"/>
              </a:spcBef>
              <a:buNone/>
            </a:pPr>
            <a:r>
              <a:rPr lang="en-US" i="1" spc="75" dirty="0">
                <a:cs typeface="Arial" pitchFamily="34" charset="0"/>
                <a:hlinkClick r:id="rId4"/>
              </a:rPr>
              <a:t>https://www.minnstate.edu/system/hr/index.html</a:t>
            </a:r>
            <a:r>
              <a:rPr lang="en-US" i="1" spc="75" dirty="0">
                <a:cs typeface="Arial" pitchFamily="34" charset="0"/>
              </a:rPr>
              <a:t> </a:t>
            </a:r>
          </a:p>
          <a:p>
            <a:pPr marL="0" indent="0" algn="ctr">
              <a:spcBef>
                <a:spcPts val="0"/>
              </a:spcBef>
              <a:buNone/>
            </a:pPr>
            <a:endParaRPr lang="en-US" i="1" spc="75" dirty="0">
              <a:cs typeface="Arial" pitchFamily="34" charset="0"/>
            </a:endParaRPr>
          </a:p>
          <a:p>
            <a:pPr marL="0" indent="0" algn="ctr">
              <a:spcBef>
                <a:spcPts val="0"/>
              </a:spcBef>
              <a:buNone/>
            </a:pPr>
            <a:r>
              <a:rPr lang="en-US" dirty="0"/>
              <a:t>Office of General Counsel (OGC)</a:t>
            </a:r>
          </a:p>
          <a:p>
            <a:pPr marL="0" indent="0" algn="ctr">
              <a:spcBef>
                <a:spcPts val="0"/>
              </a:spcBef>
              <a:buNone/>
            </a:pPr>
            <a:r>
              <a:rPr lang="en-US" i="1" spc="75" dirty="0">
                <a:cs typeface="Arial" pitchFamily="34" charset="0"/>
                <a:hlinkClick r:id="rId3"/>
              </a:rPr>
              <a:t>http://www.minnstate.edu/system/ogc/</a:t>
            </a:r>
            <a:endParaRPr lang="en-US" dirty="0"/>
          </a:p>
        </p:txBody>
      </p:sp>
    </p:spTree>
    <p:extLst>
      <p:ext uri="{BB962C8B-B14F-4D97-AF65-F5344CB8AC3E}">
        <p14:creationId xmlns:p14="http://schemas.microsoft.com/office/powerpoint/2010/main" val="33913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2C11FFF3-1736-4ED3-AD33-BB237F53540F}"/>
</file>

<file path=customXml/itemProps2.xml><?xml version="1.0" encoding="utf-8"?>
<ds:datastoreItem xmlns:ds="http://schemas.openxmlformats.org/officeDocument/2006/customXml" ds:itemID="{B3E9A184-7535-464C-AB7A-727665D2465F}"/>
</file>

<file path=customXml/itemProps3.xml><?xml version="1.0" encoding="utf-8"?>
<ds:datastoreItem xmlns:ds="http://schemas.openxmlformats.org/officeDocument/2006/customXml" ds:itemID="{1EB3ABB4-767C-4162-82B2-B7E74A326D36}"/>
</file>

<file path=docProps/app.xml><?xml version="1.0" encoding="utf-8"?>
<Properties xmlns="http://schemas.openxmlformats.org/officeDocument/2006/extended-properties" xmlns:vt="http://schemas.openxmlformats.org/officeDocument/2006/docPropsVTypes">
  <Template>2017 -- 1B1 Decisionmaker -- Analyzing the Report</Template>
  <TotalTime>41</TotalTime>
  <Words>4697</Words>
  <Application>Microsoft Office PowerPoint</Application>
  <PresentationFormat>On-screen Show (4:3)</PresentationFormat>
  <Paragraphs>604</Paragraphs>
  <Slides>87</Slides>
  <Notes>72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87</vt:i4>
      </vt:variant>
    </vt:vector>
  </HeadingPairs>
  <TitlesOfParts>
    <vt:vector size="95" baseType="lpstr">
      <vt:lpstr>Arial</vt:lpstr>
      <vt:lpstr>Calibri</vt:lpstr>
      <vt:lpstr>Corbel</vt:lpstr>
      <vt:lpstr>Courier New</vt:lpstr>
      <vt:lpstr>Times New Roman</vt:lpstr>
      <vt:lpstr>Wingdings</vt:lpstr>
      <vt:lpstr>Office Theme</vt:lpstr>
      <vt:lpstr>Custom Design</vt:lpstr>
      <vt:lpstr>Analyzing the Investigative Report</vt:lpstr>
      <vt:lpstr>What is a Decisionmaker deciding?</vt:lpstr>
      <vt:lpstr>Analyzing a 1B.1 Investigation Report</vt:lpstr>
      <vt:lpstr>Analyzing a 1B.1 Investigation Report: Protected Classes</vt:lpstr>
      <vt:lpstr>Analyzing the Report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Investigation Report: where to start</vt:lpstr>
      <vt:lpstr>Analyzing the Investigation Report, continued</vt:lpstr>
      <vt:lpstr>Analyzing the Investigation Report: Respondent</vt:lpstr>
      <vt:lpstr>Analyzing the Investigation Report:  taking a closer look</vt:lpstr>
      <vt:lpstr>Analyzing the Investigation Report</vt:lpstr>
      <vt:lpstr>Reviewing the Investigative Report</vt:lpstr>
      <vt:lpstr>Meeting Complainant, Respondent or Others</vt:lpstr>
      <vt:lpstr>Additional Meeting Considerations</vt:lpstr>
      <vt:lpstr>Deciding if Misconduct Occurred</vt:lpstr>
      <vt:lpstr>Deciding if Misconduct Occurred: standard</vt:lpstr>
      <vt:lpstr>Deciding if Misconduct Occurred, continued</vt:lpstr>
      <vt:lpstr>Determining Appropriate Action</vt:lpstr>
      <vt:lpstr>Determining Appropriate Action: Factors</vt:lpstr>
      <vt:lpstr>Determining Appropriate Action: CBA</vt:lpstr>
      <vt:lpstr>Determining Appropriate Action: Just Cause</vt:lpstr>
      <vt:lpstr>Determining Appropriate Action:  additional considerations</vt:lpstr>
      <vt:lpstr>Risk Assessment Prior to Taking Disciplinary Action</vt:lpstr>
      <vt:lpstr>Determine Appropriate Action Employee</vt:lpstr>
      <vt:lpstr>Determine Appropriate Action Student Conduct Sanctions</vt:lpstr>
      <vt:lpstr>Implement Appropriate Action</vt:lpstr>
      <vt:lpstr>Implement Appropriate Action: Basics</vt:lpstr>
      <vt:lpstr>Implement Appropriate Action: Writing letter</vt:lpstr>
      <vt:lpstr>Implement Appropriate Action: Beyond letter</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decisionmaker training</dc:title>
  <dc:creator>Elizabeth Rome</dc:creator>
  <cp:keywords>Resolution personnel</cp:keywords>
  <cp:lastModifiedBy>Atteberry, Ashley J</cp:lastModifiedBy>
  <cp:revision>3</cp:revision>
  <cp:lastPrinted>2019-09-20T15:01:46Z</cp:lastPrinted>
  <dcterms:created xsi:type="dcterms:W3CDTF">2018-06-07T20:23:22Z</dcterms:created>
  <dcterms:modified xsi:type="dcterms:W3CDTF">2026-02-27T15:41:42Z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