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Override12.xml" ContentType="application/vnd.openxmlformats-officedocument.themeOverr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3.xml" ContentType="application/vnd.openxmlformats-officedocument.themeOverride+xml"/>
  <Override PartName="/ppt/theme/themeOverride11.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90"/>
  </p:notesMasterIdLst>
  <p:handoutMasterIdLst>
    <p:handoutMasterId r:id="rId91"/>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89" r:id="rId48"/>
    <p:sldId id="390" r:id="rId49"/>
    <p:sldId id="388" r:id="rId50"/>
    <p:sldId id="270" r:id="rId51"/>
    <p:sldId id="413" r:id="rId52"/>
    <p:sldId id="321" r:id="rId53"/>
    <p:sldId id="334" r:id="rId54"/>
    <p:sldId id="335" r:id="rId55"/>
    <p:sldId id="336" r:id="rId56"/>
    <p:sldId id="337" r:id="rId57"/>
    <p:sldId id="338" r:id="rId58"/>
    <p:sldId id="345" r:id="rId59"/>
    <p:sldId id="344" r:id="rId60"/>
    <p:sldId id="343" r:id="rId61"/>
    <p:sldId id="346" r:id="rId62"/>
    <p:sldId id="342" r:id="rId63"/>
    <p:sldId id="347" r:id="rId64"/>
    <p:sldId id="348" r:id="rId65"/>
    <p:sldId id="341" r:id="rId66"/>
    <p:sldId id="340" r:id="rId67"/>
    <p:sldId id="339" r:id="rId68"/>
    <p:sldId id="349" r:id="rId69"/>
    <p:sldId id="358" r:id="rId70"/>
    <p:sldId id="357" r:id="rId71"/>
    <p:sldId id="356" r:id="rId72"/>
    <p:sldId id="355" r:id="rId73"/>
    <p:sldId id="354" r:id="rId74"/>
    <p:sldId id="353" r:id="rId75"/>
    <p:sldId id="352" r:id="rId76"/>
    <p:sldId id="351" r:id="rId77"/>
    <p:sldId id="350" r:id="rId78"/>
    <p:sldId id="414" r:id="rId79"/>
    <p:sldId id="317" r:id="rId80"/>
    <p:sldId id="329" r:id="rId81"/>
    <p:sldId id="330" r:id="rId82"/>
    <p:sldId id="331" r:id="rId83"/>
    <p:sldId id="415" r:id="rId84"/>
    <p:sldId id="332" r:id="rId85"/>
    <p:sldId id="416" r:id="rId86"/>
    <p:sldId id="417" r:id="rId87"/>
    <p:sldId id="333" r:id="rId88"/>
    <p:sldId id="316" r:id="rId89"/>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73684" autoAdjust="0"/>
  </p:normalViewPr>
  <p:slideViewPr>
    <p:cSldViewPr snapToGrid="0">
      <p:cViewPr varScale="1">
        <p:scale>
          <a:sx n="69" d="100"/>
          <a:sy n="69" d="100"/>
        </p:scale>
        <p:origin x="390" y="66"/>
      </p:cViewPr>
      <p:guideLst>
        <p:guide orient="horz" pos="2160"/>
        <p:guide pos="2880"/>
      </p:guideLst>
    </p:cSldViewPr>
  </p:slideViewPr>
  <p:outlineViewPr>
    <p:cViewPr>
      <p:scale>
        <a:sx n="33" d="100"/>
        <a:sy n="33" d="100"/>
      </p:scale>
      <p:origin x="0" y="-56124"/>
    </p:cViewPr>
  </p:outlineViewPr>
  <p:notesTextViewPr>
    <p:cViewPr>
      <p:scale>
        <a:sx n="1" d="1"/>
        <a:sy n="1" d="1"/>
      </p:scale>
      <p:origin x="0" y="0"/>
    </p:cViewPr>
  </p:notesTextViewPr>
  <p:sorterViewPr>
    <p:cViewPr>
      <p:scale>
        <a:sx n="100" d="100"/>
        <a:sy n="100" d="100"/>
      </p:scale>
      <p:origin x="0" y="-161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handoutMaster" Target="handoutMasters/handoutMaster1.xml"/><Relationship Id="rId9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viewProps" Target="viewProps.xml"/><Relationship Id="rId98"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16</a:t>
            </a:fld>
            <a:endParaRPr lang="en-US"/>
          </a:p>
        </p:txBody>
      </p:sp>
    </p:spTree>
    <p:extLst>
      <p:ext uri="{BB962C8B-B14F-4D97-AF65-F5344CB8AC3E}">
        <p14:creationId xmlns:p14="http://schemas.microsoft.com/office/powerpoint/2010/main" val="2617574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41</a:t>
            </a:fld>
            <a:endParaRPr lang="en-US"/>
          </a:p>
        </p:txBody>
      </p:sp>
    </p:spTree>
    <p:extLst>
      <p:ext uri="{BB962C8B-B14F-4D97-AF65-F5344CB8AC3E}">
        <p14:creationId xmlns:p14="http://schemas.microsoft.com/office/powerpoint/2010/main" val="3132899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1200"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50</a:t>
            </a:fld>
            <a:endParaRPr lang="en-US"/>
          </a:p>
        </p:txBody>
      </p:sp>
    </p:spTree>
    <p:extLst>
      <p:ext uri="{BB962C8B-B14F-4D97-AF65-F5344CB8AC3E}">
        <p14:creationId xmlns:p14="http://schemas.microsoft.com/office/powerpoint/2010/main" val="10807152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21326491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1683214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a:p>
        </p:txBody>
      </p:sp>
    </p:spTree>
    <p:extLst>
      <p:ext uri="{BB962C8B-B14F-4D97-AF65-F5344CB8AC3E}">
        <p14:creationId xmlns:p14="http://schemas.microsoft.com/office/powerpoint/2010/main" val="3771000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a:p>
        </p:txBody>
      </p:sp>
    </p:spTree>
    <p:extLst>
      <p:ext uri="{BB962C8B-B14F-4D97-AF65-F5344CB8AC3E}">
        <p14:creationId xmlns:p14="http://schemas.microsoft.com/office/powerpoint/2010/main" val="22331748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a:p>
        </p:txBody>
      </p:sp>
    </p:spTree>
    <p:extLst>
      <p:ext uri="{BB962C8B-B14F-4D97-AF65-F5344CB8AC3E}">
        <p14:creationId xmlns:p14="http://schemas.microsoft.com/office/powerpoint/2010/main" val="27564027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a:p>
        </p:txBody>
      </p:sp>
    </p:spTree>
    <p:extLst>
      <p:ext uri="{BB962C8B-B14F-4D97-AF65-F5344CB8AC3E}">
        <p14:creationId xmlns:p14="http://schemas.microsoft.com/office/powerpoint/2010/main" val="492296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0499" eaLnBrk="0" fontAlgn="base" hangingPunct="0">
              <a:spcBef>
                <a:spcPct val="30000"/>
              </a:spcBef>
              <a:spcAft>
                <a:spcPct val="0"/>
              </a:spcAf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a:p>
        </p:txBody>
      </p:sp>
    </p:spTree>
    <p:extLst>
      <p:ext uri="{BB962C8B-B14F-4D97-AF65-F5344CB8AC3E}">
        <p14:creationId xmlns:p14="http://schemas.microsoft.com/office/powerpoint/2010/main" val="22585551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a:p>
        </p:txBody>
      </p:sp>
    </p:spTree>
    <p:extLst>
      <p:ext uri="{BB962C8B-B14F-4D97-AF65-F5344CB8AC3E}">
        <p14:creationId xmlns:p14="http://schemas.microsoft.com/office/powerpoint/2010/main" val="19337763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a:p>
        </p:txBody>
      </p:sp>
    </p:spTree>
    <p:extLst>
      <p:ext uri="{BB962C8B-B14F-4D97-AF65-F5344CB8AC3E}">
        <p14:creationId xmlns:p14="http://schemas.microsoft.com/office/powerpoint/2010/main" val="39474266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a:p>
        </p:txBody>
      </p:sp>
    </p:spTree>
    <p:extLst>
      <p:ext uri="{BB962C8B-B14F-4D97-AF65-F5344CB8AC3E}">
        <p14:creationId xmlns:p14="http://schemas.microsoft.com/office/powerpoint/2010/main" val="14092483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a:p>
        </p:txBody>
      </p:sp>
    </p:spTree>
    <p:extLst>
      <p:ext uri="{BB962C8B-B14F-4D97-AF65-F5344CB8AC3E}">
        <p14:creationId xmlns:p14="http://schemas.microsoft.com/office/powerpoint/2010/main" val="41539708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a:p>
        </p:txBody>
      </p:sp>
    </p:spTree>
    <p:extLst>
      <p:ext uri="{BB962C8B-B14F-4D97-AF65-F5344CB8AC3E}">
        <p14:creationId xmlns:p14="http://schemas.microsoft.com/office/powerpoint/2010/main" val="23415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a:p>
        </p:txBody>
      </p:sp>
    </p:spTree>
    <p:extLst>
      <p:ext uri="{BB962C8B-B14F-4D97-AF65-F5344CB8AC3E}">
        <p14:creationId xmlns:p14="http://schemas.microsoft.com/office/powerpoint/2010/main" val="30399012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a:p>
        </p:txBody>
      </p:sp>
    </p:spTree>
    <p:extLst>
      <p:ext uri="{BB962C8B-B14F-4D97-AF65-F5344CB8AC3E}">
        <p14:creationId xmlns:p14="http://schemas.microsoft.com/office/powerpoint/2010/main" val="6532127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a:p>
        </p:txBody>
      </p:sp>
    </p:spTree>
    <p:extLst>
      <p:ext uri="{BB962C8B-B14F-4D97-AF65-F5344CB8AC3E}">
        <p14:creationId xmlns:p14="http://schemas.microsoft.com/office/powerpoint/2010/main" val="374032846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a:p>
        </p:txBody>
      </p:sp>
    </p:spTree>
    <p:extLst>
      <p:ext uri="{BB962C8B-B14F-4D97-AF65-F5344CB8AC3E}">
        <p14:creationId xmlns:p14="http://schemas.microsoft.com/office/powerpoint/2010/main" val="13659579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a:p>
        </p:txBody>
      </p:sp>
    </p:spTree>
    <p:extLst>
      <p:ext uri="{BB962C8B-B14F-4D97-AF65-F5344CB8AC3E}">
        <p14:creationId xmlns:p14="http://schemas.microsoft.com/office/powerpoint/2010/main" val="34513345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a:p>
        </p:txBody>
      </p:sp>
    </p:spTree>
    <p:extLst>
      <p:ext uri="{BB962C8B-B14F-4D97-AF65-F5344CB8AC3E}">
        <p14:creationId xmlns:p14="http://schemas.microsoft.com/office/powerpoint/2010/main" val="302658864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a:p>
        </p:txBody>
      </p:sp>
    </p:spTree>
    <p:extLst>
      <p:ext uri="{BB962C8B-B14F-4D97-AF65-F5344CB8AC3E}">
        <p14:creationId xmlns:p14="http://schemas.microsoft.com/office/powerpoint/2010/main" val="32426421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a:p>
        </p:txBody>
      </p:sp>
    </p:spTree>
    <p:extLst>
      <p:ext uri="{BB962C8B-B14F-4D97-AF65-F5344CB8AC3E}">
        <p14:creationId xmlns:p14="http://schemas.microsoft.com/office/powerpoint/2010/main" val="148116419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a:p>
        </p:txBody>
      </p:sp>
    </p:spTree>
    <p:extLst>
      <p:ext uri="{BB962C8B-B14F-4D97-AF65-F5344CB8AC3E}">
        <p14:creationId xmlns:p14="http://schemas.microsoft.com/office/powerpoint/2010/main" val="23471946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0499">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a:p>
        </p:txBody>
      </p:sp>
    </p:spTree>
    <p:extLst>
      <p:ext uri="{BB962C8B-B14F-4D97-AF65-F5344CB8AC3E}">
        <p14:creationId xmlns:p14="http://schemas.microsoft.com/office/powerpoint/2010/main" val="153361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a:p>
        </p:txBody>
      </p:sp>
    </p:spTree>
    <p:extLst>
      <p:ext uri="{BB962C8B-B14F-4D97-AF65-F5344CB8AC3E}">
        <p14:creationId xmlns:p14="http://schemas.microsoft.com/office/powerpoint/2010/main" val="98568714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a:p>
        </p:txBody>
      </p:sp>
    </p:spTree>
    <p:extLst>
      <p:ext uri="{BB962C8B-B14F-4D97-AF65-F5344CB8AC3E}">
        <p14:creationId xmlns:p14="http://schemas.microsoft.com/office/powerpoint/2010/main" val="424124530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a:p>
        </p:txBody>
      </p:sp>
    </p:spTree>
    <p:extLst>
      <p:ext uri="{BB962C8B-B14F-4D97-AF65-F5344CB8AC3E}">
        <p14:creationId xmlns:p14="http://schemas.microsoft.com/office/powerpoint/2010/main" val="21172008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76</a:t>
            </a:fld>
            <a:endParaRPr lang="en-US"/>
          </a:p>
        </p:txBody>
      </p:sp>
    </p:spTree>
    <p:extLst>
      <p:ext uri="{BB962C8B-B14F-4D97-AF65-F5344CB8AC3E}">
        <p14:creationId xmlns:p14="http://schemas.microsoft.com/office/powerpoint/2010/main" val="229308421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87</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p>
        </p:txBody>
      </p:sp>
    </p:spTree>
    <p:extLst>
      <p:ext uri="{BB962C8B-B14F-4D97-AF65-F5344CB8AC3E}">
        <p14:creationId xmlns:p14="http://schemas.microsoft.com/office/powerpoint/2010/main" val="114095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1555591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6" r:id="rId15"/>
    <p:sldLayoutId id="2147483827" r:id="rId16"/>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3" Type="http://schemas.openxmlformats.org/officeDocument/2006/relationships/hyperlink" Target="https://www.minnstate.edu/system/ogc/index.html" TargetMode="External"/><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November 14, 2023</a:t>
            </a:r>
          </a:p>
        </p:txBody>
      </p:sp>
      <p:sp>
        <p:nvSpPr>
          <p:cNvPr id="6" name="Text Placeholder 5"/>
          <p:cNvSpPr>
            <a:spLocks noGrp="1"/>
          </p:cNvSpPr>
          <p:nvPr>
            <p:ph type="body" sz="quarter" idx="14"/>
          </p:nvPr>
        </p:nvSpPr>
        <p:spPr/>
        <p:txBody>
          <a:bodyPr>
            <a:normAutofit/>
          </a:bodyPr>
          <a:lstStyle/>
          <a:p>
            <a:r>
              <a:rPr lang="en-US" sz="1600" dirty="0">
                <a:solidFill>
                  <a:srgbClr val="002060"/>
                </a:solidFill>
              </a:rPr>
              <a:t>Minnesota State</a:t>
            </a:r>
          </a:p>
        </p:txBody>
      </p:sp>
      <p:sp>
        <p:nvSpPr>
          <p:cNvPr id="3" name="Text Placeholder 2"/>
          <p:cNvSpPr>
            <a:spLocks noGrp="1"/>
          </p:cNvSpPr>
          <p:nvPr>
            <p:ph type="body" sz="quarter" idx="11"/>
          </p:nvPr>
        </p:nvSpPr>
        <p:spPr>
          <a:xfrm>
            <a:off x="3581400" y="3468688"/>
            <a:ext cx="4495800" cy="417512"/>
          </a:xfrm>
        </p:spPr>
        <p:txBody>
          <a:bodyPr/>
          <a:lstStyle/>
          <a:p>
            <a:r>
              <a:rPr lang="en-US" dirty="0"/>
              <a:t>OEI, LR and OGC Divisions</a:t>
            </a:r>
          </a:p>
        </p:txBody>
      </p:sp>
      <p:sp>
        <p:nvSpPr>
          <p:cNvPr id="5" name="Text Placeholder 4"/>
          <p:cNvSpPr>
            <a:spLocks noGrp="1"/>
          </p:cNvSpPr>
          <p:nvPr>
            <p:ph type="body" sz="quarter" idx="13"/>
          </p:nvPr>
        </p:nvSpPr>
        <p:spPr>
          <a:xfrm>
            <a:off x="990599" y="5105400"/>
            <a:ext cx="3673867" cy="533400"/>
          </a:xfrm>
        </p:spPr>
        <p:txBody>
          <a:bodyPr vert="horz" lIns="91440" tIns="45720" rIns="91440" bIns="45720" rtlCol="0" anchor="t">
            <a:normAutofit fontScale="55000" lnSpcReduction="20000"/>
          </a:bodyPr>
          <a:lstStyle/>
          <a:p>
            <a:r>
              <a:rPr lang="en-US" dirty="0"/>
              <a:t>Desiree’ Clark</a:t>
            </a:r>
          </a:p>
          <a:p>
            <a:r>
              <a:rPr lang="en-US" dirty="0"/>
              <a:t>Civil Rights, Title IX Affirmative Action &amp; Compliance Officer</a:t>
            </a:r>
            <a:br>
              <a:rPr lang="en-US" dirty="0"/>
            </a:br>
            <a:r>
              <a:rPr lang="en-US" dirty="0"/>
              <a:t>Office of Equity &amp; Inclusion</a:t>
            </a:r>
          </a:p>
        </p:txBody>
      </p:sp>
      <p:sp>
        <p:nvSpPr>
          <p:cNvPr id="9" name="Text Placeholder 4">
            <a:extLst>
              <a:ext uri="{FF2B5EF4-FFF2-40B4-BE49-F238E27FC236}">
                <a16:creationId xmlns:a16="http://schemas.microsoft.com/office/drawing/2014/main" id="{A3E23692-E6CD-417C-920C-DC30602858F0}"/>
              </a:ext>
            </a:extLst>
          </p:cNvPr>
          <p:cNvSpPr txBox="1">
            <a:spLocks/>
          </p:cNvSpPr>
          <p:nvPr/>
        </p:nvSpPr>
        <p:spPr>
          <a:xfrm>
            <a:off x="4770634" y="5105400"/>
            <a:ext cx="2667000" cy="533400"/>
          </a:xfrm>
          <a:prstGeom prst="rect">
            <a:avLst/>
          </a:prstGeom>
        </p:spPr>
        <p:txBody>
          <a:bodyPr vert="horz" lIns="91440" tIns="45720" rIns="91440" bIns="45720" rtlCol="0" anchor="t">
            <a:normAutofit fontScale="2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4800"/>
              <a:t>Ashley Atteberry</a:t>
            </a:r>
          </a:p>
          <a:p>
            <a:pPr fontAlgn="auto">
              <a:spcAft>
                <a:spcPts val="0"/>
              </a:spcAft>
            </a:pPr>
            <a:r>
              <a:rPr lang="en-US" sz="4800"/>
              <a:t>Associate Compliance Officer</a:t>
            </a:r>
            <a:br>
              <a:rPr lang="en-US" sz="4800"/>
            </a:br>
            <a:r>
              <a:rPr lang="en-US" sz="4800"/>
              <a:t>Office of Equity &amp; Inclusion</a:t>
            </a:r>
            <a:br>
              <a:rPr lang="en-US"/>
            </a:br>
            <a:endParaRPr lang="en-US"/>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dirty="0">
                <a:solidFill>
                  <a:schemeClr val="bg2"/>
                </a:solidFill>
              </a:rPr>
              <a:t>The examples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lnSpcReduction="10000"/>
          </a:bodyPr>
          <a:lstStyle/>
          <a:p>
            <a:pPr marL="182880" indent="-182880" eaLnBrk="1" fontAlgn="auto" hangingPunct="1">
              <a:defRPr/>
            </a:pPr>
            <a:r>
              <a:rPr lang="en-US" altLang="en-US" sz="2800" dirty="0"/>
              <a:t>The complainant must establish that they are a member of a protected class;</a:t>
            </a:r>
          </a:p>
          <a:p>
            <a:pPr marL="182880" indent="-182880" eaLnBrk="1" fontAlgn="auto" hangingPunct="1">
              <a:defRPr/>
            </a:pPr>
            <a:r>
              <a:rPr lang="en-US" altLang="en-US" sz="2800" dirty="0"/>
              <a:t>That they have been subject to </a:t>
            </a:r>
            <a:r>
              <a:rPr lang="en-US" altLang="en-US" sz="2800" b="1" u="sng" dirty="0"/>
              <a:t>unwelcome</a:t>
            </a:r>
            <a:r>
              <a:rPr lang="en-US" altLang="en-US" sz="2800" dirty="0"/>
              <a:t> conduct that the harassment was</a:t>
            </a:r>
            <a:r>
              <a:rPr lang="en-US" altLang="en-US" sz="2800" b="1" dirty="0"/>
              <a:t> </a:t>
            </a:r>
            <a:r>
              <a:rPr lang="en-US" altLang="en-US" sz="2800" dirty="0"/>
              <a:t>directed to Complainant</a:t>
            </a:r>
            <a:r>
              <a:rPr lang="en-US" altLang="en-US" sz="2800" u="sng" dirty="0"/>
              <a:t> </a:t>
            </a:r>
            <a:r>
              <a:rPr lang="en-US" altLang="en-US" sz="2800" b="1" u="sng" dirty="0"/>
              <a:t>because of their protected status;</a:t>
            </a:r>
          </a:p>
          <a:p>
            <a:pPr marL="182880" indent="-182880" eaLnBrk="1" fontAlgn="auto" hangingPunct="1">
              <a:defRPr/>
            </a:pPr>
            <a:r>
              <a:rPr lang="en-US" altLang="en-US" sz="2800" dirty="0"/>
              <a:t>That the behavior results in an </a:t>
            </a:r>
            <a:r>
              <a:rPr lang="en-US" altLang="en-US" sz="2800" b="1" u="sng"/>
              <a:t>adverse affect</a:t>
            </a:r>
            <a:r>
              <a:rPr lang="en-US" altLang="en-US" sz="2800"/>
              <a:t> </a:t>
            </a:r>
            <a:r>
              <a:rPr lang="en-US" altLang="en-US" sz="2800" dirty="0"/>
              <a:t>or terms and condition or privilege of employment or education; and</a:t>
            </a:r>
          </a:p>
          <a:p>
            <a:pPr marL="182880" indent="-182880" eaLnBrk="1" fontAlgn="auto" hangingPunct="1">
              <a:defRPr/>
            </a:pPr>
            <a:r>
              <a:rPr lang="en-US" altLang="en-US" sz="2800" dirty="0"/>
              <a:t>That the conduct had a </a:t>
            </a:r>
            <a:r>
              <a:rPr lang="en-US" altLang="en-US" sz="2800" b="1" u="sng" dirty="0"/>
              <a:t>negative effect or is likely to have a negative effect</a:t>
            </a:r>
            <a:r>
              <a:rPr lang="en-US" altLang="en-US" sz="2800" dirty="0"/>
              <a:t> on the complainant or the workplace or the educational environment. </a:t>
            </a:r>
            <a:endParaRPr lang="en-US" altLang="en-US" sz="2800" b="1" dirty="0"/>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dirty="0"/>
              <a:t>Unwelcome Conduct</a:t>
            </a:r>
          </a:p>
          <a:p>
            <a:pPr lvl="1" eaLnBrk="1" hangingPunct="1"/>
            <a:r>
              <a:rPr lang="en-US" altLang="en-US" sz="2800" dirty="0"/>
              <a:t>The </a:t>
            </a:r>
            <a:r>
              <a:rPr lang="en-US" altLang="en-US" dirty="0"/>
              <a:t>complaining </a:t>
            </a:r>
            <a:r>
              <a:rPr lang="en-US" altLang="en-US" sz="2800" dirty="0"/>
              <a:t>student or employee did not request or invite conduct</a:t>
            </a:r>
          </a:p>
          <a:p>
            <a:pPr lvl="1" eaLnBrk="1" hangingPunct="1"/>
            <a:r>
              <a:rPr lang="en-US" altLang="en-US" sz="2800" dirty="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Gathers all available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dirty="0"/>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 continued</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dirty="0">
                <a:solidFill>
                  <a:schemeClr val="bg2"/>
                </a:solidFill>
                <a:effectLst>
                  <a:outerShdw blurRad="38100" dist="38100" dir="2700000" algn="tl">
                    <a:srgbClr val="000000">
                      <a:alpha val="43137"/>
                    </a:srgbClr>
                  </a:outerShdw>
                </a:effectLst>
              </a:rPr>
              <a:t>Second – What is the basis for the allegation(s)?</a:t>
            </a:r>
            <a:br>
              <a:rPr lang="en-US" altLang="en-US" sz="3500" cap="small" dirty="0">
                <a:solidFill>
                  <a:schemeClr val="bg2"/>
                </a:solidFill>
                <a:effectLst>
                  <a:outerShdw blurRad="38100" dist="38100" dir="2700000" algn="tl">
                    <a:srgbClr val="000000">
                      <a:alpha val="43137"/>
                    </a:srgbClr>
                  </a:outerShdw>
                </a:effectLst>
              </a:rPr>
            </a:br>
            <a:endParaRPr lang="en-US" altLang="en-US" sz="2800" cap="small" dirty="0">
              <a:solidFill>
                <a:schemeClr val="bg2"/>
              </a:solidFill>
              <a:effectLst>
                <a:outerShdw blurRad="38100" dist="38100" dir="2700000" algn="tl">
                  <a:srgbClr val="000000">
                    <a:alpha val="43137"/>
                  </a:srgbClr>
                </a:outerShdw>
              </a:effectLst>
            </a:endParaRPr>
          </a:p>
          <a:p>
            <a:pPr marL="182880" lvl="0" indent="-182880">
              <a:buNone/>
              <a:defRPr/>
            </a:pPr>
            <a:r>
              <a:rPr lang="en-US" altLang="en-US" dirty="0">
                <a:solidFill>
                  <a:srgbClr val="139445"/>
                </a:solidFill>
              </a:rPr>
              <a:t>• </a:t>
            </a:r>
            <a:r>
              <a:rPr lang="en-US" altLang="en-US" dirty="0">
                <a:solidFill>
                  <a:srgbClr val="04305C"/>
                </a:solidFill>
              </a:rPr>
              <a:t>Race		 		</a:t>
            </a:r>
            <a:r>
              <a:rPr lang="en-US" altLang="en-US" sz="2800" dirty="0">
                <a:solidFill>
                  <a:srgbClr val="139445"/>
                </a:solidFill>
              </a:rPr>
              <a:t>•</a:t>
            </a:r>
            <a:r>
              <a:rPr lang="en-US" altLang="en-US" sz="2800" dirty="0">
                <a:solidFill>
                  <a:srgbClr val="04305C"/>
                </a:solidFill>
              </a:rPr>
              <a:t>  Color</a:t>
            </a:r>
          </a:p>
          <a:p>
            <a:pPr marL="182880" lvl="0" indent="-182880">
              <a:buNone/>
              <a:defRPr/>
            </a:pPr>
            <a:r>
              <a:rPr lang="en-US" altLang="en-US" sz="2800" dirty="0">
                <a:solidFill>
                  <a:srgbClr val="139445"/>
                </a:solidFill>
              </a:rPr>
              <a:t>•</a:t>
            </a:r>
            <a:r>
              <a:rPr lang="en-US" altLang="en-US" sz="2800" dirty="0">
                <a:solidFill>
                  <a:srgbClr val="04305C"/>
                </a:solidFill>
              </a:rPr>
              <a:t>	 Creed 			</a:t>
            </a:r>
            <a:r>
              <a:rPr lang="en-US" altLang="en-US" sz="2800" dirty="0">
                <a:solidFill>
                  <a:srgbClr val="139445"/>
                </a:solidFill>
              </a:rPr>
              <a:t>•</a:t>
            </a:r>
            <a:r>
              <a:rPr lang="en-US" altLang="en-US" sz="2800" dirty="0">
                <a:solidFill>
                  <a:srgbClr val="04305C"/>
                </a:solidFill>
              </a:rPr>
              <a:t>  Religion</a:t>
            </a:r>
          </a:p>
          <a:p>
            <a:pPr marL="182880" lvl="0" indent="-182880">
              <a:buNone/>
              <a:defRPr/>
            </a:pPr>
            <a:r>
              <a:rPr lang="en-US" altLang="en-US" sz="2800" dirty="0">
                <a:solidFill>
                  <a:srgbClr val="139445"/>
                </a:solidFill>
              </a:rPr>
              <a:t>• </a:t>
            </a:r>
            <a:r>
              <a:rPr lang="en-US" altLang="en-US" sz="2800" dirty="0">
                <a:solidFill>
                  <a:srgbClr val="04305C"/>
                </a:solidFill>
              </a:rPr>
              <a:t>Age			 	</a:t>
            </a:r>
            <a:r>
              <a:rPr lang="en-US" altLang="en-US" sz="2800" dirty="0">
                <a:solidFill>
                  <a:srgbClr val="139445"/>
                </a:solidFill>
              </a:rPr>
              <a:t>•</a:t>
            </a:r>
            <a:r>
              <a:rPr lang="en-US" altLang="en-US" sz="2800" dirty="0">
                <a:solidFill>
                  <a:srgbClr val="04305C"/>
                </a:solidFill>
              </a:rPr>
              <a:t>  National Origin</a:t>
            </a:r>
          </a:p>
          <a:p>
            <a:pPr marL="182880" lvl="0" indent="-182880">
              <a:buNone/>
              <a:defRPr/>
            </a:pPr>
            <a:r>
              <a:rPr lang="en-US" altLang="en-US" sz="2800" dirty="0">
                <a:solidFill>
                  <a:srgbClr val="139445"/>
                </a:solidFill>
              </a:rPr>
              <a:t>•</a:t>
            </a:r>
            <a:r>
              <a:rPr lang="en-US" altLang="en-US" sz="2800" dirty="0">
                <a:solidFill>
                  <a:srgbClr val="04305C"/>
                </a:solidFill>
              </a:rPr>
              <a:t>	 Disability	 		</a:t>
            </a:r>
            <a:r>
              <a:rPr lang="en-US" altLang="en-US" sz="2800" dirty="0">
                <a:solidFill>
                  <a:srgbClr val="139445"/>
                </a:solidFill>
              </a:rPr>
              <a:t>•</a:t>
            </a:r>
            <a:r>
              <a:rPr lang="en-US" altLang="en-US" sz="2800" dirty="0">
                <a:solidFill>
                  <a:srgbClr val="04305C"/>
                </a:solidFill>
              </a:rPr>
              <a:t> Marital Status</a:t>
            </a:r>
          </a:p>
          <a:p>
            <a:pPr marL="182880" lvl="0" indent="-182880">
              <a:buNone/>
              <a:defRPr/>
            </a:pPr>
            <a:r>
              <a:rPr lang="en-US" altLang="en-US" sz="2800" dirty="0">
                <a:solidFill>
                  <a:srgbClr val="139445"/>
                </a:solidFill>
              </a:rPr>
              <a:t>• </a:t>
            </a:r>
            <a:r>
              <a:rPr lang="en-US" altLang="en-US" sz="2800" dirty="0">
                <a:solidFill>
                  <a:srgbClr val="04305C"/>
                </a:solidFill>
              </a:rPr>
              <a:t>Sexual Orientation		</a:t>
            </a:r>
            <a:r>
              <a:rPr lang="en-US" altLang="en-US" sz="2800" dirty="0">
                <a:solidFill>
                  <a:srgbClr val="139445"/>
                </a:solidFill>
              </a:rPr>
              <a:t>•</a:t>
            </a:r>
            <a:r>
              <a:rPr lang="en-US" altLang="en-US" sz="2800" dirty="0">
                <a:solidFill>
                  <a:srgbClr val="04305C"/>
                </a:solidFill>
              </a:rPr>
              <a:t> Gender Identity</a:t>
            </a:r>
          </a:p>
          <a:p>
            <a:pPr marL="0" lvl="0" indent="0">
              <a:buNone/>
              <a:defRPr/>
            </a:pPr>
            <a:r>
              <a:rPr lang="en-US" altLang="en-US" sz="2800" dirty="0">
                <a:solidFill>
                  <a:srgbClr val="139445"/>
                </a:solidFill>
              </a:rPr>
              <a:t>• </a:t>
            </a:r>
            <a:r>
              <a:rPr lang="en-US" altLang="en-US" sz="2800" dirty="0">
                <a:solidFill>
                  <a:srgbClr val="04305C"/>
                </a:solidFill>
              </a:rPr>
              <a:t>Gender Expression 		</a:t>
            </a:r>
            <a:r>
              <a:rPr lang="en-US" altLang="en-US" sz="2800" dirty="0">
                <a:solidFill>
                  <a:srgbClr val="139445"/>
                </a:solidFill>
              </a:rPr>
              <a:t>•</a:t>
            </a:r>
            <a:r>
              <a:rPr lang="en-US" altLang="en-US" sz="2800" dirty="0">
                <a:solidFill>
                  <a:srgbClr val="04305C"/>
                </a:solidFill>
              </a:rPr>
              <a:t> Veteran Status</a:t>
            </a:r>
          </a:p>
          <a:p>
            <a:pPr marL="0" lvl="0" indent="0">
              <a:buNone/>
              <a:defRPr/>
            </a:pPr>
            <a:r>
              <a:rPr lang="en-US" altLang="en-US" sz="2800" dirty="0">
                <a:solidFill>
                  <a:srgbClr val="139445"/>
                </a:solidFill>
              </a:rPr>
              <a:t>• </a:t>
            </a:r>
            <a:r>
              <a:rPr lang="en-US" altLang="en-US" sz="2800" dirty="0">
                <a:solidFill>
                  <a:srgbClr val="04305C"/>
                </a:solidFill>
              </a:rPr>
              <a:t>Familial Status 		</a:t>
            </a:r>
            <a:r>
              <a:rPr lang="en-US" altLang="en-US" sz="2800" dirty="0">
                <a:solidFill>
                  <a:srgbClr val="139445"/>
                </a:solidFill>
              </a:rPr>
              <a:t>• </a:t>
            </a:r>
            <a:r>
              <a:rPr lang="en-US" altLang="en-US" sz="2800" dirty="0">
                <a:solidFill>
                  <a:srgbClr val="04305C"/>
                </a:solidFill>
              </a:rPr>
              <a:t>Genetic Information (employees)</a:t>
            </a:r>
          </a:p>
          <a:p>
            <a:pPr marL="182880" lvl="0" indent="-182880">
              <a:buNone/>
              <a:defRPr/>
            </a:pPr>
            <a:r>
              <a:rPr lang="en-US" altLang="en-US" sz="2800" dirty="0">
                <a:solidFill>
                  <a:srgbClr val="139445"/>
                </a:solidFill>
              </a:rPr>
              <a:t>•</a:t>
            </a:r>
            <a:r>
              <a:rPr lang="en-US" altLang="en-US" sz="2800" dirty="0">
                <a:solidFill>
                  <a:srgbClr val="04305C"/>
                </a:solidFill>
              </a:rPr>
              <a:t> Sex </a:t>
            </a:r>
            <a:r>
              <a:rPr lang="en-US" sz="2800" dirty="0">
                <a:solidFill>
                  <a:srgbClr val="04305C"/>
                </a:solidFill>
              </a:rPr>
              <a:t>(including pregnancy, child birth, and related medical conditions)</a:t>
            </a:r>
            <a:endParaRPr lang="en-US" altLang="en-US" sz="2800" dirty="0">
              <a:solidFill>
                <a:srgbClr val="139445"/>
              </a:solidFill>
            </a:endParaRPr>
          </a:p>
          <a:p>
            <a:pPr marL="182880" lvl="0" indent="-182880">
              <a:buNone/>
              <a:defRPr/>
            </a:pPr>
            <a:r>
              <a:rPr lang="en-US" altLang="en-US" sz="2800" dirty="0">
                <a:solidFill>
                  <a:srgbClr val="139445"/>
                </a:solidFill>
              </a:rPr>
              <a:t>• </a:t>
            </a:r>
            <a:r>
              <a:rPr lang="en-US" altLang="en-US" sz="2800" dirty="0">
                <a:solidFill>
                  <a:srgbClr val="04305C"/>
                </a:solidFill>
              </a:rPr>
              <a:t>Status with regard to Public Assistance</a:t>
            </a:r>
          </a:p>
          <a:p>
            <a:pPr marL="182880" lvl="0" indent="-182880">
              <a:buNone/>
              <a:defRPr/>
            </a:pPr>
            <a:r>
              <a:rPr lang="en-US" altLang="en-US" sz="2800" dirty="0">
                <a:solidFill>
                  <a:srgbClr val="139445"/>
                </a:solidFill>
              </a:rPr>
              <a:t>• </a:t>
            </a:r>
            <a:r>
              <a:rPr lang="en-US" altLang="en-US" sz="2800" dirty="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dirty="0"/>
              <a:t>Evidence about the credibility of the Complainant and harasser</a:t>
            </a:r>
          </a:p>
          <a:p>
            <a:pPr marL="182880" indent="-182880" eaLnBrk="1" fontAlgn="auto" hangingPunct="1">
              <a:defRPr/>
            </a:pPr>
            <a:r>
              <a:rPr lang="en-US" altLang="en-US" sz="2600" dirty="0"/>
              <a:t>Evidence that the Respondent has been found to have harassed others</a:t>
            </a:r>
          </a:p>
          <a:p>
            <a:pPr marL="182880" indent="-182880" eaLnBrk="1" fontAlgn="auto" hangingPunct="1">
              <a:defRPr/>
            </a:pPr>
            <a:r>
              <a:rPr lang="en-US" altLang="en-US" sz="2600" dirty="0"/>
              <a:t>Evidence that the Complainant has made false allegations against others</a:t>
            </a:r>
          </a:p>
          <a:p>
            <a:pPr marL="182880" indent="-182880" eaLnBrk="1" fontAlgn="auto" hangingPunct="1">
              <a:defRPr/>
            </a:pPr>
            <a:r>
              <a:rPr lang="en-US" altLang="en-US" sz="2600" dirty="0"/>
              <a:t>Evidence of the Complainant’s reaction or behavior after the harassment</a:t>
            </a:r>
          </a:p>
          <a:p>
            <a:pPr marL="182880" indent="-182880" eaLnBrk="1" fontAlgn="auto" hangingPunct="1">
              <a:defRPr/>
            </a:pPr>
            <a:r>
              <a:rPr lang="en-US" altLang="en-US" sz="2600" dirty="0"/>
              <a:t>Evidence about whether the Complainant filed a complaint, told others, or wrote about the conduct soon after it occurred (noting possible trauma)</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2067510"/>
          </a:xfrm>
        </p:spPr>
        <p:txBody>
          <a:bodyPr/>
          <a:lstStyle/>
          <a:p>
            <a:r>
              <a:rPr lang="en-US" dirty="0"/>
              <a:t>Analyzing a 1B.1 Investigation Report, multi-part</a:t>
            </a:r>
          </a:p>
        </p:txBody>
      </p:sp>
      <p:sp>
        <p:nvSpPr>
          <p:cNvPr id="3" name="Content Placeholder 2"/>
          <p:cNvSpPr>
            <a:spLocks noGrp="1"/>
          </p:cNvSpPr>
          <p:nvPr>
            <p:ph idx="1"/>
          </p:nvPr>
        </p:nvSpPr>
        <p:spPr>
          <a:xfrm>
            <a:off x="457200" y="2630905"/>
            <a:ext cx="8229600" cy="3312696"/>
          </a:xfrm>
        </p:spPr>
        <p:txBody>
          <a:bodyPr/>
          <a:lstStyle/>
          <a:p>
            <a:r>
              <a:rPr lang="en-US" u="sng" dirty="0">
                <a:solidFill>
                  <a:schemeClr val="bg2"/>
                </a:solidFill>
              </a:rPr>
              <a:t>NOTE:</a:t>
            </a:r>
            <a:r>
              <a:rPr lang="en-US" dirty="0"/>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3" name="Text Placeholder 2"/>
          <p:cNvSpPr>
            <a:spLocks noGrp="1"/>
          </p:cNvSpPr>
          <p:nvPr>
            <p:ph type="body" sz="quarter" idx="14"/>
          </p:nvPr>
        </p:nvSpPr>
        <p:spPr/>
        <p:txBody>
          <a:bodyPr/>
          <a:lstStyle/>
          <a:p>
            <a:r>
              <a:rPr lang="en-US"/>
              <a:t>MINNESOTA STATE</a:t>
            </a:r>
          </a:p>
        </p:txBody>
      </p:sp>
      <p:sp>
        <p:nvSpPr>
          <p:cNvPr id="10" name="Text Placeholder 9"/>
          <p:cNvSpPr>
            <a:spLocks noGrp="1"/>
          </p:cNvSpPr>
          <p:nvPr>
            <p:ph type="body" sz="quarter" idx="11"/>
          </p:nvPr>
        </p:nvSpPr>
        <p:spPr/>
        <p:txBody>
          <a:bodyPr/>
          <a:lstStyle/>
          <a:p>
            <a:r>
              <a:rPr lang="en-US"/>
              <a:t>Labor Relations</a:t>
            </a:r>
          </a:p>
        </p:txBody>
      </p:sp>
      <p:sp>
        <p:nvSpPr>
          <p:cNvPr id="8" name="Text Placeholder 7"/>
          <p:cNvSpPr>
            <a:spLocks noGrp="1"/>
          </p:cNvSpPr>
          <p:nvPr>
            <p:ph type="body" sz="quarter" idx="13"/>
          </p:nvPr>
        </p:nvSpPr>
        <p:spPr/>
        <p:txBody>
          <a:bodyPr/>
          <a:lstStyle/>
          <a:p>
            <a:r>
              <a:rPr lang="en-US"/>
              <a:t>Jim Jorstad</a:t>
            </a:r>
          </a:p>
        </p:txBody>
      </p:sp>
    </p:spTree>
    <p:extLst>
      <p:ext uri="{BB962C8B-B14F-4D97-AF65-F5344CB8AC3E}">
        <p14:creationId xmlns:p14="http://schemas.microsoft.com/office/powerpoint/2010/main" val="12209219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Decision-maker’s Responsibilities</a:t>
            </a:r>
          </a:p>
        </p:txBody>
      </p:sp>
      <p:sp>
        <p:nvSpPr>
          <p:cNvPr id="2" name="Content Placeholder 1"/>
          <p:cNvSpPr>
            <a:spLocks noGrp="1"/>
          </p:cNvSpPr>
          <p:nvPr>
            <p:ph idx="1"/>
          </p:nvPr>
        </p:nvSpPr>
        <p:spPr/>
        <p:txBody>
          <a:bodyPr/>
          <a:lstStyle/>
          <a:p>
            <a:pPr marL="463550" lvl="1" indent="-457200"/>
            <a:r>
              <a:rPr lang="en-US"/>
              <a:t>Reviews investigative report</a:t>
            </a:r>
          </a:p>
          <a:p>
            <a:pPr marL="463550" lvl="1" indent="-457200"/>
            <a:r>
              <a:rPr lang="en-US"/>
              <a:t>Decides if misconduct occurred</a:t>
            </a:r>
          </a:p>
          <a:p>
            <a:pPr marL="463550" lvl="1" indent="-457200"/>
            <a:r>
              <a:rPr lang="en-US"/>
              <a:t>Determines appropriate action</a:t>
            </a:r>
          </a:p>
          <a:p>
            <a:pPr marL="463550" lvl="1" indent="-457200"/>
            <a:r>
              <a:rPr lang="en-US"/>
              <a:t>Implements appropriate action</a:t>
            </a:r>
          </a:p>
          <a:p>
            <a:pPr marL="463550" lvl="1" indent="-457200"/>
            <a:r>
              <a:rPr lang="en-US"/>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First Review</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a:t>Read the allegations or complaint to see what the report should cover</a:t>
            </a:r>
          </a:p>
          <a:p>
            <a:pPr marL="463550" indent="-463550">
              <a:buFont typeface="Arial" panose="020B0604020202020204" pitchFamily="34" charset="0"/>
              <a:buChar char="•"/>
            </a:pPr>
            <a:r>
              <a:rPr lang="en-US"/>
              <a:t>Review the elements of the offense</a:t>
            </a:r>
          </a:p>
          <a:p>
            <a:pPr marL="463550" indent="-463550">
              <a:buFont typeface="Arial" panose="020B0604020202020204" pitchFamily="34" charset="0"/>
              <a:buChar char="•"/>
            </a:pPr>
            <a:r>
              <a:rPr lang="en-US"/>
              <a:t>Read the report thoroughly to identify gaps or unanswered questions</a:t>
            </a:r>
          </a:p>
          <a:p>
            <a:pPr marL="463550" indent="-463550">
              <a:buFont typeface="Arial" panose="020B0604020202020204" pitchFamily="34" charset="0"/>
              <a:buChar char="•"/>
            </a:pPr>
            <a:r>
              <a:rPr lang="en-US"/>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Reasons to Pause </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Right to Respond</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of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Closer Look</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a:solidFill>
                  <a:srgbClr val="002060"/>
                </a:solidFill>
              </a:rPr>
              <a:t>How did they react or behave after the incident?</a:t>
            </a:r>
          </a:p>
          <a:p>
            <a:pPr marL="342900" indent="-342900">
              <a:buFont typeface="Arial" panose="020B0604020202020204" pitchFamily="34" charset="0"/>
              <a:buChar char="•"/>
            </a:pPr>
            <a:r>
              <a:rPr lang="en-US" sz="2400">
                <a:solidFill>
                  <a:srgbClr val="002060"/>
                </a:solidFill>
              </a:rPr>
              <a:t>Did they talk to others or write about the conduct soon after it occurred?</a:t>
            </a:r>
          </a:p>
          <a:p>
            <a:pPr marL="342900" indent="-342900">
              <a:buFont typeface="Arial" panose="020B0604020202020204" pitchFamily="34" charset="0"/>
              <a:buChar char="•"/>
            </a:pPr>
            <a:r>
              <a:rPr lang="en-US" sz="240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Determine if additional steps should be taken before making a decision</a:t>
            </a:r>
          </a:p>
          <a:p>
            <a:pPr marL="342900" indent="-342900">
              <a:buFont typeface="Arial" panose="020B0604020202020204" pitchFamily="34" charset="0"/>
              <a:buChar char="•"/>
            </a:pPr>
            <a:r>
              <a:rPr lang="en-US" sz="2400">
                <a:solidFill>
                  <a:srgbClr val="002060"/>
                </a:solidFill>
              </a:rPr>
              <a:t>Additional investigative measures</a:t>
            </a:r>
          </a:p>
          <a:p>
            <a:pPr marL="342900" indent="-342900">
              <a:buFont typeface="Arial" panose="020B0604020202020204" pitchFamily="34" charset="0"/>
              <a:buChar char="•"/>
            </a:pPr>
            <a:r>
              <a:rPr lang="en-US" sz="240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pPr marL="342900" indent="-342900">
              <a:buFont typeface="Arial" panose="020B0604020202020204" pitchFamily="34" charset="0"/>
              <a:buChar char="•"/>
            </a:pPr>
            <a:r>
              <a:rPr lang="en-US" sz="2400">
                <a:solidFill>
                  <a:srgbClr val="002060"/>
                </a:solidFill>
              </a:rPr>
              <a:t>Data Practices Act Notice</a:t>
            </a:r>
          </a:p>
          <a:p>
            <a:pPr marL="1028700" lvl="1" indent="-342900">
              <a:buFont typeface="Arial" panose="020B0604020202020204" pitchFamily="34" charset="0"/>
              <a:buChar char="•"/>
            </a:pPr>
            <a:r>
              <a:rPr lang="en-US" sz="2000">
                <a:solidFill>
                  <a:srgbClr val="002060"/>
                </a:solidFill>
              </a:rPr>
              <a:t>Non-Bargaining Unit Employee Representation Rights</a:t>
            </a:r>
            <a:endParaRPr lang="en-US" sz="2000">
              <a:solidFill>
                <a:srgbClr val="002060"/>
              </a:solidFill>
              <a:cs typeface="Calibri"/>
            </a:endParaRPr>
          </a:p>
          <a:p>
            <a:pPr marL="342900" indent="-342900">
              <a:buFont typeface="Arial" panose="020B0604020202020204" pitchFamily="34" charset="0"/>
              <a:buChar char="•"/>
            </a:pPr>
            <a:r>
              <a:rPr lang="en-US" sz="2400">
                <a:solidFill>
                  <a:srgbClr val="002060"/>
                </a:solidFill>
              </a:rPr>
              <a:t>May be accompanied by a support person</a:t>
            </a:r>
            <a:endParaRPr lang="en-US" sz="2400">
              <a:solidFill>
                <a:srgbClr val="002060"/>
              </a:solidFill>
              <a:cs typeface="Calibri"/>
            </a:endParaRPr>
          </a:p>
          <a:p>
            <a:pPr marL="342900" indent="-342900">
              <a:buFont typeface="Arial" panose="020B0604020202020204" pitchFamily="34" charset="0"/>
              <a:buChar char="•"/>
            </a:pPr>
            <a:r>
              <a:rPr lang="en-US" sz="2400">
                <a:solidFill>
                  <a:srgbClr val="002060"/>
                </a:solidFill>
              </a:rPr>
              <a:t>Bargaining Unit Employee Representation (aka Weingarten Rights</a:t>
            </a:r>
            <a:endParaRPr lang="en-US" sz="2400">
              <a:solidFill>
                <a:srgbClr val="002060"/>
              </a:solidFill>
              <a:cs typeface="Calibri"/>
            </a:endParaRPr>
          </a:p>
          <a:p>
            <a:pPr marL="682625" lvl="1" indent="-344170">
              <a:buFont typeface="Wingdings" panose="05000000000000000000" pitchFamily="2" charset="2"/>
              <a:buChar char="§"/>
            </a:pPr>
            <a:r>
              <a:rPr lang="en-US" sz="2000">
                <a:solidFill>
                  <a:srgbClr val="002060"/>
                </a:solidFill>
              </a:rPr>
              <a:t>per Collective Bargaining Agreement (CBA)</a:t>
            </a:r>
            <a:endParaRPr lang="en-US" sz="2000">
              <a:solidFill>
                <a:srgbClr val="002060"/>
              </a:solidFill>
              <a:cs typeface="Calibri"/>
            </a:endParaRPr>
          </a:p>
        </p:txBody>
      </p:sp>
    </p:spTree>
    <p:extLst>
      <p:ext uri="{BB962C8B-B14F-4D97-AF65-F5344CB8AC3E}">
        <p14:creationId xmlns:p14="http://schemas.microsoft.com/office/powerpoint/2010/main" val="9165765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229600" cy="1746667"/>
          </a:xfrm>
        </p:spPr>
        <p:txBody>
          <a:bodyPr>
            <a:normAutofit/>
          </a:bodyPr>
          <a:lstStyle/>
          <a:p>
            <a:r>
              <a:rPr lang="en-US" dirty="0"/>
              <a:t>Meeting Complainant, Respondent or Others,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a:p>
            <a:pPr marL="347663" indent="-347663">
              <a:buFont typeface="Arial" panose="020B0604020202020204" pitchFamily="34" charset="0"/>
              <a:buChar char="•"/>
            </a:pPr>
            <a:r>
              <a:rPr lang="en-US" sz="2400" dirty="0">
                <a:solidFill>
                  <a:srgbClr val="002060"/>
                </a:solidFill>
              </a:rPr>
              <a:t>Check CBA representation rights provisions</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Did the discrimination or harassment occur in violation of Policy 1B.1?</a:t>
            </a:r>
          </a:p>
          <a:p>
            <a:pPr marL="342900" indent="-342900">
              <a:buFont typeface="Arial" panose="020B0604020202020204" pitchFamily="34" charset="0"/>
              <a:buChar char="•"/>
            </a:pPr>
            <a:r>
              <a:rPr lang="en-US" sz="240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Proof</a:t>
            </a:r>
          </a:p>
        </p:txBody>
      </p:sp>
      <p:sp>
        <p:nvSpPr>
          <p:cNvPr id="2" name="Content Placeholder 1"/>
          <p:cNvSpPr>
            <a:spLocks noGrp="1"/>
          </p:cNvSpPr>
          <p:nvPr>
            <p:ph idx="1"/>
          </p:nvPr>
        </p:nvSpPr>
        <p:spPr>
          <a:xfrm>
            <a:off x="628650" y="1905000"/>
            <a:ext cx="7886700" cy="4351338"/>
          </a:xfrm>
        </p:spPr>
        <p:txBody>
          <a:bodyPr>
            <a:normAutofit/>
          </a:bodyPr>
          <a:lstStyle/>
          <a:p>
            <a:pPr marL="0" indent="0">
              <a:buNone/>
            </a:pPr>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Deciding if Misconduct Occurred: Totality of Facts</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Gather all information and highlight the important points</a:t>
            </a:r>
          </a:p>
          <a:p>
            <a:endParaRPr lang="en-US" sz="2400">
              <a:solidFill>
                <a:srgbClr val="002060"/>
              </a:solidFill>
            </a:endParaRPr>
          </a:p>
          <a:p>
            <a:r>
              <a:rPr lang="en-US" sz="2400">
                <a:solidFill>
                  <a:srgbClr val="002060"/>
                </a:solidFill>
              </a:rPr>
              <a:t>What do the important points show or prove?</a:t>
            </a:r>
          </a:p>
          <a:p>
            <a:pPr lvl="1"/>
            <a:r>
              <a:rPr lang="en-US" sz="2000">
                <a:solidFill>
                  <a:srgbClr val="002060"/>
                </a:solidFill>
              </a:rPr>
              <a:t>If not relevant, put it aside.</a:t>
            </a:r>
          </a:p>
          <a:p>
            <a:pPr lvl="1"/>
            <a:r>
              <a:rPr lang="en-US" sz="2000">
                <a:solidFill>
                  <a:srgbClr val="002060"/>
                </a:solidFill>
              </a:rPr>
              <a:t>If relevant, is it credible?</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Take corrective action for 1B.1 violations</a:t>
            </a:r>
          </a:p>
          <a:p>
            <a:pPr marL="342900" indent="-342900">
              <a:buFont typeface="Arial" panose="020B0604020202020204" pitchFamily="34" charset="0"/>
              <a:buChar char="•"/>
            </a:pPr>
            <a:r>
              <a:rPr lang="en-US" sz="2400">
                <a:solidFill>
                  <a:srgbClr val="002060"/>
                </a:solidFill>
              </a:rPr>
              <a:t>Refer non-1B.1 work problems or student misconduct to appropriate resource</a:t>
            </a:r>
          </a:p>
          <a:p>
            <a:pPr marL="342900" indent="-342900">
              <a:buFont typeface="Arial" panose="020B0604020202020204" pitchFamily="34" charset="0"/>
              <a:buChar char="•"/>
            </a:pPr>
            <a:r>
              <a:rPr lang="en-US" sz="240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Framework</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pPr marL="342900" indent="-342900">
              <a:buFont typeface="Arial" panose="020B0604020202020204" pitchFamily="34" charset="0"/>
              <a:buChar char="•"/>
            </a:pPr>
            <a:r>
              <a:rPr lang="en-US" sz="2400">
                <a:solidFill>
                  <a:srgbClr val="002060"/>
                </a:solidFill>
              </a:rPr>
              <a:t>Action must be sufficient to:</a:t>
            </a:r>
          </a:p>
          <a:p>
            <a:pPr marL="682625" lvl="1" indent="-342900">
              <a:buFont typeface="Wingdings" panose="05000000000000000000" pitchFamily="2" charset="2"/>
              <a:buChar char="§"/>
            </a:pPr>
            <a:r>
              <a:rPr lang="en-US" sz="2000">
                <a:solidFill>
                  <a:srgbClr val="002060"/>
                </a:solidFill>
              </a:rPr>
              <a:t>Ensure harassment/discrimination will stop and not recur</a:t>
            </a:r>
          </a:p>
          <a:p>
            <a:pPr marL="682625" lvl="1" indent="-342900">
              <a:buFont typeface="Wingdings" panose="05000000000000000000" pitchFamily="2" charset="2"/>
              <a:buChar char="§"/>
            </a:pPr>
            <a:r>
              <a:rPr lang="en-US" sz="2000">
                <a:solidFill>
                  <a:srgbClr val="002060"/>
                </a:solidFill>
              </a:rPr>
              <a:t>Send clear messages that policy is meaningful and applies to everyone</a:t>
            </a:r>
          </a:p>
          <a:p>
            <a:pPr marL="342900" indent="-342900">
              <a:buFont typeface="Arial" panose="020B0604020202020204" pitchFamily="34" charset="0"/>
              <a:buChar char="•"/>
            </a:pPr>
            <a:r>
              <a:rPr lang="en-US" sz="2400">
                <a:solidFill>
                  <a:srgbClr val="002060"/>
                </a:solidFill>
              </a:rPr>
              <a:t>Factors</a:t>
            </a:r>
          </a:p>
          <a:p>
            <a:pPr marL="682625" lvl="1" indent="-342900">
              <a:buFont typeface="Wingdings" panose="05000000000000000000" pitchFamily="2" charset="2"/>
              <a:buChar char="§"/>
            </a:pPr>
            <a:r>
              <a:rPr lang="en-US" sz="2000">
                <a:solidFill>
                  <a:srgbClr val="002060"/>
                </a:solidFill>
              </a:rPr>
              <a:t>Severity of conduct</a:t>
            </a:r>
          </a:p>
          <a:p>
            <a:pPr marL="682625" lvl="1" indent="-342900">
              <a:buFont typeface="Wingdings" panose="05000000000000000000" pitchFamily="2" charset="2"/>
              <a:buChar char="§"/>
            </a:pPr>
            <a:r>
              <a:rPr lang="en-US" sz="2000">
                <a:solidFill>
                  <a:srgbClr val="002060"/>
                </a:solidFill>
              </a:rPr>
              <a:t>Degree of harm to complainant and others</a:t>
            </a:r>
          </a:p>
          <a:p>
            <a:pPr marL="682625" lvl="1" indent="-342900">
              <a:buFont typeface="Wingdings" panose="05000000000000000000" pitchFamily="2" charset="2"/>
              <a:buChar char="§"/>
            </a:pPr>
            <a:r>
              <a:rPr lang="en-US" sz="2000">
                <a:solidFill>
                  <a:srgbClr val="002060"/>
                </a:solidFill>
              </a:rPr>
              <a:t>Has the conduct potentially created a class of complainants?</a:t>
            </a:r>
          </a:p>
          <a:p>
            <a:pPr marL="682625" lvl="1" indent="-342900">
              <a:buFont typeface="Wingdings" panose="05000000000000000000" pitchFamily="2" charset="2"/>
              <a:buChar char="§"/>
            </a:pPr>
            <a:r>
              <a:rPr lang="en-US" sz="2000">
                <a:solidFill>
                  <a:srgbClr val="002060"/>
                </a:solidFill>
              </a:rPr>
              <a:t>Does offender a history of alleged behavior?</a:t>
            </a:r>
            <a:endParaRPr lang="en-US" sz="2000">
              <a:solidFill>
                <a:srgbClr val="002060"/>
              </a:solidFill>
              <a:cs typeface="Calibri"/>
            </a:endParaRP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Determining Appropriate Action: Considerations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Elements</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r>
              <a:rPr lang="en-US" sz="2400">
                <a:solidFill>
                  <a:srgbClr val="002060"/>
                </a:solidFill>
              </a:rPr>
              <a:t>Just Cause</a:t>
            </a:r>
          </a:p>
          <a:p>
            <a:pPr marL="342900" indent="-342900">
              <a:buFont typeface="Arial" panose="020B0604020202020204" pitchFamily="34" charset="0"/>
              <a:buChar char="•"/>
            </a:pPr>
            <a:r>
              <a:rPr lang="en-US" sz="2400">
                <a:solidFill>
                  <a:srgbClr val="002060"/>
                </a:solidFill>
              </a:rPr>
              <a:t>Did the employee </a:t>
            </a:r>
            <a:r>
              <a:rPr lang="en-US" sz="2400" u="sng">
                <a:solidFill>
                  <a:srgbClr val="00A353"/>
                </a:solidFill>
              </a:rPr>
              <a:t>know</a:t>
            </a:r>
            <a:r>
              <a:rPr lang="en-US" sz="2400">
                <a:solidFill>
                  <a:srgbClr val="002060"/>
                </a:solidFill>
              </a:rPr>
              <a:t> and </a:t>
            </a:r>
            <a:r>
              <a:rPr lang="en-US" sz="2400" u="sng">
                <a:solidFill>
                  <a:srgbClr val="00A353"/>
                </a:solidFill>
              </a:rPr>
              <a:t>understand</a:t>
            </a:r>
            <a:r>
              <a:rPr lang="en-US" sz="2400">
                <a:solidFill>
                  <a:srgbClr val="002060"/>
                </a:solidFill>
              </a:rPr>
              <a:t> there would be consequences for violating the rule or standard?</a:t>
            </a:r>
          </a:p>
          <a:p>
            <a:pPr marL="342900" indent="-342900">
              <a:buFont typeface="Arial" panose="020B0604020202020204" pitchFamily="34" charset="0"/>
              <a:buChar char="•"/>
            </a:pPr>
            <a:r>
              <a:rPr lang="en-US" sz="2400">
                <a:solidFill>
                  <a:srgbClr val="002060"/>
                </a:solidFill>
              </a:rPr>
              <a:t>Was the violated rule or standard </a:t>
            </a:r>
            <a:r>
              <a:rPr lang="en-US" sz="2400" u="sng">
                <a:solidFill>
                  <a:srgbClr val="00A353"/>
                </a:solidFill>
              </a:rPr>
              <a:t>reasonable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Was the pre-disciplinary investigation fair and </a:t>
            </a:r>
            <a:r>
              <a:rPr lang="en-US" sz="2400" u="sng">
                <a:solidFill>
                  <a:srgbClr val="00A353"/>
                </a:solidFill>
              </a:rPr>
              <a:t>objective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Did the investigation result in sufficient </a:t>
            </a:r>
            <a:r>
              <a:rPr lang="en-US" sz="2400" u="sng">
                <a:solidFill>
                  <a:srgbClr val="00A353"/>
                </a:solidFill>
              </a:rPr>
              <a:t>proof</a:t>
            </a:r>
            <a:r>
              <a:rPr lang="en-US" sz="2400">
                <a:solidFill>
                  <a:srgbClr val="002060"/>
                </a:solidFill>
              </a:rPr>
              <a:t> of violation of the rule or standard?</a:t>
            </a:r>
          </a:p>
          <a:p>
            <a:pPr marL="342900" indent="-342900">
              <a:buFont typeface="Arial" panose="020B0604020202020204" pitchFamily="34" charset="0"/>
              <a:buChar char="•"/>
            </a:pPr>
            <a:r>
              <a:rPr lang="en-US" sz="2400">
                <a:solidFill>
                  <a:srgbClr val="002060"/>
                </a:solidFill>
              </a:rPr>
              <a:t>Was employee treated </a:t>
            </a:r>
            <a:r>
              <a:rPr lang="en-US" sz="2400" u="sng">
                <a:solidFill>
                  <a:srgbClr val="00A353"/>
                </a:solidFill>
              </a:rPr>
              <a:t>consistently</a:t>
            </a:r>
            <a:r>
              <a:rPr lang="en-US" sz="2400">
                <a:solidFill>
                  <a:srgbClr val="002060"/>
                </a:solidFill>
              </a:rPr>
              <a:t> with similarly situated employees?</a:t>
            </a:r>
            <a:endParaRPr lang="en-US" sz="2400">
              <a:solidFill>
                <a:srgbClr val="002060"/>
              </a:solidFill>
              <a:cs typeface="Calibri"/>
            </a:endParaRPr>
          </a:p>
          <a:p>
            <a:pPr marL="342900" indent="-342900">
              <a:buFont typeface="Arial" panose="020B0604020202020204" pitchFamily="34" charset="0"/>
              <a:buChar char="•"/>
            </a:pPr>
            <a:r>
              <a:rPr lang="en-US" sz="2400">
                <a:solidFill>
                  <a:srgbClr val="002060"/>
                </a:solidFill>
              </a:rPr>
              <a:t>Was the penalty </a:t>
            </a:r>
            <a:r>
              <a:rPr lang="en-US" sz="2400" u="sng">
                <a:solidFill>
                  <a:srgbClr val="00A353"/>
                </a:solidFill>
              </a:rPr>
              <a:t>appropriate</a:t>
            </a:r>
            <a:r>
              <a:rPr lang="en-US" sz="240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Determining Appropriate Action: Additional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Penalty Assessment Form</a:t>
            </a:r>
          </a:p>
          <a:p>
            <a:pPr marL="342900" indent="-342900">
              <a:buFont typeface="Arial" panose="020B0604020202020204" pitchFamily="34" charset="0"/>
              <a:buChar char="•"/>
            </a:pPr>
            <a:r>
              <a:rPr lang="en-US" sz="2400">
                <a:solidFill>
                  <a:srgbClr val="002060"/>
                </a:solidFill>
              </a:rPr>
              <a:t>Aggravating Circumstances</a:t>
            </a:r>
          </a:p>
          <a:p>
            <a:pPr marL="342900" indent="-342900">
              <a:buFont typeface="Arial" panose="020B0604020202020204" pitchFamily="34" charset="0"/>
              <a:buChar char="•"/>
            </a:pPr>
            <a:r>
              <a:rPr lang="en-US" sz="240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Has the employee engaged in protected or concerted activity?</a:t>
            </a:r>
          </a:p>
          <a:p>
            <a:pPr marL="342900" indent="-342900">
              <a:buFont typeface="Arial" panose="020B0604020202020204" pitchFamily="34" charset="0"/>
              <a:buChar char="•"/>
            </a:pPr>
            <a:r>
              <a:rPr lang="en-US" sz="2400">
                <a:solidFill>
                  <a:srgbClr val="002060"/>
                </a:solidFill>
              </a:rPr>
              <a:t>Is the employee on (or recently taken) a job protected leave?</a:t>
            </a:r>
          </a:p>
          <a:p>
            <a:pPr marL="342900" indent="-342900">
              <a:buFont typeface="Arial" panose="020B0604020202020204" pitchFamily="34" charset="0"/>
              <a:buChar char="•"/>
            </a:pPr>
            <a:r>
              <a:rPr lang="en-US" sz="240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a:solidFill>
                  <a:srgbClr val="002060"/>
                </a:solidFill>
              </a:rPr>
              <a:t>Has the decision maker made inappropriate statements about the employee?</a:t>
            </a:r>
          </a:p>
          <a:p>
            <a:pPr marL="342900" indent="-342900">
              <a:buFont typeface="Arial" panose="020B0604020202020204" pitchFamily="34" charset="0"/>
              <a:buChar char="•"/>
            </a:pPr>
            <a:r>
              <a:rPr lang="en-US" sz="2400">
                <a:solidFill>
                  <a:srgbClr val="002060"/>
                </a:solidFill>
              </a:rPr>
              <a:t>Is the employee alleging illegal conduct?</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dirty="0">
                <a:solidFill>
                  <a:schemeClr val="bg2"/>
                </a:solidFill>
              </a:rPr>
              <a:t>Note:</a:t>
            </a:r>
            <a:r>
              <a:rPr lang="en-US" altLang="en-US" sz="2800" dirty="0">
                <a:solidFill>
                  <a:schemeClr val="bg2"/>
                </a:solidFill>
              </a:rPr>
              <a:t> Familiarize yourself with the elements of discriminatory harassment before you read the facts/analysis.</a:t>
            </a:r>
          </a:p>
          <a:p>
            <a:pPr eaLnBrk="1" hangingPunct="1"/>
            <a:r>
              <a:rPr lang="en-US" altLang="en-US" sz="2800" b="1" u="sng" dirty="0"/>
              <a:t>Unwelcome</a:t>
            </a:r>
            <a:r>
              <a:rPr lang="en-US" altLang="en-US" sz="2800" dirty="0"/>
              <a:t> conduct or communication;</a:t>
            </a:r>
          </a:p>
          <a:p>
            <a:pPr eaLnBrk="1" hangingPunct="1"/>
            <a:r>
              <a:rPr lang="en-US" altLang="en-US" sz="2800" b="1" u="sng" dirty="0"/>
              <a:t>Based on</a:t>
            </a:r>
            <a:r>
              <a:rPr lang="en-US" altLang="en-US" sz="2800" dirty="0"/>
              <a:t> actual or perceived protected class;</a:t>
            </a:r>
          </a:p>
          <a:p>
            <a:pPr eaLnBrk="1" hangingPunct="1"/>
            <a:r>
              <a:rPr lang="en-US" altLang="en-US" sz="2800" dirty="0"/>
              <a:t>That has a </a:t>
            </a:r>
            <a:r>
              <a:rPr lang="en-US" altLang="en-US" sz="2800" b="1" u="sng" dirty="0"/>
              <a:t>negative effect</a:t>
            </a:r>
            <a:r>
              <a:rPr lang="en-US" altLang="en-US" sz="2800" dirty="0"/>
              <a:t> or </a:t>
            </a:r>
            <a:r>
              <a:rPr lang="en-US" altLang="en-US" sz="2800" b="1" u="sng" dirty="0"/>
              <a:t>is likely to </a:t>
            </a:r>
            <a:r>
              <a:rPr lang="en-US" altLang="en-US" sz="2800" dirty="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Determine Appropriate Action </a:t>
            </a:r>
            <a:r>
              <a:rPr lang="en-US">
                <a:solidFill>
                  <a:srgbClr val="00A353"/>
                </a:solidFill>
              </a:rPr>
              <a:t>Employee</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fontScale="92500" lnSpcReduction="20000"/>
          </a:bodyPr>
          <a:lstStyle/>
          <a:p>
            <a:r>
              <a:rPr lang="en-US" sz="2400">
                <a:solidFill>
                  <a:srgbClr val="002060"/>
                </a:solidFill>
              </a:rPr>
              <a:t>Non-disciplinary options</a:t>
            </a:r>
          </a:p>
          <a:p>
            <a:pPr marL="342900" indent="-342900">
              <a:buFont typeface="Arial" panose="020B0604020202020204" pitchFamily="34" charset="0"/>
              <a:buChar char="•"/>
            </a:pPr>
            <a:r>
              <a:rPr lang="en-US" sz="2400">
                <a:solidFill>
                  <a:srgbClr val="002060"/>
                </a:solidFill>
              </a:rPr>
              <a:t>Informal process (supervisory coaching, training, letter of expectation, alternative dispute resolution)</a:t>
            </a:r>
            <a:endParaRPr lang="en-US" sz="2400">
              <a:solidFill>
                <a:srgbClr val="002060"/>
              </a:solidFill>
              <a:ea typeface="Calibri"/>
              <a:cs typeface="Calibri"/>
            </a:endParaRPr>
          </a:p>
          <a:p>
            <a:pPr marL="342900" indent="-342900">
              <a:buFont typeface="Arial" panose="020B0604020202020204" pitchFamily="34" charset="0"/>
              <a:buChar char="•"/>
            </a:pPr>
            <a:r>
              <a:rPr lang="en-US" sz="2400">
                <a:solidFill>
                  <a:srgbClr val="002060"/>
                </a:solidFill>
              </a:rPr>
              <a:t>Reassignment?</a:t>
            </a:r>
          </a:p>
          <a:p>
            <a:pPr marL="342900" indent="-342900">
              <a:buFont typeface="Arial" panose="020B0604020202020204" pitchFamily="34" charset="0"/>
              <a:buChar char="•"/>
            </a:pPr>
            <a:endParaRPr lang="en-US" sz="2400">
              <a:solidFill>
                <a:srgbClr val="002060"/>
              </a:solidFill>
            </a:endParaRPr>
          </a:p>
          <a:p>
            <a:r>
              <a:rPr lang="en-US" sz="2400">
                <a:solidFill>
                  <a:srgbClr val="002060"/>
                </a:solidFill>
              </a:rPr>
              <a:t>Types of progressive discipline*</a:t>
            </a:r>
          </a:p>
          <a:p>
            <a:pPr marL="342900" indent="-342900">
              <a:buFont typeface="Arial" panose="020B0604020202020204" pitchFamily="34" charset="0"/>
              <a:buChar char="•"/>
            </a:pPr>
            <a:r>
              <a:rPr lang="en-US" sz="2400">
                <a:solidFill>
                  <a:srgbClr val="002060"/>
                </a:solidFill>
              </a:rPr>
              <a:t>Oral reprimand</a:t>
            </a:r>
          </a:p>
          <a:p>
            <a:pPr marL="342900" indent="-342900">
              <a:buFont typeface="Arial" panose="020B0604020202020204" pitchFamily="34" charset="0"/>
              <a:buChar char="•"/>
            </a:pPr>
            <a:r>
              <a:rPr lang="en-US" sz="2400">
                <a:solidFill>
                  <a:srgbClr val="002060"/>
                </a:solidFill>
              </a:rPr>
              <a:t>Written reprimand</a:t>
            </a:r>
          </a:p>
          <a:p>
            <a:pPr marL="342900" indent="-342900">
              <a:buFont typeface="Arial" panose="020B0604020202020204" pitchFamily="34" charset="0"/>
              <a:buChar char="•"/>
            </a:pPr>
            <a:r>
              <a:rPr lang="en-US" sz="2400">
                <a:solidFill>
                  <a:srgbClr val="002060"/>
                </a:solidFill>
              </a:rPr>
              <a:t>Suspension (with or without pay)</a:t>
            </a:r>
          </a:p>
          <a:p>
            <a:pPr marL="342900" indent="-342900">
              <a:buFont typeface="Arial" panose="020B0604020202020204" pitchFamily="34" charset="0"/>
              <a:buChar char="•"/>
            </a:pPr>
            <a:r>
              <a:rPr lang="en-US" sz="2400">
                <a:solidFill>
                  <a:srgbClr val="002060"/>
                </a:solidFill>
              </a:rPr>
              <a:t>Vacation reduction per CBA (e.g., MAPE, MMA, MSUAASF)</a:t>
            </a:r>
          </a:p>
          <a:p>
            <a:pPr marL="342900" indent="-342900">
              <a:buFont typeface="Arial" panose="020B0604020202020204" pitchFamily="34" charset="0"/>
              <a:buChar char="•"/>
            </a:pPr>
            <a:r>
              <a:rPr lang="en-US" sz="2400">
                <a:solidFill>
                  <a:srgbClr val="002060"/>
                </a:solidFill>
              </a:rPr>
              <a:t>Demotion</a:t>
            </a:r>
          </a:p>
          <a:p>
            <a:pPr marL="342900" indent="-342900">
              <a:buFont typeface="Arial" panose="020B0604020202020204" pitchFamily="34" charset="0"/>
              <a:buChar char="•"/>
            </a:pPr>
            <a:r>
              <a:rPr lang="en-US" sz="2400">
                <a:solidFill>
                  <a:srgbClr val="002060"/>
                </a:solidFill>
              </a:rPr>
              <a:t>Discharge</a:t>
            </a:r>
          </a:p>
          <a:p>
            <a:r>
              <a:rPr lang="en-US" sz="240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Determine Appropriate Action </a:t>
            </a:r>
            <a:r>
              <a:rPr lang="en-US">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a:solidFill>
                  <a:srgbClr val="002060"/>
                </a:solidFill>
              </a:rPr>
              <a:t>Warning</a:t>
            </a:r>
          </a:p>
          <a:p>
            <a:pPr marL="342900" lvl="1" indent="-342900">
              <a:buFont typeface="Wingdings" panose="05000000000000000000" pitchFamily="2" charset="2"/>
              <a:buChar char="§"/>
            </a:pPr>
            <a:r>
              <a:rPr lang="en-US" sz="2000">
                <a:solidFill>
                  <a:srgbClr val="002060"/>
                </a:solidFill>
              </a:rPr>
              <a:t>Probation</a:t>
            </a:r>
          </a:p>
          <a:p>
            <a:pPr marL="342900" lvl="1" indent="-342900">
              <a:buFont typeface="Wingdings" panose="05000000000000000000" pitchFamily="2" charset="2"/>
              <a:buChar char="§"/>
            </a:pPr>
            <a:r>
              <a:rPr lang="en-US" sz="200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a:solidFill>
                  <a:srgbClr val="002060"/>
                </a:solidFill>
              </a:rPr>
              <a:t>Required training</a:t>
            </a:r>
          </a:p>
          <a:p>
            <a:pPr marL="342900" lvl="1" indent="-342900">
              <a:buFont typeface="Wingdings" panose="05000000000000000000" pitchFamily="2" charset="2"/>
              <a:buChar char="§"/>
            </a:pPr>
            <a:r>
              <a:rPr lang="en-US" sz="2000">
                <a:solidFill>
                  <a:srgbClr val="002060"/>
                </a:solidFill>
              </a:rPr>
              <a:t>No contact</a:t>
            </a:r>
          </a:p>
          <a:p>
            <a:pPr marL="342900" lvl="1" indent="-342900">
              <a:buFont typeface="Wingdings" panose="05000000000000000000" pitchFamily="2" charset="2"/>
              <a:buChar char="§"/>
            </a:pPr>
            <a:r>
              <a:rPr lang="en-US" sz="2000">
                <a:solidFill>
                  <a:srgbClr val="002060"/>
                </a:solidFill>
              </a:rPr>
              <a:t>Suspension</a:t>
            </a:r>
          </a:p>
          <a:p>
            <a:pPr marL="342900" lvl="1" indent="-342900">
              <a:buFont typeface="Wingdings" panose="05000000000000000000" pitchFamily="2" charset="2"/>
              <a:buChar char="§"/>
            </a:pPr>
            <a:r>
              <a:rPr lang="en-US" sz="2000">
                <a:solidFill>
                  <a:srgbClr val="002060"/>
                </a:solidFill>
              </a:rPr>
              <a:t>Expulsion</a:t>
            </a:r>
          </a:p>
          <a:p>
            <a:r>
              <a:rPr lang="en-US" sz="240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Components of Disciplinary Letter</a:t>
            </a:r>
          </a:p>
          <a:p>
            <a:pPr marL="342900" indent="-342900">
              <a:buFont typeface="Arial" panose="020B0604020202020204" pitchFamily="34" charset="0"/>
              <a:buChar char="•"/>
            </a:pPr>
            <a:r>
              <a:rPr lang="en-US" sz="2400">
                <a:solidFill>
                  <a:srgbClr val="002060"/>
                </a:solidFill>
              </a:rPr>
              <a:t>Level of discipline</a:t>
            </a:r>
          </a:p>
          <a:p>
            <a:pPr marL="342900" indent="-342900">
              <a:buFont typeface="Arial" panose="020B0604020202020204" pitchFamily="34" charset="0"/>
              <a:buChar char="•"/>
            </a:pPr>
            <a:r>
              <a:rPr lang="en-US" sz="2400">
                <a:solidFill>
                  <a:srgbClr val="002060"/>
                </a:solidFill>
              </a:rPr>
              <a:t>Reason(s) for discipline</a:t>
            </a:r>
          </a:p>
          <a:p>
            <a:pPr marL="342900" indent="-342900">
              <a:buFont typeface="Arial" panose="020B0604020202020204" pitchFamily="34" charset="0"/>
              <a:buChar char="•"/>
            </a:pPr>
            <a:r>
              <a:rPr lang="en-US" sz="2400">
                <a:solidFill>
                  <a:srgbClr val="002060"/>
                </a:solidFill>
              </a:rPr>
              <a:t>Past warnings and/or discipline the employee has received</a:t>
            </a:r>
          </a:p>
          <a:p>
            <a:pPr marL="342900" indent="-342900">
              <a:buFont typeface="Arial" panose="020B0604020202020204" pitchFamily="34" charset="0"/>
              <a:buChar char="•"/>
            </a:pPr>
            <a:r>
              <a:rPr lang="en-US" sz="240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Components of Disciplinary Letter – cont’d</a:t>
            </a:r>
          </a:p>
          <a:p>
            <a:pPr marL="342900" indent="-342900">
              <a:buFont typeface="Arial" panose="020B0604020202020204" pitchFamily="34" charset="0"/>
              <a:buChar char="•"/>
            </a:pPr>
            <a:r>
              <a:rPr lang="en-US" sz="2400">
                <a:solidFill>
                  <a:srgbClr val="002060"/>
                </a:solidFill>
              </a:rPr>
              <a:t>Corrective action required of employee</a:t>
            </a:r>
          </a:p>
          <a:p>
            <a:pPr marL="342900" indent="-342900">
              <a:buFont typeface="Arial" panose="020B0604020202020204" pitchFamily="34" charset="0"/>
              <a:buChar char="•"/>
            </a:pPr>
            <a:r>
              <a:rPr lang="en-US" sz="2400">
                <a:solidFill>
                  <a:srgbClr val="002060"/>
                </a:solidFill>
              </a:rPr>
              <a:t>Referral to EAP, if your practice</a:t>
            </a:r>
          </a:p>
          <a:p>
            <a:pPr marL="342900" indent="-342900">
              <a:buFont typeface="Arial" panose="020B0604020202020204" pitchFamily="34" charset="0"/>
              <a:buChar char="•"/>
            </a:pPr>
            <a:r>
              <a:rPr lang="en-US" sz="2400">
                <a:solidFill>
                  <a:srgbClr val="002060"/>
                </a:solidFill>
              </a:rPr>
              <a:t>Consequences of failure to measurably improve</a:t>
            </a:r>
          </a:p>
          <a:p>
            <a:pPr marL="342900" indent="-342900">
              <a:buFont typeface="Arial" panose="020B0604020202020204" pitchFamily="34" charset="0"/>
              <a:buChar char="•"/>
            </a:pPr>
            <a:r>
              <a:rPr lang="en-US" sz="240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internal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Next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a:solidFill>
                  <a:srgbClr val="002060"/>
                </a:solidFill>
              </a:rPr>
              <a:t>Procedure 1B.1.1 Part 7 Subpart C</a:t>
            </a:r>
          </a:p>
          <a:p>
            <a:pPr algn="ctr"/>
            <a:endParaRPr lang="en-US" sz="2400">
              <a:solidFill>
                <a:srgbClr val="002060"/>
              </a:solidFill>
            </a:endParaRPr>
          </a:p>
          <a:p>
            <a:pPr algn="ctr"/>
            <a:r>
              <a:rPr lang="en-US" sz="2400" u="sng">
                <a:solidFill>
                  <a:srgbClr val="002060"/>
                </a:solidFill>
              </a:rPr>
              <a:t>and/or</a:t>
            </a:r>
          </a:p>
          <a:p>
            <a:pPr algn="ctr"/>
            <a:endParaRPr lang="en-US" sz="2400" u="sng">
              <a:solidFill>
                <a:srgbClr val="002060"/>
              </a:solidFill>
            </a:endParaRPr>
          </a:p>
          <a:p>
            <a:pPr algn="ctr"/>
            <a:r>
              <a:rPr lang="en-US" sz="2400">
                <a:solidFill>
                  <a:srgbClr val="002060"/>
                </a:solidFill>
              </a:rPr>
              <a:t>Collective Bargaining Agreement</a:t>
            </a:r>
          </a:p>
          <a:p>
            <a:pPr algn="ctr"/>
            <a:endParaRPr lang="en-US" sz="2400">
              <a:solidFill>
                <a:srgbClr val="002060"/>
              </a:solidFill>
            </a:endParaRPr>
          </a:p>
          <a:p>
            <a:pPr algn="ctr"/>
            <a:r>
              <a:rPr lang="en-US" sz="2400" u="sng">
                <a:solidFill>
                  <a:srgbClr val="002060"/>
                </a:solidFill>
              </a:rPr>
              <a:t>and/or</a:t>
            </a:r>
          </a:p>
          <a:p>
            <a:pPr algn="ctr"/>
            <a:endParaRPr lang="en-US" sz="2400" u="sng">
              <a:solidFill>
                <a:srgbClr val="002060"/>
              </a:solidFill>
            </a:endParaRPr>
          </a:p>
          <a:p>
            <a:pPr algn="ctr"/>
            <a:r>
              <a:rPr lang="en-US" sz="240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3" name="Text Placeholder 2"/>
          <p:cNvSpPr>
            <a:spLocks noGrp="1"/>
          </p:cNvSpPr>
          <p:nvPr>
            <p:ph type="body" sz="quarter" idx="11"/>
          </p:nvPr>
        </p:nvSpPr>
        <p:spPr/>
        <p:txBody>
          <a:bodyPr/>
          <a:lstStyle/>
          <a:p>
            <a:r>
              <a:rPr lang="en-US"/>
              <a:t>Office Of General Counsel</a:t>
            </a:r>
          </a:p>
        </p:txBody>
      </p:sp>
      <p:sp>
        <p:nvSpPr>
          <p:cNvPr id="5" name="Text Placeholder 4"/>
          <p:cNvSpPr>
            <a:spLocks noGrp="1"/>
          </p:cNvSpPr>
          <p:nvPr>
            <p:ph type="body" sz="quarter" idx="13"/>
          </p:nvPr>
        </p:nvSpPr>
        <p:spPr/>
        <p:txBody>
          <a:bodyPr vert="horz" lIns="91440" tIns="45720" rIns="91440" bIns="45720" rtlCol="0" anchor="t">
            <a:normAutofit fontScale="70000" lnSpcReduction="20000"/>
          </a:bodyPr>
          <a:lstStyle/>
          <a:p>
            <a:r>
              <a:rPr lang="en-US"/>
              <a:t>Kevin Finnerty</a:t>
            </a:r>
          </a:p>
          <a:p>
            <a:r>
              <a:rPr lang="en-US"/>
              <a:t>Assistant General Counsel</a:t>
            </a:r>
            <a:endParaRPr lang="en-US">
              <a:cs typeface="Calibri"/>
            </a:endParaRP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lstStyle/>
          <a:p>
            <a:endParaRPr lang="en-US"/>
          </a:p>
        </p:txBody>
      </p:sp>
      <p:sp>
        <p:nvSpPr>
          <p:cNvPr id="8" name="Text Placeholder 7">
            <a:extLst>
              <a:ext uri="{FF2B5EF4-FFF2-40B4-BE49-F238E27FC236}">
                <a16:creationId xmlns:a16="http://schemas.microsoft.com/office/drawing/2014/main" id="{33C47B76-BEEE-7DE7-CFB0-4C73AF0BFB04}"/>
              </a:ext>
              <a:ext uri="{C183D7F6-B498-43B3-948B-1728B52AA6E4}">
                <adec:decorative xmlns:adec="http://schemas.microsoft.com/office/drawing/2017/decorative" val="1"/>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3931957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dirty="0">
                <a:solidFill>
                  <a:schemeClr val="bg2"/>
                </a:solidFill>
              </a:rPr>
              <a:t>The examples of discriminatory harassment include:</a:t>
            </a:r>
          </a:p>
          <a:p>
            <a:r>
              <a:rPr lang="en-US" altLang="en-US" sz="2800" dirty="0"/>
              <a:t>Oral or written conduct such as jokes, innuendo, slurs, name calling, negative comments about cultural norms, circulating rumors;</a:t>
            </a:r>
          </a:p>
          <a:p>
            <a:r>
              <a:rPr lang="en-US" altLang="en-US" sz="2800" dirty="0"/>
              <a:t>Physical conduct, battery, blocking movement;</a:t>
            </a:r>
          </a:p>
          <a:p>
            <a:r>
              <a:rPr lang="en-US" altLang="en-US" sz="2800" dirty="0"/>
              <a:t>Non-verbal derogatory gestures, stalking, interference with work performance;</a:t>
            </a:r>
          </a:p>
          <a:p>
            <a:r>
              <a:rPr lang="en-US" altLang="en-US" sz="2800" dirty="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a:t>Remember Basic Duty.</a:t>
            </a:r>
          </a:p>
          <a:p>
            <a:pPr lvl="1"/>
            <a:r>
              <a:rPr lang="en-US"/>
              <a:t>Eliminate discrimination/harassment, prevent its recurrence, and address its effects.</a:t>
            </a:r>
          </a:p>
          <a:p>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a:normAutofit lnSpcReduction="10000"/>
          </a:bodyPr>
          <a:lstStyle/>
          <a:p>
            <a:r>
              <a:rPr lang="en-US"/>
              <a:t>One system-wide Policy and Procedure.</a:t>
            </a:r>
          </a:p>
          <a:p>
            <a:pPr lvl="1"/>
            <a:r>
              <a:rPr lang="en-US"/>
              <a:t>Students and employees.</a:t>
            </a:r>
          </a:p>
          <a:p>
            <a:r>
              <a:rPr lang="en-US"/>
              <a:t>Previously the same as 1B.1.1 but now modified because of new Title IX regulations.</a:t>
            </a:r>
          </a:p>
          <a:p>
            <a:r>
              <a:rPr lang="en-US"/>
              <a:t>Modified Investigator/Decision-Maker Model.  </a:t>
            </a:r>
          </a:p>
          <a:p>
            <a:pPr lvl="1"/>
            <a:r>
              <a:rPr lang="en-US"/>
              <a:t>Investigator.</a:t>
            </a:r>
          </a:p>
          <a:p>
            <a:pPr lvl="1"/>
            <a:r>
              <a:rPr lang="en-US"/>
              <a:t>Ch. 14 Hearing and then report and recommendation to Decision-Maker.  </a:t>
            </a:r>
          </a:p>
          <a:p>
            <a:pPr lvl="1"/>
            <a:r>
              <a:rPr lang="en-US"/>
              <a:t>Decision-Maker.</a:t>
            </a:r>
          </a:p>
          <a:p>
            <a:pPr lvl="1"/>
            <a:r>
              <a:rPr lang="en-US"/>
              <a:t>Appeal or CBA. </a:t>
            </a:r>
          </a:p>
        </p:txBody>
      </p:sp>
    </p:spTree>
    <p:extLst>
      <p:ext uri="{BB962C8B-B14F-4D97-AF65-F5344CB8AC3E}">
        <p14:creationId xmlns:p14="http://schemas.microsoft.com/office/powerpoint/2010/main" val="33312193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a:normAutofit fontScale="85000" lnSpcReduction="20000"/>
          </a:bodyPr>
          <a:lstStyle/>
          <a:p>
            <a:r>
              <a:rPr lang="en-US"/>
              <a:t>See System Procedure 1B.3.1, Part 7, Subpart D, 3.</a:t>
            </a:r>
          </a:p>
          <a:p>
            <a:r>
              <a:rPr lang="en-US"/>
              <a:t>Receive and review ALJ report and recommendation.</a:t>
            </a:r>
          </a:p>
          <a:p>
            <a:r>
              <a:rPr lang="en-US"/>
              <a:t>Consult with assigned AAG or OCR representative.</a:t>
            </a:r>
          </a:p>
          <a:p>
            <a:r>
              <a:rPr lang="en-US"/>
              <a:t>Issue written determination with 6 required elements.</a:t>
            </a:r>
          </a:p>
          <a:p>
            <a:pPr lvl="1"/>
            <a:r>
              <a:rPr lang="en-US"/>
              <a:t>Identify allegations potentially violating the policy.</a:t>
            </a:r>
          </a:p>
          <a:p>
            <a:pPr lvl="1"/>
            <a:r>
              <a:rPr lang="en-US"/>
              <a:t>Description of procedural steps.</a:t>
            </a:r>
          </a:p>
          <a:p>
            <a:pPr lvl="1"/>
            <a:r>
              <a:rPr lang="en-US"/>
              <a:t>Findings of fact.</a:t>
            </a:r>
          </a:p>
          <a:p>
            <a:pPr lvl="1"/>
            <a:r>
              <a:rPr lang="en-US"/>
              <a:t>Conclusions regarding application of the policy to the facts.</a:t>
            </a:r>
          </a:p>
          <a:p>
            <a:pPr lvl="1"/>
            <a:r>
              <a:rPr lang="en-US"/>
              <a:t>Results as to each allegation (responsible; not responsible, and sanctions if responsible).</a:t>
            </a:r>
          </a:p>
          <a:p>
            <a:pPr lvl="1"/>
            <a:r>
              <a:rPr lang="en-US"/>
              <a:t>Procedures and bases for appeal.</a:t>
            </a:r>
          </a:p>
          <a:p>
            <a:r>
              <a:rPr lang="en-US"/>
              <a:t>KEY – Written determination may satisfy these elements by ADOPTING the report and recommendation.  </a:t>
            </a:r>
          </a:p>
        </p:txBody>
      </p:sp>
    </p:spTree>
    <p:extLst>
      <p:ext uri="{BB962C8B-B14F-4D97-AF65-F5344CB8AC3E}">
        <p14:creationId xmlns:p14="http://schemas.microsoft.com/office/powerpoint/2010/main" val="17526823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a:lstStyle/>
          <a:p>
            <a:r>
              <a:rPr lang="en-US"/>
              <a:t>Think about how your campus can support decision-makers especially on sanctions.  </a:t>
            </a:r>
          </a:p>
          <a:p>
            <a:r>
              <a:rPr lang="en-US"/>
              <a:t>Student complainants with a complaint that involves a grade or academic issue (typically this is a 1B.1).</a:t>
            </a:r>
          </a:p>
          <a:p>
            <a:pPr lvl="1"/>
            <a:r>
              <a:rPr lang="en-US"/>
              <a:t>Coordinate with grade appeal or other academic process.  </a:t>
            </a:r>
          </a:p>
          <a:p>
            <a:r>
              <a:rPr lang="en-US"/>
              <a:t>OGC Assistance.</a:t>
            </a:r>
          </a:p>
          <a:p>
            <a:pPr lvl="1"/>
            <a:r>
              <a:rPr lang="en-US"/>
              <a:t>Student Respondent – Scott Goings.</a:t>
            </a:r>
          </a:p>
          <a:p>
            <a:pPr lvl="1"/>
            <a:r>
              <a:rPr lang="en-US"/>
              <a:t>Employee Respondent – Kevin Finnerty.</a:t>
            </a:r>
          </a:p>
        </p:txBody>
      </p:sp>
    </p:spTree>
    <p:extLst>
      <p:ext uri="{BB962C8B-B14F-4D97-AF65-F5344CB8AC3E}">
        <p14:creationId xmlns:p14="http://schemas.microsoft.com/office/powerpoint/2010/main" val="26853338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3600" b="1" i="0" u="none" strike="noStrike" kern="1200" cap="none" spc="0" normalizeH="0" baseline="0" noProof="0" dirty="0">
                <a:ln>
                  <a:noFill/>
                </a:ln>
                <a:solidFill>
                  <a:schemeClr val="tx2"/>
                </a:solidFill>
                <a:effectLst/>
                <a:uLnTx/>
                <a:uFillTx/>
                <a:latin typeface="+mn-lt"/>
                <a:ea typeface="+mn-ea"/>
                <a:cs typeface="+mn-cs"/>
              </a:rPr>
            </a:br>
            <a:r>
              <a:rPr kumimoji="0" lang="en-US" sz="36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3600" b="1" i="0" u="none" strike="noStrike" kern="1200" cap="none" spc="0" normalizeH="0" baseline="0" noProof="0" dirty="0">
                <a:ln>
                  <a:noFill/>
                </a:ln>
                <a:solidFill>
                  <a:schemeClr val="tx2"/>
                </a:solidFill>
                <a:effectLst/>
                <a:uLnTx/>
                <a:uFillTx/>
                <a:latin typeface="+mn-lt"/>
                <a:ea typeface="+mn-ea"/>
                <a:cs typeface="+mn-cs"/>
              </a:rPr>
            </a:br>
            <a:r>
              <a:rPr kumimoji="0" lang="en-US" sz="36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buNone/>
            </a:pPr>
            <a:endParaRPr lang="en-US" b="1" dirty="0"/>
          </a:p>
          <a:p>
            <a:pPr marL="0" indent="0" algn="ctr">
              <a:buNone/>
            </a:pPr>
            <a:r>
              <a:rPr lang="en-US" sz="3200" b="1" dirty="0"/>
              <a:t>General Counsel</a:t>
            </a:r>
            <a:endParaRPr lang="en-US" sz="3200" b="1" dirty="0">
              <a:cs typeface="Calibri"/>
            </a:endParaRPr>
          </a:p>
          <a:p>
            <a:pPr marL="0" indent="0" algn="ctr">
              <a:buNone/>
            </a:pPr>
            <a:r>
              <a:rPr lang="en-US" dirty="0">
                <a:hlinkClick r:id="rId3"/>
              </a:rPr>
              <a:t>https://www.minnstate.edu/system/ogc/index.html</a:t>
            </a:r>
            <a:r>
              <a:rPr lang="en-US" dirty="0"/>
              <a:t> </a:t>
            </a: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2A1D569D-0F18-467C-AD3B-62699C7C14A2}"/>
</file>

<file path=customXml/itemProps2.xml><?xml version="1.0" encoding="utf-8"?>
<ds:datastoreItem xmlns:ds="http://schemas.openxmlformats.org/officeDocument/2006/customXml" ds:itemID="{92569E1F-F7F1-4E65-BAB2-E49EE65B47D2}"/>
</file>

<file path=customXml/itemProps3.xml><?xml version="1.0" encoding="utf-8"?>
<ds:datastoreItem xmlns:ds="http://schemas.openxmlformats.org/officeDocument/2006/customXml" ds:itemID="{75B0E9FE-0571-4079-A43A-E3D9727B1684}"/>
</file>

<file path=docProps/app.xml><?xml version="1.0" encoding="utf-8"?>
<Properties xmlns="http://schemas.openxmlformats.org/officeDocument/2006/extended-properties" xmlns:vt="http://schemas.openxmlformats.org/officeDocument/2006/docPropsVTypes">
  <Template>2017 -- 1B1 Decisionmaker -- Analyzing the Report</Template>
  <TotalTime>280</TotalTime>
  <Words>4675</Words>
  <Application>Microsoft Office PowerPoint</Application>
  <PresentationFormat>On-screen Show (4:3)</PresentationFormat>
  <Paragraphs>601</Paragraphs>
  <Slides>87</Slides>
  <Notes>74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87</vt:i4>
      </vt:variant>
    </vt:vector>
  </HeadingPairs>
  <TitlesOfParts>
    <vt:vector size="95" baseType="lpstr">
      <vt:lpstr>Arial</vt:lpstr>
      <vt:lpstr>Calibri</vt:lpstr>
      <vt:lpstr>Corbel</vt:lpstr>
      <vt:lpstr>Courier New</vt:lpstr>
      <vt:lpstr>Times New Roman</vt:lpstr>
      <vt:lpstr>Wingdings</vt:lpstr>
      <vt:lpstr>Office Theme</vt:lpstr>
      <vt:lpstr>Custom Design</vt:lpstr>
      <vt:lpstr>Analyzing the Investigative Report</vt:lpstr>
      <vt:lpstr>What is a Decisionmaker deciding?</vt:lpstr>
      <vt:lpstr>Analyzing a 1B.1 Investigation Report</vt:lpstr>
      <vt:lpstr>Analyzing a 1B.1 Investigation Report, continued</vt:lpstr>
      <vt:lpstr>Analyzing a 1B.1 Investigation Report, multi-part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Report: First Review</vt:lpstr>
      <vt:lpstr>Analyzing the Report: Reasons to Pause </vt:lpstr>
      <vt:lpstr>Analyzing the Report: Right to Respond</vt:lpstr>
      <vt:lpstr>Analyzing the Report: Closer Look</vt:lpstr>
      <vt:lpstr>Analyzing the Investigation Report</vt:lpstr>
      <vt:lpstr>Reviewing the Investigative Report</vt:lpstr>
      <vt:lpstr>Meeting Complainant, Respondent or Others</vt:lpstr>
      <vt:lpstr>Meeting Complainant, Respondent or Others, continued</vt:lpstr>
      <vt:lpstr>Deciding if Misconduct Occurred</vt:lpstr>
      <vt:lpstr>Deciding if Misconduct Occurred: Proof</vt:lpstr>
      <vt:lpstr>Deciding if Misconduct Occurred: Totality of Facts</vt:lpstr>
      <vt:lpstr>Determining Appropriate Action</vt:lpstr>
      <vt:lpstr>Determining Appropriate Action: Framework</vt:lpstr>
      <vt:lpstr>Determining Appropriate Action: Considerations</vt:lpstr>
      <vt:lpstr>Determining Appropriate Action: Elements</vt:lpstr>
      <vt:lpstr>Determining Appropriate Action: Additional Considerations</vt:lpstr>
      <vt:lpstr>Risk Assessment Prior to Taking Disciplinary Action</vt:lpstr>
      <vt:lpstr>Determine Appropriate Action Employee</vt:lpstr>
      <vt:lpstr>Determine Appropriate Action Student Conduct Sanctions</vt:lpstr>
      <vt:lpstr>Implement Appropriate Action</vt:lpstr>
      <vt:lpstr>Implement Appropriate Action, continued</vt:lpstr>
      <vt:lpstr>Implement Appropriate Action, internal steps</vt:lpstr>
      <vt:lpstr>Implement Appropriate Action: Next Steps</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Contact Information Minnesota State Colleges &amp; Universities  System Office</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decisionmaker training November 2023</dc:title>
  <dc:creator>Elizabeth Rome</dc:creator>
  <cp:keywords>Resolution personnel</cp:keywords>
  <cp:lastModifiedBy>Atteberry, Ashley J</cp:lastModifiedBy>
  <cp:revision>8</cp:revision>
  <cp:lastPrinted>2019-09-20T15:01:46Z</cp:lastPrinted>
  <dcterms:created xsi:type="dcterms:W3CDTF">2018-06-07T20:23:22Z</dcterms:created>
  <dcterms:modified xsi:type="dcterms:W3CDTF">2026-02-27T15:43:59Z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ies>
</file>