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slideLayouts/slideLayout14.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Lst>
  <p:notesMasterIdLst>
    <p:notesMasterId r:id="rId84"/>
  </p:notesMasterIdLst>
  <p:handoutMasterIdLst>
    <p:handoutMasterId r:id="rId85"/>
  </p:handoutMasterIdLst>
  <p:sldIdLst>
    <p:sldId id="333" r:id="rId3"/>
    <p:sldId id="488" r:id="rId4"/>
    <p:sldId id="257" r:id="rId5"/>
    <p:sldId id="295" r:id="rId6"/>
    <p:sldId id="296" r:id="rId7"/>
    <p:sldId id="297" r:id="rId8"/>
    <p:sldId id="299" r:id="rId9"/>
    <p:sldId id="301" r:id="rId10"/>
    <p:sldId id="302" r:id="rId11"/>
    <p:sldId id="484" r:id="rId12"/>
    <p:sldId id="303" r:id="rId13"/>
    <p:sldId id="485" r:id="rId14"/>
    <p:sldId id="304" r:id="rId15"/>
    <p:sldId id="305" r:id="rId16"/>
    <p:sldId id="306" r:id="rId17"/>
    <p:sldId id="307" r:id="rId18"/>
    <p:sldId id="308" r:id="rId19"/>
    <p:sldId id="309" r:id="rId20"/>
    <p:sldId id="310" r:id="rId21"/>
    <p:sldId id="312" r:id="rId22"/>
    <p:sldId id="313" r:id="rId23"/>
    <p:sldId id="486" r:id="rId24"/>
    <p:sldId id="314" r:id="rId25"/>
    <p:sldId id="315" r:id="rId26"/>
    <p:sldId id="316" r:id="rId27"/>
    <p:sldId id="300" r:id="rId28"/>
    <p:sldId id="325" r:id="rId29"/>
    <p:sldId id="317" r:id="rId30"/>
    <p:sldId id="318" r:id="rId31"/>
    <p:sldId id="319" r:id="rId32"/>
    <p:sldId id="320" r:id="rId33"/>
    <p:sldId id="321" r:id="rId34"/>
    <p:sldId id="322" r:id="rId35"/>
    <p:sldId id="323" r:id="rId36"/>
    <p:sldId id="324" r:id="rId37"/>
    <p:sldId id="326" r:id="rId38"/>
    <p:sldId id="329" r:id="rId39"/>
    <p:sldId id="489" r:id="rId40"/>
    <p:sldId id="436" r:id="rId41"/>
    <p:sldId id="437" r:id="rId42"/>
    <p:sldId id="438" r:id="rId43"/>
    <p:sldId id="439" r:id="rId44"/>
    <p:sldId id="440" r:id="rId45"/>
    <p:sldId id="441" r:id="rId46"/>
    <p:sldId id="442" r:id="rId47"/>
    <p:sldId id="443" r:id="rId48"/>
    <p:sldId id="444" r:id="rId49"/>
    <p:sldId id="445" r:id="rId50"/>
    <p:sldId id="446" r:id="rId51"/>
    <p:sldId id="447" r:id="rId52"/>
    <p:sldId id="448" r:id="rId53"/>
    <p:sldId id="449" r:id="rId54"/>
    <p:sldId id="450" r:id="rId55"/>
    <p:sldId id="451" r:id="rId56"/>
    <p:sldId id="452" r:id="rId57"/>
    <p:sldId id="453" r:id="rId58"/>
    <p:sldId id="454" r:id="rId59"/>
    <p:sldId id="455" r:id="rId60"/>
    <p:sldId id="456" r:id="rId61"/>
    <p:sldId id="457" r:id="rId62"/>
    <p:sldId id="458" r:id="rId63"/>
    <p:sldId id="459" r:id="rId64"/>
    <p:sldId id="460" r:id="rId65"/>
    <p:sldId id="461" r:id="rId66"/>
    <p:sldId id="462" r:id="rId67"/>
    <p:sldId id="463" r:id="rId68"/>
    <p:sldId id="464" r:id="rId69"/>
    <p:sldId id="465" r:id="rId70"/>
    <p:sldId id="466" r:id="rId71"/>
    <p:sldId id="467" r:id="rId72"/>
    <p:sldId id="468" r:id="rId73"/>
    <p:sldId id="469" r:id="rId74"/>
    <p:sldId id="470" r:id="rId75"/>
    <p:sldId id="471" r:id="rId76"/>
    <p:sldId id="472" r:id="rId77"/>
    <p:sldId id="473" r:id="rId78"/>
    <p:sldId id="474" r:id="rId79"/>
    <p:sldId id="475" r:id="rId80"/>
    <p:sldId id="487" r:id="rId81"/>
    <p:sldId id="481" r:id="rId82"/>
    <p:sldId id="334" r:id="rId8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9" autoAdjust="0"/>
  </p:normalViewPr>
  <p:slideViewPr>
    <p:cSldViewPr>
      <p:cViewPr varScale="1">
        <p:scale>
          <a:sx n="80" d="100"/>
          <a:sy n="80" d="100"/>
        </p:scale>
        <p:origin x="90" y="114"/>
      </p:cViewPr>
      <p:guideLst>
        <p:guide orient="horz" pos="2160"/>
        <p:guide pos="2880"/>
      </p:guideLst>
    </p:cSldViewPr>
  </p:slideViewPr>
  <p:outlineViewPr>
    <p:cViewPr>
      <p:scale>
        <a:sx n="33" d="100"/>
        <a:sy n="33" d="100"/>
      </p:scale>
      <p:origin x="0" y="-10842"/>
    </p:cViewPr>
  </p:outlineViewPr>
  <p:notesTextViewPr>
    <p:cViewPr>
      <p:scale>
        <a:sx n="1" d="1"/>
        <a:sy n="1" d="1"/>
      </p:scale>
      <p:origin x="0" y="0"/>
    </p:cViewPr>
  </p:notesTextViewPr>
  <p:sorterViewPr>
    <p:cViewPr>
      <p:scale>
        <a:sx n="100" d="100"/>
        <a:sy n="100" d="100"/>
      </p:scale>
      <p:origin x="0" y="-12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notesMaster" Target="notesMasters/notesMaster1.xml"/><Relationship Id="rId89" Type="http://schemas.openxmlformats.org/officeDocument/2006/relationships/tableStyles" Target="tableStyle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customXml" Target="../customXml/item1.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handoutMaster" Target="handoutMasters/handout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theme" Target="theme/theme1.xml"/><Relationship Id="rId9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customXml" Target="../customXml/item3.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93703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9942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9073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4964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483851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1814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283226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8049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dirty="0"/>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dirty="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dirty="0">
                <a:solidFill>
                  <a:srgbClr val="ACA39A"/>
                </a:solidFill>
              </a:rPr>
              <a:t>30 East 7th Street</a:t>
            </a:r>
          </a:p>
          <a:p>
            <a:pPr lvl="0" algn="ctr"/>
            <a:r>
              <a:rPr lang="en-US" sz="2400" b="1" dirty="0">
                <a:solidFill>
                  <a:srgbClr val="ACA39A"/>
                </a:solidFill>
              </a:rPr>
              <a:t>St. Paul, MN  55101</a:t>
            </a:r>
          </a:p>
          <a:p>
            <a:pPr lvl="0" algn="ctr"/>
            <a:endParaRPr lang="en-US" sz="2400" b="1" dirty="0">
              <a:solidFill>
                <a:srgbClr val="ACA39A"/>
              </a:solidFill>
            </a:endParaRPr>
          </a:p>
          <a:p>
            <a:pPr lvl="0" algn="ctr"/>
            <a:r>
              <a:rPr lang="en-US" sz="2400" b="1" dirty="0">
                <a:solidFill>
                  <a:srgbClr val="ACA39A"/>
                </a:solidFill>
              </a:rPr>
              <a:t>651-201-1800</a:t>
            </a:r>
          </a:p>
          <a:p>
            <a:pPr lvl="0" algn="ctr"/>
            <a:r>
              <a:rPr lang="en-US" sz="2400" b="1" dirty="0">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dirty="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dirty="0"/>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dirty="0"/>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dirty="0"/>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dirty="0"/>
            </a:br>
            <a:r>
              <a:rPr lang="en-US" dirty="0"/>
              <a:t>Click to edit big idea:</a:t>
            </a:r>
            <a:br>
              <a:rPr lang="en-US" dirty="0"/>
            </a:br>
            <a:r>
              <a:rPr lang="en-US" dirty="0"/>
              <a:t>and copy description</a:t>
            </a:r>
            <a:br>
              <a:rPr lang="en-US" dirty="0"/>
            </a:br>
            <a:br>
              <a:rPr lang="en-US" dirty="0"/>
            </a:br>
            <a:br>
              <a:rPr lang="en-US" dirty="0"/>
            </a:br>
            <a:endParaRPr lang="en-US" dirty="0"/>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dirty="0"/>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dirty="0"/>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SECTION TITLE </a:t>
            </a:r>
          </a:p>
          <a:p>
            <a:pPr lvl="0"/>
            <a:r>
              <a:rPr lang="en-US" dirty="0"/>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dirty="0"/>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dirty="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80" r:id="rId14"/>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2" Type="http://schemas.openxmlformats.org/officeDocument/2006/relationships/hyperlink" Target="http://www.minnstate.edu/system/ogc/"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a:lstStyle/>
          <a:p>
            <a:r>
              <a:rPr lang="en-US" dirty="0"/>
              <a:t>April 18, 2022</a:t>
            </a:r>
          </a:p>
        </p:txBody>
      </p:sp>
      <p:sp>
        <p:nvSpPr>
          <p:cNvPr id="3" name="Text Placeholder 2"/>
          <p:cNvSpPr>
            <a:spLocks noGrp="1"/>
          </p:cNvSpPr>
          <p:nvPr>
            <p:ph type="body" sz="quarter" idx="11"/>
          </p:nvPr>
        </p:nvSpPr>
        <p:spPr>
          <a:xfrm>
            <a:off x="3581400" y="3241676"/>
            <a:ext cx="4495800" cy="417512"/>
          </a:xfrm>
        </p:spPr>
        <p:txBody>
          <a:bodyPr/>
          <a:lstStyle/>
          <a:p>
            <a:r>
              <a:rPr lang="en-US" dirty="0"/>
              <a:t>Office of Equity &amp; Inclusion </a:t>
            </a:r>
          </a:p>
          <a:p>
            <a:endParaRPr lang="en-US" dirty="0"/>
          </a:p>
        </p:txBody>
      </p:sp>
      <p:sp>
        <p:nvSpPr>
          <p:cNvPr id="8" name="Text Placeholder 4"/>
          <p:cNvSpPr>
            <a:spLocks noGrp="1"/>
          </p:cNvSpPr>
          <p:nvPr>
            <p:ph type="body" sz="quarter" idx="13"/>
          </p:nvPr>
        </p:nvSpPr>
        <p:spPr>
          <a:xfrm>
            <a:off x="990600" y="4722812"/>
            <a:ext cx="2590800" cy="533400"/>
          </a:xfrm>
        </p:spPr>
        <p:txBody>
          <a:bodyPr>
            <a:normAutofit fontScale="55000" lnSpcReduction="20000"/>
          </a:bodyPr>
          <a:lstStyle/>
          <a:p>
            <a:r>
              <a:rPr lang="en-US" dirty="0"/>
              <a:t>Andriel Dees (She/Her)</a:t>
            </a:r>
          </a:p>
          <a:p>
            <a:r>
              <a:rPr lang="en-US" dirty="0"/>
              <a:t>Vice Chancellor of Equity &amp; Inclusion</a:t>
            </a:r>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3810000" y="4722812"/>
            <a:ext cx="4114800" cy="533400"/>
          </a:xfrm>
          <a:prstGeom prst="rect">
            <a:avLst/>
          </a:prstGeom>
        </p:spPr>
        <p:txBody>
          <a:bodyPr vert="horz" lIns="91440" tIns="45720" rIns="91440" bIns="45720" rtlCol="0">
            <a:normAutofit fontScale="5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Desiree’ Clark, M.S. (She/Her)</a:t>
            </a:r>
          </a:p>
          <a:p>
            <a:r>
              <a:rPr lang="en-US" dirty="0"/>
              <a:t>Civil Rights, Title IX, Affirmative Action and Compliance Officer</a:t>
            </a:r>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dirty="0">
                <a:solidFill>
                  <a:srgbClr val="002060"/>
                </a:solidFill>
              </a:rPr>
              <a:t>Minnesota State</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80010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dirty="0">
                <a:solidFill>
                  <a:schemeClr val="bg2"/>
                </a:solidFill>
              </a:rPr>
              <a:t>The examples of discriminatory harassment include:</a:t>
            </a:r>
          </a:p>
          <a:p>
            <a:endParaRPr lang="en-US" altLang="en-US" b="1" u="sng" dirty="0"/>
          </a:p>
          <a:p>
            <a:r>
              <a:rPr lang="en-US" altLang="en-US" dirty="0"/>
              <a:t>Oral or written conduct such as jokes, innuendo, slurs, name calling, negative comments about cultural norms, circulating rumors;</a:t>
            </a:r>
          </a:p>
          <a:p>
            <a:r>
              <a:rPr lang="en-US" altLang="en-US" dirty="0"/>
              <a:t>Physical conduct, battery, blocking movement;</a:t>
            </a:r>
          </a:p>
          <a:p>
            <a:r>
              <a:rPr lang="en-US" altLang="en-US" dirty="0"/>
              <a:t>Non-verbal derogatory gestures, stalking, interference with work performance;</a:t>
            </a:r>
          </a:p>
          <a:p>
            <a:r>
              <a:rPr lang="en-US" altLang="en-US" dirty="0"/>
              <a:t>Visual displays.</a:t>
            </a:r>
          </a:p>
          <a:p>
            <a:pPr marL="0" indent="0">
              <a:buNone/>
            </a:pPr>
            <a:endParaRPr lang="en-US" dirty="0"/>
          </a:p>
        </p:txBody>
      </p:sp>
    </p:spTree>
    <p:extLst>
      <p:ext uri="{BB962C8B-B14F-4D97-AF65-F5344CB8AC3E}">
        <p14:creationId xmlns:p14="http://schemas.microsoft.com/office/powerpoint/2010/main" val="3597169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dirty="0"/>
              <a:t>Unwelcome sexual advances, requests for sexual favors, sexually motivated physical conduct, and other verbal or physical conduct of a sexual nature </a:t>
            </a:r>
            <a:r>
              <a:rPr lang="en-US" altLang="en-US" b="1" u="sng" dirty="0"/>
              <a:t>and</a:t>
            </a:r>
            <a:r>
              <a:rPr lang="en-US" altLang="en-US" dirty="0"/>
              <a:t>;</a:t>
            </a:r>
          </a:p>
          <a:p>
            <a:pPr>
              <a:buSzPct val="85000"/>
            </a:pPr>
            <a:r>
              <a:rPr lang="en-US" altLang="en-US" dirty="0"/>
              <a:t>The conduct has a </a:t>
            </a:r>
            <a:r>
              <a:rPr lang="en-US" altLang="en-US" b="1" u="sng" dirty="0"/>
              <a:t>negative</a:t>
            </a:r>
            <a:r>
              <a:rPr lang="en-US" altLang="en-US" dirty="0"/>
              <a:t> </a:t>
            </a:r>
            <a:r>
              <a:rPr lang="en-US" altLang="en-US" b="1" dirty="0"/>
              <a:t>or</a:t>
            </a:r>
            <a:r>
              <a:rPr lang="en-US" altLang="en-US" dirty="0"/>
              <a:t> </a:t>
            </a:r>
            <a:r>
              <a:rPr lang="en-US" altLang="en-US" b="1" u="sng" dirty="0"/>
              <a:t>is likely to have a negative effect </a:t>
            </a:r>
            <a:r>
              <a:rPr lang="en-US" altLang="en-US" dirty="0"/>
              <a:t>on the complainant or the workplace or the educational environment. </a:t>
            </a:r>
            <a:endParaRPr lang="en-US" dirty="0"/>
          </a:p>
        </p:txBody>
      </p:sp>
    </p:spTree>
    <p:extLst>
      <p:ext uri="{BB962C8B-B14F-4D97-AF65-F5344CB8AC3E}">
        <p14:creationId xmlns:p14="http://schemas.microsoft.com/office/powerpoint/2010/main" val="3360300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dirty="0">
                <a:solidFill>
                  <a:schemeClr val="bg2"/>
                </a:solidFill>
              </a:rPr>
              <a:t>The examples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622710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Hostile Environment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dirty="0">
                <a:solidFill>
                  <a:schemeClr val="tx1">
                    <a:lumMod val="75000"/>
                    <a:lumOff val="25000"/>
                  </a:schemeClr>
                </a:solidFill>
              </a:rPr>
              <a:t>The verbal or physical contact was unwelcome</a:t>
            </a:r>
          </a:p>
          <a:p>
            <a:pPr fontAlgn="auto">
              <a:lnSpc>
                <a:spcPct val="90000"/>
              </a:lnSpc>
              <a:spcAft>
                <a:spcPts val="0"/>
              </a:spcAft>
              <a:defRPr/>
            </a:pPr>
            <a:r>
              <a:rPr lang="en-US" altLang="en-US" dirty="0">
                <a:solidFill>
                  <a:schemeClr val="tx1">
                    <a:lumMod val="75000"/>
                    <a:lumOff val="25000"/>
                  </a:schemeClr>
                </a:solidFill>
              </a:rPr>
              <a:t>The hostile action must be </a:t>
            </a:r>
            <a:r>
              <a:rPr lang="en-US" altLang="en-US" b="1" u="sng" dirty="0">
                <a:solidFill>
                  <a:schemeClr val="tx1">
                    <a:lumMod val="75000"/>
                    <a:lumOff val="25000"/>
                  </a:schemeClr>
                </a:solidFill>
              </a:rPr>
              <a:t>because</a:t>
            </a:r>
            <a:r>
              <a:rPr lang="en-US" altLang="en-US" b="1" dirty="0">
                <a:solidFill>
                  <a:schemeClr val="tx1">
                    <a:lumMod val="75000"/>
                    <a:lumOff val="25000"/>
                  </a:schemeClr>
                </a:solidFill>
              </a:rPr>
              <a:t> of</a:t>
            </a:r>
            <a:r>
              <a:rPr lang="en-US" altLang="en-US" dirty="0">
                <a:solidFill>
                  <a:schemeClr val="tx1">
                    <a:lumMod val="75000"/>
                    <a:lumOff val="25000"/>
                  </a:schemeClr>
                </a:solidFill>
              </a:rPr>
              <a:t> the complainant’s protected class </a:t>
            </a:r>
          </a:p>
          <a:p>
            <a:pPr fontAlgn="auto">
              <a:lnSpc>
                <a:spcPct val="90000"/>
              </a:lnSpc>
              <a:spcAft>
                <a:spcPts val="0"/>
              </a:spcAft>
              <a:defRPr/>
            </a:pPr>
            <a:r>
              <a:rPr lang="en-US" altLang="en-US" dirty="0">
                <a:solidFill>
                  <a:schemeClr val="tx1">
                    <a:lumMod val="75000"/>
                    <a:lumOff val="25000"/>
                  </a:schemeClr>
                </a:solidFill>
              </a:rPr>
              <a:t>Sufficiently severe or pervasive to alter the conditions of the individual’s work/education and create an abusive work/educational environment (as viewed by a “reasonable person”).   </a:t>
            </a:r>
          </a:p>
          <a:p>
            <a:endParaRPr lang="en-US" dirty="0"/>
          </a:p>
        </p:txBody>
      </p:sp>
    </p:spTree>
    <p:extLst>
      <p:ext uri="{BB962C8B-B14F-4D97-AF65-F5344CB8AC3E}">
        <p14:creationId xmlns:p14="http://schemas.microsoft.com/office/powerpoint/2010/main" val="2995039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Minn. State 1.B.1.1 Procedure </a:t>
            </a:r>
            <a:r>
              <a:rPr kumimoji="0" lang="en-US" altLang="en-US" sz="2400" b="1" i="0" u="none" strike="noStrike" kern="1200" cap="all" spc="0" normalizeH="0" baseline="0" noProof="0" dirty="0">
                <a:ln>
                  <a:noFill/>
                </a:ln>
                <a:solidFill>
                  <a:srgbClr val="0C2340"/>
                </a:solidFill>
                <a:effectLst/>
                <a:uLnTx/>
                <a:uFillTx/>
                <a:latin typeface="+mn-lt"/>
                <a:ea typeface="+mn-ea"/>
                <a:cs typeface="+mn-cs"/>
              </a:rPr>
              <a:t>Report/Complaint of discrimination/harassment investigation and resolution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dirty="0">
                <a:solidFill>
                  <a:schemeClr val="tx1">
                    <a:lumMod val="75000"/>
                    <a:lumOff val="25000"/>
                  </a:schemeClr>
                </a:solidFill>
              </a:rPr>
              <a:t> Purpose </a:t>
            </a:r>
          </a:p>
          <a:p>
            <a:pPr lvl="1" fontAlgn="auto">
              <a:lnSpc>
                <a:spcPct val="90000"/>
              </a:lnSpc>
              <a:spcAft>
                <a:spcPts val="0"/>
              </a:spcAft>
              <a:buFont typeface="Courier New" panose="02070309020205020404" pitchFamily="49" charset="0"/>
              <a:buChar char="o"/>
              <a:defRPr/>
            </a:pPr>
            <a:r>
              <a:rPr lang="en-US" altLang="en-US" sz="2800" dirty="0">
                <a:solidFill>
                  <a:schemeClr val="tx1">
                    <a:lumMod val="75000"/>
                    <a:lumOff val="25000"/>
                  </a:schemeClr>
                </a:solidFill>
              </a:rPr>
              <a:t>Provide a process for individuals to pursue allegations of discrimination or harassment</a:t>
            </a:r>
          </a:p>
          <a:p>
            <a:pPr lvl="1" fontAlgn="auto">
              <a:lnSpc>
                <a:spcPct val="90000"/>
              </a:lnSpc>
              <a:spcAft>
                <a:spcPts val="0"/>
              </a:spcAft>
              <a:buFont typeface="Courier New" panose="02070309020205020404" pitchFamily="49" charset="0"/>
              <a:buChar char="o"/>
              <a:defRPr/>
            </a:pPr>
            <a:r>
              <a:rPr lang="en-US" altLang="en-US" sz="2800" dirty="0">
                <a:solidFill>
                  <a:schemeClr val="tx1">
                    <a:lumMod val="75000"/>
                    <a:lumOff val="25000"/>
                  </a:schemeClr>
                </a:solidFill>
              </a:rPr>
              <a:t>Stop complained of behavior - timely and effective</a:t>
            </a:r>
          </a:p>
          <a:p>
            <a:pPr lvl="1" fontAlgn="auto">
              <a:lnSpc>
                <a:spcPct val="90000"/>
              </a:lnSpc>
              <a:spcAft>
                <a:spcPts val="0"/>
              </a:spcAft>
              <a:buFont typeface="Courier New" panose="02070309020205020404" pitchFamily="49" charset="0"/>
              <a:buChar char="o"/>
              <a:defRPr/>
            </a:pPr>
            <a:r>
              <a:rPr lang="en-US" altLang="en-US" sz="2800" dirty="0">
                <a:solidFill>
                  <a:schemeClr val="tx1">
                    <a:lumMod val="75000"/>
                    <a:lumOff val="25000"/>
                  </a:schemeClr>
                </a:solidFill>
              </a:rPr>
              <a:t>Resolve disputes between parties, if possible</a:t>
            </a:r>
          </a:p>
          <a:p>
            <a:pPr lvl="1" fontAlgn="auto">
              <a:lnSpc>
                <a:spcPct val="90000"/>
              </a:lnSpc>
              <a:spcAft>
                <a:spcPts val="0"/>
              </a:spcAft>
              <a:buFont typeface="Courier New" panose="02070309020205020404" pitchFamily="49" charset="0"/>
              <a:buChar char="o"/>
              <a:defRPr/>
            </a:pPr>
            <a:r>
              <a:rPr lang="en-US" altLang="en-US" sz="2800" dirty="0">
                <a:solidFill>
                  <a:schemeClr val="tx1">
                    <a:lumMod val="75000"/>
                    <a:lumOff val="25000"/>
                  </a:schemeClr>
                </a:solidFill>
              </a:rPr>
              <a:t>Fact finding</a:t>
            </a:r>
          </a:p>
          <a:p>
            <a:pPr lvl="1" fontAlgn="auto">
              <a:lnSpc>
                <a:spcPct val="90000"/>
              </a:lnSpc>
              <a:spcAft>
                <a:spcPts val="0"/>
              </a:spcAft>
              <a:buFont typeface="Courier New" panose="02070309020205020404" pitchFamily="49" charset="0"/>
              <a:buChar char="o"/>
              <a:defRPr/>
            </a:pPr>
            <a:r>
              <a:rPr lang="en-US" altLang="en-US" sz="2800" dirty="0">
                <a:solidFill>
                  <a:schemeClr val="tx1">
                    <a:lumMod val="75000"/>
                    <a:lumOff val="25000"/>
                  </a:schemeClr>
                </a:solidFill>
              </a:rPr>
              <a:t>Sanction or discipline individuals for violating Minnesota State’s 1B.1 nondiscrimination policy as deemed necessary.</a:t>
            </a:r>
            <a:endParaRPr lang="en-US" dirty="0"/>
          </a:p>
        </p:txBody>
      </p:sp>
    </p:spTree>
    <p:extLst>
      <p:ext uri="{BB962C8B-B14F-4D97-AF65-F5344CB8AC3E}">
        <p14:creationId xmlns:p14="http://schemas.microsoft.com/office/powerpoint/2010/main" val="3097988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609600" y="1905000"/>
            <a:ext cx="2362200" cy="1752600"/>
          </a:xfrm>
          <a:prstGeom prst="rect">
            <a:avLst/>
          </a:prstGeom>
          <a:solidFill>
            <a:schemeClr val="folHlink"/>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dirty="0">
                <a:solidFill>
                  <a:schemeClr val="bg1"/>
                </a:solidFill>
                <a:latin typeface="Times New Roman" panose="02020603050405020304" pitchFamily="18" charset="0"/>
              </a:rPr>
              <a:t>Designated</a:t>
            </a:r>
          </a:p>
          <a:p>
            <a:pPr algn="ctr">
              <a:spcBef>
                <a:spcPct val="0"/>
              </a:spcBef>
              <a:buClrTx/>
              <a:buFontTx/>
              <a:buNone/>
            </a:pPr>
            <a:r>
              <a:rPr lang="en-US" altLang="en-US" sz="2400" b="1" dirty="0">
                <a:solidFill>
                  <a:schemeClr val="bg1"/>
                </a:solidFill>
                <a:latin typeface="Times New Roman" panose="02020603050405020304" pitchFamily="18" charset="0"/>
              </a:rPr>
              <a:t> Officer</a:t>
            </a:r>
          </a:p>
        </p:txBody>
      </p:sp>
      <p:sp>
        <p:nvSpPr>
          <p:cNvPr id="5" name="Rectangle 7"/>
          <p:cNvSpPr>
            <a:spLocks noChangeArrowheads="1"/>
          </p:cNvSpPr>
          <p:nvPr/>
        </p:nvSpPr>
        <p:spPr bwMode="auto">
          <a:xfrm>
            <a:off x="3429000" y="3048000"/>
            <a:ext cx="2362200" cy="1676400"/>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
        <p:nvSpPr>
          <p:cNvPr id="6" name="Rectangle 8"/>
          <p:cNvSpPr>
            <a:spLocks noChangeArrowheads="1"/>
          </p:cNvSpPr>
          <p:nvPr/>
        </p:nvSpPr>
        <p:spPr bwMode="auto">
          <a:xfrm>
            <a:off x="6324600" y="4191000"/>
            <a:ext cx="2362200" cy="1600200"/>
          </a:xfrm>
          <a:prstGeom prst="rect">
            <a:avLst/>
          </a:prstGeom>
          <a:solidFill>
            <a:schemeClr val="accent6"/>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dirty="0">
                <a:solidFill>
                  <a:schemeClr val="bg2"/>
                </a:solidFill>
                <a:latin typeface="Times New Roman" panose="02020603050405020304" pitchFamily="18" charset="0"/>
              </a:rPr>
              <a:t>President</a:t>
            </a:r>
          </a:p>
        </p:txBody>
      </p:sp>
    </p:spTree>
    <p:extLst>
      <p:ext uri="{BB962C8B-B14F-4D97-AF65-F5344CB8AC3E}">
        <p14:creationId xmlns:p14="http://schemas.microsoft.com/office/powerpoint/2010/main" val="2139596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(Investigator)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905000"/>
            <a:ext cx="8229600" cy="4343400"/>
          </a:xfrm>
        </p:spPr>
        <p:txBody>
          <a:bodyPr/>
          <a:lstStyle/>
          <a:p>
            <a:r>
              <a:rPr lang="en-US" altLang="en-US" dirty="0"/>
              <a:t>Completed investigator training provided by the system office;</a:t>
            </a:r>
          </a:p>
          <a:p>
            <a:r>
              <a:rPr lang="en-US" altLang="en-US" dirty="0"/>
              <a:t>Is designated by the president or chancellor to be primarily responsible for conducting initial inquiry;</a:t>
            </a:r>
          </a:p>
          <a:p>
            <a:r>
              <a:rPr lang="en-US" altLang="en-US" dirty="0"/>
              <a:t>Determines whether to proceed with an investigation under this procedure; and </a:t>
            </a:r>
          </a:p>
          <a:p>
            <a:r>
              <a:rPr lang="en-US" altLang="en-US" dirty="0"/>
              <a:t>Investigates or coordinates the investigation of complaints of discrimination, harassment, retaliation in accordance with the 1B.1.1 Procedure.</a:t>
            </a:r>
          </a:p>
        </p:txBody>
      </p:sp>
    </p:spTree>
    <p:extLst>
      <p:ext uri="{BB962C8B-B14F-4D97-AF65-F5344CB8AC3E}">
        <p14:creationId xmlns:p14="http://schemas.microsoft.com/office/powerpoint/2010/main" val="500622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Decision-Making Authority</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sz="2800" dirty="0"/>
              <a:t>Completed decision-maker training provided by the system office;</a:t>
            </a:r>
          </a:p>
          <a:p>
            <a:r>
              <a:rPr lang="en-US" altLang="en-US" sz="2800" dirty="0"/>
              <a:t>Is designated by the president or chancellor to review investigative reports;</a:t>
            </a:r>
          </a:p>
          <a:p>
            <a:r>
              <a:rPr lang="en-US" altLang="en-US" sz="2800" dirty="0"/>
              <a:t>Determines whether Board Policy 1B.1 has been violated upon the investigation; and</a:t>
            </a:r>
          </a:p>
          <a:p>
            <a:r>
              <a:rPr lang="en-US" altLang="en-US" sz="2800" dirty="0"/>
              <a:t>Determines the appropriate action for the college, university or system office to take based upon the findings.</a:t>
            </a:r>
          </a:p>
        </p:txBody>
      </p:sp>
    </p:spTree>
    <p:extLst>
      <p:ext uri="{BB962C8B-B14F-4D97-AF65-F5344CB8AC3E}">
        <p14:creationId xmlns:p14="http://schemas.microsoft.com/office/powerpoint/2010/main" val="3127702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President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latin typeface="Arial Black" panose="020B0A04020102020204" pitchFamily="34" charset="0"/>
              </a:rPr>
              <a:t>Removed </a:t>
            </a:r>
            <a:r>
              <a:rPr lang="en-US" altLang="en-US" dirty="0"/>
              <a:t>from initial investigation and decision-making</a:t>
            </a:r>
          </a:p>
          <a:p>
            <a:r>
              <a:rPr lang="en-US" altLang="en-US" dirty="0"/>
              <a:t>Serves as the final decisionmaker (appeal) for the Minnesota State</a:t>
            </a:r>
          </a:p>
          <a:p>
            <a:endParaRPr lang="en-US" dirty="0"/>
          </a:p>
        </p:txBody>
      </p:sp>
    </p:spTree>
    <p:extLst>
      <p:ext uri="{BB962C8B-B14F-4D97-AF65-F5344CB8AC3E}">
        <p14:creationId xmlns:p14="http://schemas.microsoft.com/office/powerpoint/2010/main" val="659719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dirty="0"/>
              <a:t>Complaints against a president </a:t>
            </a:r>
          </a:p>
          <a:p>
            <a:pPr lvl="1">
              <a:buFont typeface="Courier New" panose="02070309020205020404" pitchFamily="49" charset="0"/>
              <a:buChar char="o"/>
            </a:pPr>
            <a:r>
              <a:rPr lang="en-US" altLang="en-US" dirty="0"/>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dirty="0"/>
              <a:t>Campus investigation - If president’s role in the incident was limited to a decision on a recommendation made by another administrator, such as tenure, promotion or non-renewal and the president had no other involvement in the matter</a:t>
            </a:r>
          </a:p>
          <a:p>
            <a:r>
              <a:rPr lang="en-US" altLang="en-US" sz="2400" dirty="0"/>
              <a:t>Complaints against system office employees or the Board of Trustees</a:t>
            </a:r>
            <a:r>
              <a:rPr lang="en-US" altLang="en-US" dirty="0"/>
              <a:t>.</a:t>
            </a:r>
          </a:p>
          <a:p>
            <a:pPr lvl="1">
              <a:buFont typeface="Courier New" panose="02070309020205020404" pitchFamily="49" charset="0"/>
              <a:buChar char="o"/>
            </a:pPr>
            <a:r>
              <a:rPr lang="en-US" altLang="en-US" dirty="0"/>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dirty="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1B.1 Policy and Procedure</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58144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t>Reporting Discrimination/Harassment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1854" y="2057400"/>
            <a:ext cx="8229600" cy="4114800"/>
          </a:xfrm>
        </p:spPr>
        <p:txBody>
          <a:bodyPr/>
          <a:lstStyle/>
          <a:p>
            <a:pPr>
              <a:lnSpc>
                <a:spcPct val="90000"/>
              </a:lnSpc>
            </a:pPr>
            <a:r>
              <a:rPr lang="en-US" altLang="en-US" dirty="0"/>
              <a:t>Encourage report as soon as possible</a:t>
            </a:r>
          </a:p>
          <a:p>
            <a:pPr>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a:lnSpc>
                <a:spcPct val="90000"/>
              </a:lnSpc>
            </a:pPr>
            <a:r>
              <a:rPr lang="en-US" altLang="en-US" dirty="0"/>
              <a:t>Students, faculty and employees are strongly encouraged to report incidents of discrimination/harassment</a:t>
            </a:r>
          </a:p>
        </p:txBody>
      </p:sp>
    </p:spTree>
    <p:extLst>
      <p:ext uri="{BB962C8B-B14F-4D97-AF65-F5344CB8AC3E}">
        <p14:creationId xmlns:p14="http://schemas.microsoft.com/office/powerpoint/2010/main" val="708969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lvl="0"/>
            <a:r>
              <a:rPr lang="en-US" dirty="0"/>
              <a:t>Is selected by the Designated Officer to conduct an inquiry, investigate, or coordinate the investigation of complaints of discrimination, harassment, retaliation</a:t>
            </a:r>
          </a:p>
          <a:p>
            <a:pPr lvl="0"/>
            <a:r>
              <a:rPr lang="en-US" dirty="0"/>
              <a:t>Determines whether to proceed with an investigation under 1B.1.1 (No basis to proceed)</a:t>
            </a:r>
          </a:p>
          <a:p>
            <a:pPr lvl="0"/>
            <a:r>
              <a:rPr lang="en-US" dirty="0"/>
              <a:t>Ensures timely completion</a:t>
            </a:r>
          </a:p>
          <a:p>
            <a:pPr lvl="0"/>
            <a:r>
              <a:rPr lang="en-US" dirty="0"/>
              <a:t>Prepares investigative reports, and</a:t>
            </a:r>
          </a:p>
          <a:p>
            <a:pPr lvl="0"/>
            <a:r>
              <a:rPr lang="en-US" dirty="0"/>
              <a:t>May be the Designated Officer.</a:t>
            </a:r>
          </a:p>
        </p:txBody>
      </p:sp>
    </p:spTree>
    <p:extLst>
      <p:ext uri="{BB962C8B-B14F-4D97-AF65-F5344CB8AC3E}">
        <p14:creationId xmlns:p14="http://schemas.microsoft.com/office/powerpoint/2010/main" val="59404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a:t>
            </a:r>
            <a:r>
              <a:rPr kumimoji="0" lang="en-US" altLang="en-US" sz="3600" b="1" i="0" u="none" strike="noStrike" kern="1200" cap="all" spc="0" normalizeH="0" noProof="0" dirty="0">
                <a:ln>
                  <a:noFill/>
                </a:ln>
                <a:solidFill>
                  <a:srgbClr val="0C2340"/>
                </a:solidFill>
                <a:effectLst/>
                <a:uLnTx/>
                <a:uFillTx/>
                <a:latin typeface="+mn-lt"/>
                <a:ea typeface="+mn-ea"/>
                <a:cs typeface="+mn-cs"/>
              </a:rPr>
              <a: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a:tabLst>
                <a:tab pos="635000" algn="l"/>
              </a:tabLst>
              <a:defRPr/>
            </a:pPr>
            <a:r>
              <a:rPr lang="en-US" sz="3000" dirty="0">
                <a:solidFill>
                  <a:schemeClr val="tx1">
                    <a:lumMod val="75000"/>
                    <a:lumOff val="25000"/>
                  </a:schemeClr>
                </a:solidFill>
              </a:rPr>
              <a:t>Conduct a fact-finding inquiry or investigation of the complaint by gathering relevant information to the claim</a:t>
            </a:r>
          </a:p>
          <a:p>
            <a:pPr>
              <a:tabLst>
                <a:tab pos="635000" algn="l"/>
              </a:tabLst>
              <a:defRPr/>
            </a:pPr>
            <a:r>
              <a:rPr lang="en-US" sz="3000" dirty="0">
                <a:solidFill>
                  <a:schemeClr val="tx1">
                    <a:lumMod val="75000"/>
                    <a:lumOff val="25000"/>
                  </a:schemeClr>
                </a:solidFill>
              </a:rPr>
              <a:t>Facilitate interviews and meetings</a:t>
            </a:r>
          </a:p>
          <a:p>
            <a:pPr>
              <a:tabLst>
                <a:tab pos="635000" algn="l"/>
              </a:tabLst>
              <a:defRPr/>
            </a:pPr>
            <a:r>
              <a:rPr lang="en-US" sz="3000" dirty="0">
                <a:solidFill>
                  <a:schemeClr val="tx1">
                    <a:lumMod val="75000"/>
                    <a:lumOff val="25000"/>
                  </a:schemeClr>
                </a:solidFill>
              </a:rPr>
              <a:t>Determines strategies to support resolution</a:t>
            </a:r>
          </a:p>
          <a:p>
            <a:pPr>
              <a:tabLst>
                <a:tab pos="635000" algn="l"/>
              </a:tabLst>
              <a:defRPr/>
            </a:pPr>
            <a:r>
              <a:rPr lang="en-US" sz="3000" dirty="0">
                <a:solidFill>
                  <a:schemeClr val="tx1">
                    <a:lumMod val="75000"/>
                    <a:lumOff val="25000"/>
                  </a:schemeClr>
                </a:solidFill>
              </a:rPr>
              <a:t>Makes referrals as necessary </a:t>
            </a:r>
          </a:p>
          <a:p>
            <a:pPr>
              <a:tabLst>
                <a:tab pos="635000" algn="l"/>
              </a:tabLst>
              <a:defRPr/>
            </a:pPr>
            <a:r>
              <a:rPr lang="en-US" sz="3000" dirty="0">
                <a:solidFill>
                  <a:schemeClr val="tx1">
                    <a:lumMod val="75000"/>
                    <a:lumOff val="25000"/>
                  </a:schemeClr>
                </a:solidFill>
              </a:rPr>
              <a:t>Consults with Designated Officer if it is believed interim actions are necessary due to health/safety threat (rare)</a:t>
            </a:r>
          </a:p>
          <a:p>
            <a:pPr marL="1143000" lvl="1" indent="-342900">
              <a:tabLst>
                <a:tab pos="635000" algn="l"/>
              </a:tabLst>
              <a:defRPr/>
            </a:pPr>
            <a:r>
              <a:rPr lang="en-US" sz="2200" dirty="0">
                <a:solidFill>
                  <a:schemeClr val="tx1">
                    <a:lumMod val="75000"/>
                    <a:lumOff val="25000"/>
                  </a:schemeClr>
                </a:solidFill>
              </a:rPr>
              <a:t>Administrative leave</a:t>
            </a:r>
          </a:p>
          <a:p>
            <a:pPr marL="1143000" lvl="1" indent="-342900">
              <a:tabLst>
                <a:tab pos="635000" algn="l"/>
              </a:tabLst>
              <a:defRPr/>
            </a:pPr>
            <a:r>
              <a:rPr lang="en-US" sz="2200" dirty="0">
                <a:solidFill>
                  <a:schemeClr val="tx1">
                    <a:lumMod val="75000"/>
                    <a:lumOff val="25000"/>
                  </a:schemeClr>
                </a:solidFill>
              </a:rPr>
              <a:t>Summary suspension</a:t>
            </a:r>
          </a:p>
        </p:txBody>
      </p:sp>
    </p:spTree>
    <p:extLst>
      <p:ext uri="{BB962C8B-B14F-4D97-AF65-F5344CB8AC3E}">
        <p14:creationId xmlns:p14="http://schemas.microsoft.com/office/powerpoint/2010/main" val="809415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 </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Writes investigation report as necessary</a:t>
            </a:r>
          </a:p>
          <a:p>
            <a:r>
              <a:rPr lang="en-US" altLang="en-US" dirty="0"/>
              <a:t>Outlines facts in the case report as a result of information collected through the interview process and review of additional documents received</a:t>
            </a:r>
          </a:p>
          <a:p>
            <a:r>
              <a:rPr lang="en-US" altLang="en-US" dirty="0"/>
              <a:t>Primary actor in ensuring process moves forward through </a:t>
            </a:r>
            <a:r>
              <a:rPr lang="en-US" altLang="en-US" sz="2800" dirty="0"/>
              <a:t>the investigation and appeal steps</a:t>
            </a:r>
          </a:p>
          <a:p>
            <a:r>
              <a:rPr lang="en-US" altLang="en-US" dirty="0"/>
              <a:t>Handles all data in accordance with applicable federal and state privacy laws</a:t>
            </a:r>
          </a:p>
        </p:txBody>
      </p:sp>
    </p:spTree>
    <p:extLst>
      <p:ext uri="{BB962C8B-B14F-4D97-AF65-F5344CB8AC3E}">
        <p14:creationId xmlns:p14="http://schemas.microsoft.com/office/powerpoint/2010/main" val="784624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fontAlgn="auto">
              <a:spcAft>
                <a:spcPts val="0"/>
              </a:spcAft>
              <a:defRPr/>
            </a:pPr>
            <a:r>
              <a:rPr lang="en-US" sz="3000" dirty="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dirty="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Tailored to individual circumstances</a:t>
            </a:r>
          </a:p>
          <a:p>
            <a:endParaRPr lang="en-US" dirty="0"/>
          </a:p>
        </p:txBody>
      </p:sp>
    </p:spTree>
    <p:extLst>
      <p:ext uri="{BB962C8B-B14F-4D97-AF65-F5344CB8AC3E}">
        <p14:creationId xmlns:p14="http://schemas.microsoft.com/office/powerpoint/2010/main" val="1032001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Role of the Decisionmaker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Determine whether there is any real or perceived conflict of interest</a:t>
            </a:r>
          </a:p>
          <a:p>
            <a:r>
              <a:rPr lang="en-US" dirty="0"/>
              <a:t>Make sure the investigator has complied with Minnesota State procedures</a:t>
            </a:r>
          </a:p>
          <a:p>
            <a:r>
              <a:rPr lang="en-US" dirty="0"/>
              <a:t>Receives and reviews the investigation report</a:t>
            </a:r>
          </a:p>
          <a:p>
            <a:r>
              <a:rPr lang="en-US" dirty="0"/>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Standard of proof in determining a 1.B.1 violation</a:t>
            </a:r>
          </a:p>
          <a:p>
            <a:pPr lvl="1"/>
            <a:r>
              <a:rPr lang="en-US" dirty="0"/>
              <a:t>Preponderance of evidence; i.e. more likely to have occurred than not.</a:t>
            </a:r>
          </a:p>
        </p:txBody>
      </p:sp>
    </p:spTree>
    <p:extLst>
      <p:ext uri="{BB962C8B-B14F-4D97-AF65-F5344CB8AC3E}">
        <p14:creationId xmlns:p14="http://schemas.microsoft.com/office/powerpoint/2010/main" val="22678149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Role of Decisionmaker</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May meet with parties or request additional information from the investigator</a:t>
            </a:r>
          </a:p>
          <a:p>
            <a:r>
              <a:rPr lang="en-US" dirty="0"/>
              <a:t>Writes reasoned decision based on facts, guidance, and policies</a:t>
            </a:r>
          </a:p>
          <a:p>
            <a:r>
              <a:rPr lang="en-US" dirty="0"/>
              <a:t>Decides on discipline (if violation established)</a:t>
            </a:r>
          </a:p>
          <a:p>
            <a:endParaRPr lang="en-US" dirty="0"/>
          </a:p>
        </p:txBody>
      </p:sp>
    </p:spTree>
    <p:extLst>
      <p:ext uri="{BB962C8B-B14F-4D97-AF65-F5344CB8AC3E}">
        <p14:creationId xmlns:p14="http://schemas.microsoft.com/office/powerpoint/2010/main" val="26388810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Role of Decisionmaker,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Written notification to complainant, respondent and investigator of his/her findings of whether a policy violation </a:t>
            </a:r>
          </a:p>
          <a:p>
            <a:r>
              <a:rPr lang="en-US" dirty="0"/>
              <a:t>Report to the complainant shall be within 60 days after a complaint is made unless reasonable cause for delay exists</a:t>
            </a:r>
          </a:p>
          <a:p>
            <a:endParaRPr lang="en-US" dirty="0"/>
          </a:p>
        </p:txBody>
      </p:sp>
    </p:spTree>
    <p:extLst>
      <p:ext uri="{BB962C8B-B14F-4D97-AF65-F5344CB8AC3E}">
        <p14:creationId xmlns:p14="http://schemas.microsoft.com/office/powerpoint/2010/main" val="5432965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Weigh evidence and judge credibility</a:t>
            </a:r>
          </a:p>
          <a:p>
            <a:r>
              <a:rPr lang="en-US" dirty="0"/>
              <a:t>Consider the totality of circumstances</a:t>
            </a:r>
          </a:p>
          <a:p>
            <a:pPr lvl="1"/>
            <a:r>
              <a:rPr lang="en-US" dirty="0"/>
              <a:t>History of complaints/grievances</a:t>
            </a:r>
          </a:p>
          <a:p>
            <a:pPr lvl="1"/>
            <a:r>
              <a:rPr lang="en-US" dirty="0"/>
              <a:t>Treatment of others (those who are different and those who are similarly situated</a:t>
            </a:r>
          </a:p>
          <a:p>
            <a:pPr lvl="1"/>
            <a:r>
              <a:rPr lang="en-US" dirty="0"/>
              <a:t>Skills/competencies of supervisors demonstrated by past actions</a:t>
            </a:r>
          </a:p>
          <a:p>
            <a:endParaRPr lang="en-US" dirty="0"/>
          </a:p>
        </p:txBody>
      </p:sp>
    </p:spTree>
    <p:extLst>
      <p:ext uri="{BB962C8B-B14F-4D97-AF65-F5344CB8AC3E}">
        <p14:creationId xmlns:p14="http://schemas.microsoft.com/office/powerpoint/2010/main" val="2623088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fontScale="90000"/>
          </a:bodyPr>
          <a:lstStyle/>
          <a:p>
            <a:r>
              <a:rPr lang="en-US" altLang="en-US" sz="3600" cap="all" dirty="0">
                <a:solidFill>
                  <a:schemeClr val="tx1">
                    <a:lumMod val="85000"/>
                    <a:lumOff val="15000"/>
                  </a:schemeClr>
                </a:solidFill>
              </a:rPr>
              <a:t>MINNESOTA STATE BOARD Policy 1B.1</a:t>
            </a:r>
            <a:br>
              <a:rPr lang="en-US" altLang="en-US" sz="3600" cap="all" dirty="0">
                <a:solidFill>
                  <a:schemeClr val="tx1">
                    <a:lumMod val="85000"/>
                    <a:lumOff val="15000"/>
                  </a:schemeClr>
                </a:solidFill>
              </a:rPr>
            </a:br>
            <a:r>
              <a:rPr lang="en-US" altLang="en-US" sz="2700" cap="all" dirty="0">
                <a:solidFill>
                  <a:schemeClr val="tx1">
                    <a:lumMod val="85000"/>
                    <a:lumOff val="15000"/>
                  </a:schemeClr>
                </a:solidFill>
              </a:rPr>
              <a:t>Equal opportunity and nondiscrimination in employment and education</a:t>
            </a:r>
            <a:endParaRPr lang="en-US" sz="3600" cap="all" dirty="0"/>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dirty="0">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dirty="0">
                <a:solidFill>
                  <a:schemeClr val="bg2"/>
                </a:solidFill>
                <a:effectLst>
                  <a:outerShdw blurRad="38100" dist="38100" dir="2700000" algn="tl">
                    <a:srgbClr val="000000">
                      <a:alpha val="43137"/>
                    </a:srgbClr>
                  </a:outerShdw>
                </a:effectLst>
              </a:rPr>
            </a:br>
            <a:endParaRPr lang="en-US" altLang="en-US" cap="small" dirty="0">
              <a:solidFill>
                <a:schemeClr val="bg2"/>
              </a:solidFill>
              <a:effectLst>
                <a:outerShdw blurRad="38100" dist="38100" dir="2700000" algn="tl">
                  <a:srgbClr val="000000">
                    <a:alpha val="43137"/>
                  </a:srgbClr>
                </a:outerShdw>
              </a:effectLst>
            </a:endParaRPr>
          </a:p>
          <a:p>
            <a:pPr marL="182880" indent="-182880">
              <a:buNone/>
              <a:defRPr/>
            </a:pPr>
            <a:r>
              <a:rPr lang="en-US" altLang="en-US" dirty="0">
                <a:solidFill>
                  <a:schemeClr val="bg2"/>
                </a:solidFill>
              </a:rPr>
              <a:t>• </a:t>
            </a:r>
            <a:r>
              <a:rPr lang="en-US" altLang="en-US" dirty="0"/>
              <a:t>Race		 		</a:t>
            </a:r>
            <a:r>
              <a:rPr lang="en-US" altLang="en-US" dirty="0">
                <a:solidFill>
                  <a:schemeClr val="bg2"/>
                </a:solidFill>
              </a:rPr>
              <a:t>•</a:t>
            </a:r>
            <a:r>
              <a:rPr lang="en-US" altLang="en-US" dirty="0"/>
              <a:t>  Color</a:t>
            </a:r>
          </a:p>
          <a:p>
            <a:pPr marL="182880" indent="-182880">
              <a:buNone/>
              <a:defRPr/>
            </a:pPr>
            <a:r>
              <a:rPr lang="en-US" altLang="en-US" dirty="0">
                <a:solidFill>
                  <a:schemeClr val="bg2"/>
                </a:solidFill>
              </a:rPr>
              <a:t>•</a:t>
            </a:r>
            <a:r>
              <a:rPr lang="en-US" altLang="en-US" dirty="0"/>
              <a:t>	 Creed 			</a:t>
            </a:r>
            <a:r>
              <a:rPr lang="en-US" altLang="en-US" dirty="0">
                <a:solidFill>
                  <a:schemeClr val="bg2"/>
                </a:solidFill>
              </a:rPr>
              <a:t>•</a:t>
            </a:r>
            <a:r>
              <a:rPr lang="en-US" altLang="en-US" dirty="0"/>
              <a:t>  Religion</a:t>
            </a:r>
          </a:p>
          <a:p>
            <a:pPr marL="182880" indent="-182880">
              <a:buNone/>
              <a:defRPr/>
            </a:pPr>
            <a:r>
              <a:rPr lang="en-US" altLang="en-US" dirty="0">
                <a:solidFill>
                  <a:schemeClr val="bg2"/>
                </a:solidFill>
              </a:rPr>
              <a:t>• </a:t>
            </a:r>
            <a:r>
              <a:rPr lang="en-US" altLang="en-US" dirty="0"/>
              <a:t>Age			 	</a:t>
            </a:r>
            <a:r>
              <a:rPr lang="en-US" altLang="en-US" dirty="0">
                <a:solidFill>
                  <a:schemeClr val="bg2"/>
                </a:solidFill>
              </a:rPr>
              <a:t>•</a:t>
            </a:r>
            <a:r>
              <a:rPr lang="en-US" altLang="en-US" dirty="0"/>
              <a:t>  National Origin</a:t>
            </a:r>
          </a:p>
          <a:p>
            <a:pPr marL="182880" indent="-182880">
              <a:buNone/>
              <a:defRPr/>
            </a:pPr>
            <a:r>
              <a:rPr lang="en-US" altLang="en-US" dirty="0">
                <a:solidFill>
                  <a:schemeClr val="bg2"/>
                </a:solidFill>
              </a:rPr>
              <a:t>•</a:t>
            </a:r>
            <a:r>
              <a:rPr lang="en-US" altLang="en-US" dirty="0"/>
              <a:t>	 Disability	 		</a:t>
            </a:r>
            <a:r>
              <a:rPr lang="en-US" altLang="en-US" dirty="0">
                <a:solidFill>
                  <a:schemeClr val="bg2"/>
                </a:solidFill>
              </a:rPr>
              <a:t>•</a:t>
            </a:r>
            <a:r>
              <a:rPr lang="en-US" altLang="en-US" dirty="0"/>
              <a:t> Marital Status</a:t>
            </a:r>
          </a:p>
          <a:p>
            <a:pPr marL="182880" indent="-182880">
              <a:buNone/>
              <a:defRPr/>
            </a:pPr>
            <a:r>
              <a:rPr lang="en-US" altLang="en-US" dirty="0">
                <a:solidFill>
                  <a:schemeClr val="bg2"/>
                </a:solidFill>
              </a:rPr>
              <a:t>• </a:t>
            </a:r>
            <a:r>
              <a:rPr lang="en-US" altLang="en-US" dirty="0"/>
              <a:t>Sexual Orientation		</a:t>
            </a:r>
            <a:r>
              <a:rPr lang="en-US" altLang="en-US" dirty="0">
                <a:solidFill>
                  <a:schemeClr val="bg2"/>
                </a:solidFill>
              </a:rPr>
              <a:t>•</a:t>
            </a:r>
            <a:r>
              <a:rPr lang="en-US" altLang="en-US" dirty="0"/>
              <a:t> Gender Identity</a:t>
            </a:r>
          </a:p>
          <a:p>
            <a:pPr marL="0" indent="0">
              <a:buNone/>
              <a:defRPr/>
            </a:pPr>
            <a:r>
              <a:rPr lang="en-US" altLang="en-US" dirty="0">
                <a:solidFill>
                  <a:schemeClr val="bg2"/>
                </a:solidFill>
              </a:rPr>
              <a:t>• </a:t>
            </a:r>
            <a:r>
              <a:rPr lang="en-US" altLang="en-US" dirty="0"/>
              <a:t>Gender Expression 		</a:t>
            </a:r>
            <a:r>
              <a:rPr lang="en-US" altLang="en-US" dirty="0">
                <a:solidFill>
                  <a:schemeClr val="bg2"/>
                </a:solidFill>
              </a:rPr>
              <a:t>•</a:t>
            </a:r>
            <a:r>
              <a:rPr lang="en-US" altLang="en-US" dirty="0"/>
              <a:t> Veteran Status</a:t>
            </a:r>
          </a:p>
          <a:p>
            <a:pPr marL="0" indent="0">
              <a:buNone/>
              <a:defRPr/>
            </a:pPr>
            <a:r>
              <a:rPr lang="en-US" altLang="en-US" dirty="0">
                <a:solidFill>
                  <a:schemeClr val="bg2"/>
                </a:solidFill>
              </a:rPr>
              <a:t>• </a:t>
            </a:r>
            <a:r>
              <a:rPr lang="en-US" altLang="en-US" dirty="0"/>
              <a:t>Familial Status 		</a:t>
            </a:r>
            <a:r>
              <a:rPr lang="en-US" altLang="en-US" dirty="0">
                <a:solidFill>
                  <a:schemeClr val="bg2"/>
                </a:solidFill>
              </a:rPr>
              <a:t>• </a:t>
            </a:r>
            <a:r>
              <a:rPr lang="en-US" altLang="en-US" dirty="0"/>
              <a:t>Genetic Information (employees)</a:t>
            </a:r>
          </a:p>
          <a:p>
            <a:pPr marL="182880" indent="-182880">
              <a:buNone/>
              <a:defRPr/>
            </a:pPr>
            <a:r>
              <a:rPr lang="en-US" altLang="en-US" dirty="0">
                <a:solidFill>
                  <a:schemeClr val="bg2"/>
                </a:solidFill>
              </a:rPr>
              <a:t>•</a:t>
            </a:r>
            <a:r>
              <a:rPr lang="en-US" altLang="en-US" dirty="0"/>
              <a:t> Sex </a:t>
            </a:r>
            <a:r>
              <a:rPr lang="en-US" dirty="0"/>
              <a:t>(including pregnancy, child birth, and related medical conditions)</a:t>
            </a:r>
            <a:endParaRPr lang="en-US" altLang="en-US" dirty="0">
              <a:solidFill>
                <a:schemeClr val="bg2"/>
              </a:solidFill>
            </a:endParaRPr>
          </a:p>
          <a:p>
            <a:pPr marL="182880" indent="-182880">
              <a:buNone/>
              <a:defRPr/>
            </a:pPr>
            <a:r>
              <a:rPr lang="en-US" altLang="en-US" dirty="0">
                <a:solidFill>
                  <a:schemeClr val="bg2"/>
                </a:solidFill>
              </a:rPr>
              <a:t>• </a:t>
            </a:r>
            <a:r>
              <a:rPr lang="en-US" altLang="en-US" dirty="0"/>
              <a:t>Status with regard to Public Assistance</a:t>
            </a:r>
          </a:p>
          <a:p>
            <a:pPr marL="182880" indent="-182880">
              <a:buNone/>
              <a:defRPr/>
            </a:pPr>
            <a:r>
              <a:rPr lang="en-US" altLang="en-US" dirty="0">
                <a:solidFill>
                  <a:schemeClr val="bg2"/>
                </a:solidFill>
              </a:rPr>
              <a:t>• </a:t>
            </a:r>
            <a:r>
              <a:rPr lang="en-US" altLang="en-US" dirty="0"/>
              <a:t>Membership or activity in a local human rights commission</a:t>
            </a:r>
            <a:endParaRPr lang="en-US" sz="2400" dirty="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Determine Appropriate Action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Take corrective action for 1.B.1 violations</a:t>
            </a:r>
          </a:p>
          <a:p>
            <a:r>
              <a:rPr lang="en-US" altLang="en-US" dirty="0"/>
              <a:t>Refer non-1.B.1 work problems or student misconduct to appropriate resource</a:t>
            </a:r>
          </a:p>
          <a:p>
            <a:r>
              <a:rPr lang="en-US" altLang="en-US" dirty="0"/>
              <a:t>Complainant’s preference is relevant but not controlling </a:t>
            </a:r>
          </a:p>
          <a:p>
            <a:endParaRPr lang="en-US" dirty="0"/>
          </a:p>
        </p:txBody>
      </p:sp>
    </p:spTree>
    <p:extLst>
      <p:ext uri="{BB962C8B-B14F-4D97-AF65-F5344CB8AC3E}">
        <p14:creationId xmlns:p14="http://schemas.microsoft.com/office/powerpoint/2010/main" val="1534565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83058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Determine Appropriate Action, continued</a:t>
            </a:r>
          </a:p>
        </p:txBody>
      </p:sp>
      <p:sp>
        <p:nvSpPr>
          <p:cNvPr id="2" name="Content Placeholder 1"/>
          <p:cNvSpPr>
            <a:spLocks noGrp="1"/>
          </p:cNvSpPr>
          <p:nvPr>
            <p:ph idx="1"/>
          </p:nvPr>
        </p:nvSpPr>
        <p:spPr/>
        <p:txBody>
          <a:bodyPr/>
          <a:lstStyle/>
          <a:p>
            <a:r>
              <a:rPr lang="en-US" altLang="en-US" dirty="0"/>
              <a:t>Action must be sufficient to:</a:t>
            </a:r>
          </a:p>
          <a:p>
            <a:pPr lvl="1"/>
            <a:r>
              <a:rPr lang="en-US" altLang="en-US" dirty="0"/>
              <a:t>End the inappropriate conduct</a:t>
            </a:r>
          </a:p>
          <a:p>
            <a:pPr lvl="1"/>
            <a:r>
              <a:rPr lang="en-US" altLang="en-US" dirty="0"/>
              <a:t>Send a clear message that policy is meaningful and applies to everyone</a:t>
            </a:r>
          </a:p>
          <a:p>
            <a:endParaRPr lang="en-US" dirty="0"/>
          </a:p>
        </p:txBody>
      </p:sp>
    </p:spTree>
    <p:extLst>
      <p:ext uri="{BB962C8B-B14F-4D97-AF65-F5344CB8AC3E}">
        <p14:creationId xmlns:p14="http://schemas.microsoft.com/office/powerpoint/2010/main" val="349448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Appropriate</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err="1">
                <a:ln>
                  <a:noFill/>
                </a:ln>
                <a:solidFill>
                  <a:srgbClr val="0C2340"/>
                </a:solidFill>
                <a:effectLst/>
                <a:uLnTx/>
                <a:uFillTx/>
                <a:latin typeface="+mn-lt"/>
                <a:ea typeface="+mn-ea"/>
                <a:cs typeface="+mn-cs"/>
              </a:rPr>
              <a:t>ActionS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Factors:</a:t>
            </a:r>
          </a:p>
          <a:p>
            <a:pPr lvl="1"/>
            <a:r>
              <a:rPr lang="en-US" dirty="0"/>
              <a:t>Severity of conduct</a:t>
            </a:r>
          </a:p>
          <a:p>
            <a:pPr lvl="1"/>
            <a:r>
              <a:rPr lang="en-US" dirty="0"/>
              <a:t>Degree of harm to complainant and others</a:t>
            </a:r>
          </a:p>
          <a:p>
            <a:pPr lvl="1"/>
            <a:r>
              <a:rPr lang="en-US" dirty="0"/>
              <a:t>Has the conduct potentially created a class of complainants?</a:t>
            </a:r>
          </a:p>
          <a:p>
            <a:pPr lvl="1"/>
            <a:r>
              <a:rPr lang="en-US" dirty="0"/>
              <a:t>Has the offender a history of discipline for same/similar behavior?</a:t>
            </a:r>
          </a:p>
          <a:p>
            <a:endParaRPr lang="en-US" dirty="0"/>
          </a:p>
        </p:txBody>
      </p:sp>
    </p:spTree>
    <p:extLst>
      <p:ext uri="{BB962C8B-B14F-4D97-AF65-F5344CB8AC3E}">
        <p14:creationId xmlns:p14="http://schemas.microsoft.com/office/powerpoint/2010/main" val="23542592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Policy Violation</a:t>
            </a:r>
          </a:p>
        </p:txBody>
      </p:sp>
      <p:sp>
        <p:nvSpPr>
          <p:cNvPr id="2" name="Content Placeholder 1"/>
          <p:cNvSpPr>
            <a:spLocks noGrp="1"/>
          </p:cNvSpPr>
          <p:nvPr>
            <p:ph idx="1"/>
          </p:nvPr>
        </p:nvSpPr>
        <p:spPr/>
        <p:txBody>
          <a:bodyPr/>
          <a:lstStyle/>
          <a:p>
            <a:r>
              <a:rPr lang="en-US" dirty="0"/>
              <a:t>Decisionmaker determines what, if any, discipline is required.   </a:t>
            </a:r>
          </a:p>
          <a:p>
            <a:r>
              <a:rPr lang="en-US" dirty="0"/>
              <a:t>Decisionmaker may consult with Minnesota State Labor Relations and review personnel record for previous disciplinary action</a:t>
            </a:r>
          </a:p>
          <a:p>
            <a:r>
              <a:rPr lang="en-US" dirty="0"/>
              <a:t>Discipline should be progressive and appropriate. </a:t>
            </a:r>
          </a:p>
          <a:p>
            <a:endParaRPr lang="en-US" dirty="0"/>
          </a:p>
        </p:txBody>
      </p:sp>
    </p:spTree>
    <p:extLst>
      <p:ext uri="{BB962C8B-B14F-4D97-AF65-F5344CB8AC3E}">
        <p14:creationId xmlns:p14="http://schemas.microsoft.com/office/powerpoint/2010/main" val="42342532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Possible Actions</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Progressive Discipline Options </a:t>
            </a:r>
          </a:p>
          <a:p>
            <a:pPr lvl="1"/>
            <a:r>
              <a:rPr lang="en-US" dirty="0"/>
              <a:t>Counseling, training, alternative dispute resolution</a:t>
            </a:r>
          </a:p>
          <a:p>
            <a:pPr lvl="1"/>
            <a:r>
              <a:rPr lang="en-US" dirty="0"/>
              <a:t>Reassignment or administrative leave</a:t>
            </a:r>
          </a:p>
          <a:p>
            <a:pPr lvl="1"/>
            <a:r>
              <a:rPr lang="en-US" dirty="0"/>
              <a:t>Oral reprimand</a:t>
            </a:r>
          </a:p>
          <a:p>
            <a:pPr lvl="1"/>
            <a:r>
              <a:rPr lang="en-US" dirty="0"/>
              <a:t>Written reprimand</a:t>
            </a:r>
          </a:p>
          <a:p>
            <a:pPr lvl="1"/>
            <a:r>
              <a:rPr lang="en-US" dirty="0"/>
              <a:t>Suspension (with or without pay)</a:t>
            </a:r>
          </a:p>
          <a:p>
            <a:pPr lvl="1"/>
            <a:r>
              <a:rPr lang="en-US" dirty="0"/>
              <a:t>Demotion</a:t>
            </a:r>
          </a:p>
          <a:p>
            <a:pPr lvl="1"/>
            <a:r>
              <a:rPr lang="en-US" dirty="0"/>
              <a:t>Discharge</a:t>
            </a:r>
          </a:p>
          <a:p>
            <a:endParaRPr lang="en-US" dirty="0"/>
          </a:p>
        </p:txBody>
      </p:sp>
    </p:spTree>
    <p:extLst>
      <p:ext uri="{BB962C8B-B14F-4D97-AF65-F5344CB8AC3E}">
        <p14:creationId xmlns:p14="http://schemas.microsoft.com/office/powerpoint/2010/main" val="35896670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Goal of the appeal</a:t>
            </a:r>
          </a:p>
          <a:p>
            <a:r>
              <a:rPr lang="en-US" dirty="0"/>
              <a:t>Complainant and Respondent have the right to appeal the decision of the Decisionmaker</a:t>
            </a:r>
          </a:p>
          <a:p>
            <a:r>
              <a:rPr lang="en-US" dirty="0"/>
              <a:t>Appeal timeframe</a:t>
            </a:r>
          </a:p>
          <a:p>
            <a:r>
              <a:rPr lang="en-US" dirty="0"/>
              <a:t>Content of the appeal</a:t>
            </a:r>
          </a:p>
          <a:p>
            <a:r>
              <a:rPr lang="en-US" dirty="0"/>
              <a:t>Filing an appeal concerning a report against a college/university vice president, provost, or dean </a:t>
            </a:r>
          </a:p>
          <a:p>
            <a:r>
              <a:rPr lang="en-US" dirty="0"/>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086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Additional information</a:t>
            </a:r>
          </a:p>
          <a:p>
            <a:r>
              <a:rPr lang="en-US" altLang="en-US" dirty="0"/>
              <a:t>Appeal decision timeframe </a:t>
            </a:r>
          </a:p>
          <a:p>
            <a:r>
              <a:rPr lang="en-US" dirty="0"/>
              <a:t>Decision notification</a:t>
            </a:r>
          </a:p>
          <a:p>
            <a:r>
              <a:rPr lang="en-US" altLang="en-US" dirty="0"/>
              <a:t>The decision on appeal is final under 1.B.1.1 Procedure</a:t>
            </a:r>
          </a:p>
          <a:p>
            <a:r>
              <a:rPr lang="en-US" altLang="en-US" dirty="0"/>
              <a:t>Disciplinary action imposed on a member of a collective bargaining unit is processed in accordance with that agreement</a:t>
            </a:r>
          </a:p>
        </p:txBody>
      </p:sp>
    </p:spTree>
    <p:extLst>
      <p:ext uri="{BB962C8B-B14F-4D97-AF65-F5344CB8AC3E}">
        <p14:creationId xmlns:p14="http://schemas.microsoft.com/office/powerpoint/2010/main" val="2245508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r>
              <a:rPr lang="en-US" dirty="0"/>
              <a:t>Notify complainant, respondent and investigator of decision within a reasonable time</a:t>
            </a:r>
          </a:p>
          <a:p>
            <a:endParaRPr lang="en-US" dirty="0"/>
          </a:p>
        </p:txBody>
      </p:sp>
    </p:spTree>
    <p:extLst>
      <p:ext uri="{BB962C8B-B14F-4D97-AF65-F5344CB8AC3E}">
        <p14:creationId xmlns:p14="http://schemas.microsoft.com/office/powerpoint/2010/main" val="3252869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400" dirty="0">
                <a:solidFill>
                  <a:schemeClr val="tx1"/>
                </a:solidFill>
              </a:rPr>
              <a:t>Overview of Data Practices and Other Legal Issues</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a:xfrm>
            <a:off x="609600" y="4876800"/>
            <a:ext cx="3657600" cy="609599"/>
          </a:xfrm>
        </p:spPr>
        <p:txBody>
          <a:bodyPr>
            <a:normAutofit/>
          </a:bodyPr>
          <a:lstStyle/>
          <a:p>
            <a:r>
              <a:rPr lang="en-US" sz="1800" dirty="0"/>
              <a:t>Office of General Counsel</a:t>
            </a:r>
          </a:p>
        </p:txBody>
      </p:sp>
    </p:spTree>
    <p:extLst>
      <p:ext uri="{BB962C8B-B14F-4D97-AF65-F5344CB8AC3E}">
        <p14:creationId xmlns:p14="http://schemas.microsoft.com/office/powerpoint/2010/main" val="35805772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Minnesota Government Data Practices Act (MGDPA)</a:t>
            </a:r>
          </a:p>
        </p:txBody>
      </p:sp>
      <p:sp>
        <p:nvSpPr>
          <p:cNvPr id="2" name="Content Placeholder 1"/>
          <p:cNvSpPr>
            <a:spLocks noGrp="1"/>
          </p:cNvSpPr>
          <p:nvPr>
            <p:ph idx="1"/>
          </p:nvPr>
        </p:nvSpPr>
        <p:spPr>
          <a:xfrm>
            <a:off x="381000" y="1600200"/>
            <a:ext cx="8229600" cy="4495799"/>
          </a:xfrm>
        </p:spPr>
        <p:txBody>
          <a:bodyPr/>
          <a:lstStyle/>
          <a:p>
            <a:pPr marL="0" indent="0" algn="ctr">
              <a:buNone/>
            </a:pPr>
            <a:r>
              <a:rPr lang="en-US" dirty="0"/>
              <a:t>Minnesota Statutes Chapter 13</a:t>
            </a:r>
          </a:p>
          <a:p>
            <a:pPr marL="0" indent="0" algn="ctr">
              <a:buNone/>
            </a:pPr>
            <a:r>
              <a:rPr lang="en-US" dirty="0"/>
              <a:t>Minnesota Rules Chapter 1205</a:t>
            </a:r>
          </a:p>
          <a:p>
            <a:endParaRPr lang="en-US" dirty="0"/>
          </a:p>
          <a:p>
            <a:r>
              <a:rPr lang="en-US" dirty="0"/>
              <a:t>MGDPA: primary state law on privacy and handling of all government data.</a:t>
            </a:r>
          </a:p>
          <a:p>
            <a:pPr lvl="1"/>
            <a:r>
              <a:rPr lang="en-US" dirty="0"/>
              <a:t>Government data is: all data created, collected, received or disseminated by government in any physical form.</a:t>
            </a:r>
          </a:p>
          <a:p>
            <a:pPr lvl="1"/>
            <a:r>
              <a:rPr lang="en-US" dirty="0"/>
              <a:t>Includes investigators and investigations!</a:t>
            </a:r>
          </a:p>
        </p:txBody>
      </p:sp>
    </p:spTree>
    <p:extLst>
      <p:ext uri="{BB962C8B-B14F-4D97-AF65-F5344CB8AC3E}">
        <p14:creationId xmlns:p14="http://schemas.microsoft.com/office/powerpoint/2010/main" val="70175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r>
              <a:rPr lang="en-US" altLang="en-US" dirty="0"/>
              <a:t>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 </a:t>
            </a:r>
          </a:p>
        </p:txBody>
      </p:sp>
    </p:spTree>
    <p:extLst>
      <p:ext uri="{BB962C8B-B14F-4D97-AF65-F5344CB8AC3E}">
        <p14:creationId xmlns:p14="http://schemas.microsoft.com/office/powerpoint/2010/main" val="170821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95300" y="3048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1B.1.1 Investigation Records are </a:t>
            </a:r>
            <a:r>
              <a:rPr kumimoji="0" lang="en-US" sz="3600" b="1" i="1" u="none" strike="noStrike" kern="1200" cap="none" spc="0" normalizeH="0" baseline="0" noProof="0" dirty="0">
                <a:ln>
                  <a:noFill/>
                </a:ln>
                <a:solidFill>
                  <a:schemeClr val="tx2"/>
                </a:solidFill>
                <a:effectLst/>
                <a:uLnTx/>
                <a:uFillTx/>
                <a:latin typeface="+mn-lt"/>
                <a:ea typeface="+mn-ea"/>
                <a:cs typeface="+mn-cs"/>
              </a:rPr>
              <a:t>Government Data</a:t>
            </a:r>
          </a:p>
        </p:txBody>
      </p:sp>
      <p:sp>
        <p:nvSpPr>
          <p:cNvPr id="2" name="Content Placeholder 1"/>
          <p:cNvSpPr>
            <a:spLocks noGrp="1"/>
          </p:cNvSpPr>
          <p:nvPr>
            <p:ph idx="1"/>
          </p:nvPr>
        </p:nvSpPr>
        <p:spPr/>
        <p:txBody>
          <a:bodyPr/>
          <a:lstStyle/>
          <a:p>
            <a:r>
              <a:rPr lang="en-US" dirty="0"/>
              <a:t>Records that you collect, create and maintain for an investigation – in any tangible form – are </a:t>
            </a:r>
            <a:r>
              <a:rPr lang="en-US" i="1" dirty="0"/>
              <a:t>government data </a:t>
            </a:r>
            <a:r>
              <a:rPr lang="en-US" dirty="0"/>
              <a:t>under the Minnesota Government Data Practices Act (MGDPA).</a:t>
            </a:r>
          </a:p>
          <a:p>
            <a:r>
              <a:rPr lang="en-US" dirty="0"/>
              <a:t>Records on individual students are also subject to the federal Family Educational Rights and Privacy Act (FERPA), including as part of employee investigation.</a:t>
            </a:r>
          </a:p>
        </p:txBody>
      </p:sp>
    </p:spTree>
    <p:extLst>
      <p:ext uri="{BB962C8B-B14F-4D97-AF65-F5344CB8AC3E}">
        <p14:creationId xmlns:p14="http://schemas.microsoft.com/office/powerpoint/2010/main" val="13347837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About Individuals</a:t>
            </a:r>
          </a:p>
        </p:txBody>
      </p:sp>
      <p:sp>
        <p:nvSpPr>
          <p:cNvPr id="2" name="Content Placeholder 1"/>
          <p:cNvSpPr>
            <a:spLocks noGrp="1"/>
          </p:cNvSpPr>
          <p:nvPr>
            <p:ph idx="1"/>
          </p:nvPr>
        </p:nvSpPr>
        <p:spPr/>
        <p:txBody>
          <a:bodyPr/>
          <a:lstStyle/>
          <a:p>
            <a:r>
              <a:rPr lang="en-US" dirty="0"/>
              <a:t>Data about individual students and employees are presumed </a:t>
            </a:r>
            <a:r>
              <a:rPr lang="en-US" i="1" dirty="0"/>
              <a:t>private</a:t>
            </a:r>
            <a:r>
              <a:rPr lang="en-US" dirty="0"/>
              <a:t>.</a:t>
            </a:r>
          </a:p>
          <a:p>
            <a:pPr marL="0" indent="0">
              <a:buNone/>
            </a:pPr>
            <a:endParaRPr lang="en-US" dirty="0"/>
          </a:p>
          <a:p>
            <a:pPr lvl="1"/>
            <a:r>
              <a:rPr lang="en-US" dirty="0"/>
              <a:t>Personally identifiable data collected from employee/student witnesses can be “about” the speaker, others or both.</a:t>
            </a:r>
          </a:p>
          <a:p>
            <a:endParaRPr lang="en-US" dirty="0"/>
          </a:p>
        </p:txBody>
      </p:sp>
    </p:spTree>
    <p:extLst>
      <p:ext uri="{BB962C8B-B14F-4D97-AF65-F5344CB8AC3E}">
        <p14:creationId xmlns:p14="http://schemas.microsoft.com/office/powerpoint/2010/main" val="12387397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Private Data Access</a:t>
            </a:r>
          </a:p>
        </p:txBody>
      </p:sp>
      <p:sp>
        <p:nvSpPr>
          <p:cNvPr id="2" name="Content Placeholder 1"/>
          <p:cNvSpPr>
            <a:spLocks noGrp="1"/>
          </p:cNvSpPr>
          <p:nvPr>
            <p:ph idx="1"/>
          </p:nvPr>
        </p:nvSpPr>
        <p:spPr/>
        <p:txBody>
          <a:bodyPr>
            <a:normAutofit/>
          </a:bodyPr>
          <a:lstStyle/>
          <a:p>
            <a:pPr fontAlgn="ctr"/>
            <a:r>
              <a:rPr lang="en-US" sz="3200" dirty="0"/>
              <a:t>Private data are available to</a:t>
            </a:r>
            <a:r>
              <a:rPr lang="en-US" sz="4000" dirty="0"/>
              <a:t>:</a:t>
            </a:r>
          </a:p>
          <a:p>
            <a:pPr marL="0" indent="0" fontAlgn="ctr">
              <a:lnSpc>
                <a:spcPts val="3200"/>
              </a:lnSpc>
              <a:spcBef>
                <a:spcPts val="600"/>
              </a:spcBef>
              <a:buNone/>
            </a:pPr>
            <a:endParaRPr lang="en-US" sz="4000" dirty="0"/>
          </a:p>
          <a:p>
            <a:pPr lvl="1" fontAlgn="ctr"/>
            <a:r>
              <a:rPr lang="en-US" dirty="0"/>
              <a:t>Subject (if more than one may withhold);</a:t>
            </a:r>
          </a:p>
          <a:p>
            <a:pPr lvl="1" fontAlgn="ctr"/>
            <a:r>
              <a:rPr lang="en-US" dirty="0"/>
              <a:t>C/U officials, others working on behalf of C/U if “need-to-know”;</a:t>
            </a:r>
          </a:p>
          <a:p>
            <a:pPr lvl="1" fontAlgn="ctr"/>
            <a:r>
              <a:rPr lang="en-US" dirty="0"/>
              <a:t>Others authorized in writing by subject;</a:t>
            </a:r>
          </a:p>
          <a:p>
            <a:pPr lvl="1" fontAlgn="ctr"/>
            <a:r>
              <a:rPr lang="en-US" dirty="0"/>
              <a:t>Others as permitted by law.</a:t>
            </a:r>
          </a:p>
          <a:p>
            <a:endParaRPr lang="en-US" dirty="0"/>
          </a:p>
        </p:txBody>
      </p:sp>
    </p:spTree>
    <p:extLst>
      <p:ext uri="{BB962C8B-B14F-4D97-AF65-F5344CB8AC3E}">
        <p14:creationId xmlns:p14="http://schemas.microsoft.com/office/powerpoint/2010/main" val="3146129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Treat Active Investigational Data as </a:t>
            </a:r>
            <a:r>
              <a:rPr kumimoji="0" lang="en-US" sz="3600" b="1" i="1" u="none" strike="noStrike" kern="1200" cap="none" spc="0" normalizeH="0" baseline="0" noProof="0" dirty="0">
                <a:ln>
                  <a:noFill/>
                </a:ln>
                <a:solidFill>
                  <a:schemeClr val="tx2"/>
                </a:solidFill>
                <a:effectLst/>
                <a:uLnTx/>
                <a:uFillTx/>
                <a:latin typeface="+mn-lt"/>
                <a:ea typeface="+mn-ea"/>
                <a:cs typeface="+mn-cs"/>
              </a:rPr>
              <a:t>Confidential</a:t>
            </a:r>
          </a:p>
        </p:txBody>
      </p:sp>
      <p:sp>
        <p:nvSpPr>
          <p:cNvPr id="2" name="Content Placeholder 1"/>
          <p:cNvSpPr>
            <a:spLocks noGrp="1"/>
          </p:cNvSpPr>
          <p:nvPr>
            <p:ph idx="1"/>
          </p:nvPr>
        </p:nvSpPr>
        <p:spPr>
          <a:xfrm>
            <a:off x="457200" y="1600201"/>
            <a:ext cx="8229600" cy="3962399"/>
          </a:xfrm>
        </p:spPr>
        <p:txBody>
          <a:bodyPr>
            <a:noAutofit/>
          </a:bodyPr>
          <a:lstStyle/>
          <a:p>
            <a:pPr fontAlgn="ctr"/>
            <a:r>
              <a:rPr lang="en-US" sz="2600" dirty="0"/>
              <a:t>May share with other school officials who have legitimate business “need-to-know” about specific information;</a:t>
            </a:r>
          </a:p>
          <a:p>
            <a:pPr fontAlgn="ctr"/>
            <a:r>
              <a:rPr lang="en-US" sz="2600" b="1" dirty="0"/>
              <a:t>Not available to subject employee </a:t>
            </a:r>
            <a:r>
              <a:rPr lang="en-US" sz="2600" dirty="0"/>
              <a:t>(may be available to student subject);</a:t>
            </a:r>
          </a:p>
          <a:p>
            <a:pPr fontAlgn="ctr"/>
            <a:r>
              <a:rPr lang="en-US" sz="2600" dirty="0"/>
              <a:t>May NOT share with third parties (including union reps) unless</a:t>
            </a:r>
          </a:p>
          <a:p>
            <a:pPr lvl="1" fontAlgn="ctr"/>
            <a:r>
              <a:rPr lang="en-US" sz="2600" dirty="0"/>
              <a:t>Specifically legally authorized.</a:t>
            </a:r>
          </a:p>
          <a:p>
            <a:pPr marL="0" indent="0">
              <a:buNone/>
            </a:pPr>
            <a:r>
              <a:rPr lang="en-US" sz="2600" dirty="0"/>
              <a:t>Always seek assistance before disclosing!</a:t>
            </a:r>
          </a:p>
        </p:txBody>
      </p:sp>
    </p:spTree>
    <p:extLst>
      <p:ext uri="{BB962C8B-B14F-4D97-AF65-F5344CB8AC3E}">
        <p14:creationId xmlns:p14="http://schemas.microsoft.com/office/powerpoint/2010/main" val="15570030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Caveat:  Due Process</a:t>
            </a:r>
          </a:p>
        </p:txBody>
      </p:sp>
      <p:sp>
        <p:nvSpPr>
          <p:cNvPr id="2" name="Content Placeholder 1"/>
          <p:cNvSpPr>
            <a:spLocks noGrp="1"/>
          </p:cNvSpPr>
          <p:nvPr>
            <p:ph idx="1"/>
          </p:nvPr>
        </p:nvSpPr>
        <p:spPr/>
        <p:txBody>
          <a:bodyPr>
            <a:normAutofit/>
          </a:bodyPr>
          <a:lstStyle/>
          <a:p>
            <a:pPr marL="742950" lvl="2" indent="-342900" fontAlgn="ctr">
              <a:lnSpc>
                <a:spcPct val="80000"/>
              </a:lnSpc>
            </a:pPr>
            <a:r>
              <a:rPr lang="en-US" sz="2600" dirty="0"/>
              <a:t>Respondent must be informed about charges in order to defend BUT</a:t>
            </a:r>
          </a:p>
          <a:p>
            <a:pPr marL="1200150" lvl="3" indent="-342900" fontAlgn="ctr">
              <a:lnSpc>
                <a:spcPct val="80000"/>
              </a:lnSpc>
            </a:pPr>
            <a:r>
              <a:rPr lang="en-US" sz="2400" dirty="0"/>
              <a:t>Not the same as access to active investigation data</a:t>
            </a:r>
          </a:p>
          <a:p>
            <a:pPr marL="857250" lvl="3" indent="0" fontAlgn="ctr">
              <a:lnSpc>
                <a:spcPct val="80000"/>
              </a:lnSpc>
              <a:buNone/>
            </a:pPr>
            <a:endParaRPr lang="en-US" sz="2400" b="1" dirty="0"/>
          </a:p>
          <a:p>
            <a:pPr marL="857250" lvl="2" indent="-457200" fontAlgn="ctr">
              <a:lnSpc>
                <a:spcPct val="80000"/>
              </a:lnSpc>
            </a:pPr>
            <a:r>
              <a:rPr lang="en-US" sz="2600" dirty="0"/>
              <a:t>Complainants/respondents must receive sufficient information to be able to appeal initial 1B.1.1 decision.</a:t>
            </a:r>
          </a:p>
          <a:p>
            <a:endParaRPr lang="en-US" dirty="0"/>
          </a:p>
        </p:txBody>
      </p:sp>
    </p:spTree>
    <p:extLst>
      <p:ext uri="{BB962C8B-B14F-4D97-AF65-F5344CB8AC3E}">
        <p14:creationId xmlns:p14="http://schemas.microsoft.com/office/powerpoint/2010/main" val="30716785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Employee Issues Under MGDPA</a:t>
            </a:r>
          </a:p>
        </p:txBody>
      </p:sp>
      <p:sp>
        <p:nvSpPr>
          <p:cNvPr id="2" name="Content Placeholder 1"/>
          <p:cNvSpPr>
            <a:spLocks noGrp="1"/>
          </p:cNvSpPr>
          <p:nvPr>
            <p:ph idx="1"/>
          </p:nvPr>
        </p:nvSpPr>
        <p:spPr/>
        <p:txBody>
          <a:bodyPr>
            <a:normAutofit lnSpcReduction="10000"/>
          </a:bodyPr>
          <a:lstStyle/>
          <a:p>
            <a:r>
              <a:rPr lang="en-US" dirty="0"/>
              <a:t>ID of harassment complainant or other witnesses NOT available to employee respondent if</a:t>
            </a:r>
          </a:p>
          <a:p>
            <a:pPr lvl="1"/>
            <a:r>
              <a:rPr lang="en-US" dirty="0"/>
              <a:t>Access would threaten their safety or subject them to further harassment</a:t>
            </a:r>
          </a:p>
          <a:p>
            <a:pPr lvl="1"/>
            <a:endParaRPr lang="en-US" dirty="0"/>
          </a:p>
          <a:p>
            <a:r>
              <a:rPr lang="en-US" dirty="0"/>
              <a:t>Existence and status of a complaint are always PUBLIC, i.e., “there is a complaint and it is under investigation”</a:t>
            </a:r>
          </a:p>
          <a:p>
            <a:pPr lvl="2"/>
            <a:r>
              <a:rPr lang="en-US" dirty="0"/>
              <a:t>NOT the nature of the complaint!</a:t>
            </a:r>
          </a:p>
          <a:p>
            <a:pPr lvl="2"/>
            <a:r>
              <a:rPr lang="en-US" i="1" dirty="0"/>
              <a:t>The context of a question matters</a:t>
            </a:r>
            <a:r>
              <a:rPr lang="en-US" dirty="0"/>
              <a:t> . . . </a:t>
            </a:r>
          </a:p>
        </p:txBody>
      </p:sp>
    </p:spTree>
    <p:extLst>
      <p:ext uri="{BB962C8B-B14F-4D97-AF65-F5344CB8AC3E}">
        <p14:creationId xmlns:p14="http://schemas.microsoft.com/office/powerpoint/2010/main" val="18659158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Discipline</a:t>
            </a:r>
          </a:p>
        </p:txBody>
      </p:sp>
      <p:sp>
        <p:nvSpPr>
          <p:cNvPr id="2" name="Content Placeholder 1"/>
          <p:cNvSpPr>
            <a:spLocks noGrp="1"/>
          </p:cNvSpPr>
          <p:nvPr>
            <p:ph idx="1"/>
          </p:nvPr>
        </p:nvSpPr>
        <p:spPr/>
        <p:txBody>
          <a:bodyPr/>
          <a:lstStyle/>
          <a:p>
            <a:r>
              <a:rPr lang="en-US" b="1" dirty="0"/>
              <a:t>Default rule</a:t>
            </a:r>
            <a:r>
              <a:rPr lang="en-US" dirty="0"/>
              <a:t>:  treat decision as “private” unless/until applicable law permits disclosure.</a:t>
            </a:r>
          </a:p>
          <a:p>
            <a:r>
              <a:rPr lang="en-US" dirty="0"/>
              <a:t>Disclosure rules for employee and student discipline are different.</a:t>
            </a:r>
          </a:p>
          <a:p>
            <a:r>
              <a:rPr lang="en-US" dirty="0"/>
              <a:t>Notice of a no-contact order must be provided to affected individuals for enforcement.</a:t>
            </a:r>
          </a:p>
        </p:txBody>
      </p:sp>
    </p:spTree>
    <p:extLst>
      <p:ext uri="{BB962C8B-B14F-4D97-AF65-F5344CB8AC3E}">
        <p14:creationId xmlns:p14="http://schemas.microsoft.com/office/powerpoint/2010/main" val="10766612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700" b="1" i="0" u="none" strike="noStrike" kern="1200" cap="none" spc="0" normalizeH="0" baseline="0" noProof="0" dirty="0">
                <a:ln>
                  <a:noFill/>
                </a:ln>
                <a:solidFill>
                  <a:schemeClr val="tx2"/>
                </a:solidFill>
                <a:effectLst/>
                <a:uLnTx/>
                <a:uFillTx/>
                <a:latin typeface="+mn-lt"/>
                <a:ea typeface="+mn-ea"/>
                <a:cs typeface="+mn-cs"/>
              </a:rPr>
              <a:t>Discipline:</a:t>
            </a:r>
            <a:r>
              <a:rPr kumimoji="0" lang="en-US" sz="4700" b="1" i="0" u="none" strike="noStrike" kern="1200" cap="none" spc="0" normalizeH="0" noProof="0" dirty="0">
                <a:ln>
                  <a:noFill/>
                </a:ln>
                <a:solidFill>
                  <a:schemeClr val="tx2"/>
                </a:solidFill>
                <a:effectLst/>
                <a:uLnTx/>
                <a:uFillTx/>
                <a:latin typeface="+mn-lt"/>
                <a:ea typeface="+mn-ea"/>
                <a:cs typeface="+mn-cs"/>
              </a:rPr>
              <a:t> Employees</a:t>
            </a:r>
            <a:endParaRPr kumimoji="0" lang="en-US" sz="47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dirty="0"/>
              <a:t>(see chart in materials)</a:t>
            </a:r>
          </a:p>
          <a:p>
            <a:r>
              <a:rPr lang="en-US" sz="2600" dirty="0"/>
              <a:t>FINAL discipline (action taken and basis) is PUBLIC</a:t>
            </a:r>
          </a:p>
          <a:p>
            <a:pPr lvl="1"/>
            <a:r>
              <a:rPr lang="en-US" sz="2600" dirty="0"/>
              <a:t>After all CBA process exhausted; or</a:t>
            </a:r>
          </a:p>
          <a:p>
            <a:pPr lvl="1"/>
            <a:r>
              <a:rPr lang="en-US" sz="2600" dirty="0"/>
              <a:t>Employee with no CBA rights has been notified.</a:t>
            </a:r>
          </a:p>
          <a:p>
            <a:r>
              <a:rPr lang="en-US" sz="2600" dirty="0"/>
              <a:t>If no discipline:  all remains private.</a:t>
            </a:r>
          </a:p>
          <a:p>
            <a:pPr lvl="1"/>
            <a:r>
              <a:rPr lang="en-US" sz="2200" dirty="0"/>
              <a:t>But sex harassment victims entitled to certain remedial action information.</a:t>
            </a:r>
          </a:p>
          <a:p>
            <a:r>
              <a:rPr lang="en-US" sz="2600" dirty="0"/>
              <a:t>Investigation of </a:t>
            </a:r>
            <a:r>
              <a:rPr lang="en-US" sz="2600" i="1" dirty="0"/>
              <a:t>public official </a:t>
            </a:r>
            <a:r>
              <a:rPr lang="en-US" sz="2600" dirty="0"/>
              <a:t>(president and other high level administrators) is public regardless of disciplinary decision.</a:t>
            </a:r>
          </a:p>
          <a:p>
            <a:pPr marL="457200" lvl="1" indent="0">
              <a:buNone/>
            </a:pPr>
            <a:endParaRPr lang="en-US" dirty="0"/>
          </a:p>
        </p:txBody>
      </p:sp>
    </p:spTree>
    <p:extLst>
      <p:ext uri="{BB962C8B-B14F-4D97-AF65-F5344CB8AC3E}">
        <p14:creationId xmlns:p14="http://schemas.microsoft.com/office/powerpoint/2010/main" val="8383625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Student </a:t>
            </a:r>
            <a:r>
              <a:rPr kumimoji="0" lang="en-US" sz="3600" b="1" i="1" u="none" strike="noStrike" kern="1200" cap="none" spc="0" normalizeH="0" baseline="0" noProof="0" dirty="0">
                <a:ln>
                  <a:noFill/>
                </a:ln>
                <a:solidFill>
                  <a:schemeClr val="tx2"/>
                </a:solidFill>
                <a:effectLst/>
                <a:uLnTx/>
                <a:uFillTx/>
                <a:latin typeface="+mn-lt"/>
                <a:ea typeface="+mn-ea"/>
                <a:cs typeface="+mn-cs"/>
              </a:rPr>
              <a:t>Crimes of Violence</a:t>
            </a:r>
          </a:p>
        </p:txBody>
      </p:sp>
      <p:sp>
        <p:nvSpPr>
          <p:cNvPr id="2" name="Content Placeholder 1"/>
          <p:cNvSpPr>
            <a:spLocks noGrp="1"/>
          </p:cNvSpPr>
          <p:nvPr>
            <p:ph idx="1"/>
          </p:nvPr>
        </p:nvSpPr>
        <p:spPr/>
        <p:txBody>
          <a:bodyPr/>
          <a:lstStyle/>
          <a:p>
            <a:r>
              <a:rPr lang="en-US" sz="2600" dirty="0"/>
              <a:t>Discipline and investigation data about students almost always remains private.  Exceptions for </a:t>
            </a:r>
            <a:r>
              <a:rPr lang="en-US" sz="2600" i="1" dirty="0"/>
              <a:t>crimes of violence</a:t>
            </a:r>
            <a:r>
              <a:rPr lang="en-US" sz="2600" dirty="0"/>
              <a:t>:</a:t>
            </a:r>
          </a:p>
          <a:p>
            <a:pPr lvl="1"/>
            <a:r>
              <a:rPr lang="en-US" sz="2200" dirty="0"/>
              <a:t>If 1B.1.1 investigation includes a charge of </a:t>
            </a:r>
            <a:r>
              <a:rPr lang="en-US" sz="2200" b="1" dirty="0"/>
              <a:t>assault, intimidation or forcible sex offense*</a:t>
            </a:r>
            <a:r>
              <a:rPr lang="en-US" sz="2200" dirty="0"/>
              <a:t> certain information becomes available to:</a:t>
            </a:r>
          </a:p>
          <a:p>
            <a:pPr lvl="2"/>
            <a:r>
              <a:rPr lang="en-US" dirty="0"/>
              <a:t>The victim regardless of the result,</a:t>
            </a:r>
          </a:p>
          <a:p>
            <a:pPr lvl="2"/>
            <a:r>
              <a:rPr lang="en-US" dirty="0"/>
              <a:t>The public upon request if the charge is sustained.</a:t>
            </a:r>
          </a:p>
          <a:p>
            <a:pPr marL="173038" lvl="2" indent="0">
              <a:buNone/>
            </a:pPr>
            <a:r>
              <a:rPr lang="en-US" dirty="0"/>
              <a:t>Consultation is required before releasing student discipline information.</a:t>
            </a:r>
          </a:p>
          <a:p>
            <a:pPr marL="173038" lvl="2" indent="0">
              <a:buNone/>
            </a:pPr>
            <a:r>
              <a:rPr lang="en-US" dirty="0"/>
              <a:t>* Not a complete list of </a:t>
            </a:r>
            <a:r>
              <a:rPr lang="en-US" i="1" dirty="0"/>
              <a:t>crimes of violence</a:t>
            </a:r>
            <a:r>
              <a:rPr lang="en-US" dirty="0"/>
              <a:t>.</a:t>
            </a:r>
          </a:p>
        </p:txBody>
      </p:sp>
    </p:spTree>
    <p:extLst>
      <p:ext uri="{BB962C8B-B14F-4D97-AF65-F5344CB8AC3E}">
        <p14:creationId xmlns:p14="http://schemas.microsoft.com/office/powerpoint/2010/main" val="205184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Avoid Inadvertent Mistakes</a:t>
            </a:r>
          </a:p>
        </p:txBody>
      </p:sp>
      <p:sp>
        <p:nvSpPr>
          <p:cNvPr id="2" name="Content Placeholder 1"/>
          <p:cNvSpPr>
            <a:spLocks noGrp="1"/>
          </p:cNvSpPr>
          <p:nvPr>
            <p:ph idx="1"/>
          </p:nvPr>
        </p:nvSpPr>
        <p:spPr/>
        <p:txBody>
          <a:bodyPr/>
          <a:lstStyle/>
          <a:p>
            <a:r>
              <a:rPr lang="en-US" dirty="0"/>
              <a:t>Don’t disclose private data to others during investigation interviews or correspondence;</a:t>
            </a:r>
          </a:p>
          <a:p>
            <a:r>
              <a:rPr lang="en-US" dirty="0"/>
              <a:t>Employee administrative leave during investigation is not “suspension”</a:t>
            </a:r>
          </a:p>
          <a:p>
            <a:pPr lvl="1"/>
            <a:r>
              <a:rPr lang="en-US" dirty="0"/>
              <a:t>Implies discipline</a:t>
            </a:r>
          </a:p>
          <a:p>
            <a:pPr marL="404813" lvl="1" indent="-342900">
              <a:buFont typeface="Arial" panose="020B0604020202020204" pitchFamily="34" charset="0"/>
              <a:buChar char="•"/>
            </a:pPr>
            <a:r>
              <a:rPr lang="en-US" sz="2800" dirty="0"/>
              <a:t>Refer media requests to campus communications or public affairs.</a:t>
            </a:r>
          </a:p>
        </p:txBody>
      </p:sp>
    </p:spTree>
    <p:extLst>
      <p:ext uri="{BB962C8B-B14F-4D97-AF65-F5344CB8AC3E}">
        <p14:creationId xmlns:p14="http://schemas.microsoft.com/office/powerpoint/2010/main" val="4087097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altLang="en-US" dirty="0">
                <a:solidFill>
                  <a:schemeClr val="bg2"/>
                </a:solidFill>
              </a:rPr>
              <a:t>Retaliation is prohibited at Minnesota State. </a:t>
            </a:r>
          </a:p>
          <a:p>
            <a:pPr marL="0" indent="0">
              <a:buNone/>
            </a:pPr>
            <a:r>
              <a:rPr lang="en-US" altLang="en-US" dirty="0"/>
              <a:t>Retaliations includes, but is not limited to, engaging in any form of intimidation, reprisal or harassment against an individual because the person:</a:t>
            </a:r>
          </a:p>
          <a:p>
            <a:pPr lvl="1"/>
            <a:r>
              <a:rPr lang="en-US" altLang="en-US" dirty="0"/>
              <a:t>Made a complaint or other communication under 1B.1 or 1B.3;</a:t>
            </a:r>
          </a:p>
          <a:p>
            <a:pPr lvl="1"/>
            <a:r>
              <a:rPr lang="en-US" altLang="en-US" dirty="0"/>
              <a:t>Assisted or participated in an investigation or process under these policies, regardless of whether a claim of discrimination or harassment was substantiated (or other applicable laws and policies); </a:t>
            </a:r>
            <a:r>
              <a:rPr lang="en-US" altLang="en-US" b="1" u="sng" dirty="0"/>
              <a:t>or</a:t>
            </a:r>
          </a:p>
          <a:p>
            <a:pPr lvl="1"/>
            <a:r>
              <a:rPr lang="en-US" altLang="en-US" dirty="0"/>
              <a:t>Associated with a person or group of persons who are members of a protected class; </a:t>
            </a:r>
            <a:r>
              <a:rPr lang="en-US" altLang="en-US" b="1" u="sng" dirty="0"/>
              <a:t>or</a:t>
            </a:r>
          </a:p>
          <a:p>
            <a:pPr lvl="1"/>
            <a:r>
              <a:rPr lang="en-US" altLang="en-US" dirty="0"/>
              <a:t>Made a complaint or assisted or participated in any manner in an investigation or process with the EEOC, the U.S. Department of Education (OCR), the MN Dept of Human Rights or other enforcement agencies, under any federal or state non discrimination law.</a:t>
            </a:r>
          </a:p>
          <a:p>
            <a:pPr marL="0" indent="0">
              <a:buNone/>
            </a:pPr>
            <a:endParaRPr lang="en-US" dirty="0"/>
          </a:p>
        </p:txBody>
      </p:sp>
    </p:spTree>
    <p:extLst>
      <p:ext uri="{BB962C8B-B14F-4D97-AF65-F5344CB8AC3E}">
        <p14:creationId xmlns:p14="http://schemas.microsoft.com/office/powerpoint/2010/main" val="34445115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Use Good Privacy and Security Practices, e.g.</a:t>
            </a:r>
          </a:p>
        </p:txBody>
      </p:sp>
      <p:sp>
        <p:nvSpPr>
          <p:cNvPr id="2" name="Content Placeholder 1"/>
          <p:cNvSpPr>
            <a:spLocks noGrp="1"/>
          </p:cNvSpPr>
          <p:nvPr>
            <p:ph idx="1"/>
          </p:nvPr>
        </p:nvSpPr>
        <p:spPr/>
        <p:txBody>
          <a:bodyPr>
            <a:normAutofit/>
          </a:bodyPr>
          <a:lstStyle/>
          <a:p>
            <a:r>
              <a:rPr lang="en-US" sz="2200" dirty="0"/>
              <a:t>Get consent for others to be present during interview.</a:t>
            </a:r>
          </a:p>
          <a:p>
            <a:r>
              <a:rPr lang="en-US" sz="2200" dirty="0"/>
              <a:t>Don’t permit unauthorized viewing of paper or electronic records;</a:t>
            </a:r>
          </a:p>
          <a:p>
            <a:r>
              <a:rPr lang="en-US" sz="2200" dirty="0"/>
              <a:t>Label report as “Private;”</a:t>
            </a:r>
          </a:p>
          <a:p>
            <a:r>
              <a:rPr lang="en-US" sz="2200" dirty="0"/>
              <a:t>Store investigation records securely;</a:t>
            </a:r>
          </a:p>
          <a:p>
            <a:r>
              <a:rPr lang="en-US" sz="2200" dirty="0"/>
              <a:t>Follow IT procedures about maintaining electronic security when storing or transmitting data; watch that laptop! (device/phone/etc.)</a:t>
            </a:r>
          </a:p>
          <a:p>
            <a:r>
              <a:rPr lang="en-US" sz="2200" dirty="0"/>
              <a:t>Dispose of not public data securely;</a:t>
            </a:r>
          </a:p>
          <a:p>
            <a:r>
              <a:rPr lang="en-US" sz="2200" dirty="0"/>
              <a:t>Use email carefully.</a:t>
            </a:r>
          </a:p>
        </p:txBody>
      </p:sp>
    </p:spTree>
    <p:extLst>
      <p:ext uri="{BB962C8B-B14F-4D97-AF65-F5344CB8AC3E}">
        <p14:creationId xmlns:p14="http://schemas.microsoft.com/office/powerpoint/2010/main" val="2757164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Provide Data Privacy Notice*</a:t>
            </a:r>
          </a:p>
        </p:txBody>
      </p:sp>
      <p:sp>
        <p:nvSpPr>
          <p:cNvPr id="2" name="Content Placeholder 1"/>
          <p:cNvSpPr>
            <a:spLocks noGrp="1"/>
          </p:cNvSpPr>
          <p:nvPr>
            <p:ph idx="1"/>
          </p:nvPr>
        </p:nvSpPr>
        <p:spPr/>
        <p:txBody>
          <a:bodyPr/>
          <a:lstStyle/>
          <a:p>
            <a:r>
              <a:rPr lang="en-US" dirty="0"/>
              <a:t>When interviewing individuals that includes private data “about” themselves, must inform:</a:t>
            </a:r>
          </a:p>
          <a:p>
            <a:pPr lvl="1"/>
            <a:r>
              <a:rPr lang="en-US" dirty="0"/>
              <a:t>How information will be used; who will have access; whether individual may legally refuse; consequences of providing or refusing to provide requested information.</a:t>
            </a:r>
          </a:p>
          <a:p>
            <a:pPr marL="228600" lvl="1" indent="0">
              <a:buNone/>
            </a:pPr>
            <a:r>
              <a:rPr lang="en-US" sz="2000" dirty="0"/>
              <a:t>(*This is sometimes referred to as the “</a:t>
            </a:r>
            <a:r>
              <a:rPr lang="en-US" sz="2000" dirty="0" err="1"/>
              <a:t>Tennessen</a:t>
            </a:r>
            <a:r>
              <a:rPr lang="en-US" sz="2000" dirty="0"/>
              <a:t> Warning.”)</a:t>
            </a:r>
          </a:p>
          <a:p>
            <a:pPr marL="228600" lvl="1" indent="0">
              <a:buNone/>
            </a:pPr>
            <a:endParaRPr lang="en-US" sz="2000" dirty="0"/>
          </a:p>
          <a:p>
            <a:pPr marL="228600" lvl="1" indent="0">
              <a:buNone/>
            </a:pPr>
            <a:r>
              <a:rPr lang="en-US" dirty="0"/>
              <a:t>Tip: If Notice is given orally, retain a copy for records.  Use template notices.  Don’t promise “confidentiality” or access; just reinforce we follow the law.</a:t>
            </a:r>
          </a:p>
        </p:txBody>
      </p:sp>
    </p:spTree>
    <p:extLst>
      <p:ext uri="{BB962C8B-B14F-4D97-AF65-F5344CB8AC3E}">
        <p14:creationId xmlns:p14="http://schemas.microsoft.com/office/powerpoint/2010/main" val="12167162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Know Your Resources</a:t>
            </a:r>
          </a:p>
        </p:txBody>
      </p:sp>
      <p:sp>
        <p:nvSpPr>
          <p:cNvPr id="2" name="Content Placeholder 1"/>
          <p:cNvSpPr>
            <a:spLocks noGrp="1"/>
          </p:cNvSpPr>
          <p:nvPr>
            <p:ph idx="1"/>
          </p:nvPr>
        </p:nvSpPr>
        <p:spPr/>
        <p:txBody>
          <a:bodyPr>
            <a:normAutofit lnSpcReduction="10000"/>
          </a:bodyPr>
          <a:lstStyle/>
          <a:p>
            <a:r>
              <a:rPr lang="en-US" sz="2600" dirty="0"/>
              <a:t>Campus Data Practices Compliance Official (first responder for questions or receipt of any legal process request);</a:t>
            </a:r>
          </a:p>
          <a:p>
            <a:r>
              <a:rPr lang="en-US" sz="2600" dirty="0"/>
              <a:t>Campus policies on referring requests</a:t>
            </a:r>
          </a:p>
          <a:p>
            <a:pPr lvl="1"/>
            <a:r>
              <a:rPr lang="en-US" sz="2000" dirty="0"/>
              <a:t>Public</a:t>
            </a:r>
          </a:p>
          <a:p>
            <a:pPr lvl="1"/>
            <a:r>
              <a:rPr lang="en-US" sz="2000" dirty="0"/>
              <a:t>Subjects</a:t>
            </a:r>
          </a:p>
          <a:p>
            <a:pPr lvl="2"/>
            <a:r>
              <a:rPr lang="en-US" sz="1800" dirty="0"/>
              <a:t>Employees</a:t>
            </a:r>
          </a:p>
          <a:p>
            <a:pPr lvl="2"/>
            <a:r>
              <a:rPr lang="en-US" sz="1800" dirty="0"/>
              <a:t>Students</a:t>
            </a:r>
          </a:p>
          <a:p>
            <a:pPr lvl="1"/>
            <a:r>
              <a:rPr lang="en-US" sz="2200" dirty="0"/>
              <a:t>Copy costs</a:t>
            </a:r>
          </a:p>
          <a:p>
            <a:pPr marL="342900" lvl="2" indent="-342900"/>
            <a:r>
              <a:rPr lang="en-US" sz="2600" dirty="0">
                <a:hlinkClick r:id="rId2"/>
              </a:rPr>
              <a:t>http://www.minnstate.edu/system/ogc/index.html</a:t>
            </a:r>
            <a:endParaRPr lang="en-US" sz="2600" dirty="0"/>
          </a:p>
          <a:p>
            <a:pPr marL="342900" lvl="2" indent="-342900"/>
            <a:r>
              <a:rPr lang="en-US" sz="2600" dirty="0"/>
              <a:t>System Office personnel</a:t>
            </a:r>
          </a:p>
        </p:txBody>
      </p:sp>
    </p:spTree>
    <p:extLst>
      <p:ext uri="{BB962C8B-B14F-4D97-AF65-F5344CB8AC3E}">
        <p14:creationId xmlns:p14="http://schemas.microsoft.com/office/powerpoint/2010/main" val="27282223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Education Data</a:t>
            </a:r>
          </a:p>
        </p:txBody>
      </p:sp>
      <p:sp>
        <p:nvSpPr>
          <p:cNvPr id="2" name="Content Placeholder 1"/>
          <p:cNvSpPr>
            <a:spLocks noGrp="1"/>
          </p:cNvSpPr>
          <p:nvPr>
            <p:ph idx="1"/>
          </p:nvPr>
        </p:nvSpPr>
        <p:spPr/>
        <p:txBody>
          <a:bodyPr/>
          <a:lstStyle/>
          <a:p>
            <a:r>
              <a:rPr lang="en-US" sz="2400" dirty="0"/>
              <a:t>Also subject to federal law: Family Educational Rights and Privacy Act (FERPA)</a:t>
            </a:r>
          </a:p>
          <a:p>
            <a:r>
              <a:rPr lang="en-US" sz="2400" dirty="0"/>
              <a:t>Many FERPA provisions incorporated into Minn. Stat. 13.32, but state law provides broader rights in some cases, e.g. applicants.</a:t>
            </a:r>
          </a:p>
          <a:p>
            <a:r>
              <a:rPr lang="en-US" sz="2400" dirty="0"/>
              <a:t>Private unless specifically public, i.e.:</a:t>
            </a:r>
          </a:p>
          <a:p>
            <a:pPr lvl="1"/>
            <a:r>
              <a:rPr lang="en-US" sz="1800" b="1" dirty="0"/>
              <a:t>Directory information </a:t>
            </a:r>
            <a:r>
              <a:rPr lang="en-US" sz="1800" dirty="0"/>
              <a:t>(unless student objects).  Institution defines.</a:t>
            </a:r>
          </a:p>
          <a:p>
            <a:pPr marL="457200" lvl="1" indent="-457200">
              <a:buFont typeface="Arial" panose="020B0604020202020204" pitchFamily="34" charset="0"/>
              <a:buChar char="•"/>
            </a:pPr>
            <a:r>
              <a:rPr lang="en-US" dirty="0"/>
              <a:t>Private educational data accessible to “school officials” with “legitimate educational interest,” as those terms defined by each school’s policy.</a:t>
            </a:r>
          </a:p>
        </p:txBody>
      </p:sp>
    </p:spTree>
    <p:extLst>
      <p:ext uri="{BB962C8B-B14F-4D97-AF65-F5344CB8AC3E}">
        <p14:creationId xmlns:p14="http://schemas.microsoft.com/office/powerpoint/2010/main" val="6181596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Status of Investigative Data on Students?</a:t>
            </a:r>
          </a:p>
        </p:txBody>
      </p:sp>
      <p:sp>
        <p:nvSpPr>
          <p:cNvPr id="2" name="Content Placeholder 1"/>
          <p:cNvSpPr>
            <a:spLocks noGrp="1"/>
          </p:cNvSpPr>
          <p:nvPr>
            <p:ph idx="1"/>
          </p:nvPr>
        </p:nvSpPr>
        <p:spPr/>
        <p:txBody>
          <a:bodyPr>
            <a:normAutofit lnSpcReduction="10000"/>
          </a:bodyPr>
          <a:lstStyle/>
          <a:p>
            <a:r>
              <a:rPr lang="en-US" dirty="0"/>
              <a:t>Unlike employee discipline, student disciplinary actions generally remain private, along with all investigative materials.</a:t>
            </a:r>
          </a:p>
          <a:p>
            <a:r>
              <a:rPr lang="en-US" dirty="0"/>
              <a:t>Exception:  Under very limited circumstances, the victim of a “crime of violence”* may obtain data about the discipline of a perpetrator who is a student.</a:t>
            </a:r>
          </a:p>
          <a:p>
            <a:r>
              <a:rPr lang="en-US" dirty="0"/>
              <a:t>*“Crime of violence” is defined in privacy laws.  Seek legal assistance in termination application of this exception.</a:t>
            </a:r>
          </a:p>
          <a:p>
            <a:endParaRPr lang="en-US" dirty="0"/>
          </a:p>
        </p:txBody>
      </p:sp>
    </p:spTree>
    <p:extLst>
      <p:ext uri="{BB962C8B-B14F-4D97-AF65-F5344CB8AC3E}">
        <p14:creationId xmlns:p14="http://schemas.microsoft.com/office/powerpoint/2010/main" val="30888891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Collection Notice (“</a:t>
            </a:r>
            <a:r>
              <a:rPr kumimoji="0" lang="en-US" sz="3600" b="1" i="0" u="none" strike="noStrike" kern="1200" cap="none" spc="0" normalizeH="0" baseline="0" noProof="0" dirty="0" err="1">
                <a:ln>
                  <a:noFill/>
                </a:ln>
                <a:solidFill>
                  <a:schemeClr val="tx2"/>
                </a:solidFill>
                <a:effectLst/>
                <a:uLnTx/>
                <a:uFillTx/>
                <a:latin typeface="+mn-lt"/>
                <a:ea typeface="+mn-ea"/>
                <a:cs typeface="+mn-cs"/>
              </a:rPr>
              <a:t>Tennessen</a:t>
            </a:r>
            <a:r>
              <a:rPr kumimoji="0" lang="en-US" sz="3600" b="1" i="0" u="none" strike="noStrike" kern="1200" cap="none" spc="0" normalizeH="0" baseline="0" noProof="0" dirty="0">
                <a:ln>
                  <a:noFill/>
                </a:ln>
                <a:solidFill>
                  <a:schemeClr val="tx2"/>
                </a:solidFill>
                <a:effectLst/>
                <a:uLnTx/>
                <a:uFillTx/>
                <a:latin typeface="+mn-lt"/>
                <a:ea typeface="+mn-ea"/>
                <a:cs typeface="+mn-cs"/>
              </a:rPr>
              <a:t> Warning”)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graphicFrame>
        <p:nvGraphicFramePr>
          <p:cNvPr id="4" name="Content Placeholder 3" descr="Table with two columns. First row: When? Second column: Individuals asked for private or confidential date about self. Second row: What? Second column: Why collected; how used; legally required to provide; consequences of not providing; ID of others authorized to access. Third row: How? Second column: Oral or written; department of administration position; data may only be used in accordance with notice, or subsequent consent."/>
          <p:cNvGraphicFramePr>
            <a:graphicFrameLocks noGrp="1"/>
          </p:cNvGraphicFramePr>
          <p:nvPr>
            <p:ph idx="1"/>
            <p:extLst>
              <p:ext uri="{D42A27DB-BD31-4B8C-83A1-F6EECF244321}">
                <p14:modId xmlns:p14="http://schemas.microsoft.com/office/powerpoint/2010/main" val="3042423399"/>
              </p:ext>
            </p:extLst>
          </p:nvPr>
        </p:nvGraphicFramePr>
        <p:xfrm>
          <a:off x="457200" y="1600200"/>
          <a:ext cx="8229600" cy="30175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77179811"/>
                    </a:ext>
                  </a:extLst>
                </a:gridCol>
                <a:gridCol w="4114800">
                  <a:extLst>
                    <a:ext uri="{9D8B030D-6E8A-4147-A177-3AD203B41FA5}">
                      <a16:colId xmlns:a16="http://schemas.microsoft.com/office/drawing/2014/main" val="3152538703"/>
                    </a:ext>
                  </a:extLst>
                </a:gridCol>
              </a:tblGrid>
              <a:tr h="370840">
                <a:tc>
                  <a:txBody>
                    <a:bodyPr/>
                    <a:lstStyle/>
                    <a:p>
                      <a:r>
                        <a:rPr lang="en-US" dirty="0"/>
                        <a:t>When?</a:t>
                      </a:r>
                    </a:p>
                  </a:txBody>
                  <a:tcPr/>
                </a:tc>
                <a:tc>
                  <a:txBody>
                    <a:bodyPr/>
                    <a:lstStyle/>
                    <a:p>
                      <a:r>
                        <a:rPr lang="en-US" dirty="0"/>
                        <a:t>Individual asked for private</a:t>
                      </a:r>
                      <a:r>
                        <a:rPr lang="en-US" baseline="0" dirty="0"/>
                        <a:t> or confidential data about self</a:t>
                      </a:r>
                      <a:endParaRPr lang="en-US" dirty="0"/>
                    </a:p>
                  </a:txBody>
                  <a:tcPr/>
                </a:tc>
                <a:extLst>
                  <a:ext uri="{0D108BD9-81ED-4DB2-BD59-A6C34878D82A}">
                    <a16:rowId xmlns:a16="http://schemas.microsoft.com/office/drawing/2014/main" val="1555365593"/>
                  </a:ext>
                </a:extLst>
              </a:tr>
              <a:tr h="370840">
                <a:tc>
                  <a:txBody>
                    <a:bodyPr/>
                    <a:lstStyle/>
                    <a:p>
                      <a:r>
                        <a:rPr lang="en-US" dirty="0"/>
                        <a:t>What?</a:t>
                      </a:r>
                    </a:p>
                  </a:txBody>
                  <a:tcPr/>
                </a:tc>
                <a:tc>
                  <a:txBody>
                    <a:bodyPr/>
                    <a:lstStyle/>
                    <a:p>
                      <a:r>
                        <a:rPr lang="en-US" dirty="0"/>
                        <a:t>Why collected; how used; legally</a:t>
                      </a:r>
                      <a:r>
                        <a:rPr lang="en-US" baseline="0" dirty="0"/>
                        <a:t> required to provide; consequences of not providing; ID of others authorized to access.</a:t>
                      </a:r>
                      <a:endParaRPr lang="en-US" dirty="0"/>
                    </a:p>
                  </a:txBody>
                  <a:tcPr/>
                </a:tc>
                <a:extLst>
                  <a:ext uri="{0D108BD9-81ED-4DB2-BD59-A6C34878D82A}">
                    <a16:rowId xmlns:a16="http://schemas.microsoft.com/office/drawing/2014/main" val="2397981061"/>
                  </a:ext>
                </a:extLst>
              </a:tr>
              <a:tr h="370840">
                <a:tc>
                  <a:txBody>
                    <a:bodyPr/>
                    <a:lstStyle/>
                    <a:p>
                      <a:r>
                        <a:rPr lang="en-US" dirty="0"/>
                        <a:t>How?</a:t>
                      </a:r>
                    </a:p>
                  </a:txBody>
                  <a:tcPr/>
                </a:tc>
                <a:tc>
                  <a:txBody>
                    <a:bodyPr/>
                    <a:lstStyle/>
                    <a:p>
                      <a:r>
                        <a:rPr lang="en-US" dirty="0"/>
                        <a:t>Oral or written</a:t>
                      </a:r>
                    </a:p>
                    <a:p>
                      <a:r>
                        <a:rPr lang="en-US" dirty="0"/>
                        <a:t>Department of Administration position:  Data may only be used in accordance with notice, or subsequent consent.</a:t>
                      </a:r>
                    </a:p>
                  </a:txBody>
                  <a:tcPr/>
                </a:tc>
                <a:extLst>
                  <a:ext uri="{0D108BD9-81ED-4DB2-BD59-A6C34878D82A}">
                    <a16:rowId xmlns:a16="http://schemas.microsoft.com/office/drawing/2014/main" val="2416462886"/>
                  </a:ext>
                </a:extLst>
              </a:tr>
            </a:tbl>
          </a:graphicData>
        </a:graphic>
      </p:graphicFrame>
    </p:spTree>
    <p:extLst>
      <p:ext uri="{BB962C8B-B14F-4D97-AF65-F5344CB8AC3E}">
        <p14:creationId xmlns:p14="http://schemas.microsoft.com/office/powerpoint/2010/main" val="17895449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Procedural Due Process</a:t>
            </a:r>
          </a:p>
        </p:txBody>
      </p:sp>
      <p:sp>
        <p:nvSpPr>
          <p:cNvPr id="2" name="Content Placeholder 1"/>
          <p:cNvSpPr>
            <a:spLocks noGrp="1"/>
          </p:cNvSpPr>
          <p:nvPr>
            <p:ph idx="1"/>
          </p:nvPr>
        </p:nvSpPr>
        <p:spPr/>
        <p:txBody>
          <a:bodyPr/>
          <a:lstStyle/>
          <a:p>
            <a:r>
              <a:rPr lang="en-US" dirty="0"/>
              <a:t>Government must provide fair process before depriving employee or student of significant life, liberty or property interest.</a:t>
            </a:r>
          </a:p>
          <a:p>
            <a:r>
              <a:rPr lang="en-US" dirty="0"/>
              <a:t>CBA/other reviewed disciplinary procedures incorporate legally adequate due process.  Follow them.  Consult AGO checklists provided.</a:t>
            </a:r>
          </a:p>
        </p:txBody>
      </p:sp>
    </p:spTree>
    <p:extLst>
      <p:ext uri="{BB962C8B-B14F-4D97-AF65-F5344CB8AC3E}">
        <p14:creationId xmlns:p14="http://schemas.microsoft.com/office/powerpoint/2010/main" val="27502891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Procedural Due Process, continued</a:t>
            </a:r>
          </a:p>
        </p:txBody>
      </p:sp>
      <p:sp>
        <p:nvSpPr>
          <p:cNvPr id="2" name="Content Placeholder 1"/>
          <p:cNvSpPr>
            <a:spLocks noGrp="1"/>
          </p:cNvSpPr>
          <p:nvPr>
            <p:ph idx="1"/>
          </p:nvPr>
        </p:nvSpPr>
        <p:spPr/>
        <p:txBody>
          <a:bodyPr>
            <a:normAutofit/>
          </a:bodyPr>
          <a:lstStyle/>
          <a:p>
            <a:pPr marL="0" indent="0">
              <a:buNone/>
            </a:pPr>
            <a:r>
              <a:rPr lang="en-US" dirty="0"/>
              <a:t>Investigations are:</a:t>
            </a:r>
          </a:p>
          <a:p>
            <a:pPr lvl="1">
              <a:buFont typeface="Arial" panose="020B0604020202020204" pitchFamily="34" charset="0"/>
              <a:buChar char="•"/>
            </a:pPr>
            <a:r>
              <a:rPr lang="en-US" dirty="0"/>
              <a:t>Thorough</a:t>
            </a:r>
          </a:p>
          <a:p>
            <a:pPr lvl="1">
              <a:buFont typeface="Arial" panose="020B0604020202020204" pitchFamily="34" charset="0"/>
              <a:buChar char="•"/>
            </a:pPr>
            <a:r>
              <a:rPr lang="en-US" dirty="0"/>
              <a:t>Impartial</a:t>
            </a:r>
          </a:p>
          <a:p>
            <a:pPr marL="1087438" lvl="3"/>
            <a:r>
              <a:rPr lang="en-US" dirty="0"/>
              <a:t>Not one-sided</a:t>
            </a:r>
          </a:p>
          <a:p>
            <a:pPr marL="1087438" lvl="3"/>
            <a:r>
              <a:rPr lang="en-US" dirty="0"/>
              <a:t>Respondent has</a:t>
            </a:r>
          </a:p>
          <a:p>
            <a:pPr lvl="3">
              <a:buFont typeface="Arial" panose="020B0604020202020204" pitchFamily="34" charset="0"/>
              <a:buChar char="•"/>
            </a:pPr>
            <a:r>
              <a:rPr lang="en-US" sz="1800" dirty="0"/>
              <a:t>Notice of allegations (consistent with MGDPA)</a:t>
            </a:r>
          </a:p>
          <a:p>
            <a:pPr lvl="3">
              <a:buFont typeface="Arial" panose="020B0604020202020204" pitchFamily="34" charset="0"/>
              <a:buChar char="•"/>
            </a:pPr>
            <a:r>
              <a:rPr lang="en-US" sz="1800" dirty="0"/>
              <a:t>Opportunity to respond</a:t>
            </a:r>
          </a:p>
          <a:p>
            <a:pPr marL="804863" lvl="3" indent="-622300">
              <a:buFont typeface="Arial" panose="020B0604020202020204" pitchFamily="34" charset="0"/>
              <a:buChar char="•"/>
            </a:pPr>
            <a:r>
              <a:rPr lang="en-US" sz="2400" dirty="0"/>
              <a:t>All parties should feel confident of fair treatment in process.</a:t>
            </a:r>
          </a:p>
        </p:txBody>
      </p:sp>
    </p:spTree>
    <p:extLst>
      <p:ext uri="{BB962C8B-B14F-4D97-AF65-F5344CB8AC3E}">
        <p14:creationId xmlns:p14="http://schemas.microsoft.com/office/powerpoint/2010/main" val="20267063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Is Immediate Action Warranted?</a:t>
            </a:r>
          </a:p>
        </p:txBody>
      </p:sp>
      <p:sp>
        <p:nvSpPr>
          <p:cNvPr id="2" name="Content Placeholder 1"/>
          <p:cNvSpPr>
            <a:spLocks noGrp="1"/>
          </p:cNvSpPr>
          <p:nvPr>
            <p:ph idx="1"/>
          </p:nvPr>
        </p:nvSpPr>
        <p:spPr/>
        <p:txBody>
          <a:bodyPr/>
          <a:lstStyle/>
          <a:p>
            <a:pPr marL="119063" indent="0">
              <a:buNone/>
            </a:pPr>
            <a:r>
              <a:rPr lang="en-US" dirty="0"/>
              <a:t>Under 1B.1.1:  President or designee decides based on:</a:t>
            </a:r>
          </a:p>
          <a:p>
            <a:r>
              <a:rPr lang="en-US" dirty="0"/>
              <a:t>Continuing danger to self or others, or</a:t>
            </a:r>
          </a:p>
          <a:p>
            <a:r>
              <a:rPr lang="en-US" dirty="0"/>
              <a:t>An ongoing threat of disrupting workplace or academic process.</a:t>
            </a:r>
          </a:p>
          <a:p>
            <a:pPr marL="119063" indent="0">
              <a:buNone/>
            </a:pPr>
            <a:r>
              <a:rPr lang="en-US" dirty="0"/>
              <a:t>Investigator should assist in developing facts to assist decision maker </a:t>
            </a:r>
            <a:r>
              <a:rPr lang="en-US" i="1" dirty="0"/>
              <a:t>before</a:t>
            </a:r>
            <a:r>
              <a:rPr lang="en-US" dirty="0"/>
              <a:t> acting.</a:t>
            </a:r>
          </a:p>
          <a:p>
            <a:pPr marL="119063" indent="0"/>
            <a:endParaRPr lang="en-US" dirty="0"/>
          </a:p>
        </p:txBody>
      </p:sp>
    </p:spTree>
    <p:extLst>
      <p:ext uri="{BB962C8B-B14F-4D97-AF65-F5344CB8AC3E}">
        <p14:creationId xmlns:p14="http://schemas.microsoft.com/office/powerpoint/2010/main" val="34459518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Immediate Action Factors</a:t>
            </a:r>
          </a:p>
        </p:txBody>
      </p:sp>
      <p:sp>
        <p:nvSpPr>
          <p:cNvPr id="2" name="Content Placeholder 1"/>
          <p:cNvSpPr>
            <a:spLocks noGrp="1"/>
          </p:cNvSpPr>
          <p:nvPr>
            <p:ph idx="1"/>
          </p:nvPr>
        </p:nvSpPr>
        <p:spPr/>
        <p:txBody>
          <a:bodyPr/>
          <a:lstStyle/>
          <a:p>
            <a:r>
              <a:rPr lang="en-US" dirty="0"/>
              <a:t>Balance risk of harm with effect of penalty and stigma.</a:t>
            </a:r>
          </a:p>
          <a:p>
            <a:r>
              <a:rPr lang="en-US" dirty="0"/>
              <a:t>Seek assistance from AGO, OGC and/or Labor Relations to assess conduct and plan process.</a:t>
            </a:r>
          </a:p>
          <a:p>
            <a:r>
              <a:rPr lang="en-US" dirty="0"/>
              <a:t>Consult CBA for employee process.</a:t>
            </a:r>
          </a:p>
          <a:p>
            <a:r>
              <a:rPr lang="en-US" dirty="0"/>
              <a:t>Students must have opportunity to respond </a:t>
            </a:r>
            <a:r>
              <a:rPr lang="en-US" i="1" dirty="0"/>
              <a:t>prior to </a:t>
            </a:r>
            <a:r>
              <a:rPr lang="en-US" dirty="0"/>
              <a:t>taking action (1B.1.1, Part 5, </a:t>
            </a:r>
            <a:r>
              <a:rPr lang="en-US" dirty="0" err="1"/>
              <a:t>subp</a:t>
            </a:r>
            <a:r>
              <a:rPr lang="en-US" dirty="0"/>
              <a:t>. G.2.).</a:t>
            </a:r>
          </a:p>
        </p:txBody>
      </p:sp>
    </p:spTree>
    <p:extLst>
      <p:ext uri="{BB962C8B-B14F-4D97-AF65-F5344CB8AC3E}">
        <p14:creationId xmlns:p14="http://schemas.microsoft.com/office/powerpoint/2010/main" val="2311598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An employee of Minnesota State </a:t>
            </a:r>
            <a:r>
              <a:rPr lang="en-US" b="1" u="sng" dirty="0"/>
              <a:t>shall not </a:t>
            </a:r>
            <a:r>
              <a:rPr lang="en-US" dirty="0"/>
              <a:t>enter into a consensual relationship with a student or an employee over whom the person exercises direct or otherwise significant academic, administrative, supervisory, evaluative, counseling, or extracurricular authority or influence.</a:t>
            </a:r>
            <a:r>
              <a:rPr lang="en-US" altLang="en-US" dirty="0"/>
              <a:t>  </a:t>
            </a:r>
          </a:p>
          <a:p>
            <a:endParaRPr lang="en-US" dirty="0"/>
          </a:p>
        </p:txBody>
      </p:sp>
    </p:spTree>
    <p:extLst>
      <p:ext uri="{BB962C8B-B14F-4D97-AF65-F5344CB8AC3E}">
        <p14:creationId xmlns:p14="http://schemas.microsoft.com/office/powerpoint/2010/main" val="16034507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Options for Immediate Action</a:t>
            </a:r>
          </a:p>
        </p:txBody>
      </p:sp>
      <p:sp>
        <p:nvSpPr>
          <p:cNvPr id="2" name="Content Placeholder 1"/>
          <p:cNvSpPr>
            <a:spLocks noGrp="1"/>
          </p:cNvSpPr>
          <p:nvPr>
            <p:ph idx="1"/>
          </p:nvPr>
        </p:nvSpPr>
        <p:spPr/>
        <p:txBody>
          <a:bodyPr>
            <a:normAutofit/>
          </a:bodyPr>
          <a:lstStyle/>
          <a:p>
            <a:r>
              <a:rPr lang="en-US" dirty="0"/>
              <a:t>Employees (1.B.1.1, Part 5, Subpart G.1)</a:t>
            </a:r>
          </a:p>
          <a:p>
            <a:pPr lvl="1"/>
            <a:r>
              <a:rPr lang="en-US" dirty="0"/>
              <a:t>Administrative leave</a:t>
            </a:r>
          </a:p>
          <a:p>
            <a:pPr lvl="1"/>
            <a:r>
              <a:rPr lang="en-US" dirty="0"/>
              <a:t>Reassignment</a:t>
            </a:r>
          </a:p>
          <a:p>
            <a:pPr lvl="1"/>
            <a:r>
              <a:rPr lang="en-US" dirty="0"/>
              <a:t>Other – e.g., “no contact”</a:t>
            </a:r>
          </a:p>
          <a:p>
            <a:pPr lvl="1"/>
            <a:r>
              <a:rPr lang="en-US" dirty="0"/>
              <a:t>Suspension not to exceed nine (9) days under 1.B.1.1</a:t>
            </a:r>
          </a:p>
          <a:p>
            <a:pPr marL="457200" lvl="1" indent="0">
              <a:buNone/>
            </a:pPr>
            <a:endParaRPr lang="en-US" dirty="0"/>
          </a:p>
          <a:p>
            <a:pPr marL="404813" lvl="1" indent="-342900">
              <a:buFont typeface="Arial" panose="020B0604020202020204" pitchFamily="34" charset="0"/>
              <a:buChar char="•"/>
            </a:pPr>
            <a:r>
              <a:rPr lang="en-US" sz="2800" dirty="0"/>
              <a:t>Students (1.B.1.1, Part 5, Subpart G.2)</a:t>
            </a:r>
          </a:p>
          <a:p>
            <a:pPr marL="741363" lvl="3" indent="-342900"/>
            <a:r>
              <a:rPr lang="en-US" dirty="0"/>
              <a:t>Suspension not to exceed nine (9) days under 1.B.1.1</a:t>
            </a:r>
          </a:p>
          <a:p>
            <a:pPr marL="741363" lvl="3" indent="-342900"/>
            <a:r>
              <a:rPr lang="en-US" dirty="0"/>
              <a:t>Other temporary measure.</a:t>
            </a:r>
          </a:p>
        </p:txBody>
      </p:sp>
    </p:spTree>
    <p:extLst>
      <p:ext uri="{BB962C8B-B14F-4D97-AF65-F5344CB8AC3E}">
        <p14:creationId xmlns:p14="http://schemas.microsoft.com/office/powerpoint/2010/main" val="7879288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Minnesota State Policy 1.B.1</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Nondiscrimination in Employment or Educational Opportunity</a:t>
            </a:r>
          </a:p>
        </p:txBody>
      </p:sp>
      <p:sp>
        <p:nvSpPr>
          <p:cNvPr id="2" name="Content Placeholder 1"/>
          <p:cNvSpPr>
            <a:spLocks noGrp="1"/>
          </p:cNvSpPr>
          <p:nvPr>
            <p:ph idx="1"/>
          </p:nvPr>
        </p:nvSpPr>
        <p:spPr>
          <a:xfrm>
            <a:off x="457200" y="2285999"/>
            <a:ext cx="8229600" cy="3657601"/>
          </a:xfrm>
        </p:spPr>
        <p:txBody>
          <a:bodyPr/>
          <a:lstStyle/>
          <a:p>
            <a:r>
              <a:rPr lang="en-US" dirty="0"/>
              <a:t>Directed at conduct that is discrimination/ harassment under state and federal law.</a:t>
            </a:r>
          </a:p>
          <a:p>
            <a:r>
              <a:rPr lang="en-US" dirty="0"/>
              <a:t>Not every offensive act constitutes discrimination or harassment.</a:t>
            </a:r>
          </a:p>
        </p:txBody>
      </p:sp>
    </p:spTree>
    <p:extLst>
      <p:ext uri="{BB962C8B-B14F-4D97-AF65-F5344CB8AC3E}">
        <p14:creationId xmlns:p14="http://schemas.microsoft.com/office/powerpoint/2010/main" val="33065311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Discrimination</a:t>
            </a:r>
          </a:p>
        </p:txBody>
      </p:sp>
      <p:sp>
        <p:nvSpPr>
          <p:cNvPr id="2" name="Content Placeholder 1"/>
          <p:cNvSpPr>
            <a:spLocks noGrp="1"/>
          </p:cNvSpPr>
          <p:nvPr>
            <p:ph idx="1"/>
          </p:nvPr>
        </p:nvSpPr>
        <p:spPr/>
        <p:txBody>
          <a:bodyPr>
            <a:normAutofit/>
          </a:bodyPr>
          <a:lstStyle/>
          <a:p>
            <a:r>
              <a:rPr lang="en-US" sz="2400" dirty="0"/>
              <a:t>Differential treatment</a:t>
            </a:r>
          </a:p>
          <a:p>
            <a:r>
              <a:rPr lang="en-US" sz="2400" dirty="0"/>
              <a:t>Because of protected class:</a:t>
            </a:r>
          </a:p>
          <a:p>
            <a:pPr lvl="1"/>
            <a:r>
              <a:rPr lang="en-US" sz="1800" dirty="0"/>
              <a:t>Race, color, national origin</a:t>
            </a:r>
          </a:p>
          <a:p>
            <a:pPr lvl="1"/>
            <a:r>
              <a:rPr lang="en-US" sz="1800" dirty="0"/>
              <a:t>Creed, religion</a:t>
            </a:r>
          </a:p>
          <a:p>
            <a:pPr lvl="1"/>
            <a:r>
              <a:rPr lang="en-US" sz="1800" dirty="0"/>
              <a:t>Sex, sexual orientation (real or perceived)</a:t>
            </a:r>
          </a:p>
          <a:p>
            <a:pPr lvl="1"/>
            <a:r>
              <a:rPr lang="en-US" sz="1800" dirty="0"/>
              <a:t>Marital status</a:t>
            </a:r>
          </a:p>
          <a:p>
            <a:pPr lvl="1"/>
            <a:r>
              <a:rPr lang="en-US" sz="1800" dirty="0"/>
              <a:t>Status re: receipt of public assistance</a:t>
            </a:r>
          </a:p>
          <a:p>
            <a:pPr lvl="1"/>
            <a:r>
              <a:rPr lang="en-US" sz="1800" dirty="0"/>
              <a:t>Disability</a:t>
            </a:r>
          </a:p>
          <a:p>
            <a:pPr lvl="1"/>
            <a:r>
              <a:rPr lang="en-US" sz="1800" dirty="0"/>
              <a:t>Age</a:t>
            </a:r>
          </a:p>
          <a:p>
            <a:pPr lvl="1"/>
            <a:r>
              <a:rPr lang="en-US" sz="1800" dirty="0"/>
              <a:t>Membership in a local human rights commission</a:t>
            </a:r>
          </a:p>
          <a:p>
            <a:pPr marL="401638" lvl="1" indent="-342900">
              <a:buFont typeface="Arial" panose="020B0604020202020204" pitchFamily="34" charset="0"/>
              <a:buChar char="•"/>
            </a:pPr>
            <a:r>
              <a:rPr lang="en-US" dirty="0"/>
              <a:t>That results in some adverse action like denial of a benefit, service, condition, etc. (need not be purely economic).</a:t>
            </a:r>
          </a:p>
        </p:txBody>
      </p:sp>
    </p:spTree>
    <p:extLst>
      <p:ext uri="{BB962C8B-B14F-4D97-AF65-F5344CB8AC3E}">
        <p14:creationId xmlns:p14="http://schemas.microsoft.com/office/powerpoint/2010/main" val="24638552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Discrimination also includes:</a:t>
            </a:r>
          </a:p>
        </p:txBody>
      </p:sp>
      <p:sp>
        <p:nvSpPr>
          <p:cNvPr id="2" name="Content Placeholder 1"/>
          <p:cNvSpPr>
            <a:spLocks noGrp="1"/>
          </p:cNvSpPr>
          <p:nvPr>
            <p:ph idx="1"/>
          </p:nvPr>
        </p:nvSpPr>
        <p:spPr/>
        <p:txBody>
          <a:bodyPr/>
          <a:lstStyle/>
          <a:p>
            <a:r>
              <a:rPr lang="en-US" dirty="0"/>
              <a:t>Aiding/abetting discrimination (individuals)</a:t>
            </a:r>
          </a:p>
          <a:p>
            <a:r>
              <a:rPr lang="en-US" dirty="0"/>
              <a:t>Reprisal against one who participates in protected conduct or otherwise opposes protected conduct</a:t>
            </a:r>
          </a:p>
          <a:p>
            <a:pPr marL="0" indent="0" algn="ctr">
              <a:buNone/>
            </a:pPr>
            <a:r>
              <a:rPr lang="en-US" sz="2000" dirty="0"/>
              <a:t> e.g., changes in responsibilities, demotion, less opportunity,</a:t>
            </a:r>
          </a:p>
          <a:p>
            <a:pPr marL="0" indent="0" algn="ctr">
              <a:buNone/>
            </a:pPr>
            <a:r>
              <a:rPr lang="en-US" sz="2000" dirty="0"/>
              <a:t>threats, changed performance evaluation, etc.</a:t>
            </a:r>
          </a:p>
          <a:p>
            <a:r>
              <a:rPr lang="en-US" dirty="0"/>
              <a:t>Discriminating or retaliating against person who associates with persons in protected class</a:t>
            </a:r>
          </a:p>
        </p:txBody>
      </p:sp>
    </p:spTree>
    <p:extLst>
      <p:ext uri="{BB962C8B-B14F-4D97-AF65-F5344CB8AC3E}">
        <p14:creationId xmlns:p14="http://schemas.microsoft.com/office/powerpoint/2010/main" val="20764796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Liability for Discrimination</a:t>
            </a:r>
          </a:p>
        </p:txBody>
      </p:sp>
      <p:sp>
        <p:nvSpPr>
          <p:cNvPr id="2" name="Content Placeholder 1"/>
          <p:cNvSpPr>
            <a:spLocks noGrp="1"/>
          </p:cNvSpPr>
          <p:nvPr>
            <p:ph idx="1"/>
          </p:nvPr>
        </p:nvSpPr>
        <p:spPr/>
        <p:txBody>
          <a:bodyPr/>
          <a:lstStyle/>
          <a:p>
            <a:r>
              <a:rPr lang="en-US" dirty="0"/>
              <a:t>Individuals may be liable under state law</a:t>
            </a:r>
          </a:p>
          <a:p>
            <a:r>
              <a:rPr lang="en-US" dirty="0"/>
              <a:t>Employers/institutions may be liable</a:t>
            </a:r>
          </a:p>
          <a:p>
            <a:pPr lvl="1"/>
            <a:r>
              <a:rPr lang="en-US" dirty="0"/>
              <a:t>For supervisor conduct</a:t>
            </a:r>
          </a:p>
          <a:p>
            <a:pPr lvl="2"/>
            <a:r>
              <a:rPr lang="en-US" dirty="0"/>
              <a:t>If “tangible employment action”</a:t>
            </a:r>
          </a:p>
          <a:p>
            <a:pPr lvl="1"/>
            <a:r>
              <a:rPr lang="en-US" dirty="0"/>
              <a:t>For non-supervisor conduct if</a:t>
            </a:r>
          </a:p>
          <a:p>
            <a:pPr lvl="2"/>
            <a:r>
              <a:rPr lang="en-US" dirty="0"/>
              <a:t>Knew or should have known</a:t>
            </a:r>
          </a:p>
          <a:p>
            <a:pPr lvl="2"/>
            <a:r>
              <a:rPr lang="en-US" dirty="0"/>
              <a:t>Failed to take effective action</a:t>
            </a:r>
          </a:p>
          <a:p>
            <a:pPr marL="914400" lvl="2" indent="0">
              <a:buNone/>
            </a:pPr>
            <a:endParaRPr lang="en-US" dirty="0"/>
          </a:p>
        </p:txBody>
      </p:sp>
    </p:spTree>
    <p:extLst>
      <p:ext uri="{BB962C8B-B14F-4D97-AF65-F5344CB8AC3E}">
        <p14:creationId xmlns:p14="http://schemas.microsoft.com/office/powerpoint/2010/main" val="33881642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Employers may have Defense to Claim of Discrimination/Harassment if:</a:t>
            </a:r>
          </a:p>
        </p:txBody>
      </p:sp>
      <p:sp>
        <p:nvSpPr>
          <p:cNvPr id="2" name="Content Placeholder 1"/>
          <p:cNvSpPr>
            <a:spLocks noGrp="1"/>
          </p:cNvSpPr>
          <p:nvPr>
            <p:ph idx="1"/>
          </p:nvPr>
        </p:nvSpPr>
        <p:spPr/>
        <p:txBody>
          <a:bodyPr/>
          <a:lstStyle/>
          <a:p>
            <a:r>
              <a:rPr lang="en-US" dirty="0"/>
              <a:t>Exercised reasonable care to prevent/correct; and</a:t>
            </a:r>
          </a:p>
          <a:p>
            <a:r>
              <a:rPr lang="en-US" dirty="0"/>
              <a:t>Employee unreasonably failed to use preventative opportunities (established complaint procedure).</a:t>
            </a:r>
          </a:p>
          <a:p>
            <a:pPr marL="0" indent="0">
              <a:buNone/>
            </a:pPr>
            <a:r>
              <a:rPr lang="en-US" i="1" dirty="0"/>
              <a:t>Complaint process critical.</a:t>
            </a:r>
          </a:p>
        </p:txBody>
      </p:sp>
    </p:spTree>
    <p:extLst>
      <p:ext uri="{BB962C8B-B14F-4D97-AF65-F5344CB8AC3E}">
        <p14:creationId xmlns:p14="http://schemas.microsoft.com/office/powerpoint/2010/main" val="22936402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Keep Your Eyes On the Prize</a:t>
            </a:r>
          </a:p>
        </p:txBody>
      </p:sp>
      <p:sp>
        <p:nvSpPr>
          <p:cNvPr id="2" name="Content Placeholder 1"/>
          <p:cNvSpPr>
            <a:spLocks noGrp="1"/>
          </p:cNvSpPr>
          <p:nvPr>
            <p:ph idx="1"/>
          </p:nvPr>
        </p:nvSpPr>
        <p:spPr/>
        <p:txBody>
          <a:bodyPr>
            <a:normAutofit/>
          </a:bodyPr>
          <a:lstStyle/>
          <a:p>
            <a:pPr marL="0" indent="0">
              <a:buNone/>
            </a:pPr>
            <a:r>
              <a:rPr lang="en-US" dirty="0"/>
              <a:t>Focus investigation on essential information needed to evaluate the complaint.  For example, on discrimination:</a:t>
            </a:r>
          </a:p>
          <a:p>
            <a:r>
              <a:rPr lang="en-US" dirty="0"/>
              <a:t>Was the individual treated differently from others in same circumstances without the protected characteristic?</a:t>
            </a:r>
          </a:p>
          <a:p>
            <a:pPr lvl="1"/>
            <a:r>
              <a:rPr lang="en-US" dirty="0"/>
              <a:t>Are there documents or statements to support this claim?</a:t>
            </a:r>
          </a:p>
          <a:p>
            <a:r>
              <a:rPr lang="en-US" dirty="0"/>
              <a:t>What is the offered explanation for this conduct?</a:t>
            </a:r>
          </a:p>
          <a:p>
            <a:pPr lvl="1"/>
            <a:r>
              <a:rPr lang="en-US" dirty="0"/>
              <a:t>Is it reasonable?</a:t>
            </a:r>
          </a:p>
        </p:txBody>
      </p:sp>
    </p:spTree>
    <p:extLst>
      <p:ext uri="{BB962C8B-B14F-4D97-AF65-F5344CB8AC3E}">
        <p14:creationId xmlns:p14="http://schemas.microsoft.com/office/powerpoint/2010/main" val="39124136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Retaliation – Focus On:</a:t>
            </a:r>
          </a:p>
        </p:txBody>
      </p:sp>
      <p:sp>
        <p:nvSpPr>
          <p:cNvPr id="2" name="Content Placeholder 1"/>
          <p:cNvSpPr>
            <a:spLocks noGrp="1"/>
          </p:cNvSpPr>
          <p:nvPr>
            <p:ph idx="1"/>
          </p:nvPr>
        </p:nvSpPr>
        <p:spPr/>
        <p:txBody>
          <a:bodyPr/>
          <a:lstStyle/>
          <a:p>
            <a:r>
              <a:rPr lang="en-US" dirty="0"/>
              <a:t>What is the conduct alleged to be retaliatory? By whom?</a:t>
            </a:r>
          </a:p>
          <a:p>
            <a:pPr lvl="1"/>
            <a:r>
              <a:rPr lang="en-US" dirty="0"/>
              <a:t>What is the supervisory relationship?</a:t>
            </a:r>
          </a:p>
          <a:p>
            <a:r>
              <a:rPr lang="en-US" dirty="0"/>
              <a:t>When did the conduct occur?</a:t>
            </a:r>
          </a:p>
          <a:p>
            <a:r>
              <a:rPr lang="en-US" dirty="0"/>
              <a:t>Was the respondent aware of the protected conduct at the time of the alleged retaliation?</a:t>
            </a:r>
          </a:p>
          <a:p>
            <a:pPr lvl="1"/>
            <a:r>
              <a:rPr lang="en-US" dirty="0"/>
              <a:t>Any supporting documents or statements?</a:t>
            </a:r>
          </a:p>
          <a:p>
            <a:pPr lvl="1"/>
            <a:r>
              <a:rPr lang="en-US" dirty="0"/>
              <a:t>How soon did the alleged retaliation occur after the protected conduct?</a:t>
            </a:r>
          </a:p>
          <a:p>
            <a:pPr lvl="1"/>
            <a:endParaRPr lang="en-US" dirty="0"/>
          </a:p>
        </p:txBody>
      </p:sp>
    </p:spTree>
    <p:extLst>
      <p:ext uri="{BB962C8B-B14F-4D97-AF65-F5344CB8AC3E}">
        <p14:creationId xmlns:p14="http://schemas.microsoft.com/office/powerpoint/2010/main" val="31241582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Sufficiently Severe or Pervasive to Constitute a Hostile Environment?</a:t>
            </a:r>
          </a:p>
        </p:txBody>
      </p:sp>
      <p:sp>
        <p:nvSpPr>
          <p:cNvPr id="2" name="Content Placeholder 1"/>
          <p:cNvSpPr>
            <a:spLocks noGrp="1"/>
          </p:cNvSpPr>
          <p:nvPr>
            <p:ph idx="1"/>
          </p:nvPr>
        </p:nvSpPr>
        <p:spPr/>
        <p:txBody>
          <a:bodyPr/>
          <a:lstStyle/>
          <a:p>
            <a:pPr marL="0" indent="0">
              <a:buNone/>
            </a:pPr>
            <a:r>
              <a:rPr lang="en-US" dirty="0"/>
              <a:t>Depends on the facts.</a:t>
            </a:r>
          </a:p>
          <a:p>
            <a:r>
              <a:rPr lang="en-US" dirty="0"/>
              <a:t>Occasionally, a single event will be sufficiently severe</a:t>
            </a:r>
          </a:p>
          <a:p>
            <a:r>
              <a:rPr lang="en-US" dirty="0"/>
              <a:t>More usual: is totality of conduct</a:t>
            </a:r>
          </a:p>
          <a:p>
            <a:pPr lvl="1"/>
            <a:r>
              <a:rPr lang="en-US" dirty="0"/>
              <a:t>That permeates workplace/educational environment with discriminatory intimidation, ridicule, or insult</a:t>
            </a:r>
          </a:p>
          <a:p>
            <a:pPr lvl="1"/>
            <a:r>
              <a:rPr lang="en-US" dirty="0"/>
              <a:t>Sufficiently severe or pervasive to have altered the victim’s conditions of employment/education.</a:t>
            </a:r>
          </a:p>
          <a:p>
            <a:r>
              <a:rPr lang="en-US" dirty="0"/>
              <a:t>Remember that under 1.B.1, must be based on protected class, not personal “hostility”.</a:t>
            </a:r>
          </a:p>
          <a:p>
            <a:pPr marL="0" indent="0">
              <a:buNone/>
            </a:pPr>
            <a:endParaRPr lang="en-US" dirty="0"/>
          </a:p>
        </p:txBody>
      </p:sp>
    </p:spTree>
    <p:extLst>
      <p:ext uri="{BB962C8B-B14F-4D97-AF65-F5344CB8AC3E}">
        <p14:creationId xmlns:p14="http://schemas.microsoft.com/office/powerpoint/2010/main" val="24596435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if Investigation Reveals Potential Crime?</a:t>
            </a:r>
          </a:p>
        </p:txBody>
      </p:sp>
      <p:sp>
        <p:nvSpPr>
          <p:cNvPr id="2" name="Content Placeholder 1"/>
          <p:cNvSpPr>
            <a:spLocks noGrp="1"/>
          </p:cNvSpPr>
          <p:nvPr>
            <p:ph idx="1"/>
          </p:nvPr>
        </p:nvSpPr>
        <p:spPr/>
        <p:txBody>
          <a:bodyPr/>
          <a:lstStyle/>
          <a:p>
            <a:r>
              <a:rPr lang="en-US" dirty="0"/>
              <a:t>See Board Policy 1.C.2</a:t>
            </a:r>
          </a:p>
          <a:p>
            <a:r>
              <a:rPr lang="en-US" dirty="0"/>
              <a:t>Seek legal advice before disclosing to law enforcement.</a:t>
            </a:r>
          </a:p>
          <a:p>
            <a:pPr lvl="1"/>
            <a:r>
              <a:rPr lang="en-US" dirty="0"/>
              <a:t>May provide nonpublic personnel data to law enforcement for investigation;</a:t>
            </a:r>
          </a:p>
          <a:p>
            <a:pPr lvl="1"/>
            <a:r>
              <a:rPr lang="en-US" dirty="0"/>
              <a:t>Providing private student data to law enforcement generally requires subpoena or court order.</a:t>
            </a:r>
          </a:p>
        </p:txBody>
      </p:sp>
    </p:spTree>
    <p:extLst>
      <p:ext uri="{BB962C8B-B14F-4D97-AF65-F5344CB8AC3E}">
        <p14:creationId xmlns:p14="http://schemas.microsoft.com/office/powerpoint/2010/main" val="402778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Please use Board Policy 1B.3 for sexual violence complaints.</a:t>
            </a:r>
          </a:p>
          <a:p>
            <a:r>
              <a:rPr lang="en-US" altLang="en-US" dirty="0"/>
              <a:t>Procedure 1B.3.1.*</a:t>
            </a:r>
          </a:p>
          <a:p>
            <a:endParaRPr lang="en-US" dirty="0"/>
          </a:p>
        </p:txBody>
      </p:sp>
    </p:spTree>
    <p:extLst>
      <p:ext uri="{BB962C8B-B14F-4D97-AF65-F5344CB8AC3E}">
        <p14:creationId xmlns:p14="http://schemas.microsoft.com/office/powerpoint/2010/main" val="29758126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Disability Discrimination: ADA/MHRA</a:t>
            </a:r>
          </a:p>
        </p:txBody>
      </p:sp>
      <p:sp>
        <p:nvSpPr>
          <p:cNvPr id="2" name="Content Placeholder 1"/>
          <p:cNvSpPr>
            <a:spLocks noGrp="1"/>
          </p:cNvSpPr>
          <p:nvPr>
            <p:ph idx="1"/>
          </p:nvPr>
        </p:nvSpPr>
        <p:spPr/>
        <p:txBody>
          <a:bodyPr/>
          <a:lstStyle/>
          <a:p>
            <a:r>
              <a:rPr lang="en-US" dirty="0"/>
              <a:t>Cannot harass or discriminate because of “disability”</a:t>
            </a:r>
          </a:p>
          <a:p>
            <a:r>
              <a:rPr lang="en-US" dirty="0"/>
              <a:t>“Disabled defined as:</a:t>
            </a:r>
          </a:p>
          <a:p>
            <a:pPr lvl="1"/>
            <a:r>
              <a:rPr lang="en-US" dirty="0"/>
              <a:t>Physical or mental impairment that materially limits one or more major life activity, OR</a:t>
            </a:r>
          </a:p>
          <a:p>
            <a:pPr lvl="1"/>
            <a:r>
              <a:rPr lang="en-US" dirty="0"/>
              <a:t>Has a record of such impairment; OR</a:t>
            </a:r>
          </a:p>
          <a:p>
            <a:pPr lvl="1"/>
            <a:r>
              <a:rPr lang="en-US" dirty="0"/>
              <a:t>Is regarded as having such impairment.</a:t>
            </a:r>
          </a:p>
          <a:p>
            <a:pPr marL="457200" lvl="1" indent="0">
              <a:buNone/>
            </a:pPr>
            <a:r>
              <a:rPr lang="en-US" dirty="0"/>
              <a:t>(</a:t>
            </a:r>
            <a:r>
              <a:rPr lang="en-US" u="sng" dirty="0"/>
              <a:t>not</a:t>
            </a:r>
            <a:r>
              <a:rPr lang="en-US" dirty="0"/>
              <a:t> illegal drug use/alcohol use that actively impairs performance).</a:t>
            </a:r>
          </a:p>
          <a:p>
            <a:pPr marL="457200" lvl="1" indent="0">
              <a:buNone/>
            </a:pPr>
            <a:endParaRPr lang="en-US" dirty="0"/>
          </a:p>
        </p:txBody>
      </p:sp>
    </p:spTree>
    <p:extLst>
      <p:ext uri="{BB962C8B-B14F-4D97-AF65-F5344CB8AC3E}">
        <p14:creationId xmlns:p14="http://schemas.microsoft.com/office/powerpoint/2010/main" val="30820436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“Disability” Is Not The Same As</a:t>
            </a:r>
          </a:p>
        </p:txBody>
      </p:sp>
      <p:sp>
        <p:nvSpPr>
          <p:cNvPr id="2" name="Content Placeholder 1"/>
          <p:cNvSpPr>
            <a:spLocks noGrp="1"/>
          </p:cNvSpPr>
          <p:nvPr>
            <p:ph idx="1"/>
          </p:nvPr>
        </p:nvSpPr>
        <p:spPr/>
        <p:txBody>
          <a:bodyPr/>
          <a:lstStyle/>
          <a:p>
            <a:r>
              <a:rPr lang="en-US" dirty="0"/>
              <a:t>Diagnosis</a:t>
            </a:r>
          </a:p>
          <a:p>
            <a:r>
              <a:rPr lang="en-US" dirty="0"/>
              <a:t>On-going treatment</a:t>
            </a:r>
          </a:p>
          <a:p>
            <a:pPr marL="0" indent="0">
              <a:buNone/>
            </a:pPr>
            <a:endParaRPr lang="en-US" dirty="0"/>
          </a:p>
          <a:p>
            <a:pPr marL="0" indent="0">
              <a:buNone/>
            </a:pPr>
            <a:r>
              <a:rPr lang="en-US" dirty="0"/>
              <a:t>Campus Disabilities Service/HR generally determine “disabled” status.</a:t>
            </a:r>
          </a:p>
        </p:txBody>
      </p:sp>
    </p:spTree>
    <p:extLst>
      <p:ext uri="{BB962C8B-B14F-4D97-AF65-F5344CB8AC3E}">
        <p14:creationId xmlns:p14="http://schemas.microsoft.com/office/powerpoint/2010/main" val="10821431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Need Not Consider “Retroactive” Disabilities</a:t>
            </a:r>
          </a:p>
        </p:txBody>
      </p:sp>
      <p:sp>
        <p:nvSpPr>
          <p:cNvPr id="2" name="Content Placeholder 1"/>
          <p:cNvSpPr>
            <a:spLocks noGrp="1"/>
          </p:cNvSpPr>
          <p:nvPr>
            <p:ph idx="1"/>
          </p:nvPr>
        </p:nvSpPr>
        <p:spPr/>
        <p:txBody>
          <a:bodyPr/>
          <a:lstStyle/>
          <a:p>
            <a:pPr marL="0" indent="0">
              <a:buNone/>
            </a:pPr>
            <a:r>
              <a:rPr lang="en-US" dirty="0"/>
              <a:t>Generally, individual must raise issue and request reasonable accommodation – no “negligent” non-discovery of disability.</a:t>
            </a:r>
          </a:p>
        </p:txBody>
      </p:sp>
    </p:spTree>
    <p:extLst>
      <p:ext uri="{BB962C8B-B14F-4D97-AF65-F5344CB8AC3E}">
        <p14:creationId xmlns:p14="http://schemas.microsoft.com/office/powerpoint/2010/main" val="6390857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“Disabled” Students/Employees/Public</a:t>
            </a:r>
          </a:p>
        </p:txBody>
      </p:sp>
      <p:sp>
        <p:nvSpPr>
          <p:cNvPr id="2" name="Content Placeholder 1"/>
          <p:cNvSpPr>
            <a:spLocks noGrp="1"/>
          </p:cNvSpPr>
          <p:nvPr>
            <p:ph idx="1"/>
          </p:nvPr>
        </p:nvSpPr>
        <p:spPr/>
        <p:txBody>
          <a:bodyPr/>
          <a:lstStyle/>
          <a:p>
            <a:pPr marL="0" indent="0">
              <a:buNone/>
            </a:pPr>
            <a:r>
              <a:rPr lang="en-US" sz="2600" dirty="0"/>
              <a:t>Who are “otherwise qualified” are entitled to:</a:t>
            </a:r>
          </a:p>
          <a:p>
            <a:r>
              <a:rPr lang="en-US" sz="2600" dirty="0"/>
              <a:t>“Reasonable accommodations” to enable them to perform essential functions of job/educational opportunities or have public access.</a:t>
            </a:r>
          </a:p>
          <a:p>
            <a:pPr marL="0" indent="0">
              <a:buNone/>
            </a:pPr>
            <a:r>
              <a:rPr lang="en-US" sz="2600" dirty="0"/>
              <a:t>Interactive dialogue is usual process.</a:t>
            </a:r>
          </a:p>
          <a:p>
            <a:pPr marL="0" indent="0">
              <a:buNone/>
            </a:pPr>
            <a:r>
              <a:rPr lang="en-US" sz="2600" dirty="0"/>
              <a:t>Reasonable accommodation disputes generally not subject to 1.B.1.1 investigation procedure.</a:t>
            </a:r>
          </a:p>
          <a:p>
            <a:pPr marL="0" indent="0">
              <a:buNone/>
            </a:pPr>
            <a:r>
              <a:rPr lang="en-US" sz="2600" dirty="0"/>
              <a:t>Refer to campus appeal process required by:</a:t>
            </a:r>
          </a:p>
          <a:p>
            <a:r>
              <a:rPr lang="en-US" sz="1800" dirty="0"/>
              <a:t>System Procedures 1.B.0.1 – Employment</a:t>
            </a:r>
          </a:p>
          <a:p>
            <a:r>
              <a:rPr lang="en-US" sz="1800" dirty="0"/>
              <a:t>Board Policy 1.B.4 – Student and Public Access</a:t>
            </a:r>
          </a:p>
        </p:txBody>
      </p:sp>
    </p:spTree>
    <p:extLst>
      <p:ext uri="{BB962C8B-B14F-4D97-AF65-F5344CB8AC3E}">
        <p14:creationId xmlns:p14="http://schemas.microsoft.com/office/powerpoint/2010/main" val="8593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Analysis of Disability Discrimination Claim</a:t>
            </a:r>
          </a:p>
        </p:txBody>
      </p:sp>
      <p:sp>
        <p:nvSpPr>
          <p:cNvPr id="2" name="Content Placeholder 1"/>
          <p:cNvSpPr>
            <a:spLocks noGrp="1"/>
          </p:cNvSpPr>
          <p:nvPr>
            <p:ph idx="1"/>
          </p:nvPr>
        </p:nvSpPr>
        <p:spPr/>
        <p:txBody>
          <a:bodyPr/>
          <a:lstStyle/>
          <a:p>
            <a:r>
              <a:rPr lang="en-US" dirty="0"/>
              <a:t>Is individual “disabled”?</a:t>
            </a:r>
          </a:p>
          <a:p>
            <a:r>
              <a:rPr lang="en-US" dirty="0"/>
              <a:t>Was disability known to respondent?</a:t>
            </a:r>
          </a:p>
          <a:p>
            <a:r>
              <a:rPr lang="en-US" dirty="0"/>
              <a:t>What evidence supports (or refutes) a finding that the conduct was because of the disability?</a:t>
            </a:r>
          </a:p>
          <a:p>
            <a:pPr lvl="1"/>
            <a:r>
              <a:rPr lang="en-US" dirty="0"/>
              <a:t>Different treatment, not reasonable or justified.</a:t>
            </a:r>
          </a:p>
          <a:p>
            <a:r>
              <a:rPr lang="en-US" dirty="0"/>
              <a:t>Was accommodation requested?</a:t>
            </a:r>
          </a:p>
          <a:p>
            <a:r>
              <a:rPr lang="en-US" dirty="0"/>
              <a:t>Did interactive process occur?</a:t>
            </a:r>
          </a:p>
          <a:p>
            <a:pPr marL="457200" lvl="1" indent="0">
              <a:buNone/>
            </a:pPr>
            <a:endParaRPr lang="en-US" dirty="0"/>
          </a:p>
        </p:txBody>
      </p:sp>
    </p:spTree>
    <p:extLst>
      <p:ext uri="{BB962C8B-B14F-4D97-AF65-F5344CB8AC3E}">
        <p14:creationId xmlns:p14="http://schemas.microsoft.com/office/powerpoint/2010/main" val="7677520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Parallel Proceedings</a:t>
            </a:r>
          </a:p>
        </p:txBody>
      </p:sp>
      <p:sp>
        <p:nvSpPr>
          <p:cNvPr id="2" name="Content Placeholder 1"/>
          <p:cNvSpPr>
            <a:spLocks noGrp="1"/>
          </p:cNvSpPr>
          <p:nvPr>
            <p:ph idx="1"/>
          </p:nvPr>
        </p:nvSpPr>
        <p:spPr/>
        <p:txBody>
          <a:bodyPr/>
          <a:lstStyle/>
          <a:p>
            <a:r>
              <a:rPr lang="en-US" dirty="0"/>
              <a:t>Administrative Complaints</a:t>
            </a:r>
          </a:p>
          <a:p>
            <a:pPr lvl="1"/>
            <a:r>
              <a:rPr lang="en-US" dirty="0"/>
              <a:t>MHRD</a:t>
            </a:r>
          </a:p>
          <a:p>
            <a:pPr lvl="1"/>
            <a:r>
              <a:rPr lang="en-US" dirty="0"/>
              <a:t>EEOC</a:t>
            </a:r>
          </a:p>
          <a:p>
            <a:r>
              <a:rPr lang="en-US" dirty="0"/>
              <a:t>Lawsuits</a:t>
            </a:r>
          </a:p>
          <a:p>
            <a:r>
              <a:rPr lang="en-US" dirty="0"/>
              <a:t>If school is notified that a claim has been filed with an outside agency while investigation is active, contact the OGC and AGO </a:t>
            </a:r>
            <a:r>
              <a:rPr lang="en-US" i="1" dirty="0"/>
              <a:t>immediately.</a:t>
            </a:r>
          </a:p>
        </p:txBody>
      </p:sp>
    </p:spTree>
    <p:extLst>
      <p:ext uri="{BB962C8B-B14F-4D97-AF65-F5344CB8AC3E}">
        <p14:creationId xmlns:p14="http://schemas.microsoft.com/office/powerpoint/2010/main" val="30448857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MHRA Enforcement Procedures</a:t>
            </a:r>
          </a:p>
        </p:txBody>
      </p:sp>
      <p:sp>
        <p:nvSpPr>
          <p:cNvPr id="2" name="Content Placeholder 1"/>
          <p:cNvSpPr>
            <a:spLocks noGrp="1"/>
          </p:cNvSpPr>
          <p:nvPr>
            <p:ph idx="1"/>
          </p:nvPr>
        </p:nvSpPr>
        <p:spPr/>
        <p:txBody>
          <a:bodyPr/>
          <a:lstStyle/>
          <a:p>
            <a:pPr marL="0" indent="0">
              <a:buNone/>
            </a:pPr>
            <a:r>
              <a:rPr lang="en-US" dirty="0"/>
              <a:t>One year statute of limitations</a:t>
            </a:r>
          </a:p>
          <a:p>
            <a:r>
              <a:rPr lang="en-US" dirty="0"/>
              <a:t>Direct to court or</a:t>
            </a:r>
          </a:p>
          <a:p>
            <a:r>
              <a:rPr lang="en-US" dirty="0"/>
              <a:t>Optional administrative review</a:t>
            </a:r>
          </a:p>
          <a:p>
            <a:pPr marL="0" indent="0">
              <a:buNone/>
            </a:pPr>
            <a:endParaRPr lang="en-US" dirty="0"/>
          </a:p>
          <a:p>
            <a:pPr marL="0" indent="0">
              <a:buNone/>
            </a:pPr>
            <a:r>
              <a:rPr lang="en-US" sz="3300" b="1" dirty="0"/>
              <a:t>Federal Administrative Procedure</a:t>
            </a:r>
          </a:p>
          <a:p>
            <a:pPr marL="0" indent="0">
              <a:buNone/>
            </a:pPr>
            <a:r>
              <a:rPr lang="en-US" dirty="0"/>
              <a:t>300 days limitations period</a:t>
            </a:r>
          </a:p>
          <a:p>
            <a:r>
              <a:rPr lang="en-US" dirty="0"/>
              <a:t>Filing with EEOC </a:t>
            </a:r>
            <a:r>
              <a:rPr lang="en-US" i="1" dirty="0"/>
              <a:t>required</a:t>
            </a:r>
            <a:r>
              <a:rPr lang="en-US" dirty="0"/>
              <a:t> before court filing allowed.</a:t>
            </a:r>
          </a:p>
        </p:txBody>
      </p:sp>
    </p:spTree>
    <p:extLst>
      <p:ext uri="{BB962C8B-B14F-4D97-AF65-F5344CB8AC3E}">
        <p14:creationId xmlns:p14="http://schemas.microsoft.com/office/powerpoint/2010/main" val="28885222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Parallel Criminal Proceedings</a:t>
            </a:r>
          </a:p>
        </p:txBody>
      </p:sp>
      <p:sp>
        <p:nvSpPr>
          <p:cNvPr id="2" name="Content Placeholder 1"/>
          <p:cNvSpPr>
            <a:spLocks noGrp="1"/>
          </p:cNvSpPr>
          <p:nvPr>
            <p:ph idx="1"/>
          </p:nvPr>
        </p:nvSpPr>
        <p:spPr/>
        <p:txBody>
          <a:bodyPr/>
          <a:lstStyle/>
          <a:p>
            <a:pPr marL="0" indent="0">
              <a:buNone/>
            </a:pPr>
            <a:r>
              <a:rPr lang="en-US" dirty="0"/>
              <a:t>Institution’s responsibilities </a:t>
            </a:r>
            <a:r>
              <a:rPr lang="en-US" i="1" dirty="0"/>
              <a:t>not</a:t>
            </a:r>
            <a:r>
              <a:rPr lang="en-US" dirty="0"/>
              <a:t> extinguished.</a:t>
            </a:r>
          </a:p>
          <a:p>
            <a:r>
              <a:rPr lang="en-US" dirty="0"/>
              <a:t>But likely to be difficult to investigate.</a:t>
            </a:r>
          </a:p>
          <a:p>
            <a:pPr lvl="1"/>
            <a:r>
              <a:rPr lang="en-US" dirty="0"/>
              <a:t>Prosecutors may discourage “interference”</a:t>
            </a:r>
          </a:p>
          <a:p>
            <a:pPr lvl="1"/>
            <a:r>
              <a:rPr lang="en-US" dirty="0"/>
              <a:t>Criminal defendants will probably be advised not to give statement.</a:t>
            </a:r>
          </a:p>
          <a:p>
            <a:pPr lvl="1"/>
            <a:r>
              <a:rPr lang="en-US" dirty="0"/>
              <a:t>Information compelled from employee cannot be used in criminal proceeding.  (</a:t>
            </a:r>
            <a:r>
              <a:rPr lang="en-US" dirty="0" err="1"/>
              <a:t>Garrity</a:t>
            </a:r>
            <a:r>
              <a:rPr lang="en-US" dirty="0"/>
              <a:t>.)</a:t>
            </a:r>
          </a:p>
          <a:p>
            <a:pPr marL="55563" lvl="1" indent="0">
              <a:buNone/>
            </a:pPr>
            <a:r>
              <a:rPr lang="en-US" dirty="0"/>
              <a:t>May choose to delay until criminal action completed.  </a:t>
            </a:r>
            <a:r>
              <a:rPr lang="en-US" i="1" dirty="0"/>
              <a:t>Seek legal advice.</a:t>
            </a:r>
          </a:p>
        </p:txBody>
      </p:sp>
    </p:spTree>
    <p:extLst>
      <p:ext uri="{BB962C8B-B14F-4D97-AF65-F5344CB8AC3E}">
        <p14:creationId xmlns:p14="http://schemas.microsoft.com/office/powerpoint/2010/main" val="6946888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Parallel Criminal Proceedings (cont’d)</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Institution must cooperate with criminal investigators </a:t>
            </a:r>
            <a:r>
              <a:rPr lang="en-US" i="1" dirty="0"/>
              <a:t>consistent with other legal obligations, e.g., data privacy</a:t>
            </a:r>
            <a:r>
              <a:rPr lang="en-US" dirty="0"/>
              <a:t>.</a:t>
            </a:r>
          </a:p>
          <a:p>
            <a:pPr marL="0" indent="0">
              <a:buNone/>
            </a:pPr>
            <a:endParaRPr lang="en-US" dirty="0"/>
          </a:p>
          <a:p>
            <a:pPr marL="347663" indent="-174625">
              <a:buNone/>
            </a:pPr>
            <a:r>
              <a:rPr lang="en-US" dirty="0"/>
              <a:t>*Be sure to consult with AGO or OGC if you receive any subpoena/court order.</a:t>
            </a:r>
          </a:p>
        </p:txBody>
      </p:sp>
    </p:spTree>
    <p:extLst>
      <p:ext uri="{BB962C8B-B14F-4D97-AF65-F5344CB8AC3E}">
        <p14:creationId xmlns:p14="http://schemas.microsoft.com/office/powerpoint/2010/main" val="17251668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A2A58-B185-3861-B7CF-F5DB615E6ABA}"/>
              </a:ext>
            </a:extLst>
          </p:cNvPr>
          <p:cNvSpPr>
            <a:spLocks noGrp="1"/>
          </p:cNvSpPr>
          <p:nvPr>
            <p:ph type="title"/>
          </p:nvPr>
        </p:nvSpPr>
        <p:spPr/>
        <p:txBody>
          <a:bodyPr/>
          <a:lstStyle/>
          <a:p>
            <a:r>
              <a:rPr lang="en-US" dirty="0"/>
              <a:t>Case Studies</a:t>
            </a:r>
          </a:p>
        </p:txBody>
      </p:sp>
    </p:spTree>
    <p:extLst>
      <p:ext uri="{BB962C8B-B14F-4D97-AF65-F5344CB8AC3E}">
        <p14:creationId xmlns:p14="http://schemas.microsoft.com/office/powerpoint/2010/main" val="273697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a:buNone/>
            </a:pPr>
            <a:r>
              <a:rPr lang="en-US" altLang="en-US" dirty="0">
                <a:solidFill>
                  <a:schemeClr val="bg2"/>
                </a:solidFill>
              </a:rPr>
              <a:t>The elements of discrimination include:</a:t>
            </a:r>
          </a:p>
          <a:p>
            <a:pPr marL="0" indent="0">
              <a:buNone/>
            </a:pPr>
            <a:endParaRPr lang="en-US" altLang="en-US" dirty="0"/>
          </a:p>
          <a:p>
            <a:r>
              <a:rPr lang="en-US" altLang="en-US" dirty="0"/>
              <a:t>Someone was treated </a:t>
            </a:r>
            <a:r>
              <a:rPr lang="en-US" altLang="en-US" b="1" u="sng" dirty="0"/>
              <a:t>differently</a:t>
            </a:r>
            <a:r>
              <a:rPr lang="en-US" altLang="en-US" dirty="0"/>
              <a:t>;</a:t>
            </a:r>
          </a:p>
          <a:p>
            <a:r>
              <a:rPr lang="en-US" altLang="en-US" dirty="0"/>
              <a:t>The different treatment was </a:t>
            </a:r>
            <a:r>
              <a:rPr lang="en-US" altLang="en-US" b="1" u="sng" dirty="0"/>
              <a:t>based on </a:t>
            </a:r>
            <a:r>
              <a:rPr lang="en-US" altLang="en-US" dirty="0"/>
              <a:t>the individual’s protected status or perceived protected class status; </a:t>
            </a:r>
            <a:r>
              <a:rPr lang="en-US" altLang="en-US" b="1" u="sng" dirty="0"/>
              <a:t>and</a:t>
            </a:r>
          </a:p>
          <a:p>
            <a:r>
              <a:rPr lang="en-US" altLang="en-US" b="1" u="sng" dirty="0"/>
              <a:t>Interfered</a:t>
            </a:r>
            <a:r>
              <a:rPr lang="en-US" altLang="en-US" dirty="0"/>
              <a:t> with or limited the ability of that person to participate in, or benefit from, the services, activities or privileges provided by Minnesota State </a:t>
            </a:r>
            <a:r>
              <a:rPr lang="en-US" altLang="en-US" b="1" u="sng" dirty="0"/>
              <a:t>or</a:t>
            </a:r>
          </a:p>
          <a:p>
            <a:r>
              <a:rPr lang="en-US" altLang="en-US" dirty="0"/>
              <a:t>Otherwise </a:t>
            </a:r>
            <a:r>
              <a:rPr lang="en-US" altLang="en-US" b="1" u="sng" dirty="0"/>
              <a:t>adversely affected</a:t>
            </a:r>
            <a:r>
              <a:rPr lang="en-US" altLang="en-US" dirty="0"/>
              <a:t> that person’s employment or educational experience of the college/university</a:t>
            </a:r>
          </a:p>
          <a:p>
            <a:pPr marL="0" indent="0">
              <a:buNone/>
            </a:pPr>
            <a:endParaRPr lang="en-US" dirty="0"/>
          </a:p>
        </p:txBody>
      </p:sp>
    </p:spTree>
    <p:extLst>
      <p:ext uri="{BB962C8B-B14F-4D97-AF65-F5344CB8AC3E}">
        <p14:creationId xmlns:p14="http://schemas.microsoft.com/office/powerpoint/2010/main" val="36049028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Bias related incident advisory teams</a:t>
            </a:r>
          </a:p>
        </p:txBody>
      </p:sp>
      <p:sp>
        <p:nvSpPr>
          <p:cNvPr id="2" name="Content Placeholder 1"/>
          <p:cNvSpPr>
            <a:spLocks noGrp="1"/>
          </p:cNvSpPr>
          <p:nvPr>
            <p:ph idx="1"/>
          </p:nvPr>
        </p:nvSpPr>
        <p:spPr/>
        <p:txBody>
          <a:bodyPr/>
          <a:lstStyle/>
          <a:p>
            <a:r>
              <a:rPr lang="en-US" dirty="0"/>
              <a:t>For use when there are campus wide issues requiring immediate response.</a:t>
            </a:r>
          </a:p>
          <a:p>
            <a:r>
              <a:rPr lang="en-US" dirty="0"/>
              <a:t>Can be used along with Behavioral Incident Team (BIT)</a:t>
            </a:r>
          </a:p>
          <a:p>
            <a:r>
              <a:rPr lang="en-US" dirty="0"/>
              <a:t>Allows for cross functions to come together for planning response</a:t>
            </a:r>
          </a:p>
          <a:p>
            <a:endParaRPr lang="en-US" dirty="0"/>
          </a:p>
        </p:txBody>
      </p:sp>
    </p:spTree>
    <p:extLst>
      <p:ext uri="{BB962C8B-B14F-4D97-AF65-F5344CB8AC3E}">
        <p14:creationId xmlns:p14="http://schemas.microsoft.com/office/powerpoint/2010/main" val="187965237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60960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Minnesota State Contact Information</a:t>
            </a:r>
            <a:endParaRPr kumimoji="0" lang="en-US" sz="3200" b="1" i="0" u="none" strike="noStrike" kern="1200" cap="all" spc="0" normalizeH="0" baseline="0" noProof="0" dirty="0">
              <a:ln>
                <a:noFill/>
              </a:ln>
              <a:solidFill>
                <a:srgbClr val="0C2340"/>
              </a:solidFill>
              <a:effectLst/>
              <a:uLnTx/>
              <a:uFillTx/>
              <a:latin typeface="+mj-lt"/>
              <a:ea typeface="+mn-ea"/>
              <a:cs typeface="+mn-cs"/>
            </a:endParaRPr>
          </a:p>
        </p:txBody>
      </p:sp>
      <p:sp>
        <p:nvSpPr>
          <p:cNvPr id="2" name="Content Placeholder 1"/>
          <p:cNvSpPr>
            <a:spLocks noGrp="1"/>
          </p:cNvSpPr>
          <p:nvPr>
            <p:ph idx="1"/>
          </p:nvPr>
        </p:nvSpPr>
        <p:spPr>
          <a:xfrm>
            <a:off x="457200" y="1600200"/>
            <a:ext cx="8229600" cy="4648200"/>
          </a:xfrm>
        </p:spPr>
        <p:txBody>
          <a:bodyPr>
            <a:normAutofit/>
          </a:bodyPr>
          <a:lstStyle/>
          <a:p>
            <a:pPr marL="0" indent="0" algn="ctr">
              <a:spcBef>
                <a:spcPts val="0"/>
              </a:spcBef>
              <a:buNone/>
            </a:pPr>
            <a:r>
              <a:rPr lang="en-US" dirty="0"/>
              <a:t>Office of Equity and Inclusion (OEI)</a:t>
            </a:r>
          </a:p>
          <a:p>
            <a:pPr marL="0" indent="0" algn="ctr">
              <a:spcBef>
                <a:spcPts val="0"/>
              </a:spcBef>
              <a:buNone/>
            </a:pPr>
            <a:r>
              <a:rPr lang="en-US" i="1" spc="100" dirty="0">
                <a:cs typeface="Arial" pitchFamily="34" charset="0"/>
                <a:hlinkClick r:id="rId2"/>
              </a:rPr>
              <a:t>http://www.minnstate.edu/system/equity/</a:t>
            </a:r>
            <a:r>
              <a:rPr lang="en-US" i="1" spc="100" dirty="0">
                <a:cs typeface="Arial" pitchFamily="34" charset="0"/>
              </a:rPr>
              <a:t> </a:t>
            </a:r>
            <a:br>
              <a:rPr lang="en-US" i="1" spc="100" dirty="0">
                <a:cs typeface="Arial" pitchFamily="34" charset="0"/>
              </a:rPr>
            </a:br>
            <a:br>
              <a:rPr lang="en-US" i="1" spc="100" dirty="0">
                <a:cs typeface="Arial" pitchFamily="34" charset="0"/>
              </a:rPr>
            </a:br>
            <a:r>
              <a:rPr lang="en-US" dirty="0"/>
              <a:t>Office of General Counsel (OGC)</a:t>
            </a:r>
          </a:p>
          <a:p>
            <a:pPr marL="0" indent="0" algn="ctr">
              <a:spcBef>
                <a:spcPts val="0"/>
              </a:spcBef>
              <a:buNone/>
            </a:pPr>
            <a:r>
              <a:rPr lang="en-US" i="1" spc="100" dirty="0">
                <a:cs typeface="Arial" pitchFamily="34" charset="0"/>
                <a:hlinkClick r:id="rId2"/>
              </a:rPr>
              <a:t>http://www.minnstate.edu/system/ogc/</a:t>
            </a:r>
            <a:endParaRPr lang="en-US" dirty="0"/>
          </a:p>
        </p:txBody>
      </p:sp>
    </p:spTree>
    <p:extLst>
      <p:ext uri="{BB962C8B-B14F-4D97-AF65-F5344CB8AC3E}">
        <p14:creationId xmlns:p14="http://schemas.microsoft.com/office/powerpoint/2010/main" val="2721218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dirty="0"/>
              <a:t>Unwelcome</a:t>
            </a:r>
            <a:r>
              <a:rPr lang="en-US" altLang="en-US" dirty="0"/>
              <a:t> conduct or communication;</a:t>
            </a:r>
          </a:p>
          <a:p>
            <a:r>
              <a:rPr lang="en-US" altLang="en-US" b="1" u="sng" dirty="0"/>
              <a:t>Based on</a:t>
            </a:r>
            <a:r>
              <a:rPr lang="en-US" altLang="en-US" dirty="0"/>
              <a:t> actual or perceived membership in a protected class;</a:t>
            </a:r>
          </a:p>
          <a:p>
            <a:r>
              <a:rPr lang="en-US" altLang="en-US" dirty="0"/>
              <a:t>That has a </a:t>
            </a:r>
            <a:r>
              <a:rPr lang="en-US" altLang="en-US" b="1" u="sng" dirty="0"/>
              <a:t>negative effect</a:t>
            </a:r>
            <a:r>
              <a:rPr lang="en-US" altLang="en-US" b="1" dirty="0"/>
              <a:t> </a:t>
            </a:r>
            <a:r>
              <a:rPr lang="en-US" altLang="en-US" dirty="0"/>
              <a:t>or</a:t>
            </a:r>
            <a:r>
              <a:rPr lang="en-US" altLang="en-US" b="1" dirty="0"/>
              <a:t> </a:t>
            </a:r>
            <a:r>
              <a:rPr lang="en-US" altLang="en-US" b="1" u="sng" dirty="0"/>
              <a:t>is likely to</a:t>
            </a:r>
            <a:r>
              <a:rPr lang="en-US" altLang="en-US" b="1" dirty="0"/>
              <a:t> </a:t>
            </a:r>
            <a:r>
              <a:rPr lang="en-US" altLang="en-US" dirty="0"/>
              <a:t>have a negative effect on the complainant or the workplace  or educational environment.</a:t>
            </a:r>
          </a:p>
          <a:p>
            <a:endParaRPr lang="en-US" dirty="0"/>
          </a:p>
        </p:txBody>
      </p:sp>
    </p:spTree>
    <p:extLst>
      <p:ext uri="{BB962C8B-B14F-4D97-AF65-F5344CB8AC3E}">
        <p14:creationId xmlns:p14="http://schemas.microsoft.com/office/powerpoint/2010/main" val="1180604722"/>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8815A46B-98D1-44C6-86AA-CEF23DD26D67}"/>
</file>

<file path=customXml/itemProps2.xml><?xml version="1.0" encoding="utf-8"?>
<ds:datastoreItem xmlns:ds="http://schemas.openxmlformats.org/officeDocument/2006/customXml" ds:itemID="{594167B0-CEF3-47F8-9030-FF819B93DA37}"/>
</file>

<file path=customXml/itemProps3.xml><?xml version="1.0" encoding="utf-8"?>
<ds:datastoreItem xmlns:ds="http://schemas.openxmlformats.org/officeDocument/2006/customXml" ds:itemID="{C6FBD04A-C8A4-49DB-B8B0-BCAF120E5639}"/>
</file>

<file path=docProps/app.xml><?xml version="1.0" encoding="utf-8"?>
<Properties xmlns="http://schemas.openxmlformats.org/officeDocument/2006/extended-properties" xmlns:vt="http://schemas.openxmlformats.org/officeDocument/2006/docPropsVTypes">
  <Template>Template-PowerPoint</Template>
  <TotalTime>10261</TotalTime>
  <Words>4202</Words>
  <Application>Microsoft Office PowerPoint</Application>
  <PresentationFormat>On-screen Show (4:3)</PresentationFormat>
  <Paragraphs>459</Paragraphs>
  <Slides>81</Slides>
  <Notes>23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81</vt:i4>
      </vt:variant>
    </vt:vector>
  </HeadingPairs>
  <TitlesOfParts>
    <vt:vector size="88" baseType="lpstr">
      <vt:lpstr>Arial</vt:lpstr>
      <vt:lpstr>Arial Black</vt:lpstr>
      <vt:lpstr>Calibri</vt:lpstr>
      <vt:lpstr>Courier New</vt:lpstr>
      <vt:lpstr>Times New Roman</vt:lpstr>
      <vt:lpstr>Office Theme</vt:lpstr>
      <vt:lpstr>Custom Design</vt:lpstr>
      <vt:lpstr>1B.1 Investigator Training</vt:lpstr>
      <vt:lpstr>Overview of 1B.1 Policy and Procedure</vt:lpstr>
      <vt:lpstr>MINNESOTA STATE BOARD Policy 1B.1 Equal opportunity and nondiscrimination in employment and education</vt:lpstr>
      <vt:lpstr>1B.1 Policy Implemented through 1B.1.1 Procedure</vt:lpstr>
      <vt:lpstr>1B.1 Prohibits Retaliation</vt:lpstr>
      <vt:lpstr>Consensual Relationships</vt:lpstr>
      <vt:lpstr>Sexual Violence</vt:lpstr>
      <vt:lpstr>Discrimination</vt:lpstr>
      <vt:lpstr>DISCRIMINATORY Harassment</vt:lpstr>
      <vt:lpstr>DISCRIMINATORY Harassment, continued</vt:lpstr>
      <vt:lpstr>SEXUAL HARASSMENT</vt:lpstr>
      <vt:lpstr>SEXUAL HARASSMENT, continued</vt:lpstr>
      <vt:lpstr>Hostile Environment</vt:lpstr>
      <vt:lpstr>Minn. State 1.B.1.1 Procedure Report/Complaint of discrimination/harassment investigation and resolution</vt:lpstr>
      <vt:lpstr>Responsibility for Managing/ Administering Process</vt:lpstr>
      <vt:lpstr>Designated Officer (Investigator)</vt:lpstr>
      <vt:lpstr>Decision-Making Authority</vt:lpstr>
      <vt:lpstr>President</vt:lpstr>
      <vt:lpstr>Special Cases</vt:lpstr>
      <vt:lpstr>Reporting Discrimination/Harassment</vt:lpstr>
      <vt:lpstr>Investigator’s Role</vt:lpstr>
      <vt:lpstr>Investigator’s Role, continued</vt:lpstr>
      <vt:lpstr>Investigator’s Role </vt:lpstr>
      <vt:lpstr>The Investigation</vt:lpstr>
      <vt:lpstr>Role of the Decisionmaker</vt:lpstr>
      <vt:lpstr>Deciding if Misconduct Occurs</vt:lpstr>
      <vt:lpstr>Role of Decisionmaker</vt:lpstr>
      <vt:lpstr>Role of Decisionmaker, continued</vt:lpstr>
      <vt:lpstr>Decision Factors</vt:lpstr>
      <vt:lpstr>Determine Appropriate Action</vt:lpstr>
      <vt:lpstr>Determine Appropriate Action, continued</vt:lpstr>
      <vt:lpstr>Appropriate ActionS</vt:lpstr>
      <vt:lpstr>Policy Violation</vt:lpstr>
      <vt:lpstr>Possible Actions</vt:lpstr>
      <vt:lpstr>Appeal Process</vt:lpstr>
      <vt:lpstr>Appeal Process, Continued</vt:lpstr>
      <vt:lpstr>Role Of President On Appeal</vt:lpstr>
      <vt:lpstr>Overview of Data Practices and Other Legal Issues</vt:lpstr>
      <vt:lpstr>Minnesota Government Data Practices Act (MGDPA)</vt:lpstr>
      <vt:lpstr>1B.1.1 Investigation Records are Government Data</vt:lpstr>
      <vt:lpstr>Data About Individuals</vt:lpstr>
      <vt:lpstr>Private Data Access</vt:lpstr>
      <vt:lpstr>Treat Active Investigational Data as Confidential</vt:lpstr>
      <vt:lpstr>Caveat:  Due Process</vt:lpstr>
      <vt:lpstr>Employee Issues Under MGDPA</vt:lpstr>
      <vt:lpstr>Discipline</vt:lpstr>
      <vt:lpstr>Discipline: Employees</vt:lpstr>
      <vt:lpstr>Student Crimes of Violence</vt:lpstr>
      <vt:lpstr>Avoid Inadvertent Mistakes</vt:lpstr>
      <vt:lpstr>Use Good Privacy and Security Practices, e.g.</vt:lpstr>
      <vt:lpstr>Provide Data Privacy Notice*</vt:lpstr>
      <vt:lpstr>Know Your Resources</vt:lpstr>
      <vt:lpstr>Education Data</vt:lpstr>
      <vt:lpstr>What is Status of Investigative Data on Students?</vt:lpstr>
      <vt:lpstr>Data Collection Notice (“Tennessen Warning”)  </vt:lpstr>
      <vt:lpstr>Procedural Due Process</vt:lpstr>
      <vt:lpstr>Procedural Due Process, continued</vt:lpstr>
      <vt:lpstr>Is Immediate Action Warranted?</vt:lpstr>
      <vt:lpstr>Immediate Action Factors</vt:lpstr>
      <vt:lpstr>Options for Immediate Action</vt:lpstr>
      <vt:lpstr>Minnesota State Policy 1.B.1 Nondiscrimination in Employment or Educational Opportunity</vt:lpstr>
      <vt:lpstr>What is Discrimination</vt:lpstr>
      <vt:lpstr>Discrimination also includes:</vt:lpstr>
      <vt:lpstr>Liability for Discrimination</vt:lpstr>
      <vt:lpstr>Employers may have Defense to Claim of Discrimination/Harassment if:</vt:lpstr>
      <vt:lpstr>Keep Your Eyes On the Prize</vt:lpstr>
      <vt:lpstr>Retaliation – Focus On:</vt:lpstr>
      <vt:lpstr>What is Sufficiently Severe or Pervasive to Constitute a Hostile Environment?</vt:lpstr>
      <vt:lpstr>What if Investigation Reveals Potential Crime?</vt:lpstr>
      <vt:lpstr>Disability Discrimination: ADA/MHRA</vt:lpstr>
      <vt:lpstr>“Disability” Is Not The Same As</vt:lpstr>
      <vt:lpstr>Need Not Consider “Retroactive” Disabilities</vt:lpstr>
      <vt:lpstr>“Disabled” Students/Employees/Public</vt:lpstr>
      <vt:lpstr>Analysis of Disability Discrimination Claim</vt:lpstr>
      <vt:lpstr>Parallel Proceedings</vt:lpstr>
      <vt:lpstr>MHRA Enforcement Procedures</vt:lpstr>
      <vt:lpstr>Parallel Criminal Proceedings</vt:lpstr>
      <vt:lpstr>Parallel Criminal Proceedings (cont’d) </vt:lpstr>
      <vt:lpstr>Case Studies</vt:lpstr>
      <vt:lpstr>Bias related incident advisory teams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April 2022</dc:title>
  <dc:creator>Michelle Goode</dc:creator>
  <cp:keywords>Resolution personnel</cp:keywords>
  <cp:lastModifiedBy>Atteberry, Ashley J</cp:lastModifiedBy>
  <cp:revision>60</cp:revision>
  <cp:lastPrinted>2020-02-27T22:12:22Z</cp:lastPrinted>
  <dcterms:created xsi:type="dcterms:W3CDTF">2016-07-27T14:59:27Z</dcterms:created>
  <dcterms:modified xsi:type="dcterms:W3CDTF">2026-02-27T15:39:45Z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y fmtid="{D5CDD505-2E9C-101B-9397-08002B2CF9AE}" pid="6" name="MediaServiceImageTags">
    <vt:lpwstr/>
  </property>
</Properties>
</file>