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presentation.xml" ContentType="application/vnd.openxmlformats-officedocument.presentationml.presentation.main+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16.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notesSlides/notesSlide68.xml" ContentType="application/vnd.openxmlformats-officedocument.presentationml.notesSlid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 id="2147483681" r:id="rId3"/>
  </p:sldMasterIdLst>
  <p:notesMasterIdLst>
    <p:notesMasterId r:id="rId82"/>
  </p:notesMasterIdLst>
  <p:handoutMasterIdLst>
    <p:handoutMasterId r:id="rId83"/>
  </p:handoutMasterIdLst>
  <p:sldIdLst>
    <p:sldId id="333" r:id="rId4"/>
    <p:sldId id="506" r:id="rId5"/>
    <p:sldId id="568" r:id="rId6"/>
    <p:sldId id="469" r:id="rId7"/>
    <p:sldId id="257" r:id="rId8"/>
    <p:sldId id="295" r:id="rId9"/>
    <p:sldId id="296" r:id="rId10"/>
    <p:sldId id="299" r:id="rId11"/>
    <p:sldId id="297" r:id="rId12"/>
    <p:sldId id="301" r:id="rId13"/>
    <p:sldId id="302" r:id="rId14"/>
    <p:sldId id="484" r:id="rId15"/>
    <p:sldId id="303" r:id="rId16"/>
    <p:sldId id="485" r:id="rId17"/>
    <p:sldId id="304" r:id="rId18"/>
    <p:sldId id="305" r:id="rId19"/>
    <p:sldId id="310" r:id="rId20"/>
    <p:sldId id="306" r:id="rId21"/>
    <p:sldId id="567" r:id="rId22"/>
    <p:sldId id="308" r:id="rId23"/>
    <p:sldId id="309" r:id="rId24"/>
    <p:sldId id="313" r:id="rId25"/>
    <p:sldId id="486" r:id="rId26"/>
    <p:sldId id="314" r:id="rId27"/>
    <p:sldId id="315" r:id="rId28"/>
    <p:sldId id="511" r:id="rId29"/>
    <p:sldId id="565" r:id="rId30"/>
    <p:sldId id="316" r:id="rId31"/>
    <p:sldId id="325" r:id="rId32"/>
    <p:sldId id="300" r:id="rId33"/>
    <p:sldId id="318" r:id="rId34"/>
    <p:sldId id="322" r:id="rId35"/>
    <p:sldId id="321" r:id="rId36"/>
    <p:sldId id="319" r:id="rId37"/>
    <p:sldId id="324" r:id="rId38"/>
    <p:sldId id="326" r:id="rId39"/>
    <p:sldId id="329" r:id="rId40"/>
    <p:sldId id="569" r:id="rId41"/>
    <p:sldId id="487" r:id="rId42"/>
    <p:sldId id="491" r:id="rId43"/>
    <p:sldId id="492" r:id="rId44"/>
    <p:sldId id="493" r:id="rId45"/>
    <p:sldId id="490" r:id="rId46"/>
    <p:sldId id="489" r:id="rId47"/>
    <p:sldId id="488" r:id="rId48"/>
    <p:sldId id="497" r:id="rId49"/>
    <p:sldId id="496" r:id="rId50"/>
    <p:sldId id="495" r:id="rId51"/>
    <p:sldId id="494" r:id="rId52"/>
    <p:sldId id="504" r:id="rId53"/>
    <p:sldId id="503" r:id="rId54"/>
    <p:sldId id="566" r:id="rId55"/>
    <p:sldId id="502" r:id="rId56"/>
    <p:sldId id="501" r:id="rId57"/>
    <p:sldId id="500" r:id="rId58"/>
    <p:sldId id="499" r:id="rId59"/>
    <p:sldId id="505" r:id="rId60"/>
    <p:sldId id="570" r:id="rId61"/>
    <p:sldId id="481" r:id="rId62"/>
    <p:sldId id="571" r:id="rId63"/>
    <p:sldId id="508" r:id="rId64"/>
    <p:sldId id="437" r:id="rId65"/>
    <p:sldId id="438" r:id="rId66"/>
    <p:sldId id="439" r:id="rId67"/>
    <p:sldId id="440" r:id="rId68"/>
    <p:sldId id="441" r:id="rId69"/>
    <p:sldId id="442" r:id="rId70"/>
    <p:sldId id="443" r:id="rId71"/>
    <p:sldId id="444" r:id="rId72"/>
    <p:sldId id="445" r:id="rId73"/>
    <p:sldId id="446" r:id="rId74"/>
    <p:sldId id="447" r:id="rId75"/>
    <p:sldId id="448" r:id="rId76"/>
    <p:sldId id="449" r:id="rId77"/>
    <p:sldId id="450" r:id="rId78"/>
    <p:sldId id="451" r:id="rId79"/>
    <p:sldId id="452" r:id="rId80"/>
    <p:sldId id="334" r:id="rId8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0"/>
    <a:srgbClr val="ACA39A"/>
    <a:srgbClr val="009F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autoAdjust="0"/>
    <p:restoredTop sz="75429" autoAdjust="0"/>
  </p:normalViewPr>
  <p:slideViewPr>
    <p:cSldViewPr snapToGrid="0">
      <p:cViewPr varScale="1">
        <p:scale>
          <a:sx n="71" d="100"/>
          <a:sy n="71" d="100"/>
        </p:scale>
        <p:origin x="1032"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presProps" Target="presProps.xml"/><Relationship Id="rId89" Type="http://schemas.openxmlformats.org/officeDocument/2006/relationships/customXml" Target="../customXml/item2.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90" Type="http://schemas.openxmlformats.org/officeDocument/2006/relationships/customXml" Target="../customXml/item3.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handoutMaster" Target="handoutMasters/handoutMaster1.xml"/><Relationship Id="rId88"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tableStyles" Target="tableStyles.xml"/><Relationship Id="rId61" Type="http://schemas.openxmlformats.org/officeDocument/2006/relationships/slide" Target="slides/slide58.xml"/><Relationship Id="rId82" Type="http://schemas.openxmlformats.org/officeDocument/2006/relationships/notesMaster" Target="notesMasters/notesMaster1.xml"/><Relationship Id="rId19" Type="http://schemas.openxmlformats.org/officeDocument/2006/relationships/slide" Target="slides/slide1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583" cy="482027"/>
          </a:xfrm>
          <a:prstGeom prst="rect">
            <a:avLst/>
          </a:prstGeom>
        </p:spPr>
        <p:txBody>
          <a:bodyPr vert="horz" lIns="94851" tIns="47425" rIns="94851" bIns="47425" rtlCol="0"/>
          <a:lstStyle>
            <a:lvl1pPr algn="l">
              <a:defRPr sz="1200"/>
            </a:lvl1pPr>
          </a:lstStyle>
          <a:p>
            <a:endParaRPr lang="en-US"/>
          </a:p>
        </p:txBody>
      </p:sp>
      <p:sp>
        <p:nvSpPr>
          <p:cNvPr id="3" name="Date Placeholder 2"/>
          <p:cNvSpPr>
            <a:spLocks noGrp="1"/>
          </p:cNvSpPr>
          <p:nvPr>
            <p:ph type="dt" sz="quarter" idx="1"/>
          </p:nvPr>
        </p:nvSpPr>
        <p:spPr>
          <a:xfrm>
            <a:off x="4142962" y="1"/>
            <a:ext cx="3170583" cy="482027"/>
          </a:xfrm>
          <a:prstGeom prst="rect">
            <a:avLst/>
          </a:prstGeom>
        </p:spPr>
        <p:txBody>
          <a:bodyPr vert="horz" lIns="94851" tIns="47425" rIns="94851" bIns="47425" rtlCol="0"/>
          <a:lstStyle>
            <a:lvl1pPr algn="r">
              <a:defRPr sz="1200"/>
            </a:lvl1pPr>
          </a:lstStyle>
          <a:p>
            <a:fld id="{FA947473-B6AD-4C99-B584-B644F05CA272}" type="datetimeFigureOut">
              <a:rPr lang="en-US" smtClean="0"/>
              <a:t>2/27/2026</a:t>
            </a:fld>
            <a:endParaRPr lang="en-US"/>
          </a:p>
        </p:txBody>
      </p:sp>
      <p:sp>
        <p:nvSpPr>
          <p:cNvPr id="4" name="Footer Placeholder 3"/>
          <p:cNvSpPr>
            <a:spLocks noGrp="1"/>
          </p:cNvSpPr>
          <p:nvPr>
            <p:ph type="ftr" sz="quarter" idx="2"/>
          </p:nvPr>
        </p:nvSpPr>
        <p:spPr>
          <a:xfrm>
            <a:off x="0" y="9119173"/>
            <a:ext cx="3170583" cy="482027"/>
          </a:xfrm>
          <a:prstGeom prst="rect">
            <a:avLst/>
          </a:prstGeom>
        </p:spPr>
        <p:txBody>
          <a:bodyPr vert="horz" lIns="94851" tIns="47425" rIns="94851" bIns="47425" rtlCol="0" anchor="b"/>
          <a:lstStyle>
            <a:lvl1pPr algn="l">
              <a:defRPr sz="1200"/>
            </a:lvl1pPr>
          </a:lstStyle>
          <a:p>
            <a:endParaRPr lang="en-US"/>
          </a:p>
        </p:txBody>
      </p:sp>
      <p:sp>
        <p:nvSpPr>
          <p:cNvPr id="5" name="Slide Number Placeholder 4"/>
          <p:cNvSpPr>
            <a:spLocks noGrp="1"/>
          </p:cNvSpPr>
          <p:nvPr>
            <p:ph type="sldNum" sz="quarter" idx="3"/>
          </p:nvPr>
        </p:nvSpPr>
        <p:spPr>
          <a:xfrm>
            <a:off x="4142962" y="9119173"/>
            <a:ext cx="3170583" cy="482027"/>
          </a:xfrm>
          <a:prstGeom prst="rect">
            <a:avLst/>
          </a:prstGeom>
        </p:spPr>
        <p:txBody>
          <a:bodyPr vert="horz" lIns="94851" tIns="47425" rIns="94851" bIns="47425" rtlCol="0" anchor="b"/>
          <a:lstStyle>
            <a:lvl1pPr algn="r">
              <a:defRPr sz="1200"/>
            </a:lvl1pPr>
          </a:lstStyle>
          <a:p>
            <a:fld id="{162C6B88-DF52-4E37-A22A-468C1B28D237}" type="slidenum">
              <a:rPr lang="en-US" smtClean="0"/>
              <a:t>‹#›</a:t>
            </a:fld>
            <a:endParaRPr lang="en-US"/>
          </a:p>
        </p:txBody>
      </p:sp>
    </p:spTree>
    <p:extLst>
      <p:ext uri="{BB962C8B-B14F-4D97-AF65-F5344CB8AC3E}">
        <p14:creationId xmlns:p14="http://schemas.microsoft.com/office/powerpoint/2010/main" val="377541505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CFEBA5EA-F8F2-438D-9C8E-58487E120EFF}" type="datetimeFigureOut">
              <a:rPr lang="en-US" smtClean="0"/>
              <a:t>2/27/2026</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5A6B39C5-5F0D-49FC-8524-5145180FE899}" type="slidenum">
              <a:rPr lang="en-US" smtClean="0"/>
              <a:t>‹#›</a:t>
            </a:fld>
            <a:endParaRPr lang="en-US"/>
          </a:p>
        </p:txBody>
      </p:sp>
    </p:spTree>
    <p:extLst>
      <p:ext uri="{BB962C8B-B14F-4D97-AF65-F5344CB8AC3E}">
        <p14:creationId xmlns:p14="http://schemas.microsoft.com/office/powerpoint/2010/main" val="420087019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30454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24170451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2698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a:p>
        </p:txBody>
      </p:sp>
    </p:spTree>
    <p:extLst>
      <p:ext uri="{BB962C8B-B14F-4D97-AF65-F5344CB8AC3E}">
        <p14:creationId xmlns:p14="http://schemas.microsoft.com/office/powerpoint/2010/main" val="28299506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a:p>
        </p:txBody>
      </p:sp>
    </p:spTree>
    <p:extLst>
      <p:ext uri="{BB962C8B-B14F-4D97-AF65-F5344CB8AC3E}">
        <p14:creationId xmlns:p14="http://schemas.microsoft.com/office/powerpoint/2010/main" val="20895571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24937030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02088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790739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030360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027065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4720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78954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907112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483851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dirty="0"/>
          </a:p>
        </p:txBody>
      </p:sp>
    </p:spTree>
    <p:extLst>
      <p:ext uri="{BB962C8B-B14F-4D97-AF65-F5344CB8AC3E}">
        <p14:creationId xmlns:p14="http://schemas.microsoft.com/office/powerpoint/2010/main" val="25818146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138611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120988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218573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27</a:t>
            </a:fld>
            <a:endParaRPr lang="en-US"/>
          </a:p>
        </p:txBody>
      </p:sp>
    </p:spTree>
    <p:extLst>
      <p:ext uri="{BB962C8B-B14F-4D97-AF65-F5344CB8AC3E}">
        <p14:creationId xmlns:p14="http://schemas.microsoft.com/office/powerpoint/2010/main" val="29623234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87072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315373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88071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150332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6851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04308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873390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155557714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718668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064767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999550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2305067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22095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738049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582904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729681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505043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0891694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315217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360586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596492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531937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8327433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84183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824692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ym typeface="Wingdings" panose="05000000000000000000" pitchFamily="2" charset="2"/>
            </a:endParaRPr>
          </a:p>
        </p:txBody>
      </p:sp>
    </p:spTree>
    <p:extLst>
      <p:ext uri="{BB962C8B-B14F-4D97-AF65-F5344CB8AC3E}">
        <p14:creationId xmlns:p14="http://schemas.microsoft.com/office/powerpoint/2010/main" val="154902082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744520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234251074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7592609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31287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0933615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6628198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3836154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01771323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50624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7434631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351803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7374115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0545966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5581216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2651332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3399134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3056143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23085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3711106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868658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1804990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5480763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078716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6528041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3368485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98391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3283226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08610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6454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157666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156127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47272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4"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0"/>
            <a:ext cx="5334000" cy="923330"/>
          </a:xfrm>
          <a:prstGeom prst="rect">
            <a:avLst/>
          </a:prstGeom>
          <a:noFill/>
        </p:spPr>
        <p:txBody>
          <a:bodyPr wrap="square" rtlCol="0">
            <a:spAutoFit/>
          </a:bodyPr>
          <a:lstStyle/>
          <a:p>
            <a:pPr marL="0" lvl="0" indent="0" algn="ctr" defTabSz="914400" rtl="0" eaLnBrk="1" latinLnBrk="0" hangingPunct="1">
              <a:spcBef>
                <a:spcPct val="20000"/>
              </a:spcBef>
              <a:buClr>
                <a:srgbClr val="009F4D"/>
              </a:buClr>
              <a:buFont typeface="Arial" panose="020B0604020202020204" pitchFamily="34" charset="0"/>
              <a:buNone/>
            </a:pPr>
            <a:r>
              <a:rPr lang="en-US" sz="5400" b="1" kern="1200" baseline="0">
                <a:solidFill>
                  <a:srgbClr val="0C2340"/>
                </a:solidFill>
                <a:latin typeface="+mn-lt"/>
                <a:ea typeface="+mn-ea"/>
                <a:cs typeface="+mn-cs"/>
              </a:rPr>
              <a:t>THANK YOU</a:t>
            </a:r>
          </a:p>
        </p:txBody>
      </p:sp>
      <p:sp>
        <p:nvSpPr>
          <p:cNvPr id="8" name="TextBox 7"/>
          <p:cNvSpPr txBox="1"/>
          <p:nvPr userDrawn="1"/>
        </p:nvSpPr>
        <p:spPr>
          <a:xfrm>
            <a:off x="2523460" y="3429000"/>
            <a:ext cx="4182140" cy="1938992"/>
          </a:xfrm>
          <a:prstGeom prst="rect">
            <a:avLst/>
          </a:prstGeom>
          <a:noFill/>
        </p:spPr>
        <p:txBody>
          <a:bodyPr wrap="square" rtlCol="0">
            <a:spAutoFit/>
          </a:bodyPr>
          <a:lstStyle/>
          <a:p>
            <a:pPr lvl="0" algn="ctr"/>
            <a:r>
              <a:rPr lang="en-US" sz="2400" b="1">
                <a:solidFill>
                  <a:srgbClr val="ACA39A"/>
                </a:solidFill>
              </a:rPr>
              <a:t>30 East 7th Street</a:t>
            </a:r>
          </a:p>
          <a:p>
            <a:pPr lvl="0" algn="ctr"/>
            <a:r>
              <a:rPr lang="en-US" sz="2400" b="1">
                <a:solidFill>
                  <a:srgbClr val="ACA39A"/>
                </a:solidFill>
              </a:rPr>
              <a:t>St. Paul, MN  55101</a:t>
            </a:r>
          </a:p>
          <a:p>
            <a:pPr lvl="0" algn="ctr"/>
            <a:endParaRPr lang="en-US" sz="2400" b="1">
              <a:solidFill>
                <a:srgbClr val="ACA39A"/>
              </a:solidFill>
            </a:endParaRPr>
          </a:p>
          <a:p>
            <a:pPr lvl="0" algn="ctr"/>
            <a:r>
              <a:rPr lang="en-US" sz="2400" b="1">
                <a:solidFill>
                  <a:srgbClr val="ACA39A"/>
                </a:solidFill>
              </a:rPr>
              <a:t>651-201-1800</a:t>
            </a:r>
          </a:p>
          <a:p>
            <a:pPr lvl="0" algn="ctr"/>
            <a:r>
              <a:rPr lang="en-US" sz="24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0" y="533400"/>
            <a:ext cx="4308929" cy="1447800"/>
          </a:xfrm>
          <a:prstGeom prst="rect">
            <a:avLst/>
          </a:prstGeom>
        </p:spPr>
      </p:pic>
      <p:sp>
        <p:nvSpPr>
          <p:cNvPr id="14" name="TextBox 13"/>
          <p:cNvSpPr txBox="1"/>
          <p:nvPr userDrawn="1"/>
        </p:nvSpPr>
        <p:spPr>
          <a:xfrm>
            <a:off x="1905000" y="6200001"/>
            <a:ext cx="5334000" cy="276999"/>
          </a:xfrm>
          <a:prstGeom prst="rect">
            <a:avLst/>
          </a:prstGeom>
          <a:noFill/>
        </p:spPr>
        <p:txBody>
          <a:bodyPr wrap="square" rtlCol="0">
            <a:spAutoFit/>
          </a:bodyPr>
          <a:lstStyle/>
          <a:p>
            <a:pPr lvl="0" algn="ctr"/>
            <a:r>
              <a:rPr lang="en-US" sz="1200"/>
              <a:t>MINNESOTA STATE IS AN EQUAL OPPORTUNITY EMPLOYER AND EDUCATOR</a:t>
            </a:r>
          </a:p>
        </p:txBody>
      </p:sp>
    </p:spTree>
    <p:extLst>
      <p:ext uri="{BB962C8B-B14F-4D97-AF65-F5344CB8AC3E}">
        <p14:creationId xmlns:p14="http://schemas.microsoft.com/office/powerpoint/2010/main" val="1202966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32498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5261966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Tree>
    <p:extLst>
      <p:ext uri="{BB962C8B-B14F-4D97-AF65-F5344CB8AC3E}">
        <p14:creationId xmlns:p14="http://schemas.microsoft.com/office/powerpoint/2010/main" val="1972365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6742207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531406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sp>
        <p:nvSpPr>
          <p:cNvPr id="11" name="Text Placeholder 4"/>
          <p:cNvSpPr>
            <a:spLocks noGrp="1"/>
          </p:cNvSpPr>
          <p:nvPr>
            <p:ph type="body" sz="quarter" idx="14" hasCustomPrompt="1"/>
          </p:nvPr>
        </p:nvSpPr>
        <p:spPr>
          <a:xfrm>
            <a:off x="990600" y="4953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2859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2" y="304800"/>
            <a:ext cx="3504776" cy="1981200"/>
          </a:xfrm>
          <a:prstGeom prst="rect">
            <a:avLst/>
          </a:prstGeom>
        </p:spPr>
      </p:pic>
    </p:spTree>
    <p:extLst>
      <p:ext uri="{BB962C8B-B14F-4D97-AF65-F5344CB8AC3E}">
        <p14:creationId xmlns:p14="http://schemas.microsoft.com/office/powerpoint/2010/main" val="2150143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5247095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3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1" y="304800"/>
            <a:ext cx="3504776" cy="1981200"/>
          </a:xfrm>
          <a:prstGeom prst="rect">
            <a:avLst/>
          </a:prstGeom>
        </p:spPr>
      </p:pic>
    </p:spTree>
    <p:extLst>
      <p:ext uri="{BB962C8B-B14F-4D97-AF65-F5344CB8AC3E}">
        <p14:creationId xmlns:p14="http://schemas.microsoft.com/office/powerpoint/2010/main" val="18799258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5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18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1759184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27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9294856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6840568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8"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15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1709131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1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0138931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7"/>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5063896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 Placeholder 2"/>
          <p:cNvSpPr>
            <a:spLocks noGrp="1"/>
          </p:cNvSpPr>
          <p:nvPr>
            <p:ph type="body" idx="15"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3036864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659219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60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2216699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2"/>
            <a:ext cx="4038600" cy="4525963"/>
          </a:xfrm>
        </p:spPr>
        <p:txBody>
          <a:bodyPr/>
          <a:lstStyle>
            <a:lvl1pPr>
              <a:defRPr sz="2100">
                <a:solidFill>
                  <a:srgbClr val="0C2340"/>
                </a:solidFill>
              </a:defRPr>
            </a:lvl1pPr>
            <a:lvl2pPr>
              <a:defRPr sz="1800">
                <a:solidFill>
                  <a:srgbClr val="0C2340"/>
                </a:solidFill>
              </a:defRPr>
            </a:lvl2pPr>
            <a:lvl3pPr>
              <a:defRPr sz="1500">
                <a:solidFill>
                  <a:srgbClr val="0C2340"/>
                </a:solidFill>
              </a:defRPr>
            </a:lvl3pPr>
            <a:lvl4pPr>
              <a:defRPr sz="1350">
                <a:solidFill>
                  <a:srgbClr val="0C2340"/>
                </a:solidFill>
              </a:defRPr>
            </a:lvl4pPr>
            <a:lvl5pPr>
              <a:defRPr sz="1350">
                <a:solidFill>
                  <a:srgbClr val="0C2340"/>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solidFill>
                  <a:srgbClr val="0C2340"/>
                </a:solidFill>
              </a:defRPr>
            </a:lvl1pPr>
            <a:lvl2pPr>
              <a:defRPr sz="1800">
                <a:solidFill>
                  <a:srgbClr val="0C2340"/>
                </a:solidFill>
              </a:defRPr>
            </a:lvl2pPr>
            <a:lvl3pPr>
              <a:defRPr sz="1500">
                <a:solidFill>
                  <a:srgbClr val="0C2340"/>
                </a:solidFill>
              </a:defRPr>
            </a:lvl3pPr>
            <a:lvl4pPr>
              <a:defRPr sz="1350">
                <a:solidFill>
                  <a:srgbClr val="0C2340"/>
                </a:solidFill>
              </a:defRPr>
            </a:lvl4pPr>
            <a:lvl5pPr>
              <a:defRPr sz="1350">
                <a:solidFill>
                  <a:srgbClr val="0C2340"/>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023411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1800" b="1">
                <a:solidFill>
                  <a:srgbClr val="009F4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solidFill>
                  <a:srgbClr val="009F4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3263267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5"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1"/>
            <a:ext cx="5334000" cy="715581"/>
          </a:xfrm>
          <a:prstGeom prst="rect">
            <a:avLst/>
          </a:prstGeom>
          <a:noFill/>
        </p:spPr>
        <p:txBody>
          <a:bodyPr wrap="square" rtlCol="0">
            <a:spAutoFit/>
          </a:bodyPr>
          <a:lstStyle/>
          <a:p>
            <a:pPr marL="0" lvl="0" indent="0" algn="ctr" defTabSz="685800" rtl="0" eaLnBrk="1" latinLnBrk="0" hangingPunct="1">
              <a:spcBef>
                <a:spcPct val="20000"/>
              </a:spcBef>
              <a:buClr>
                <a:srgbClr val="009F4D"/>
              </a:buClr>
              <a:buFont typeface="Arial" panose="020B0604020202020204" pitchFamily="34" charset="0"/>
              <a:buNone/>
            </a:pPr>
            <a:r>
              <a:rPr lang="en-US" sz="4050" b="1" kern="1200" baseline="0">
                <a:solidFill>
                  <a:srgbClr val="0C2340"/>
                </a:solidFill>
                <a:latin typeface="+mn-lt"/>
                <a:ea typeface="+mn-ea"/>
                <a:cs typeface="+mn-cs"/>
              </a:rPr>
              <a:t>THANK YOU</a:t>
            </a:r>
          </a:p>
        </p:txBody>
      </p:sp>
      <p:sp>
        <p:nvSpPr>
          <p:cNvPr id="8" name="TextBox 7"/>
          <p:cNvSpPr txBox="1"/>
          <p:nvPr userDrawn="1"/>
        </p:nvSpPr>
        <p:spPr>
          <a:xfrm>
            <a:off x="2523460" y="3429000"/>
            <a:ext cx="4182140" cy="1477328"/>
          </a:xfrm>
          <a:prstGeom prst="rect">
            <a:avLst/>
          </a:prstGeom>
          <a:noFill/>
        </p:spPr>
        <p:txBody>
          <a:bodyPr wrap="square" rtlCol="0">
            <a:spAutoFit/>
          </a:bodyPr>
          <a:lstStyle/>
          <a:p>
            <a:pPr lvl="0" algn="ctr"/>
            <a:r>
              <a:rPr lang="en-US" sz="1800" b="1">
                <a:solidFill>
                  <a:srgbClr val="ACA39A"/>
                </a:solidFill>
              </a:rPr>
              <a:t>30 East 7th Street</a:t>
            </a:r>
          </a:p>
          <a:p>
            <a:pPr lvl="0" algn="ctr"/>
            <a:r>
              <a:rPr lang="en-US" sz="1800" b="1">
                <a:solidFill>
                  <a:srgbClr val="ACA39A"/>
                </a:solidFill>
              </a:rPr>
              <a:t>St. Paul, MN  55101</a:t>
            </a:r>
          </a:p>
          <a:p>
            <a:pPr lvl="0" algn="ctr"/>
            <a:endParaRPr lang="en-US" sz="1800" b="1">
              <a:solidFill>
                <a:srgbClr val="ACA39A"/>
              </a:solidFill>
            </a:endParaRPr>
          </a:p>
          <a:p>
            <a:pPr lvl="0" algn="ctr"/>
            <a:r>
              <a:rPr lang="en-US" sz="1800" b="1">
                <a:solidFill>
                  <a:srgbClr val="ACA39A"/>
                </a:solidFill>
              </a:rPr>
              <a:t>651-201-1800</a:t>
            </a:r>
          </a:p>
          <a:p>
            <a:pPr lvl="0" algn="ctr"/>
            <a:r>
              <a:rPr lang="en-US" sz="18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1" y="533400"/>
            <a:ext cx="4308929" cy="1447800"/>
          </a:xfrm>
          <a:prstGeom prst="rect">
            <a:avLst/>
          </a:prstGeom>
        </p:spPr>
      </p:pic>
      <p:sp>
        <p:nvSpPr>
          <p:cNvPr id="14" name="TextBox 13"/>
          <p:cNvSpPr txBox="1"/>
          <p:nvPr userDrawn="1"/>
        </p:nvSpPr>
        <p:spPr>
          <a:xfrm>
            <a:off x="1905000" y="6200002"/>
            <a:ext cx="5334000" cy="230832"/>
          </a:xfrm>
          <a:prstGeom prst="rect">
            <a:avLst/>
          </a:prstGeom>
          <a:noFill/>
        </p:spPr>
        <p:txBody>
          <a:bodyPr wrap="square" rtlCol="0">
            <a:spAutoFit/>
          </a:bodyPr>
          <a:lstStyle/>
          <a:p>
            <a:pPr lvl="0" algn="ctr"/>
            <a:r>
              <a:rPr lang="en-US" sz="900"/>
              <a:t>MINNESOTA STATE IS AN EQUAL OPPORTUNITY EMPLOYER AND EDUCATOR</a:t>
            </a:r>
          </a:p>
        </p:txBody>
      </p:sp>
    </p:spTree>
    <p:extLst>
      <p:ext uri="{BB962C8B-B14F-4D97-AF65-F5344CB8AC3E}">
        <p14:creationId xmlns:p14="http://schemas.microsoft.com/office/powerpoint/2010/main" val="28470183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7846140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9"/>
            <a:ext cx="7886700" cy="1325563"/>
          </a:xfrm>
        </p:spPr>
        <p:txBody>
          <a:bodyPr/>
          <a:lstStyle>
            <a:lvl1pPr>
              <a:defRPr b="1"/>
            </a:lvl1pPr>
          </a:lstStyle>
          <a:p>
            <a:r>
              <a:rPr lang="en-US"/>
              <a:t>Click to edit Master title style</a:t>
            </a:r>
          </a:p>
        </p:txBody>
      </p:sp>
      <p:sp>
        <p:nvSpPr>
          <p:cNvPr id="3" name="Text Placeholder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userDrawn="1"/>
        </p:nvSpPr>
        <p:spPr>
          <a:xfrm>
            <a:off x="8382000" y="6520935"/>
            <a:ext cx="457200" cy="161583"/>
          </a:xfrm>
          <a:prstGeom prst="rect">
            <a:avLst/>
          </a:prstGeom>
          <a:noFill/>
        </p:spPr>
        <p:txBody>
          <a:bodyPr wrap="square" rtlCol="0">
            <a:spAutoFit/>
          </a:bodyPr>
          <a:lstStyle/>
          <a:p>
            <a:pPr algn="ctr"/>
            <a:fld id="{BB705689-6DE3-4ABD-A330-F43849DB3358}" type="slidenum">
              <a:rPr lang="en-US" sz="450" b="1" smtClean="0">
                <a:solidFill>
                  <a:srgbClr val="003C66"/>
                </a:solidFill>
              </a:rPr>
              <a:pPr algn="ctr"/>
              <a:t>‹#›</a:t>
            </a:fld>
            <a:endParaRPr lang="en-US" sz="525" b="1">
              <a:solidFill>
                <a:srgbClr val="003C66"/>
              </a:solidFill>
            </a:endParaRPr>
          </a:p>
        </p:txBody>
      </p:sp>
      <p:pic>
        <p:nvPicPr>
          <p:cNvPr id="11" name="Picture 10"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4"/>
            <a:ext cx="1188720" cy="402335"/>
          </a:xfrm>
          <a:prstGeom prst="rect">
            <a:avLst/>
          </a:prstGeom>
        </p:spPr>
      </p:pic>
      <p:grpSp>
        <p:nvGrpSpPr>
          <p:cNvPr id="9" name="Group 8" title="Blue and green decorative border"/>
          <p:cNvGrpSpPr/>
          <p:nvPr userDrawn="1"/>
        </p:nvGrpSpPr>
        <p:grpSpPr>
          <a:xfrm>
            <a:off x="0" y="-76200"/>
            <a:ext cx="304800" cy="6934200"/>
            <a:chOff x="0" y="-76200"/>
            <a:chExt cx="304800" cy="6934200"/>
          </a:xfrm>
        </p:grpSpPr>
        <p:sp>
          <p:nvSpPr>
            <p:cNvPr id="12" name="Rectangle 11"/>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3" name="Straight Connector 12"/>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565986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12474181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2"/>
            <a:ext cx="40386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1224676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27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39370120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1500" baseline="0">
                <a:solidFill>
                  <a:schemeClr val="tx2"/>
                </a:solidFill>
              </a:defRPr>
            </a:lvl1pPr>
          </a:lstStyle>
          <a:p>
            <a:pPr lvl="0"/>
            <a:r>
              <a:rPr lang="en-US"/>
              <a:t>Click to edit single column copy layout text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80072057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3302611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428799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37035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04290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622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933076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9040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theme" Target="../theme/theme2.xml"/><Relationship Id="rId4"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21" Type="http://schemas.openxmlformats.org/officeDocument/2006/relationships/theme" Target="../theme/theme3.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slideLayout" Target="../slideLayouts/slideLayout39.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rgbClr val="0C2340"/>
                </a:solidFill>
              </a:rPr>
              <a:t>‹#›</a:t>
            </a:fld>
            <a:endParaRPr lang="en-US" sz="1400">
              <a:solidFill>
                <a:srgbClr val="0C2340"/>
              </a:solidFill>
            </a:endParaRPr>
          </a:p>
        </p:txBody>
      </p:sp>
    </p:spTree>
    <p:extLst>
      <p:ext uri="{BB962C8B-B14F-4D97-AF65-F5344CB8AC3E}">
        <p14:creationId xmlns:p14="http://schemas.microsoft.com/office/powerpoint/2010/main" val="3650050343"/>
      </p:ext>
    </p:extLst>
  </p:cSld>
  <p:clrMap bg1="lt1" tx1="dk1" bg2="lt2" tx2="dk2" accent1="accent1" accent2="accent2" accent3="accent3" accent4="accent4" accent5="accent5" accent6="accent6" hlink="hlink" folHlink="folHlink"/>
  <p:sldLayoutIdLst>
    <p:sldLayoutId id="2147483671" r:id="rId1"/>
    <p:sldLayoutId id="2147483658" r:id="rId2"/>
    <p:sldLayoutId id="2147483661" r:id="rId3"/>
    <p:sldLayoutId id="2147483662" r:id="rId4"/>
    <p:sldLayoutId id="2147483650" r:id="rId5"/>
    <p:sldLayoutId id="2147483657" r:id="rId6"/>
    <p:sldLayoutId id="2147483664" r:id="rId7"/>
    <p:sldLayoutId id="2147483665" r:id="rId8"/>
    <p:sldLayoutId id="2147483666" r:id="rId9"/>
    <p:sldLayoutId id="2147483655" r:id="rId10"/>
    <p:sldLayoutId id="2147483652" r:id="rId11"/>
    <p:sldLayoutId id="2147483653" r:id="rId12"/>
    <p:sldLayoutId id="2147483660" r:id="rId13"/>
    <p:sldLayoutId id="2147483680" r:id="rId14"/>
    <p:sldLayoutId id="2147483702" r:id="rId15"/>
  </p:sldLayoutIdLst>
  <p:hf sldNum="0" hdr="0" ftr="0" dt="0"/>
  <p:txStyles>
    <p:titleStyle>
      <a:lvl1pPr algn="ctr" defTabSz="914400" rtl="0" eaLnBrk="1" latinLnBrk="0" hangingPunct="1">
        <a:spcBef>
          <a:spcPct val="0"/>
        </a:spcBef>
        <a:buNone/>
        <a:defRPr sz="4400" b="1" kern="1200">
          <a:solidFill>
            <a:srgbClr val="0C2340"/>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23206655"/>
      </p:ext>
    </p:extLst>
  </p:cSld>
  <p:clrMap bg1="lt1" tx1="dk1" bg2="lt2" tx2="dk2" accent1="accent1" accent2="accent2" accent3="accent3" accent4="accent4" accent5="accent5" accent6="accent6" hlink="hlink" folHlink="folHlink"/>
  <p:sldLayoutIdLst>
    <p:sldLayoutId id="2147483649" r:id="rId1"/>
    <p:sldLayoutId id="2147483672" r:id="rId2"/>
    <p:sldLayoutId id="2147483675" r:id="rId3"/>
    <p:sldLayoutId id="2147483676" r:id="rId4"/>
  </p:sldLayoutIdLst>
  <p:hf sldNum="0"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457200" y="6400801"/>
            <a:ext cx="1981200" cy="253916"/>
          </a:xfrm>
          <a:prstGeom prst="rect">
            <a:avLst/>
          </a:prstGeom>
          <a:noFill/>
        </p:spPr>
        <p:txBody>
          <a:bodyPr wrap="square" rtlCol="0">
            <a:spAutoFit/>
          </a:bodyPr>
          <a:lstStyle/>
          <a:p>
            <a:fld id="{BB705689-6DE3-4ABD-A330-F43849DB3358}" type="slidenum">
              <a:rPr lang="en-US" sz="1050" smtClean="0">
                <a:solidFill>
                  <a:srgbClr val="0C2340"/>
                </a:solidFill>
              </a:rPr>
              <a:t>‹#›</a:t>
            </a:fld>
            <a:endParaRPr lang="en-US" sz="1050">
              <a:solidFill>
                <a:srgbClr val="0C2340"/>
              </a:solidFill>
            </a:endParaRPr>
          </a:p>
        </p:txBody>
      </p:sp>
    </p:spTree>
    <p:extLst>
      <p:ext uri="{BB962C8B-B14F-4D97-AF65-F5344CB8AC3E}">
        <p14:creationId xmlns:p14="http://schemas.microsoft.com/office/powerpoint/2010/main" val="1338709935"/>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 id="2147483700" r:id="rId19"/>
    <p:sldLayoutId id="2147483701" r:id="rId20"/>
  </p:sldLayoutIdLst>
  <p:txStyles>
    <p:titleStyle>
      <a:lvl1pPr algn="ctr" defTabSz="685800" rtl="0" eaLnBrk="1" latinLnBrk="0" hangingPunct="1">
        <a:spcBef>
          <a:spcPct val="0"/>
        </a:spcBef>
        <a:buNone/>
        <a:defRPr sz="3300" b="1" kern="1200">
          <a:solidFill>
            <a:srgbClr val="0C2340"/>
          </a:solidFill>
          <a:latin typeface="+mj-lt"/>
          <a:ea typeface="+mj-ea"/>
          <a:cs typeface="+mj-cs"/>
        </a:defRPr>
      </a:lvl1pPr>
    </p:titleStyle>
    <p:bodyStyle>
      <a:lvl1pPr marL="257175" indent="-257175" algn="l" defTabSz="6858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1pPr>
      <a:lvl2pPr marL="557213" indent="-214313" algn="l" defTabSz="685800" rtl="0" eaLnBrk="1" latinLnBrk="0" hangingPunct="1">
        <a:spcBef>
          <a:spcPct val="20000"/>
        </a:spcBef>
        <a:buClr>
          <a:srgbClr val="009F4D"/>
        </a:buClr>
        <a:buFont typeface="Arial" panose="020B0604020202020204" pitchFamily="34" charset="0"/>
        <a:buChar char="–"/>
        <a:defRPr sz="2100" kern="1200">
          <a:solidFill>
            <a:srgbClr val="0C2340"/>
          </a:solidFill>
          <a:latin typeface="+mn-lt"/>
          <a:ea typeface="+mn-ea"/>
          <a:cs typeface="+mn-cs"/>
        </a:defRPr>
      </a:lvl2pPr>
      <a:lvl3pPr marL="857250" indent="-171450" algn="l" defTabSz="685800" rtl="0" eaLnBrk="1" latinLnBrk="0" hangingPunct="1">
        <a:spcBef>
          <a:spcPct val="20000"/>
        </a:spcBef>
        <a:buClr>
          <a:srgbClr val="009F4D"/>
        </a:buClr>
        <a:buFont typeface="Arial" panose="020B0604020202020204" pitchFamily="34" charset="0"/>
        <a:buChar char="•"/>
        <a:defRPr sz="1800" kern="1200">
          <a:solidFill>
            <a:srgbClr val="0C2340"/>
          </a:solidFill>
          <a:latin typeface="+mn-lt"/>
          <a:ea typeface="+mn-ea"/>
          <a:cs typeface="+mn-cs"/>
        </a:defRPr>
      </a:lvl3pPr>
      <a:lvl4pPr marL="1200150" indent="-171450" algn="l" defTabSz="685800" rtl="0" eaLnBrk="1" latinLnBrk="0" hangingPunct="1">
        <a:spcBef>
          <a:spcPct val="20000"/>
        </a:spcBef>
        <a:buClr>
          <a:srgbClr val="009F4D"/>
        </a:buClr>
        <a:buFont typeface="Arial" panose="020B0604020202020204" pitchFamily="34" charset="0"/>
        <a:buChar char="–"/>
        <a:defRPr sz="1500" kern="1200">
          <a:solidFill>
            <a:srgbClr val="0C2340"/>
          </a:solidFill>
          <a:latin typeface="+mn-lt"/>
          <a:ea typeface="+mn-ea"/>
          <a:cs typeface="+mn-cs"/>
        </a:defRPr>
      </a:lvl4pPr>
      <a:lvl5pPr marL="1543050" indent="-171450" algn="l" defTabSz="685800" rtl="0" eaLnBrk="1" latinLnBrk="0" hangingPunct="1">
        <a:spcBef>
          <a:spcPct val="20000"/>
        </a:spcBef>
        <a:buClr>
          <a:srgbClr val="009F4D"/>
        </a:buClr>
        <a:buFont typeface="Courier New" panose="02070309020205020404" pitchFamily="49" charset="0"/>
        <a:buChar char="o"/>
        <a:defRPr sz="1500" kern="1200">
          <a:solidFill>
            <a:srgbClr val="0C2340"/>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4.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4.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4.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4.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4.xml"/></Relationships>
</file>

<file path=ppt/slides/_rels/slide74.xml.rels><?xml version="1.0" encoding="UTF-8" standalone="yes"?>
<Relationships xmlns="http://schemas.openxmlformats.org/package/2006/relationships"><Relationship Id="rId3" Type="http://schemas.openxmlformats.org/officeDocument/2006/relationships/hyperlink" Target="http://www.minnstate.edu/system/ogc/index.html" TargetMode="External"/><Relationship Id="rId2" Type="http://schemas.openxmlformats.org/officeDocument/2006/relationships/notesSlide" Target="../notesSlides/notesSlide70.xml"/><Relationship Id="rId1" Type="http://schemas.openxmlformats.org/officeDocument/2006/relationships/slideLayout" Target="../slideLayouts/slideLayout14.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4.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4.xml"/></Relationships>
</file>

<file path=ppt/slides/_rels/slide78.xml.rels><?xml version="1.0" encoding="UTF-8" standalone="yes"?>
<Relationships xmlns="http://schemas.openxmlformats.org/package/2006/relationships"><Relationship Id="rId3" Type="http://schemas.openxmlformats.org/officeDocument/2006/relationships/hyperlink" Target="http://www.minnstate.edu/system/ogc/" TargetMode="External"/><Relationship Id="rId2" Type="http://schemas.openxmlformats.org/officeDocument/2006/relationships/notesSlide" Target="../notesSlides/notesSlide7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71964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rgbClr val="0C2340"/>
                </a:solidFill>
                <a:effectLst/>
                <a:uLnTx/>
                <a:uFillTx/>
                <a:latin typeface="+mn-lt"/>
                <a:ea typeface="+mn-ea"/>
                <a:cs typeface="+mn-cs"/>
              </a:rPr>
              <a:t>1B.1 Investigator Training</a:t>
            </a:r>
          </a:p>
        </p:txBody>
      </p:sp>
      <p:sp>
        <p:nvSpPr>
          <p:cNvPr id="7" name="Text Placeholder 6"/>
          <p:cNvSpPr>
            <a:spLocks noGrp="1"/>
          </p:cNvSpPr>
          <p:nvPr>
            <p:ph type="body" sz="quarter" idx="10"/>
          </p:nvPr>
        </p:nvSpPr>
        <p:spPr>
          <a:xfrm>
            <a:off x="5410200" y="2879177"/>
            <a:ext cx="2667000" cy="457200"/>
          </a:xfrm>
        </p:spPr>
        <p:txBody>
          <a:bodyPr vert="horz" lIns="91440" tIns="45720" rIns="91440" bIns="45720" rtlCol="0" anchor="t">
            <a:normAutofit/>
          </a:bodyPr>
          <a:lstStyle/>
          <a:p>
            <a:r>
              <a:rPr lang="en-US" dirty="0">
                <a:ea typeface="Calibri"/>
                <a:cs typeface="Calibri"/>
              </a:rPr>
              <a:t>August 9, 2023</a:t>
            </a:r>
            <a:endParaRPr lang="en-US" dirty="0"/>
          </a:p>
        </p:txBody>
      </p:sp>
      <p:sp>
        <p:nvSpPr>
          <p:cNvPr id="3" name="Text Placeholder 2"/>
          <p:cNvSpPr>
            <a:spLocks noGrp="1"/>
          </p:cNvSpPr>
          <p:nvPr>
            <p:ph type="body" sz="quarter" idx="11"/>
          </p:nvPr>
        </p:nvSpPr>
        <p:spPr>
          <a:xfrm>
            <a:off x="3581400" y="3241676"/>
            <a:ext cx="4495800" cy="417512"/>
          </a:xfrm>
        </p:spPr>
        <p:txBody>
          <a:bodyPr/>
          <a:lstStyle/>
          <a:p>
            <a:r>
              <a:rPr lang="en-US"/>
              <a:t>Office of Equity &amp; Inclusion </a:t>
            </a:r>
          </a:p>
          <a:p>
            <a:endParaRPr lang="en-US"/>
          </a:p>
        </p:txBody>
      </p:sp>
      <p:sp>
        <p:nvSpPr>
          <p:cNvPr id="9" name="Text Placeholder 4">
            <a:extLst>
              <a:ext uri="{FF2B5EF4-FFF2-40B4-BE49-F238E27FC236}">
                <a16:creationId xmlns:a16="http://schemas.microsoft.com/office/drawing/2014/main" id="{B0E6B3A3-A3B0-4681-9D77-C5989A03C3D1}"/>
              </a:ext>
            </a:extLst>
          </p:cNvPr>
          <p:cNvSpPr txBox="1">
            <a:spLocks/>
          </p:cNvSpPr>
          <p:nvPr/>
        </p:nvSpPr>
        <p:spPr>
          <a:xfrm>
            <a:off x="921026" y="4605849"/>
            <a:ext cx="3062636" cy="533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a:t>Desiree’ Clark, M.S. (She/Her)</a:t>
            </a:r>
          </a:p>
          <a:p>
            <a:r>
              <a:rPr lang="en-US" sz="1200"/>
              <a:t>Civil Rights Compliance Officer</a:t>
            </a:r>
          </a:p>
        </p:txBody>
      </p:sp>
      <p:sp>
        <p:nvSpPr>
          <p:cNvPr id="8" name="Text Placeholder 4">
            <a:extLst>
              <a:ext uri="{FF2B5EF4-FFF2-40B4-BE49-F238E27FC236}">
                <a16:creationId xmlns:a16="http://schemas.microsoft.com/office/drawing/2014/main" id="{1FD266EF-7C80-4EA5-B83D-FF1CBC79FEAF}"/>
              </a:ext>
            </a:extLst>
          </p:cNvPr>
          <p:cNvSpPr txBox="1">
            <a:spLocks/>
          </p:cNvSpPr>
          <p:nvPr/>
        </p:nvSpPr>
        <p:spPr>
          <a:xfrm>
            <a:off x="3247887" y="4612763"/>
            <a:ext cx="2368826" cy="533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dirty="0"/>
              <a:t>Ashley Atteberry, </a:t>
            </a:r>
            <a:r>
              <a:rPr lang="en-US" sz="1200" dirty="0" err="1"/>
              <a:t>Ph.D</a:t>
            </a:r>
            <a:r>
              <a:rPr lang="en-US" sz="1200" dirty="0"/>
              <a:t> (She/Her)</a:t>
            </a:r>
          </a:p>
          <a:p>
            <a:r>
              <a:rPr lang="en-US" sz="1200" dirty="0"/>
              <a:t>Associate Compliance Officer</a:t>
            </a:r>
          </a:p>
        </p:txBody>
      </p:sp>
      <p:sp>
        <p:nvSpPr>
          <p:cNvPr id="6" name="Text Placeholder 5"/>
          <p:cNvSpPr>
            <a:spLocks noGrp="1"/>
          </p:cNvSpPr>
          <p:nvPr>
            <p:ph type="body" sz="quarter" idx="14"/>
          </p:nvPr>
        </p:nvSpPr>
        <p:spPr>
          <a:xfrm>
            <a:off x="990600" y="5256212"/>
            <a:ext cx="2819400" cy="381000"/>
          </a:xfrm>
        </p:spPr>
        <p:txBody>
          <a:bodyPr>
            <a:normAutofit/>
          </a:bodyPr>
          <a:lstStyle/>
          <a:p>
            <a:r>
              <a:rPr lang="en-US" sz="1600">
                <a:solidFill>
                  <a:srgbClr val="002060"/>
                </a:solidFill>
              </a:rPr>
              <a:t>Minnesota State</a:t>
            </a:r>
          </a:p>
        </p:txBody>
      </p:sp>
    </p:spTree>
    <p:extLst>
      <p:ext uri="{BB962C8B-B14F-4D97-AF65-F5344CB8AC3E}">
        <p14:creationId xmlns:p14="http://schemas.microsoft.com/office/powerpoint/2010/main" val="543186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Discrimination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pPr marL="0" indent="0">
              <a:buNone/>
            </a:pPr>
            <a:r>
              <a:rPr lang="en-US" altLang="en-US" dirty="0">
                <a:solidFill>
                  <a:schemeClr val="bg2"/>
                </a:solidFill>
              </a:rPr>
              <a:t>The elements of discrimination include:</a:t>
            </a:r>
          </a:p>
          <a:p>
            <a:pPr marL="0" indent="0">
              <a:buNone/>
            </a:pPr>
            <a:endParaRPr lang="en-US" altLang="en-US" dirty="0"/>
          </a:p>
          <a:p>
            <a:r>
              <a:rPr lang="en-US" altLang="en-US" dirty="0"/>
              <a:t>Someone was treated </a:t>
            </a:r>
            <a:r>
              <a:rPr lang="en-US" altLang="en-US" b="1" u="sng" dirty="0"/>
              <a:t>differently</a:t>
            </a:r>
            <a:r>
              <a:rPr lang="en-US" altLang="en-US" dirty="0"/>
              <a:t>;</a:t>
            </a:r>
          </a:p>
          <a:p>
            <a:r>
              <a:rPr lang="en-US" altLang="en-US" dirty="0"/>
              <a:t>The different treatment was </a:t>
            </a:r>
            <a:r>
              <a:rPr lang="en-US" altLang="en-US" b="1" u="sng" dirty="0"/>
              <a:t>based on </a:t>
            </a:r>
            <a:r>
              <a:rPr lang="en-US" altLang="en-US" dirty="0"/>
              <a:t>the individual’s protected status or perceived protected class status; </a:t>
            </a:r>
            <a:r>
              <a:rPr lang="en-US" altLang="en-US" b="1" u="sng" dirty="0"/>
              <a:t>and</a:t>
            </a:r>
          </a:p>
          <a:p>
            <a:r>
              <a:rPr lang="en-US" altLang="en-US" b="1" u="sng" dirty="0"/>
              <a:t>Interfered</a:t>
            </a:r>
            <a:r>
              <a:rPr lang="en-US" altLang="en-US" dirty="0"/>
              <a:t> with or limited the ability of that person to participate in, or benefit from, the services, activities or privileges provided by Minnesota State </a:t>
            </a:r>
            <a:r>
              <a:rPr lang="en-US" altLang="en-US" b="1" u="sng" dirty="0"/>
              <a:t>or</a:t>
            </a:r>
          </a:p>
          <a:p>
            <a:r>
              <a:rPr lang="en-US" altLang="en-US" dirty="0"/>
              <a:t>Otherwise </a:t>
            </a:r>
            <a:r>
              <a:rPr lang="en-US" altLang="en-US" b="1" u="sng" dirty="0"/>
              <a:t>adversely affected</a:t>
            </a:r>
            <a:r>
              <a:rPr lang="en-US" altLang="en-US" dirty="0"/>
              <a:t> that person’s employment or educational experience of the college/university</a:t>
            </a:r>
          </a:p>
          <a:p>
            <a:pPr marL="0" indent="0">
              <a:buNone/>
            </a:pPr>
            <a:endParaRPr lang="en-US" dirty="0"/>
          </a:p>
        </p:txBody>
      </p:sp>
    </p:spTree>
    <p:extLst>
      <p:ext uri="{BB962C8B-B14F-4D97-AF65-F5344CB8AC3E}">
        <p14:creationId xmlns:p14="http://schemas.microsoft.com/office/powerpoint/2010/main" val="3604902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400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DISCRIMINATORY Harassment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b="1" u="sng"/>
              <a:t>Unwelcome</a:t>
            </a:r>
            <a:r>
              <a:rPr lang="en-US" altLang="en-US"/>
              <a:t> conduct or communication;</a:t>
            </a:r>
          </a:p>
          <a:p>
            <a:r>
              <a:rPr lang="en-US" altLang="en-US" b="1" u="sng"/>
              <a:t>Based on</a:t>
            </a:r>
            <a:r>
              <a:rPr lang="en-US" altLang="en-US"/>
              <a:t> actual or perceived membership in a protected class;</a:t>
            </a:r>
          </a:p>
          <a:p>
            <a:r>
              <a:rPr lang="en-US" altLang="en-US"/>
              <a:t>That has a </a:t>
            </a:r>
            <a:r>
              <a:rPr lang="en-US" altLang="en-US" b="1" u="sng"/>
              <a:t>negative effect</a:t>
            </a:r>
            <a:r>
              <a:rPr lang="en-US" altLang="en-US" b="1"/>
              <a:t> </a:t>
            </a:r>
            <a:r>
              <a:rPr lang="en-US" altLang="en-US"/>
              <a:t>or</a:t>
            </a:r>
            <a:r>
              <a:rPr lang="en-US" altLang="en-US" b="1"/>
              <a:t> </a:t>
            </a:r>
            <a:r>
              <a:rPr lang="en-US" altLang="en-US" b="1" u="sng"/>
              <a:t>is likely to</a:t>
            </a:r>
            <a:r>
              <a:rPr lang="en-US" altLang="en-US" b="1"/>
              <a:t> </a:t>
            </a:r>
            <a:r>
              <a:rPr lang="en-US" altLang="en-US"/>
              <a:t>have a negative effect on the complainant or the workplace  or educational environment.</a:t>
            </a:r>
          </a:p>
          <a:p>
            <a:endParaRPr lang="en-US"/>
          </a:p>
        </p:txBody>
      </p:sp>
    </p:spTree>
    <p:extLst>
      <p:ext uri="{BB962C8B-B14F-4D97-AF65-F5344CB8AC3E}">
        <p14:creationId xmlns:p14="http://schemas.microsoft.com/office/powerpoint/2010/main" val="1180604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399"/>
            <a:ext cx="8026400"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DISCRIMINATORY Harassment,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dirty="0">
                <a:solidFill>
                  <a:schemeClr val="bg2"/>
                </a:solidFill>
              </a:rPr>
              <a:t>The examples of discriminatory harassment include:</a:t>
            </a:r>
          </a:p>
          <a:p>
            <a:endParaRPr lang="en-US" altLang="en-US" b="1" u="sng" dirty="0"/>
          </a:p>
          <a:p>
            <a:r>
              <a:rPr lang="en-US" altLang="en-US" dirty="0"/>
              <a:t>Oral or written conduct such as jokes, innuendo, slurs, name calling, negative comments about cultural norms, circulating rumors;</a:t>
            </a:r>
          </a:p>
          <a:p>
            <a:r>
              <a:rPr lang="en-US" altLang="en-US" dirty="0"/>
              <a:t>Physical conduct, battery, blocking movement;</a:t>
            </a:r>
          </a:p>
          <a:p>
            <a:r>
              <a:rPr lang="en-US" altLang="en-US" dirty="0"/>
              <a:t>Non-verbal derogatory gestures, stalking, interference with work performance;</a:t>
            </a:r>
          </a:p>
          <a:p>
            <a:r>
              <a:rPr lang="en-US" altLang="en-US" dirty="0"/>
              <a:t>Visual displays.</a:t>
            </a:r>
          </a:p>
        </p:txBody>
      </p:sp>
    </p:spTree>
    <p:extLst>
      <p:ext uri="{BB962C8B-B14F-4D97-AF65-F5344CB8AC3E}">
        <p14:creationId xmlns:p14="http://schemas.microsoft.com/office/powerpoint/2010/main" val="3597169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SEXUAL HARASSMENT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a:buSzPct val="85000"/>
            </a:pPr>
            <a:r>
              <a:rPr lang="en-US" altLang="en-US"/>
              <a:t>Unwelcome sexual advances, requests for sexual favors, sexually motivated physical conduct, and other verbal or physical conduct of a sexual nature </a:t>
            </a:r>
            <a:r>
              <a:rPr lang="en-US" altLang="en-US" b="1" u="sng"/>
              <a:t>and</a:t>
            </a:r>
            <a:r>
              <a:rPr lang="en-US" altLang="en-US"/>
              <a:t>;</a:t>
            </a:r>
          </a:p>
          <a:p>
            <a:pPr>
              <a:buSzPct val="85000"/>
            </a:pPr>
            <a:r>
              <a:rPr lang="en-US" altLang="en-US"/>
              <a:t>The conduct has a </a:t>
            </a:r>
            <a:r>
              <a:rPr lang="en-US" altLang="en-US" b="1" u="sng"/>
              <a:t>negative</a:t>
            </a:r>
            <a:r>
              <a:rPr lang="en-US" altLang="en-US"/>
              <a:t> </a:t>
            </a:r>
            <a:r>
              <a:rPr lang="en-US" altLang="en-US" b="1"/>
              <a:t>or</a:t>
            </a:r>
            <a:r>
              <a:rPr lang="en-US" altLang="en-US"/>
              <a:t> </a:t>
            </a:r>
            <a:r>
              <a:rPr lang="en-US" altLang="en-US" b="1" u="sng"/>
              <a:t>is likely to have a negative effect </a:t>
            </a:r>
            <a:r>
              <a:rPr lang="en-US" altLang="en-US"/>
              <a:t>on the complainant or the workplace or the educational environment. </a:t>
            </a:r>
            <a:endParaRPr lang="en-US"/>
          </a:p>
        </p:txBody>
      </p:sp>
    </p:spTree>
    <p:extLst>
      <p:ext uri="{BB962C8B-B14F-4D97-AF65-F5344CB8AC3E}">
        <p14:creationId xmlns:p14="http://schemas.microsoft.com/office/powerpoint/2010/main" val="3360300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SEXUAL HARASSMENT,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marL="0" indent="0">
              <a:buNone/>
            </a:pPr>
            <a:r>
              <a:rPr lang="en-US" altLang="en-US" dirty="0">
                <a:solidFill>
                  <a:schemeClr val="bg2"/>
                </a:solidFill>
              </a:rPr>
              <a:t>The examples of sexual harassment include:</a:t>
            </a:r>
          </a:p>
          <a:p>
            <a:endParaRPr lang="en-US" altLang="en-US" b="1" u="sng" dirty="0"/>
          </a:p>
          <a:p>
            <a:r>
              <a:rPr lang="en-US" altLang="en-US" dirty="0"/>
              <a:t>Unwelcome conduct;</a:t>
            </a:r>
          </a:p>
          <a:p>
            <a:r>
              <a:rPr lang="en-US" altLang="en-US" dirty="0"/>
              <a:t>Preferential treatment;</a:t>
            </a:r>
          </a:p>
          <a:p>
            <a:r>
              <a:rPr lang="en-US" altLang="en-US" dirty="0"/>
              <a:t>Negative treatment or threats;</a:t>
            </a:r>
          </a:p>
          <a:p>
            <a:r>
              <a:rPr lang="en-US" altLang="en-US" dirty="0"/>
              <a:t>Sexual exploitation.</a:t>
            </a:r>
          </a:p>
        </p:txBody>
      </p:sp>
    </p:spTree>
    <p:extLst>
      <p:ext uri="{BB962C8B-B14F-4D97-AF65-F5344CB8AC3E}">
        <p14:creationId xmlns:p14="http://schemas.microsoft.com/office/powerpoint/2010/main" val="622710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Hostile Environment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lstStyle/>
          <a:p>
            <a:pPr fontAlgn="auto">
              <a:lnSpc>
                <a:spcPct val="90000"/>
              </a:lnSpc>
              <a:spcAft>
                <a:spcPts val="0"/>
              </a:spcAft>
              <a:defRPr/>
            </a:pPr>
            <a:r>
              <a:rPr lang="en-US" altLang="en-US">
                <a:solidFill>
                  <a:schemeClr val="tx1">
                    <a:lumMod val="75000"/>
                    <a:lumOff val="25000"/>
                  </a:schemeClr>
                </a:solidFill>
              </a:rPr>
              <a:t>The verbal or physical contact was unwelcome</a:t>
            </a:r>
          </a:p>
          <a:p>
            <a:pPr fontAlgn="auto">
              <a:lnSpc>
                <a:spcPct val="90000"/>
              </a:lnSpc>
              <a:spcAft>
                <a:spcPts val="0"/>
              </a:spcAft>
              <a:defRPr/>
            </a:pPr>
            <a:r>
              <a:rPr lang="en-US" altLang="en-US">
                <a:solidFill>
                  <a:schemeClr val="tx1">
                    <a:lumMod val="75000"/>
                    <a:lumOff val="25000"/>
                  </a:schemeClr>
                </a:solidFill>
              </a:rPr>
              <a:t>The alleged hostile action occurred </a:t>
            </a:r>
            <a:r>
              <a:rPr lang="en-US" altLang="en-US" b="1" u="sng">
                <a:solidFill>
                  <a:schemeClr val="tx1">
                    <a:lumMod val="75000"/>
                    <a:lumOff val="25000"/>
                  </a:schemeClr>
                </a:solidFill>
              </a:rPr>
              <a:t>because</a:t>
            </a:r>
            <a:r>
              <a:rPr lang="en-US" altLang="en-US" b="1">
                <a:solidFill>
                  <a:schemeClr val="tx1">
                    <a:lumMod val="75000"/>
                    <a:lumOff val="25000"/>
                  </a:schemeClr>
                </a:solidFill>
              </a:rPr>
              <a:t> of</a:t>
            </a:r>
            <a:r>
              <a:rPr lang="en-US" altLang="en-US">
                <a:solidFill>
                  <a:schemeClr val="tx1">
                    <a:lumMod val="75000"/>
                    <a:lumOff val="25000"/>
                  </a:schemeClr>
                </a:solidFill>
              </a:rPr>
              <a:t> the complainant’s protected class or perceived protected class</a:t>
            </a:r>
          </a:p>
          <a:p>
            <a:pPr fontAlgn="auto">
              <a:lnSpc>
                <a:spcPct val="90000"/>
              </a:lnSpc>
              <a:spcAft>
                <a:spcPts val="0"/>
              </a:spcAft>
              <a:defRPr/>
            </a:pPr>
            <a:r>
              <a:rPr lang="en-US" altLang="en-US">
                <a:solidFill>
                  <a:schemeClr val="tx1">
                    <a:lumMod val="75000"/>
                    <a:lumOff val="25000"/>
                  </a:schemeClr>
                </a:solidFill>
              </a:rPr>
              <a:t>The conduct has a negative effect or is likely to have a negative effect on the complainant or the workplace or the educational environment.   </a:t>
            </a:r>
          </a:p>
          <a:p>
            <a:endParaRPr lang="en-US"/>
          </a:p>
        </p:txBody>
      </p:sp>
    </p:spTree>
    <p:extLst>
      <p:ext uri="{BB962C8B-B14F-4D97-AF65-F5344CB8AC3E}">
        <p14:creationId xmlns:p14="http://schemas.microsoft.com/office/powerpoint/2010/main" val="2995039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1.B.1.1 Procedure:</a:t>
            </a:r>
            <a:r>
              <a:rPr kumimoji="0" lang="en-US" altLang="en-US" sz="3600" b="1" i="0" u="none" strike="noStrike" kern="1200" cap="all" spc="0" normalizeH="0" noProof="0" dirty="0">
                <a:ln>
                  <a:noFill/>
                </a:ln>
                <a:solidFill>
                  <a:srgbClr val="0C2340"/>
                </a:solidFill>
                <a:effectLst/>
                <a:uLnTx/>
                <a:uFillTx/>
                <a:latin typeface="+mn-lt"/>
                <a:ea typeface="+mn-ea"/>
                <a:cs typeface="+mn-cs"/>
              </a:rPr>
              <a:t> </a:t>
            </a: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investigation and resolution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normAutofit/>
          </a:bodyPr>
          <a:lstStyle/>
          <a:p>
            <a:r>
              <a:rPr lang="en-US" altLang="en-US" dirty="0">
                <a:solidFill>
                  <a:schemeClr val="tx1">
                    <a:lumMod val="85000"/>
                    <a:lumOff val="15000"/>
                  </a:schemeClr>
                </a:solidFill>
              </a:rPr>
              <a:t>Reporting Discrimination/Harassment</a:t>
            </a:r>
          </a:p>
          <a:p>
            <a:pPr lvl="1">
              <a:lnSpc>
                <a:spcPct val="90000"/>
              </a:lnSpc>
            </a:pPr>
            <a:r>
              <a:rPr lang="en-US" altLang="en-US" dirty="0"/>
              <a:t>Encourage report as soon as possible</a:t>
            </a:r>
          </a:p>
          <a:p>
            <a:pPr lvl="1">
              <a:lnSpc>
                <a:spcPct val="90000"/>
              </a:lnSpc>
            </a:pPr>
            <a:r>
              <a:rPr lang="en-US" altLang="en-US" dirty="0"/>
              <a:t>Administrators and supervisors </a:t>
            </a:r>
            <a:r>
              <a:rPr lang="en-US" altLang="en-US" b="1" u="sng" dirty="0">
                <a:solidFill>
                  <a:schemeClr val="accent2"/>
                </a:solidFill>
              </a:rPr>
              <a:t>must</a:t>
            </a:r>
            <a:r>
              <a:rPr lang="en-US" altLang="en-US" b="1" dirty="0"/>
              <a:t> </a:t>
            </a:r>
            <a:r>
              <a:rPr lang="en-US" altLang="en-US" dirty="0"/>
              <a:t>report incidents of discrimination/harassment</a:t>
            </a:r>
          </a:p>
          <a:p>
            <a:pPr lvl="1">
              <a:lnSpc>
                <a:spcPct val="90000"/>
              </a:lnSpc>
            </a:pPr>
            <a:r>
              <a:rPr lang="en-US" altLang="en-US" dirty="0"/>
              <a:t>Students, faculty and employees are strongly encouraged to report incidents of discrimination/harassment</a:t>
            </a:r>
          </a:p>
        </p:txBody>
      </p:sp>
    </p:spTree>
    <p:extLst>
      <p:ext uri="{BB962C8B-B14F-4D97-AF65-F5344CB8AC3E}">
        <p14:creationId xmlns:p14="http://schemas.microsoft.com/office/powerpoint/2010/main" val="3097988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Special Cases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77500" lnSpcReduction="20000"/>
          </a:bodyPr>
          <a:lstStyle/>
          <a:p>
            <a:r>
              <a:rPr lang="en-US" altLang="en-US" sz="2400"/>
              <a:t>Complaints against a president </a:t>
            </a:r>
          </a:p>
          <a:p>
            <a:pPr lvl="1">
              <a:buFont typeface="Courier New" panose="02070309020205020404" pitchFamily="49" charset="0"/>
              <a:buChar char="o"/>
            </a:pPr>
            <a:r>
              <a:rPr lang="en-US" altLang="en-US"/>
              <a:t>Complaints should be filed with the system office’s designated officer. The case will be investigated by an investigator appointed by the Chancellor.</a:t>
            </a:r>
          </a:p>
          <a:p>
            <a:pPr lvl="1">
              <a:buFont typeface="Courier New" panose="02070309020205020404" pitchFamily="49" charset="0"/>
              <a:buChar char="o"/>
            </a:pPr>
            <a:r>
              <a:rPr lang="en-US" altLang="en-US"/>
              <a:t>Campus investigation - If president’s role in the incident was limited to a decision on a recommendation made by another administrator, such as tenure, promotion or non-renewal and the president had no other involvement in the matter</a:t>
            </a:r>
          </a:p>
          <a:p>
            <a:r>
              <a:rPr lang="en-US" altLang="en-US" sz="2400"/>
              <a:t>Complaints against system office employees or the Board of Trustees</a:t>
            </a:r>
            <a:r>
              <a:rPr lang="en-US" altLang="en-US"/>
              <a:t>.</a:t>
            </a:r>
          </a:p>
          <a:p>
            <a:pPr lvl="1">
              <a:buFont typeface="Courier New" panose="02070309020205020404" pitchFamily="49" charset="0"/>
              <a:buChar char="o"/>
            </a:pPr>
            <a:r>
              <a:rPr lang="en-US" altLang="en-US"/>
              <a:t>Complaints that involve allegations against the chancellor or a member of the Board of Trustees must be referred to the board chair or vice chair for processing. Such complaints may be assigned to a Minnesota State investigator or outside investigatory assistance may be designated</a:t>
            </a:r>
          </a:p>
          <a:p>
            <a:r>
              <a:rPr lang="en-US" altLang="en-US" sz="2400"/>
              <a:t>Complaints against college or university vice presidents, deans or provosts are filed at the campus level with the president as decisionmaker</a:t>
            </a:r>
          </a:p>
        </p:txBody>
      </p:sp>
    </p:spTree>
    <p:extLst>
      <p:ext uri="{BB962C8B-B14F-4D97-AF65-F5344CB8AC3E}">
        <p14:creationId xmlns:p14="http://schemas.microsoft.com/office/powerpoint/2010/main" val="1135642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Responsibility for Managing/ Administering Process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4" name="Rectangle 4"/>
          <p:cNvSpPr>
            <a:spLocks noGrp="1" noChangeArrowheads="1"/>
          </p:cNvSpPr>
          <p:nvPr>
            <p:ph idx="1"/>
          </p:nvPr>
        </p:nvSpPr>
        <p:spPr bwMode="auto">
          <a:xfrm>
            <a:off x="1228476" y="2138568"/>
            <a:ext cx="2362200" cy="1623392"/>
          </a:xfrm>
          <a:prstGeom prst="rect">
            <a:avLst/>
          </a:prstGeom>
          <a:solidFill>
            <a:schemeClr val="bg1">
              <a:lumMod val="85000"/>
            </a:schemeClr>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7030A0"/>
                </a:solidFill>
                <a:latin typeface="Times New Roman" panose="02020603050405020304" pitchFamily="18" charset="0"/>
              </a:rPr>
              <a:t>Designated</a:t>
            </a:r>
          </a:p>
          <a:p>
            <a:pPr algn="ctr">
              <a:spcBef>
                <a:spcPct val="0"/>
              </a:spcBef>
              <a:buClrTx/>
              <a:buFontTx/>
              <a:buNone/>
            </a:pPr>
            <a:r>
              <a:rPr lang="en-US" altLang="en-US" sz="2400" b="1">
                <a:solidFill>
                  <a:srgbClr val="7030A0"/>
                </a:solidFill>
                <a:latin typeface="Times New Roman" panose="02020603050405020304" pitchFamily="18" charset="0"/>
              </a:rPr>
              <a:t> Officer</a:t>
            </a:r>
          </a:p>
        </p:txBody>
      </p:sp>
      <p:sp>
        <p:nvSpPr>
          <p:cNvPr id="5" name="Rectangle 7"/>
          <p:cNvSpPr>
            <a:spLocks noChangeArrowheads="1"/>
          </p:cNvSpPr>
          <p:nvPr/>
        </p:nvSpPr>
        <p:spPr bwMode="auto">
          <a:xfrm>
            <a:off x="4572000" y="2138568"/>
            <a:ext cx="2362200" cy="1623391"/>
          </a:xfrm>
          <a:prstGeom prst="rect">
            <a:avLst/>
          </a:prstGeom>
          <a:solidFill>
            <a:schemeClr val="tx2">
              <a:lumMod val="25000"/>
              <a:lumOff val="75000"/>
            </a:schemeClr>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6600CC"/>
                </a:solidFill>
                <a:latin typeface="Times New Roman" panose="02020603050405020304" pitchFamily="18" charset="0"/>
              </a:rPr>
              <a:t>Investigator</a:t>
            </a:r>
          </a:p>
        </p:txBody>
      </p:sp>
      <p:sp>
        <p:nvSpPr>
          <p:cNvPr id="7" name="Rectangle 4">
            <a:extLst>
              <a:ext uri="{FF2B5EF4-FFF2-40B4-BE49-F238E27FC236}">
                <a16:creationId xmlns:a16="http://schemas.microsoft.com/office/drawing/2014/main" id="{2DFFFCB0-E03F-4725-91C2-F697E1F383AF}"/>
              </a:ext>
            </a:extLst>
          </p:cNvPr>
          <p:cNvSpPr txBox="1">
            <a:spLocks noChangeArrowheads="1"/>
          </p:cNvSpPr>
          <p:nvPr/>
        </p:nvSpPr>
        <p:spPr bwMode="auto">
          <a:xfrm>
            <a:off x="1228476" y="4167808"/>
            <a:ext cx="2362200" cy="1623392"/>
          </a:xfrm>
          <a:prstGeom prst="rect">
            <a:avLst/>
          </a:prstGeom>
          <a:solidFill>
            <a:schemeClr val="accent5">
              <a:lumMod val="20000"/>
              <a:lumOff val="80000"/>
            </a:schemeClr>
          </a:solidFill>
          <a:ln w="12700">
            <a:solidFill>
              <a:schemeClr val="tx1"/>
            </a:solidFill>
            <a:miter lim="800000"/>
            <a:headEnd type="none" w="sm" len="sm"/>
            <a:tailEnd type="none" w="sm" len="sm"/>
          </a:ln>
        </p:spPr>
        <p:txBody>
          <a:bodyPr vert="horz" wrap="none" lIns="91440" tIns="45720" rIns="91440" bIns="45720" rtlCol="0" anchor="ctr">
            <a:normAutofit/>
          </a:bodyPr>
          <a:lstStyle>
            <a:lvl1pPr marL="342900" indent="-342900" algn="l" defTabSz="914400" rtl="0" eaLnBrk="1" latinLnBrk="0" hangingPunct="1">
              <a:spcBef>
                <a:spcPts val="1000"/>
              </a:spcBef>
              <a:buClr>
                <a:schemeClr val="accent1"/>
              </a:buClr>
              <a:buFont typeface="Wingdings 3" panose="05040102010807070707" pitchFamily="18" charset="2"/>
              <a:buChar char=""/>
              <a:defRPr sz="2800" kern="1200">
                <a:solidFill>
                  <a:srgbClr val="404040"/>
                </a:solidFill>
                <a:latin typeface="Century Gothic" panose="020B0502020202020204" pitchFamily="34" charset="0"/>
                <a:ea typeface="+mn-ea"/>
                <a:cs typeface="+mn-cs"/>
              </a:defRPr>
            </a:lvl1pPr>
            <a:lvl2pPr marL="742950" indent="-285750" algn="l" defTabSz="914400" rtl="0" eaLnBrk="1" latinLnBrk="0" hangingPunct="1">
              <a:spcBef>
                <a:spcPts val="1000"/>
              </a:spcBef>
              <a:buClr>
                <a:schemeClr val="accent1"/>
              </a:buClr>
              <a:buFont typeface="Wingdings 3" panose="05040102010807070707" pitchFamily="18" charset="2"/>
              <a:buChar char=""/>
              <a:defRPr sz="1600" kern="1200">
                <a:solidFill>
                  <a:srgbClr val="404040"/>
                </a:solidFill>
                <a:latin typeface="Century Gothic" panose="020B0502020202020204" pitchFamily="34" charset="0"/>
                <a:ea typeface="+mn-ea"/>
                <a:cs typeface="+mn-cs"/>
              </a:defRPr>
            </a:lvl2pPr>
            <a:lvl3pPr marL="1143000" indent="-228600" algn="l" defTabSz="914400" rtl="0" eaLnBrk="1" latinLnBrk="0" hangingPunct="1">
              <a:spcBef>
                <a:spcPts val="1000"/>
              </a:spcBef>
              <a:buClr>
                <a:schemeClr val="accent1"/>
              </a:buClr>
              <a:buFont typeface="Wingdings 3" panose="05040102010807070707" pitchFamily="18" charset="2"/>
              <a:buChar char=""/>
              <a:defRPr sz="1400" kern="1200">
                <a:solidFill>
                  <a:srgbClr val="404040"/>
                </a:solidFill>
                <a:latin typeface="Century Gothic" panose="020B0502020202020204" pitchFamily="34" charset="0"/>
                <a:ea typeface="+mn-ea"/>
                <a:cs typeface="+mn-cs"/>
              </a:defRPr>
            </a:lvl3pPr>
            <a:lvl4pPr marL="1600200" indent="-228600" algn="l" defTabSz="914400" rtl="0" eaLnBrk="1" latinLnBrk="0" hangingPunct="1">
              <a:spcBef>
                <a:spcPts val="1000"/>
              </a:spcBef>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4pPr>
            <a:lvl5pPr marL="2057400" indent="-228600" algn="l" defTabSz="914400" rtl="0" eaLnBrk="1" latinLnBrk="0" hangingPunct="1">
              <a:spcBef>
                <a:spcPts val="1000"/>
              </a:spcBef>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5pPr>
            <a:lvl6pPr marL="25146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6pPr>
            <a:lvl7pPr marL="29718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7pPr>
            <a:lvl8pPr marL="34290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8pPr>
            <a:lvl9pPr marL="38862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9pPr>
          </a:lstStyle>
          <a:p>
            <a:pPr algn="ctr">
              <a:spcBef>
                <a:spcPct val="0"/>
              </a:spcBef>
              <a:buClrTx/>
              <a:buFontTx/>
              <a:buNone/>
            </a:pPr>
            <a:r>
              <a:rPr lang="en-US" altLang="en-US" sz="2400" b="1">
                <a:solidFill>
                  <a:srgbClr val="7030A0"/>
                </a:solidFill>
                <a:latin typeface="Times New Roman" panose="02020603050405020304" pitchFamily="18" charset="0"/>
              </a:rPr>
              <a:t>President</a:t>
            </a:r>
          </a:p>
        </p:txBody>
      </p:sp>
      <p:sp>
        <p:nvSpPr>
          <p:cNvPr id="8" name="Rectangle 7">
            <a:extLst>
              <a:ext uri="{FF2B5EF4-FFF2-40B4-BE49-F238E27FC236}">
                <a16:creationId xmlns:a16="http://schemas.microsoft.com/office/drawing/2014/main" id="{6FA93E67-E8C0-4D2C-A06E-AE42642E26AA}"/>
              </a:ext>
            </a:extLst>
          </p:cNvPr>
          <p:cNvSpPr>
            <a:spLocks noChangeArrowheads="1"/>
          </p:cNvSpPr>
          <p:nvPr/>
        </p:nvSpPr>
        <p:spPr bwMode="auto">
          <a:xfrm>
            <a:off x="4646546" y="4167808"/>
            <a:ext cx="2362200" cy="1623392"/>
          </a:xfrm>
          <a:prstGeom prst="rect">
            <a:avLst/>
          </a:prstGeom>
          <a:solidFill>
            <a:srgbClr val="00CC99"/>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6600CC"/>
                </a:solidFill>
                <a:latin typeface="Times New Roman" panose="02020603050405020304" pitchFamily="18" charset="0"/>
              </a:rPr>
              <a:t>Decision-making</a:t>
            </a:r>
          </a:p>
          <a:p>
            <a:pPr algn="ctr">
              <a:spcBef>
                <a:spcPct val="0"/>
              </a:spcBef>
              <a:buClrTx/>
              <a:buFontTx/>
              <a:buNone/>
            </a:pPr>
            <a:r>
              <a:rPr lang="en-US" altLang="en-US" sz="2400" b="1">
                <a:solidFill>
                  <a:srgbClr val="6600CC"/>
                </a:solidFill>
                <a:latin typeface="Times New Roman" panose="02020603050405020304" pitchFamily="18" charset="0"/>
              </a:rPr>
              <a:t>Authority</a:t>
            </a:r>
          </a:p>
        </p:txBody>
      </p:sp>
    </p:spTree>
    <p:extLst>
      <p:ext uri="{BB962C8B-B14F-4D97-AF65-F5344CB8AC3E}">
        <p14:creationId xmlns:p14="http://schemas.microsoft.com/office/powerpoint/2010/main" val="2139596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Designated Officer</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77715" y="1905000"/>
            <a:ext cx="8229600" cy="4343400"/>
          </a:xfrm>
        </p:spPr>
        <p:txBody>
          <a:bodyPr>
            <a:normAutofit lnSpcReduction="10000"/>
          </a:bodyPr>
          <a:lstStyle/>
          <a:p>
            <a:r>
              <a:rPr lang="en-US" altLang="en-US" dirty="0"/>
              <a:t>Completed training provided by the system office within the past three years.</a:t>
            </a:r>
          </a:p>
          <a:p>
            <a:r>
              <a:rPr lang="en-US" altLang="en-US" dirty="0"/>
              <a:t>Is designated by the president or chancellor to be primarily responsible for conducting an initial inquiry,</a:t>
            </a:r>
          </a:p>
          <a:p>
            <a:r>
              <a:rPr lang="en-US" altLang="en-US" dirty="0"/>
              <a:t>Determines whether to offer informal resolution,</a:t>
            </a:r>
          </a:p>
          <a:p>
            <a:r>
              <a:rPr lang="en-US" altLang="en-US" dirty="0"/>
              <a:t>Determines whether to proceed with an investigation under 1B.1 procedure, and</a:t>
            </a:r>
          </a:p>
          <a:p>
            <a:r>
              <a:rPr lang="en-US" altLang="en-US" dirty="0"/>
              <a:t>Investigates or coordinates the investigation of reports/complaints of discrimination, harassment and retaliation as defined by Board Policy 1B.1.</a:t>
            </a:r>
          </a:p>
        </p:txBody>
      </p:sp>
    </p:spTree>
    <p:extLst>
      <p:ext uri="{BB962C8B-B14F-4D97-AF65-F5344CB8AC3E}">
        <p14:creationId xmlns:p14="http://schemas.microsoft.com/office/powerpoint/2010/main" val="442304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a:bodyPr>
          <a:lstStyle/>
          <a:p>
            <a:r>
              <a:rPr lang="en-US" altLang="en-US" sz="3600" cap="all">
                <a:solidFill>
                  <a:schemeClr val="tx1">
                    <a:lumMod val="85000"/>
                    <a:lumOff val="15000"/>
                  </a:schemeClr>
                </a:solidFill>
              </a:rPr>
              <a:t>Outline of today’s presentation</a:t>
            </a:r>
            <a:endParaRPr lang="en-US">
              <a:solidFill>
                <a:schemeClr val="tx1">
                  <a:lumMod val="85000"/>
                  <a:lumOff val="15000"/>
                </a:schemeClr>
              </a:solidFill>
            </a:endParaRPr>
          </a:p>
        </p:txBody>
      </p:sp>
      <p:sp>
        <p:nvSpPr>
          <p:cNvPr id="5" name="Rectangle 3"/>
          <p:cNvSpPr>
            <a:spLocks noGrp="1" noChangeArrowheads="1"/>
          </p:cNvSpPr>
          <p:nvPr>
            <p:ph idx="1"/>
          </p:nvPr>
        </p:nvSpPr>
        <p:spPr/>
        <p:txBody>
          <a:bodyPr vert="horz" lIns="91440" tIns="45720" rIns="91440" bIns="45720" rtlCol="0" anchor="t">
            <a:normAutofit/>
          </a:bodyPr>
          <a:lstStyle/>
          <a:p>
            <a:pPr fontAlgn="base"/>
            <a:r>
              <a:rPr lang="en-US"/>
              <a:t>Review Board Policy 1B.1 and System Procedure 1B.1.1</a:t>
            </a:r>
          </a:p>
          <a:p>
            <a:pPr fontAlgn="base"/>
            <a:r>
              <a:rPr lang="en-US"/>
              <a:t>Investigative Techniques​</a:t>
            </a:r>
          </a:p>
          <a:p>
            <a:pPr fontAlgn="base"/>
            <a:r>
              <a:rPr lang="en-US"/>
              <a:t>Data Privacy</a:t>
            </a:r>
          </a:p>
          <a:p>
            <a:pPr marL="182880" indent="-182880">
              <a:buNone/>
              <a:defRPr/>
            </a:pPr>
            <a:endParaRPr lang="en-US" altLang="en-US" sz="3500" cap="sma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00357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Decision-Making Authority</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4" name="Rectangle 3"/>
          <p:cNvSpPr>
            <a:spLocks noGrp="1" noChangeArrowheads="1"/>
          </p:cNvSpPr>
          <p:nvPr>
            <p:ph idx="1"/>
          </p:nvPr>
        </p:nvSpPr>
        <p:spPr/>
        <p:txBody>
          <a:bodyPr/>
          <a:lstStyle/>
          <a:p>
            <a:r>
              <a:rPr lang="en-US" altLang="en-US"/>
              <a:t>Completed decisionmaker training provided by the system office within the past three years, </a:t>
            </a:r>
          </a:p>
          <a:p>
            <a:r>
              <a:rPr lang="en-US" altLang="en-US" sz="2800"/>
              <a:t>Is designated by the president or chancellor to review investigation reports, </a:t>
            </a:r>
          </a:p>
          <a:p>
            <a:r>
              <a:rPr lang="en-US" altLang="en-US"/>
              <a:t>Determines whether Board Policy 1B.1 has been violated based upon the investigation, and </a:t>
            </a:r>
          </a:p>
          <a:p>
            <a:r>
              <a:rPr lang="en-US" altLang="en-US" sz="2800"/>
              <a:t>Determines or recommends the appropriate action for the college, university, or system office to take based upon the findings. </a:t>
            </a:r>
          </a:p>
        </p:txBody>
      </p:sp>
    </p:spTree>
    <p:extLst>
      <p:ext uri="{BB962C8B-B14F-4D97-AF65-F5344CB8AC3E}">
        <p14:creationId xmlns:p14="http://schemas.microsoft.com/office/powerpoint/2010/main" val="3127702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President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latin typeface="Arial Black" panose="020B0A04020102020204" pitchFamily="34" charset="0"/>
              </a:rPr>
              <a:t>Removed </a:t>
            </a:r>
            <a:r>
              <a:rPr lang="en-US" altLang="en-US"/>
              <a:t>from initial investigation and decision-making</a:t>
            </a:r>
          </a:p>
          <a:p>
            <a:r>
              <a:rPr lang="en-US" altLang="en-US"/>
              <a:t>Serves as the final decisionmaker (appeal) for the Minnesota State</a:t>
            </a:r>
          </a:p>
          <a:p>
            <a:endParaRPr lang="en-US"/>
          </a:p>
        </p:txBody>
      </p:sp>
    </p:spTree>
    <p:extLst>
      <p:ext uri="{BB962C8B-B14F-4D97-AF65-F5344CB8AC3E}">
        <p14:creationId xmlns:p14="http://schemas.microsoft.com/office/powerpoint/2010/main" val="6597191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Investigator’s Role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pPr lvl="0"/>
            <a:r>
              <a:rPr lang="en-US"/>
              <a:t>Has completed training by the system office within the past three years, </a:t>
            </a:r>
          </a:p>
          <a:p>
            <a:pPr lvl="0"/>
            <a:r>
              <a:rPr lang="en-US"/>
              <a:t>Is designated by the designated officer to conduct an inquiry, investigate or coordinate the investigation of reports/complaints of discrimination, harassment, and retaliation as defined by Board Policy 1B.1 in accordance with this procedure,</a:t>
            </a:r>
          </a:p>
          <a:p>
            <a:pPr lvl="0"/>
            <a:r>
              <a:rPr lang="en-US"/>
              <a:t>Determines or recommends whether to proceed with an investigation under this procedure,</a:t>
            </a:r>
          </a:p>
          <a:p>
            <a:pPr lvl="0"/>
            <a:r>
              <a:rPr lang="en-US"/>
              <a:t>Prepares investigative reports, and</a:t>
            </a:r>
          </a:p>
          <a:p>
            <a:pPr lvl="0"/>
            <a:r>
              <a:rPr lang="en-US"/>
              <a:t>May be the Designated Officer.</a:t>
            </a:r>
          </a:p>
          <a:p>
            <a:pPr marL="0" indent="0">
              <a:buNone/>
            </a:pPr>
            <a:endParaRPr lang="en-US"/>
          </a:p>
        </p:txBody>
      </p:sp>
    </p:spTree>
    <p:extLst>
      <p:ext uri="{BB962C8B-B14F-4D97-AF65-F5344CB8AC3E}">
        <p14:creationId xmlns:p14="http://schemas.microsoft.com/office/powerpoint/2010/main" val="59404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a:t>
            </a:r>
            <a:r>
              <a:rPr kumimoji="0" lang="en-US" altLang="en-US" sz="3600" b="1" i="0" u="none" strike="noStrike" kern="1200" cap="all" spc="0" normalizeH="0" noProof="0" dirty="0">
                <a:ln>
                  <a:noFill/>
                </a:ln>
                <a:solidFill>
                  <a:srgbClr val="0C2340"/>
                </a:solidFill>
                <a:effectLst/>
                <a:uLnTx/>
                <a:uFillTx/>
                <a:latin typeface="+mn-lt"/>
                <a:ea typeface="+mn-ea"/>
                <a:cs typeface="+mn-cs"/>
              </a:rPr>
              <a:t> Tasks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77500" lnSpcReduction="20000"/>
          </a:bodyPr>
          <a:lstStyle/>
          <a:p>
            <a:pPr>
              <a:tabLst>
                <a:tab pos="635000" algn="l"/>
              </a:tabLst>
              <a:defRPr/>
            </a:pPr>
            <a:r>
              <a:rPr lang="en-US" sz="3000" dirty="0">
                <a:solidFill>
                  <a:schemeClr val="tx1">
                    <a:lumMod val="75000"/>
                    <a:lumOff val="25000"/>
                  </a:schemeClr>
                </a:solidFill>
              </a:rPr>
              <a:t>Conduct a fact-finding inquiry or investigation of the complaint , including appropriate interviews and meetings or delegate this responsibility to a trained investigator. </a:t>
            </a:r>
          </a:p>
          <a:p>
            <a:pPr>
              <a:tabLst>
                <a:tab pos="635000" algn="l"/>
              </a:tabLst>
              <a:defRPr/>
            </a:pPr>
            <a:r>
              <a:rPr lang="en-US" sz="3000" dirty="0">
                <a:solidFill>
                  <a:schemeClr val="tx1">
                    <a:lumMod val="75000"/>
                    <a:lumOff val="25000"/>
                  </a:schemeClr>
                </a:solidFill>
              </a:rPr>
              <a:t>Inform individuals that they are permitted to have a union representative or support person to accompany them during investigative interviews as appropriate;</a:t>
            </a:r>
          </a:p>
          <a:p>
            <a:pPr>
              <a:tabLst>
                <a:tab pos="635000" algn="l"/>
              </a:tabLst>
              <a:defRPr/>
            </a:pPr>
            <a:r>
              <a:rPr lang="en-US" sz="3000" dirty="0">
                <a:solidFill>
                  <a:schemeClr val="tx1">
                    <a:lumMod val="75000"/>
                    <a:lumOff val="25000"/>
                  </a:schemeClr>
                </a:solidFill>
              </a:rPr>
              <a:t>Inform the witnesses and other involved individuals of the prohibition against retaliation;</a:t>
            </a:r>
          </a:p>
          <a:p>
            <a:pPr>
              <a:tabLst>
                <a:tab pos="635000" algn="l"/>
              </a:tabLst>
              <a:defRPr/>
            </a:pPr>
            <a:r>
              <a:rPr lang="en-US" sz="3000" dirty="0">
                <a:solidFill>
                  <a:schemeClr val="tx1">
                    <a:lumMod val="75000"/>
                    <a:lumOff val="25000"/>
                  </a:schemeClr>
                </a:solidFill>
              </a:rPr>
              <a:t>Create, gather, and maintain investigative documents as appropriate; and  </a:t>
            </a:r>
          </a:p>
          <a:p>
            <a:pPr>
              <a:tabLst>
                <a:tab pos="635000" algn="l"/>
              </a:tabLst>
              <a:defRPr/>
            </a:pPr>
            <a:r>
              <a:rPr lang="en-US" sz="3000" dirty="0">
                <a:solidFill>
                  <a:schemeClr val="tx1">
                    <a:lumMod val="75000"/>
                    <a:lumOff val="25000"/>
                  </a:schemeClr>
                </a:solidFill>
              </a:rPr>
              <a:t>Handle all data in accordance with applicable federal and state privacy laws. </a:t>
            </a:r>
          </a:p>
          <a:p>
            <a:pPr marL="0" indent="0">
              <a:buNone/>
            </a:pPr>
            <a:endParaRPr lang="en-US" dirty="0"/>
          </a:p>
        </p:txBody>
      </p:sp>
    </p:spTree>
    <p:extLst>
      <p:ext uri="{BB962C8B-B14F-4D97-AF65-F5344CB8AC3E}">
        <p14:creationId xmlns:p14="http://schemas.microsoft.com/office/powerpoint/2010/main" val="8094154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305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 Tasks,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Writes investigation report as necessary</a:t>
            </a:r>
          </a:p>
          <a:p>
            <a:r>
              <a:rPr lang="en-US" altLang="en-US" dirty="0"/>
              <a:t>Outlines facts in the case report as a result of information collected through the interview process and review of additional documents received</a:t>
            </a:r>
          </a:p>
          <a:p>
            <a:r>
              <a:rPr lang="en-US" altLang="en-US" dirty="0"/>
              <a:t>Primary actor in ensuring process moves forward through </a:t>
            </a:r>
            <a:r>
              <a:rPr lang="en-US" altLang="en-US" sz="2800" dirty="0"/>
              <a:t>the investigation and appeal steps</a:t>
            </a:r>
          </a:p>
          <a:p>
            <a:r>
              <a:rPr lang="en-US" altLang="en-US" dirty="0"/>
              <a:t>Handles all data in accordance with applicable federal and state privacy laws</a:t>
            </a:r>
          </a:p>
        </p:txBody>
      </p:sp>
    </p:spTree>
    <p:extLst>
      <p:ext uri="{BB962C8B-B14F-4D97-AF65-F5344CB8AC3E}">
        <p14:creationId xmlns:p14="http://schemas.microsoft.com/office/powerpoint/2010/main" val="7846248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934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The Investigation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pPr fontAlgn="auto">
              <a:spcAft>
                <a:spcPts val="0"/>
              </a:spcAft>
              <a:defRPr/>
            </a:pPr>
            <a:r>
              <a:rPr lang="en-US" sz="3000" dirty="0">
                <a:solidFill>
                  <a:schemeClr val="tx1">
                    <a:lumMod val="75000"/>
                    <a:lumOff val="25000"/>
                  </a:schemeClr>
                </a:solidFill>
              </a:rPr>
              <a:t>Provides enough information for the decisionmaker to make a reasoned decision about whether policy has been violated</a:t>
            </a:r>
          </a:p>
          <a:p>
            <a:pPr fontAlgn="auto">
              <a:spcAft>
                <a:spcPts val="0"/>
              </a:spcAft>
              <a:defRPr/>
            </a:pPr>
            <a:r>
              <a:rPr lang="en-US" sz="3000" dirty="0">
                <a:solidFill>
                  <a:schemeClr val="tx1">
                    <a:lumMod val="75000"/>
                    <a:lumOff val="25000"/>
                  </a:schemeClr>
                </a:solidFill>
              </a:rPr>
              <a:t>Maintains integrity of process</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Timely </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Fair to both parties</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Provide confidentiality as required by law</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Thorough</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Tailored to individual circumstances</a:t>
            </a:r>
          </a:p>
          <a:p>
            <a:endParaRPr lang="en-US" dirty="0"/>
          </a:p>
        </p:txBody>
      </p:sp>
    </p:spTree>
    <p:extLst>
      <p:ext uri="{BB962C8B-B14F-4D97-AF65-F5344CB8AC3E}">
        <p14:creationId xmlns:p14="http://schemas.microsoft.com/office/powerpoint/2010/main" val="10320011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934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INFORMAL RESOLUTION</a:t>
            </a:r>
          </a:p>
        </p:txBody>
      </p:sp>
      <p:sp>
        <p:nvSpPr>
          <p:cNvPr id="2" name="Content Placeholder 1"/>
          <p:cNvSpPr>
            <a:spLocks noGrp="1"/>
          </p:cNvSpPr>
          <p:nvPr>
            <p:ph idx="1"/>
          </p:nvPr>
        </p:nvSpPr>
        <p:spPr>
          <a:xfrm>
            <a:off x="376518" y="1264024"/>
            <a:ext cx="8229600" cy="4862456"/>
          </a:xfrm>
        </p:spPr>
        <p:txBody>
          <a:bodyPr>
            <a:normAutofit fontScale="62500" lnSpcReduction="20000"/>
          </a:bodyPr>
          <a:lstStyle/>
          <a:p>
            <a:pPr marL="0" indent="0">
              <a:buNone/>
            </a:pPr>
            <a:r>
              <a:rPr lang="en-US" sz="3600" dirty="0">
                <a:solidFill>
                  <a:schemeClr val="bg2"/>
                </a:solidFill>
              </a:rPr>
              <a:t>The designated officer may consider, but is not limited to, use one or more of the following methods to resolve the report/complaint:</a:t>
            </a:r>
            <a:br>
              <a:rPr lang="en-US" sz="3800" dirty="0">
                <a:solidFill>
                  <a:schemeClr val="bg2"/>
                </a:solidFill>
              </a:rPr>
            </a:br>
            <a:endParaRPr lang="en-US" sz="2900" dirty="0">
              <a:solidFill>
                <a:schemeClr val="tx1"/>
              </a:solidFill>
            </a:endParaRPr>
          </a:p>
          <a:p>
            <a:pPr marL="228600" lvl="0" indent="-228600">
              <a:buFont typeface="+mj-lt"/>
              <a:buAutoNum type="arabicPeriod"/>
            </a:pPr>
            <a:r>
              <a:rPr lang="en-US" sz="3200" dirty="0">
                <a:solidFill>
                  <a:schemeClr val="tx1"/>
                </a:solidFill>
              </a:rPr>
              <a:t>Conduct or coordinate education and training. </a:t>
            </a:r>
          </a:p>
          <a:p>
            <a:pPr marL="228600" lvl="0" indent="-228600">
              <a:buFont typeface="+mj-lt"/>
              <a:buAutoNum type="arabicPeriod"/>
            </a:pPr>
            <a:r>
              <a:rPr lang="en-US" sz="3200" dirty="0">
                <a:solidFill>
                  <a:schemeClr val="tx1"/>
                </a:solidFill>
              </a:rPr>
              <a:t>Facilitate voluntary meetings, if requested by the complainant, between the parties;</a:t>
            </a:r>
          </a:p>
          <a:p>
            <a:pPr marL="228600" lvl="0" indent="-228600">
              <a:buFont typeface="+mj-lt"/>
              <a:buAutoNum type="arabicPeriod"/>
            </a:pPr>
            <a:r>
              <a:rPr lang="en-US" sz="3200" dirty="0">
                <a:solidFill>
                  <a:schemeClr val="tx1"/>
                </a:solidFill>
              </a:rPr>
              <a:t>Recommend separation of the parties, after consultation with appropriate college, university, or system office personnel. </a:t>
            </a:r>
          </a:p>
          <a:p>
            <a:pPr marL="228600" lvl="0" indent="-228600">
              <a:buFont typeface="+mj-lt"/>
              <a:buAutoNum type="arabicPeriod"/>
            </a:pPr>
            <a:r>
              <a:rPr lang="en-US" sz="3200" dirty="0">
                <a:solidFill>
                  <a:schemeClr val="tx1"/>
                </a:solidFill>
              </a:rPr>
              <a:t>Other possible outcomes may include recommending changes in workplace assignments, enrollment in a different course or program, or other appropriate action. </a:t>
            </a:r>
          </a:p>
          <a:p>
            <a:pPr marL="228600" lvl="0" indent="-228600">
              <a:buFont typeface="+mj-lt"/>
              <a:buAutoNum type="arabicPeriod"/>
            </a:pPr>
            <a:r>
              <a:rPr lang="en-US" sz="3200" dirty="0">
                <a:solidFill>
                  <a:schemeClr val="tx1"/>
                </a:solidFill>
              </a:rPr>
              <a:t>A college or university may offer mediation and other alternative dispute resolutions to the complainant and respondent. The parties must voluntarily consent, in writing, to participate in processes that include mediation and other alternative dispute resolutions. At any time before agreeing to a resolution, any party has the right to withdraw from the process and resume the formal complaint process. </a:t>
            </a:r>
          </a:p>
        </p:txBody>
      </p:sp>
    </p:spTree>
    <p:extLst>
      <p:ext uri="{BB962C8B-B14F-4D97-AF65-F5344CB8AC3E}">
        <p14:creationId xmlns:p14="http://schemas.microsoft.com/office/powerpoint/2010/main" val="27427116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300" b="1" i="0" u="none" strike="noStrike" kern="1200" cap="none" spc="0" normalizeH="0" baseline="0" noProof="0" dirty="0">
                <a:ln>
                  <a:noFill/>
                </a:ln>
                <a:solidFill>
                  <a:schemeClr val="tx1"/>
                </a:solidFill>
                <a:effectLst/>
                <a:uLnTx/>
                <a:uFillTx/>
                <a:latin typeface="+mn-lt"/>
                <a:ea typeface="+mn-ea"/>
                <a:cs typeface="+mn-cs"/>
              </a:rPr>
              <a:t>INFORMAL RESOLUTION continued</a:t>
            </a:r>
          </a:p>
        </p:txBody>
      </p:sp>
      <p:sp>
        <p:nvSpPr>
          <p:cNvPr id="2" name="Content Placeholder 1"/>
          <p:cNvSpPr>
            <a:spLocks noGrp="1"/>
          </p:cNvSpPr>
          <p:nvPr>
            <p:ph idx="1"/>
          </p:nvPr>
        </p:nvSpPr>
        <p:spPr/>
        <p:txBody>
          <a:bodyPr>
            <a:normAutofit/>
          </a:bodyPr>
          <a:lstStyle/>
          <a:p>
            <a:pPr marL="0" indent="0">
              <a:buNone/>
            </a:pPr>
            <a:r>
              <a:rPr lang="en-US" sz="2800" dirty="0">
                <a:solidFill>
                  <a:schemeClr val="bg2"/>
                </a:solidFill>
              </a:rPr>
              <a:t>Examples of Possible Educational and Restorative Activities</a:t>
            </a:r>
          </a:p>
          <a:p>
            <a:r>
              <a:rPr lang="en-US" dirty="0">
                <a:solidFill>
                  <a:schemeClr val="tx1"/>
                </a:solidFill>
              </a:rPr>
              <a:t>Mutual no contact</a:t>
            </a:r>
          </a:p>
          <a:p>
            <a:r>
              <a:rPr lang="en-US" dirty="0">
                <a:solidFill>
                  <a:schemeClr val="tx1"/>
                </a:solidFill>
              </a:rPr>
              <a:t>Mutual agreement to change in classes or lab schedules</a:t>
            </a:r>
          </a:p>
          <a:p>
            <a:r>
              <a:rPr lang="en-US" dirty="0">
                <a:solidFill>
                  <a:schemeClr val="tx1"/>
                </a:solidFill>
              </a:rPr>
              <a:t>Agreements on occupying shared spaces</a:t>
            </a:r>
          </a:p>
          <a:p>
            <a:r>
              <a:rPr lang="en-US" dirty="0">
                <a:solidFill>
                  <a:schemeClr val="tx1"/>
                </a:solidFill>
              </a:rPr>
              <a:t>Residence community room reassignments and future assignments</a:t>
            </a:r>
          </a:p>
          <a:p>
            <a:r>
              <a:rPr lang="en-US" dirty="0">
                <a:solidFill>
                  <a:schemeClr val="tx1"/>
                </a:solidFill>
              </a:rPr>
              <a:t>Agreements on what to do off campus if the parties cross paths</a:t>
            </a:r>
          </a:p>
          <a:p>
            <a:r>
              <a:rPr lang="en-US" dirty="0">
                <a:solidFill>
                  <a:schemeClr val="tx1"/>
                </a:solidFill>
              </a:rPr>
              <a:t>Impact Statement</a:t>
            </a:r>
          </a:p>
          <a:p>
            <a:r>
              <a:rPr lang="en-US" dirty="0">
                <a:solidFill>
                  <a:schemeClr val="tx1"/>
                </a:solidFill>
              </a:rPr>
              <a:t>Sexology Course</a:t>
            </a:r>
          </a:p>
        </p:txBody>
      </p:sp>
    </p:spTree>
    <p:extLst>
      <p:ext uri="{BB962C8B-B14F-4D97-AF65-F5344CB8AC3E}">
        <p14:creationId xmlns:p14="http://schemas.microsoft.com/office/powerpoint/2010/main" val="30454872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Role of the Decisionmaker</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Determine whether there is any real or perceived conflict of interest</a:t>
            </a:r>
          </a:p>
          <a:p>
            <a:r>
              <a:rPr lang="en-US"/>
              <a:t>Make sure the investigator has complied with Minnesota State procedures</a:t>
            </a:r>
          </a:p>
          <a:p>
            <a:r>
              <a:rPr lang="en-US"/>
              <a:t>Receives and reviews the investigation report</a:t>
            </a:r>
          </a:p>
          <a:p>
            <a:r>
              <a:rPr lang="en-US"/>
              <a:t>Decides whether policy has been violated based on information provided in report</a:t>
            </a:r>
          </a:p>
          <a:p>
            <a:endParaRPr lang="en-US"/>
          </a:p>
        </p:txBody>
      </p:sp>
    </p:spTree>
    <p:extLst>
      <p:ext uri="{BB962C8B-B14F-4D97-AF65-F5344CB8AC3E}">
        <p14:creationId xmlns:p14="http://schemas.microsoft.com/office/powerpoint/2010/main" val="30331523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399"/>
            <a:ext cx="7696200"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4000" b="1" i="0" u="none" strike="noStrike" kern="1200" cap="all" spc="0" normalizeH="0" baseline="0" noProof="0" dirty="0">
                <a:ln>
                  <a:noFill/>
                </a:ln>
                <a:solidFill>
                  <a:srgbClr val="0C2340"/>
                </a:solidFill>
                <a:effectLst/>
                <a:uLnTx/>
                <a:uFillTx/>
                <a:latin typeface="+mn-lt"/>
                <a:ea typeface="+mn-ea"/>
                <a:cs typeface="+mn-cs"/>
              </a:rPr>
              <a:t>Role of Decisionmaker, Continued</a:t>
            </a:r>
            <a:endParaRPr kumimoji="0" lang="en-US" sz="40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r>
              <a:rPr lang="en-US" dirty="0"/>
              <a:t>May meet with parties or request additional information from the investigator</a:t>
            </a:r>
          </a:p>
          <a:p>
            <a:r>
              <a:rPr lang="en-US" dirty="0"/>
              <a:t>Writes reasoned decision based on facts, guidance, and policies</a:t>
            </a:r>
          </a:p>
          <a:p>
            <a:r>
              <a:rPr lang="en-US" dirty="0"/>
              <a:t>Decides on discipline (if violation established)</a:t>
            </a:r>
          </a:p>
          <a:p>
            <a:r>
              <a:rPr lang="en-US" dirty="0"/>
              <a:t>Written notification to complainant, respondent and investigator of his/her findings of whether a policy violation </a:t>
            </a:r>
          </a:p>
          <a:p>
            <a:r>
              <a:rPr lang="en-US" dirty="0"/>
              <a:t>Report to the complainant shall be within 60 days after a complaint is made unless reasonable cause for delay exists</a:t>
            </a:r>
          </a:p>
        </p:txBody>
      </p:sp>
    </p:spTree>
    <p:extLst>
      <p:ext uri="{BB962C8B-B14F-4D97-AF65-F5344CB8AC3E}">
        <p14:creationId xmlns:p14="http://schemas.microsoft.com/office/powerpoint/2010/main" val="2638881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000" dirty="0">
                <a:solidFill>
                  <a:schemeClr val="tx1"/>
                </a:solidFill>
              </a:rPr>
              <a:t>Overview of 1B.1 Policy and Procedure</a:t>
            </a:r>
          </a:p>
        </p:txBody>
      </p:sp>
      <p:sp>
        <p:nvSpPr>
          <p:cNvPr id="3" name="Text Placeholder 2">
            <a:extLst>
              <a:ext uri="{FF2B5EF4-FFF2-40B4-BE49-F238E27FC236}">
                <a16:creationId xmlns:a16="http://schemas.microsoft.com/office/drawing/2014/main" id="{F3EE7386-B62C-1983-4D3B-8DE11F753D1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0581449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Deciding if Misconduct Occurs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Standard of proof in determining a 1.B.1 violation</a:t>
            </a:r>
          </a:p>
          <a:p>
            <a:pPr lvl="1"/>
            <a:r>
              <a:rPr lang="en-US" dirty="0"/>
              <a:t>Preponderance of evidence; i.e. more likely to have occurred than not.</a:t>
            </a:r>
          </a:p>
        </p:txBody>
      </p:sp>
    </p:spTree>
    <p:extLst>
      <p:ext uri="{BB962C8B-B14F-4D97-AF65-F5344CB8AC3E}">
        <p14:creationId xmlns:p14="http://schemas.microsoft.com/office/powerpoint/2010/main" val="22678149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848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 Factors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Weigh evidence and judge credibility</a:t>
            </a:r>
          </a:p>
          <a:p>
            <a:r>
              <a:rPr lang="en-US"/>
              <a:t>Consider the totality of circumstances</a:t>
            </a:r>
          </a:p>
          <a:p>
            <a:pPr lvl="1"/>
            <a:r>
              <a:rPr lang="en-US"/>
              <a:t>History of complaints/grievances</a:t>
            </a:r>
          </a:p>
          <a:p>
            <a:pPr lvl="1"/>
            <a:r>
              <a:rPr lang="en-US"/>
              <a:t>Treatment of others (those who are different and those who are similarly situated</a:t>
            </a:r>
          </a:p>
          <a:p>
            <a:pPr lvl="1"/>
            <a:r>
              <a:rPr lang="en-US"/>
              <a:t>Skills/competencies of supervisors demonstrated by past actions</a:t>
            </a:r>
          </a:p>
          <a:p>
            <a:endParaRPr lang="en-US"/>
          </a:p>
        </p:txBody>
      </p:sp>
    </p:spTree>
    <p:extLst>
      <p:ext uri="{BB962C8B-B14F-4D97-AF65-F5344CB8AC3E}">
        <p14:creationId xmlns:p14="http://schemas.microsoft.com/office/powerpoint/2010/main" val="26230886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Policy Violation</a:t>
            </a:r>
          </a:p>
        </p:txBody>
      </p:sp>
      <p:sp>
        <p:nvSpPr>
          <p:cNvPr id="2" name="Content Placeholder 1"/>
          <p:cNvSpPr>
            <a:spLocks noGrp="1"/>
          </p:cNvSpPr>
          <p:nvPr>
            <p:ph idx="1"/>
          </p:nvPr>
        </p:nvSpPr>
        <p:spPr/>
        <p:txBody>
          <a:bodyPr/>
          <a:lstStyle/>
          <a:p>
            <a:r>
              <a:rPr lang="en-US" dirty="0"/>
              <a:t>Decisionmaker determines what, if any, discipline is required.   </a:t>
            </a:r>
          </a:p>
          <a:p>
            <a:r>
              <a:rPr lang="en-US" dirty="0"/>
              <a:t>Decisionmaker may consult with Minnesota State Labor Relations and review personnel record for previous disciplinary action</a:t>
            </a:r>
          </a:p>
          <a:p>
            <a:r>
              <a:rPr lang="en-US" dirty="0"/>
              <a:t>Discipline should be progressive and appropriate. </a:t>
            </a:r>
          </a:p>
          <a:p>
            <a:endParaRPr lang="en-US" dirty="0"/>
          </a:p>
        </p:txBody>
      </p:sp>
    </p:spTree>
    <p:extLst>
      <p:ext uri="{BB962C8B-B14F-4D97-AF65-F5344CB8AC3E}">
        <p14:creationId xmlns:p14="http://schemas.microsoft.com/office/powerpoint/2010/main" val="42342532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Appropriate</a:t>
            </a:r>
            <a:r>
              <a:rPr kumimoji="0" lang="en-US" altLang="en-US" sz="3600" b="1" i="1" u="none" strike="noStrike" kern="1200" cap="all" spc="0" normalizeH="0" baseline="0" noProof="0" dirty="0">
                <a:ln>
                  <a:noFill/>
                </a:ln>
                <a:solidFill>
                  <a:srgbClr val="0C2340"/>
                </a:solidFill>
                <a:effectLst/>
                <a:uLnTx/>
                <a:uFillTx/>
                <a:latin typeface="+mn-lt"/>
                <a:ea typeface="+mn-ea"/>
                <a:cs typeface="+mn-cs"/>
              </a:rPr>
              <a:t> </a:t>
            </a: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Action Considerations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Factors:</a:t>
            </a:r>
          </a:p>
          <a:p>
            <a:pPr lvl="1"/>
            <a:r>
              <a:rPr lang="en-US" dirty="0"/>
              <a:t>Severity of conduct</a:t>
            </a:r>
          </a:p>
          <a:p>
            <a:pPr lvl="1"/>
            <a:r>
              <a:rPr lang="en-US" dirty="0"/>
              <a:t>Degree of harm to complainant and others</a:t>
            </a:r>
          </a:p>
          <a:p>
            <a:pPr lvl="1"/>
            <a:r>
              <a:rPr lang="en-US" dirty="0"/>
              <a:t>Has the conduct potentially created a class of complainants?</a:t>
            </a:r>
          </a:p>
          <a:p>
            <a:pPr lvl="1"/>
            <a:r>
              <a:rPr lang="en-US" dirty="0"/>
              <a:t>Does the respondent have a history of discipline for same/similar behavior?</a:t>
            </a:r>
          </a:p>
          <a:p>
            <a:endParaRPr lang="en-US" dirty="0"/>
          </a:p>
        </p:txBody>
      </p:sp>
    </p:spTree>
    <p:extLst>
      <p:ext uri="{BB962C8B-B14F-4D97-AF65-F5344CB8AC3E}">
        <p14:creationId xmlns:p14="http://schemas.microsoft.com/office/powerpoint/2010/main" val="23542592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305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Determine Appropriate Action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Take corrective action for 1.B.1 violations</a:t>
            </a:r>
          </a:p>
          <a:p>
            <a:r>
              <a:rPr lang="en-US" altLang="en-US" dirty="0"/>
              <a:t>Refer non-1.B.1 work problems or student misconduct to appropriate resource</a:t>
            </a:r>
          </a:p>
          <a:p>
            <a:r>
              <a:rPr lang="en-US" altLang="en-US" dirty="0"/>
              <a:t>Complainant’s preference is relevant but not controlling </a:t>
            </a:r>
          </a:p>
          <a:p>
            <a:r>
              <a:rPr lang="en-US" altLang="en-US" dirty="0"/>
              <a:t>Action must be sufficient to:</a:t>
            </a:r>
          </a:p>
          <a:p>
            <a:pPr lvl="1"/>
            <a:r>
              <a:rPr lang="en-US" altLang="en-US" dirty="0"/>
              <a:t>End the inappropriate conduct</a:t>
            </a:r>
          </a:p>
          <a:p>
            <a:pPr lvl="1"/>
            <a:r>
              <a:rPr lang="en-US" altLang="en-US" dirty="0"/>
              <a:t>Send a clear message that policy is meaningful and applies to everyone</a:t>
            </a:r>
          </a:p>
        </p:txBody>
      </p:sp>
    </p:spTree>
    <p:extLst>
      <p:ext uri="{BB962C8B-B14F-4D97-AF65-F5344CB8AC3E}">
        <p14:creationId xmlns:p14="http://schemas.microsoft.com/office/powerpoint/2010/main" val="15345652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Appeal</a:t>
            </a:r>
            <a:r>
              <a:rPr kumimoji="0" lang="en-US" altLang="en-US" sz="3600" b="1" i="1" u="none" strike="noStrike" kern="1200" cap="all" spc="0" normalizeH="0" baseline="0" noProof="0" dirty="0">
                <a:ln>
                  <a:noFill/>
                </a:ln>
                <a:solidFill>
                  <a:srgbClr val="0C2340"/>
                </a:solidFill>
                <a:effectLst/>
                <a:uLnTx/>
                <a:uFillTx/>
                <a:latin typeface="+mn-lt"/>
                <a:ea typeface="+mn-ea"/>
                <a:cs typeface="+mn-cs"/>
              </a:rPr>
              <a:t> </a:t>
            </a:r>
            <a:r>
              <a:rPr kumimoji="0" lang="en-US" altLang="en-US" sz="3600" b="1" i="0" u="none" strike="noStrike" kern="1200" cap="all" spc="0" normalizeH="0" baseline="0" noProof="0" dirty="0">
                <a:ln>
                  <a:noFill/>
                </a:ln>
                <a:solidFill>
                  <a:srgbClr val="0C2340"/>
                </a:solidFill>
                <a:effectLst/>
                <a:uLnTx/>
                <a:uFillTx/>
                <a:latin typeface="+mn-lt"/>
                <a:ea typeface="+mn-ea"/>
                <a:cs typeface="+mn-cs"/>
              </a:rPr>
              <a:t>Process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r>
              <a:rPr lang="en-US" dirty="0"/>
              <a:t>Goal of the appeal</a:t>
            </a:r>
          </a:p>
          <a:p>
            <a:r>
              <a:rPr lang="en-US" dirty="0"/>
              <a:t>Complainant and Respondent have the right to appeal the decision of the Decisionmaker</a:t>
            </a:r>
          </a:p>
          <a:p>
            <a:r>
              <a:rPr lang="en-US" dirty="0"/>
              <a:t>Appeal timeframe</a:t>
            </a:r>
          </a:p>
          <a:p>
            <a:r>
              <a:rPr lang="en-US" dirty="0"/>
              <a:t>Content of the appeal</a:t>
            </a:r>
          </a:p>
          <a:p>
            <a:r>
              <a:rPr lang="en-US" dirty="0"/>
              <a:t>Filing an appeal concerning a report against a college/university vice president, provost, or dean </a:t>
            </a:r>
          </a:p>
          <a:p>
            <a:r>
              <a:rPr lang="en-US" dirty="0"/>
              <a:t>Filing an appeal concerning a report against a college/university president</a:t>
            </a:r>
          </a:p>
        </p:txBody>
      </p:sp>
    </p:spTree>
    <p:extLst>
      <p:ext uri="{BB962C8B-B14F-4D97-AF65-F5344CB8AC3E}">
        <p14:creationId xmlns:p14="http://schemas.microsoft.com/office/powerpoint/2010/main" val="33787304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Appeal Process,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Additional information</a:t>
            </a:r>
          </a:p>
          <a:p>
            <a:r>
              <a:rPr lang="en-US" altLang="en-US" dirty="0"/>
              <a:t>Appeal decision timeframe </a:t>
            </a:r>
          </a:p>
          <a:p>
            <a:r>
              <a:rPr lang="en-US" dirty="0"/>
              <a:t>Decision notification</a:t>
            </a:r>
          </a:p>
          <a:p>
            <a:r>
              <a:rPr lang="en-US" altLang="en-US" dirty="0"/>
              <a:t>The decision on appeal is final under 1.B.1.1 Procedure</a:t>
            </a:r>
          </a:p>
          <a:p>
            <a:r>
              <a:rPr lang="en-US" altLang="en-US" dirty="0"/>
              <a:t>Disciplinary action imposed on a member of a collective bargaining unit is processed in accordance with that agreement</a:t>
            </a:r>
          </a:p>
        </p:txBody>
      </p:sp>
    </p:spTree>
    <p:extLst>
      <p:ext uri="{BB962C8B-B14F-4D97-AF65-F5344CB8AC3E}">
        <p14:creationId xmlns:p14="http://schemas.microsoft.com/office/powerpoint/2010/main" val="22455085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Role Of President On Appeal</a:t>
            </a:r>
          </a:p>
        </p:txBody>
      </p:sp>
      <p:sp>
        <p:nvSpPr>
          <p:cNvPr id="2" name="Content Placeholder 1"/>
          <p:cNvSpPr>
            <a:spLocks noGrp="1"/>
          </p:cNvSpPr>
          <p:nvPr>
            <p:ph idx="1"/>
          </p:nvPr>
        </p:nvSpPr>
        <p:spPr/>
        <p:txBody>
          <a:bodyPr>
            <a:normAutofit/>
          </a:bodyPr>
          <a:lstStyle/>
          <a:p>
            <a:r>
              <a:rPr lang="en-US" dirty="0"/>
              <a:t>Review of investigation report </a:t>
            </a:r>
          </a:p>
          <a:p>
            <a:r>
              <a:rPr lang="en-US" dirty="0"/>
              <a:t>Review of any new evidence </a:t>
            </a:r>
          </a:p>
          <a:p>
            <a:r>
              <a:rPr lang="en-US" dirty="0"/>
              <a:t>Quality review - consults with: </a:t>
            </a:r>
          </a:p>
          <a:p>
            <a:pPr lvl="1"/>
            <a:r>
              <a:rPr lang="en-US" dirty="0"/>
              <a:t>Minnesota State General Counsel and/or AGO</a:t>
            </a:r>
          </a:p>
          <a:p>
            <a:pPr lvl="1"/>
            <a:r>
              <a:rPr lang="en-US" dirty="0"/>
              <a:t>Minnesota State Human Resources/Labor Relations</a:t>
            </a:r>
          </a:p>
          <a:p>
            <a:r>
              <a:rPr lang="en-US" dirty="0"/>
              <a:t>Notify complainant, respondent and investigator of decision within a reasonable time</a:t>
            </a:r>
          </a:p>
          <a:p>
            <a:endParaRPr lang="en-US" dirty="0"/>
          </a:p>
        </p:txBody>
      </p:sp>
    </p:spTree>
    <p:extLst>
      <p:ext uri="{BB962C8B-B14F-4D97-AF65-F5344CB8AC3E}">
        <p14:creationId xmlns:p14="http://schemas.microsoft.com/office/powerpoint/2010/main" val="32528694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000" dirty="0">
                <a:solidFill>
                  <a:schemeClr val="tx1"/>
                </a:solidFill>
              </a:rPr>
              <a:t>Investigation Techniques</a:t>
            </a:r>
          </a:p>
        </p:txBody>
      </p:sp>
      <p:sp>
        <p:nvSpPr>
          <p:cNvPr id="4" name="Text Placeholder 4">
            <a:extLst>
              <a:ext uri="{FF2B5EF4-FFF2-40B4-BE49-F238E27FC236}">
                <a16:creationId xmlns:a16="http://schemas.microsoft.com/office/drawing/2014/main" id="{A49E42AC-AF99-0E44-FB26-F1F24E208944}"/>
              </a:ext>
            </a:extLst>
          </p:cNvPr>
          <p:cNvSpPr txBox="1">
            <a:spLocks/>
          </p:cNvSpPr>
          <p:nvPr/>
        </p:nvSpPr>
        <p:spPr>
          <a:xfrm>
            <a:off x="708841" y="4509381"/>
            <a:ext cx="3195263" cy="1255594"/>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600" dirty="0">
                <a:cs typeface="Calibri"/>
              </a:rPr>
              <a:t>Andrea Rooney</a:t>
            </a:r>
          </a:p>
          <a:p>
            <a:pPr marL="0" indent="0">
              <a:buNone/>
            </a:pPr>
            <a:r>
              <a:rPr lang="en-US" sz="1200" dirty="0">
                <a:cs typeface="Calibri"/>
              </a:rPr>
              <a:t>Investigation Specialist &amp; Lead Deputy Title IX Coordinator</a:t>
            </a:r>
          </a:p>
          <a:p>
            <a:pPr marL="0" indent="0">
              <a:buNone/>
            </a:pPr>
            <a:r>
              <a:rPr lang="en-US" sz="1200" dirty="0">
                <a:cs typeface="Calibri"/>
              </a:rPr>
              <a:t>St. Cloud State University</a:t>
            </a:r>
            <a:endParaRPr lang="en-US" sz="1200" dirty="0"/>
          </a:p>
        </p:txBody>
      </p:sp>
    </p:spTree>
    <p:extLst>
      <p:ext uri="{BB962C8B-B14F-4D97-AF65-F5344CB8AC3E}">
        <p14:creationId xmlns:p14="http://schemas.microsoft.com/office/powerpoint/2010/main" val="20142198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Outlining the investigation</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cs typeface="Calibri"/>
              </a:rPr>
              <a:t>Scope of Investigation</a:t>
            </a:r>
          </a:p>
          <a:p>
            <a:pPr lvl="1"/>
            <a:r>
              <a:rPr lang="en-US" dirty="0">
                <a:cs typeface="Calibri"/>
              </a:rPr>
              <a:t>What are the allegations?</a:t>
            </a:r>
          </a:p>
          <a:p>
            <a:pPr lvl="2"/>
            <a:r>
              <a:rPr lang="en-US" dirty="0">
                <a:cs typeface="Calibri"/>
              </a:rPr>
              <a:t>1B.1, 1B.3, RWP, Code of conduct, etc.</a:t>
            </a:r>
          </a:p>
          <a:p>
            <a:pPr lvl="2"/>
            <a:r>
              <a:rPr lang="en-US" dirty="0">
                <a:cs typeface="Calibri"/>
              </a:rPr>
              <a:t>What are sub-elements</a:t>
            </a:r>
          </a:p>
          <a:p>
            <a:pPr lvl="1"/>
            <a:r>
              <a:rPr lang="en-US" dirty="0">
                <a:cs typeface="Calibri"/>
              </a:rPr>
              <a:t>Who are the involved parties?</a:t>
            </a:r>
          </a:p>
          <a:p>
            <a:pPr lvl="2"/>
            <a:r>
              <a:rPr lang="en-US" dirty="0">
                <a:cs typeface="Calibri"/>
              </a:rPr>
              <a:t>Multiple respondents; multiple complainants – may consider splitting</a:t>
            </a:r>
          </a:p>
          <a:p>
            <a:pPr lvl="2"/>
            <a:r>
              <a:rPr lang="en-US" dirty="0">
                <a:cs typeface="Calibri"/>
              </a:rPr>
              <a:t>Large witness pool </a:t>
            </a:r>
          </a:p>
          <a:p>
            <a:pPr lvl="1"/>
            <a:r>
              <a:rPr lang="en-US" dirty="0">
                <a:cs typeface="Calibri"/>
              </a:rPr>
              <a:t>Do the allegations arise out of same set of facts</a:t>
            </a:r>
          </a:p>
          <a:p>
            <a:pPr lvl="2"/>
            <a:r>
              <a:rPr lang="en-US" dirty="0">
                <a:cs typeface="Calibri"/>
              </a:rPr>
              <a:t>If not, consider splitting or referring non 1B.1/1B.3 matters</a:t>
            </a:r>
          </a:p>
          <a:p>
            <a:pPr lvl="1"/>
            <a:r>
              <a:rPr lang="en-US" dirty="0">
                <a:cs typeface="Calibri"/>
              </a:rPr>
              <a:t>Why is scope important?</a:t>
            </a:r>
          </a:p>
          <a:p>
            <a:pPr lvl="2"/>
            <a:r>
              <a:rPr lang="en-US" dirty="0">
                <a:cs typeface="Calibri"/>
              </a:rPr>
              <a:t>Prevents Scope creep i.e., getting lost/sidetracked</a:t>
            </a:r>
          </a:p>
          <a:p>
            <a:pPr lvl="2"/>
            <a:r>
              <a:rPr lang="en-US" dirty="0">
                <a:cs typeface="Calibri"/>
              </a:rPr>
              <a:t>Can help structure interviews</a:t>
            </a:r>
          </a:p>
        </p:txBody>
      </p:sp>
    </p:spTree>
    <p:extLst>
      <p:ext uri="{BB962C8B-B14F-4D97-AF65-F5344CB8AC3E}">
        <p14:creationId xmlns:p14="http://schemas.microsoft.com/office/powerpoint/2010/main" val="4030062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6858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chemeClr val="tx1">
                    <a:lumMod val="85000"/>
                    <a:lumOff val="15000"/>
                  </a:schemeClr>
                </a:solidFill>
                <a:effectLst/>
                <a:uLnTx/>
                <a:uFillTx/>
                <a:latin typeface="+mn-lt"/>
                <a:ea typeface="+mn-ea"/>
                <a:cs typeface="+mn-cs"/>
              </a:rPr>
              <a:t>MINNESOTA STATE BOARD Policy 1B.1</a:t>
            </a:r>
            <a:br>
              <a:rPr kumimoji="0" lang="en-US" altLang="en-US" sz="3600" b="1" i="0" u="none" strike="noStrike" kern="1200" cap="all" spc="0" normalizeH="0" baseline="0" noProof="0" dirty="0">
                <a:ln>
                  <a:noFill/>
                </a:ln>
                <a:solidFill>
                  <a:schemeClr val="tx1">
                    <a:lumMod val="85000"/>
                    <a:lumOff val="15000"/>
                  </a:schemeClr>
                </a:solidFill>
                <a:effectLst/>
                <a:uLnTx/>
                <a:uFillTx/>
                <a:latin typeface="+mn-lt"/>
                <a:ea typeface="+mn-ea"/>
                <a:cs typeface="+mn-cs"/>
              </a:rPr>
            </a:br>
            <a:r>
              <a:rPr kumimoji="0" lang="en-US" altLang="en-US" sz="2700" b="1" i="0" u="none" strike="noStrike" kern="1200" cap="all" spc="0" normalizeH="0" baseline="0" noProof="0" dirty="0">
                <a:ln>
                  <a:noFill/>
                </a:ln>
                <a:solidFill>
                  <a:schemeClr val="tx1">
                    <a:lumMod val="85000"/>
                    <a:lumOff val="15000"/>
                  </a:schemeClr>
                </a:solidFill>
                <a:effectLst/>
                <a:uLnTx/>
                <a:uFillTx/>
                <a:latin typeface="+mn-lt"/>
                <a:ea typeface="+mn-ea"/>
                <a:cs typeface="+mn-cs"/>
              </a:rPr>
              <a:t>Equal opportunity and nondiscrimination in employment and education</a:t>
            </a:r>
            <a:endParaRPr kumimoji="0" lang="en-US" sz="2700" b="1" i="0" u="none" strike="noStrike" kern="1200" cap="none" spc="0" normalizeH="0" baseline="0" noProof="0" dirty="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0" indent="0">
              <a:buNone/>
            </a:pPr>
            <a:r>
              <a:rPr lang="en-US"/>
              <a:t>The </a:t>
            </a:r>
            <a:r>
              <a:rPr lang="en-US" b="1" u="sng"/>
              <a:t>1B.1 Policy </a:t>
            </a:r>
            <a:r>
              <a:rPr lang="en-US"/>
              <a:t>addresses:</a:t>
            </a:r>
          </a:p>
          <a:p>
            <a:r>
              <a:rPr lang="en-US"/>
              <a:t>Equal opportunity for students and staff</a:t>
            </a:r>
          </a:p>
          <a:p>
            <a:r>
              <a:rPr lang="en-US"/>
              <a:t>Nondiscrimination</a:t>
            </a:r>
          </a:p>
          <a:p>
            <a:r>
              <a:rPr lang="en-US"/>
              <a:t>Harassment</a:t>
            </a:r>
          </a:p>
          <a:p>
            <a:r>
              <a:rPr lang="en-US"/>
              <a:t>Discrimination</a:t>
            </a:r>
          </a:p>
          <a:p>
            <a:r>
              <a:rPr lang="en-US"/>
              <a:t>Protected Class</a:t>
            </a:r>
          </a:p>
          <a:p>
            <a:r>
              <a:rPr lang="en-US"/>
              <a:t>Sexual harassment </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Who to interview</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dirty="0">
                <a:cs typeface="Calibri"/>
              </a:rPr>
              <a:t>Complainant &amp; Respondent</a:t>
            </a:r>
          </a:p>
          <a:p>
            <a:r>
              <a:rPr lang="en-US" dirty="0">
                <a:cs typeface="Calibri"/>
              </a:rPr>
              <a:t>Witnesses</a:t>
            </a:r>
          </a:p>
          <a:p>
            <a:pPr lvl="1"/>
            <a:r>
              <a:rPr lang="en-US" dirty="0">
                <a:cs typeface="Calibri"/>
              </a:rPr>
              <a:t>Those present in incident(s)</a:t>
            </a:r>
          </a:p>
          <a:p>
            <a:pPr lvl="1"/>
            <a:r>
              <a:rPr lang="en-US" dirty="0">
                <a:cs typeface="Calibri"/>
              </a:rPr>
              <a:t>Outcry witnesses – administrators, friends, family complainant/respondent shared with about incident(s)</a:t>
            </a:r>
          </a:p>
          <a:p>
            <a:pPr lvl="1"/>
            <a:r>
              <a:rPr lang="en-US" dirty="0">
                <a:cs typeface="Calibri"/>
              </a:rPr>
              <a:t>Those involved in documenting incident or process/response - security, other administrators, etc.</a:t>
            </a:r>
          </a:p>
          <a:p>
            <a:pPr lvl="1"/>
            <a:r>
              <a:rPr lang="en-US" dirty="0">
                <a:cs typeface="Calibri"/>
              </a:rPr>
              <a:t>Focus on witnesses that have knowledge of the incident rather than the character of the individual</a:t>
            </a:r>
          </a:p>
          <a:p>
            <a:r>
              <a:rPr lang="en-US" dirty="0">
                <a:cs typeface="Calibri"/>
              </a:rPr>
              <a:t>Document interview decisions</a:t>
            </a:r>
          </a:p>
        </p:txBody>
      </p:sp>
    </p:spTree>
    <p:extLst>
      <p:ext uri="{BB962C8B-B14F-4D97-AF65-F5344CB8AC3E}">
        <p14:creationId xmlns:p14="http://schemas.microsoft.com/office/powerpoint/2010/main" val="8553212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Outline interview questions</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dirty="0">
                <a:cs typeface="Calibri"/>
              </a:rPr>
              <a:t>Interview structure consistent for all parties</a:t>
            </a:r>
          </a:p>
          <a:p>
            <a:pPr lvl="1"/>
            <a:r>
              <a:rPr lang="en-US" dirty="0">
                <a:cs typeface="Calibri"/>
              </a:rPr>
              <a:t>"speeches" - overview of meeting, about role/office, policy, procedure, flowchart; advisory notice, waiver of union, privacy of interview' recording/note taking timing of interview</a:t>
            </a:r>
          </a:p>
          <a:p>
            <a:pPr lvl="1"/>
            <a:r>
              <a:rPr lang="en-US" dirty="0">
                <a:cs typeface="Calibri"/>
              </a:rPr>
              <a:t>Background – name, title/year, start date, major, involvement in extracurriculars/committees, explanation of role, where they live on campus</a:t>
            </a:r>
          </a:p>
          <a:p>
            <a:pPr lvl="1"/>
            <a:r>
              <a:rPr lang="en-US" dirty="0">
                <a:cs typeface="Calibri"/>
              </a:rPr>
              <a:t>Resources</a:t>
            </a:r>
          </a:p>
          <a:p>
            <a:pPr lvl="1"/>
            <a:r>
              <a:rPr lang="en-US" dirty="0">
                <a:cs typeface="Calibri"/>
              </a:rPr>
              <a:t>Next steps</a:t>
            </a:r>
          </a:p>
          <a:p>
            <a:pPr lvl="1"/>
            <a:r>
              <a:rPr lang="en-US" dirty="0">
                <a:cs typeface="Calibri"/>
              </a:rPr>
              <a:t>Reminder about retaliation</a:t>
            </a:r>
          </a:p>
        </p:txBody>
      </p:sp>
    </p:spTree>
    <p:extLst>
      <p:ext uri="{BB962C8B-B14F-4D97-AF65-F5344CB8AC3E}">
        <p14:creationId xmlns:p14="http://schemas.microsoft.com/office/powerpoint/2010/main" val="16502813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Determine goals of questions</a:t>
            </a: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Who, what, where, when, why, how</a:t>
            </a:r>
          </a:p>
          <a:p>
            <a:r>
              <a:rPr lang="en-US" dirty="0">
                <a:cs typeface="Calibri"/>
              </a:rPr>
              <a:t>Intake meeting vs. Investigatory interview</a:t>
            </a:r>
          </a:p>
          <a:p>
            <a:r>
              <a:rPr lang="en-US" dirty="0">
                <a:cs typeface="Calibri"/>
              </a:rPr>
              <a:t>Determine scope</a:t>
            </a:r>
          </a:p>
          <a:p>
            <a:r>
              <a:rPr lang="en-US" dirty="0">
                <a:cs typeface="Calibri"/>
              </a:rPr>
              <a:t>What information are you missing or have questions</a:t>
            </a:r>
          </a:p>
          <a:p>
            <a:pPr lvl="1"/>
            <a:r>
              <a:rPr lang="en-US" dirty="0">
                <a:ea typeface="+mn-lt"/>
                <a:cs typeface="+mn-lt"/>
              </a:rPr>
              <a:t>Read through reports/complaints and note any questions</a:t>
            </a:r>
            <a:endParaRPr lang="en-US" dirty="0">
              <a:cs typeface="Calibri"/>
            </a:endParaRPr>
          </a:p>
          <a:p>
            <a:r>
              <a:rPr lang="en-US" dirty="0">
                <a:cs typeface="Calibri"/>
              </a:rPr>
              <a:t>Policy elements</a:t>
            </a:r>
          </a:p>
        </p:txBody>
      </p:sp>
    </p:spTree>
    <p:extLst>
      <p:ext uri="{BB962C8B-B14F-4D97-AF65-F5344CB8AC3E}">
        <p14:creationId xmlns:p14="http://schemas.microsoft.com/office/powerpoint/2010/main" val="24530434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1289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Policy element exercise</a:t>
            </a:r>
          </a:p>
        </p:txBody>
      </p:sp>
      <p:sp>
        <p:nvSpPr>
          <p:cNvPr id="5" name="Content Placeholder 4">
            <a:extLst>
              <a:ext uri="{FF2B5EF4-FFF2-40B4-BE49-F238E27FC236}">
                <a16:creationId xmlns:a16="http://schemas.microsoft.com/office/drawing/2014/main" id="{18CF4262-52BA-F1FE-D4E9-065A431324A4}"/>
              </a:ext>
              <a:ext uri="{C183D7F6-B498-43B3-948B-1728B52AA6E4}">
                <adec:decorative xmlns:adec="http://schemas.microsoft.com/office/drawing/2017/decorative" val="1"/>
              </a:ext>
            </a:extLst>
          </p:cNvPr>
          <p:cNvSpPr>
            <a:spLocks noGrp="1"/>
          </p:cNvSpPr>
          <p:nvPr>
            <p:ph idx="1"/>
          </p:nvPr>
        </p:nvSpPr>
        <p:spPr>
          <a:xfrm>
            <a:off x="457200" y="4794421"/>
            <a:ext cx="8229600" cy="1149179"/>
          </a:xfrm>
        </p:spPr>
        <p:txBody>
          <a:bodyPr/>
          <a:lstStyle/>
          <a:p>
            <a:endParaRPr lang="en-US" dirty="0"/>
          </a:p>
        </p:txBody>
      </p:sp>
    </p:spTree>
    <p:extLst>
      <p:ext uri="{BB962C8B-B14F-4D97-AF65-F5344CB8AC3E}">
        <p14:creationId xmlns:p14="http://schemas.microsoft.com/office/powerpoint/2010/main" val="13191169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How to structure questions</a:t>
            </a: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dirty="0">
                <a:cs typeface="Calibri"/>
              </a:rPr>
              <a:t>Start with broad/open ended questions</a:t>
            </a:r>
          </a:p>
          <a:p>
            <a:r>
              <a:rPr lang="en-US" dirty="0">
                <a:cs typeface="Calibri"/>
              </a:rPr>
              <a:t>Allow to tell their story/experience however they choose</a:t>
            </a:r>
          </a:p>
          <a:p>
            <a:pPr lvl="1"/>
            <a:r>
              <a:rPr lang="en-US" dirty="0">
                <a:cs typeface="Calibri"/>
              </a:rPr>
              <a:t>Where they start/end their story and what they emphasize can be very telling and important for you to have.</a:t>
            </a:r>
          </a:p>
          <a:p>
            <a:r>
              <a:rPr lang="en-US" dirty="0">
                <a:cs typeface="Calibri"/>
              </a:rPr>
              <a:t>Clarifying questions</a:t>
            </a:r>
          </a:p>
          <a:p>
            <a:pPr lvl="1"/>
            <a:r>
              <a:rPr lang="en-US" dirty="0">
                <a:cs typeface="Calibri"/>
              </a:rPr>
              <a:t>Funnel approach</a:t>
            </a:r>
          </a:p>
          <a:p>
            <a:r>
              <a:rPr lang="en-US" dirty="0">
                <a:cs typeface="Calibri"/>
              </a:rPr>
              <a:t>Additional questions/things left unanswered</a:t>
            </a:r>
          </a:p>
          <a:p>
            <a:r>
              <a:rPr lang="en-US" dirty="0">
                <a:cs typeface="Calibri"/>
              </a:rPr>
              <a:t>Closing questions</a:t>
            </a:r>
          </a:p>
          <a:p>
            <a:pPr lvl="1"/>
            <a:r>
              <a:rPr lang="en-US" dirty="0">
                <a:cs typeface="Calibri"/>
              </a:rPr>
              <a:t>Is there anything else you think I should know?</a:t>
            </a:r>
          </a:p>
          <a:p>
            <a:pPr lvl="1"/>
            <a:r>
              <a:rPr lang="en-US" dirty="0">
                <a:cs typeface="Calibri"/>
              </a:rPr>
              <a:t>Anything I didn't ask that you thought I would ask about?</a:t>
            </a:r>
          </a:p>
          <a:p>
            <a:pPr lvl="1"/>
            <a:r>
              <a:rPr lang="en-US" dirty="0">
                <a:cs typeface="Calibri"/>
              </a:rPr>
              <a:t>Is there anyone that you think I should talk to? Why?</a:t>
            </a:r>
          </a:p>
        </p:txBody>
      </p:sp>
    </p:spTree>
    <p:extLst>
      <p:ext uri="{BB962C8B-B14F-4D97-AF65-F5344CB8AC3E}">
        <p14:creationId xmlns:p14="http://schemas.microsoft.com/office/powerpoint/2010/main" val="3462083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 questions for all parties</a:t>
            </a:r>
          </a:p>
          <a:p>
            <a:pPr lvl="1"/>
            <a:r>
              <a:rPr lang="en-US" dirty="0">
                <a:ea typeface="+mn-lt"/>
                <a:cs typeface="+mn-lt"/>
              </a:rPr>
              <a:t>Allow them chance to share their story/experience</a:t>
            </a:r>
          </a:p>
          <a:p>
            <a:pPr lvl="2"/>
            <a:r>
              <a:rPr lang="en-US" dirty="0">
                <a:ea typeface="+mn-lt"/>
                <a:cs typeface="+mn-lt"/>
              </a:rPr>
              <a:t>"Tell me about your experience" - "this is your opportunity to respond to allegations" - "do you know why I asked to meet with you"</a:t>
            </a:r>
            <a:endParaRPr lang="en-US" dirty="0">
              <a:cs typeface="Calibri"/>
            </a:endParaRPr>
          </a:p>
          <a:p>
            <a:pPr lvl="2"/>
            <a:r>
              <a:rPr lang="en-US" dirty="0">
                <a:ea typeface="+mn-lt"/>
                <a:cs typeface="+mn-lt"/>
              </a:rPr>
              <a:t>Prepare what information willing/able to share</a:t>
            </a:r>
            <a:endParaRPr lang="en-US" dirty="0">
              <a:cs typeface="Calibri"/>
            </a:endParaRPr>
          </a:p>
          <a:p>
            <a:pPr lvl="1"/>
            <a:r>
              <a:rPr lang="en-US" dirty="0">
                <a:ea typeface="+mn-lt"/>
                <a:cs typeface="+mn-lt"/>
              </a:rPr>
              <a:t>Ask the who/what/where/when/how questions</a:t>
            </a:r>
            <a:endParaRPr lang="en-US" dirty="0">
              <a:cs typeface="Calibri"/>
            </a:endParaRPr>
          </a:p>
          <a:p>
            <a:pPr lvl="1"/>
            <a:r>
              <a:rPr lang="en-US" dirty="0">
                <a:ea typeface="+mn-lt"/>
                <a:cs typeface="+mn-lt"/>
              </a:rPr>
              <a:t>Policy elements </a:t>
            </a:r>
            <a:endParaRPr lang="en-US" dirty="0">
              <a:cs typeface="Calibri"/>
            </a:endParaRPr>
          </a:p>
          <a:p>
            <a:pPr lvl="1"/>
            <a:r>
              <a:rPr lang="en-US" dirty="0">
                <a:ea typeface="+mn-lt"/>
                <a:cs typeface="+mn-lt"/>
              </a:rPr>
              <a:t>Effect/impact</a:t>
            </a:r>
            <a:endParaRPr lang="en-US" dirty="0">
              <a:cs typeface="Calibri"/>
            </a:endParaRPr>
          </a:p>
        </p:txBody>
      </p:sp>
    </p:spTree>
    <p:extLst>
      <p:ext uri="{BB962C8B-B14F-4D97-AF65-F5344CB8AC3E}">
        <p14:creationId xmlns:p14="http://schemas.microsoft.com/office/powerpoint/2010/main" val="255241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 continued</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Interviewee specific questions</a:t>
            </a:r>
          </a:p>
          <a:p>
            <a:pPr lvl="1"/>
            <a:r>
              <a:rPr lang="en-US" dirty="0">
                <a:ea typeface="+mn-lt"/>
                <a:cs typeface="+mn-lt"/>
              </a:rPr>
              <a:t>Respondent – make sure to review allegations before questions</a:t>
            </a:r>
            <a:endParaRPr lang="en-US" dirty="0">
              <a:cs typeface="Calibri"/>
            </a:endParaRPr>
          </a:p>
          <a:p>
            <a:pPr lvl="1"/>
            <a:r>
              <a:rPr lang="en-US" dirty="0">
                <a:ea typeface="+mn-lt"/>
                <a:cs typeface="+mn-lt"/>
              </a:rPr>
              <a:t>Complainant – clarify protected class and identity </a:t>
            </a:r>
            <a:endParaRPr lang="en-US" dirty="0">
              <a:cs typeface="Calibri"/>
            </a:endParaRPr>
          </a:p>
          <a:p>
            <a:pPr lvl="1"/>
            <a:r>
              <a:rPr lang="en-US" dirty="0">
                <a:ea typeface="+mn-lt"/>
                <a:cs typeface="+mn-lt"/>
              </a:rPr>
              <a:t>What they observed/their perspective of incident(s)</a:t>
            </a:r>
            <a:endParaRPr lang="en-US" dirty="0">
              <a:cs typeface="Calibri"/>
            </a:endParaRPr>
          </a:p>
          <a:p>
            <a:pPr lvl="1"/>
            <a:r>
              <a:rPr lang="en-US" dirty="0">
                <a:ea typeface="+mn-lt"/>
                <a:cs typeface="+mn-lt"/>
              </a:rPr>
              <a:t>Inconsistencies with other parties/witnesses</a:t>
            </a:r>
            <a:endParaRPr lang="en-US" dirty="0">
              <a:cs typeface="Calibri"/>
            </a:endParaRPr>
          </a:p>
          <a:p>
            <a:pPr lvl="1"/>
            <a:r>
              <a:rPr lang="en-US" dirty="0">
                <a:ea typeface="+mn-lt"/>
                <a:cs typeface="+mn-lt"/>
              </a:rPr>
              <a:t>Evidence specific questions – what they have, might have seen/been part of, etc.</a:t>
            </a:r>
            <a:endParaRPr lang="en-US" dirty="0">
              <a:cs typeface="Calibri"/>
            </a:endParaRPr>
          </a:p>
        </p:txBody>
      </p:sp>
    </p:spTree>
    <p:extLst>
      <p:ext uri="{BB962C8B-B14F-4D97-AF65-F5344CB8AC3E}">
        <p14:creationId xmlns:p14="http://schemas.microsoft.com/office/powerpoint/2010/main" val="29121607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Scheduling Interviews</a:t>
            </a:r>
          </a:p>
        </p:txBody>
      </p:sp>
      <p:sp>
        <p:nvSpPr>
          <p:cNvPr id="2" name="Content Placeholder 1"/>
          <p:cNvSpPr>
            <a:spLocks noGrp="1"/>
          </p:cNvSpPr>
          <p:nvPr>
            <p:ph idx="1"/>
          </p:nvPr>
        </p:nvSpPr>
        <p:spPr/>
        <p:txBody>
          <a:bodyPr vert="horz" lIns="91440" tIns="45720" rIns="91440" bIns="45720" rtlCol="0" anchor="t">
            <a:noAutofit/>
          </a:bodyPr>
          <a:lstStyle/>
          <a:p>
            <a:r>
              <a:rPr lang="en-US" sz="2200" dirty="0">
                <a:ea typeface="+mn-lt"/>
                <a:cs typeface="+mn-lt"/>
              </a:rPr>
              <a:t>Order of interviews</a:t>
            </a:r>
            <a:endParaRPr lang="en-US" sz="2200" dirty="0">
              <a:cs typeface="Calibri"/>
            </a:endParaRPr>
          </a:p>
          <a:p>
            <a:pPr lvl="1"/>
            <a:r>
              <a:rPr lang="en-US" sz="2000" dirty="0">
                <a:ea typeface="+mn-lt"/>
                <a:cs typeface="+mn-lt"/>
              </a:rPr>
              <a:t>Strategy – different order for different situations</a:t>
            </a:r>
            <a:endParaRPr lang="en-US" sz="2000" dirty="0">
              <a:cs typeface="Calibri"/>
            </a:endParaRPr>
          </a:p>
          <a:p>
            <a:r>
              <a:rPr lang="en-US" sz="2200" dirty="0">
                <a:ea typeface="+mn-lt"/>
                <a:cs typeface="+mn-lt"/>
              </a:rPr>
              <a:t>Timing </a:t>
            </a:r>
            <a:endParaRPr lang="en-US" sz="2200" dirty="0">
              <a:cs typeface="Calibri"/>
            </a:endParaRPr>
          </a:p>
          <a:p>
            <a:pPr lvl="1"/>
            <a:r>
              <a:rPr lang="en-US" sz="2000" dirty="0">
                <a:ea typeface="+mn-lt"/>
                <a:cs typeface="+mn-lt"/>
              </a:rPr>
              <a:t>Set aside enough time: prep, interview, notes/reflection time</a:t>
            </a:r>
            <a:endParaRPr lang="en-US" sz="2000" dirty="0">
              <a:cs typeface="Calibri"/>
            </a:endParaRPr>
          </a:p>
          <a:p>
            <a:pPr lvl="1"/>
            <a:r>
              <a:rPr lang="en-US" sz="2000" dirty="0">
                <a:ea typeface="+mn-lt"/>
                <a:cs typeface="+mn-lt"/>
              </a:rPr>
              <a:t>Consider past interactions with party</a:t>
            </a:r>
            <a:endParaRPr lang="en-US" sz="2000" dirty="0">
              <a:cs typeface="Calibri"/>
            </a:endParaRPr>
          </a:p>
          <a:p>
            <a:pPr lvl="1"/>
            <a:r>
              <a:rPr lang="en-US" sz="2000" dirty="0">
                <a:ea typeface="+mn-lt"/>
                <a:cs typeface="+mn-lt"/>
              </a:rPr>
              <a:t>Consult interview outline </a:t>
            </a:r>
            <a:endParaRPr lang="en-US" sz="2000" dirty="0">
              <a:cs typeface="Calibri"/>
            </a:endParaRPr>
          </a:p>
          <a:p>
            <a:r>
              <a:rPr lang="en-US" sz="2200" dirty="0">
                <a:ea typeface="+mn-lt"/>
                <a:cs typeface="+mn-lt"/>
              </a:rPr>
              <a:t>Flexibility – timing and location</a:t>
            </a:r>
            <a:endParaRPr lang="en-US" sz="2200" dirty="0">
              <a:cs typeface="Calibri"/>
            </a:endParaRPr>
          </a:p>
          <a:p>
            <a:pPr lvl="1"/>
            <a:r>
              <a:rPr lang="en-US" sz="2000" dirty="0">
                <a:ea typeface="+mn-lt"/>
                <a:cs typeface="+mn-lt"/>
              </a:rPr>
              <a:t>Provide location options but be sensitive to different needs.</a:t>
            </a:r>
            <a:endParaRPr lang="en-US" sz="2000" dirty="0">
              <a:cs typeface="Calibri"/>
            </a:endParaRPr>
          </a:p>
          <a:p>
            <a:pPr lvl="1"/>
            <a:r>
              <a:rPr lang="en-US" sz="2000" dirty="0">
                <a:ea typeface="+mn-lt"/>
                <a:cs typeface="+mn-lt"/>
              </a:rPr>
              <a:t>i.e., - Zoom requires technology, internet, etc.</a:t>
            </a:r>
            <a:endParaRPr lang="en-US" sz="2000" dirty="0">
              <a:cs typeface="Calibri"/>
            </a:endParaRPr>
          </a:p>
          <a:p>
            <a:r>
              <a:rPr lang="en-US" sz="2200" dirty="0">
                <a:ea typeface="+mn-lt"/>
                <a:cs typeface="+mn-lt"/>
              </a:rPr>
              <a:t>Accommodations</a:t>
            </a:r>
            <a:endParaRPr lang="en-US" sz="2200" dirty="0">
              <a:cs typeface="Calibri"/>
            </a:endParaRPr>
          </a:p>
          <a:p>
            <a:pPr lvl="1"/>
            <a:r>
              <a:rPr lang="en-US" sz="2000" dirty="0">
                <a:ea typeface="+mn-lt"/>
                <a:cs typeface="+mn-lt"/>
              </a:rPr>
              <a:t>Know who/what departments to partner</a:t>
            </a:r>
            <a:endParaRPr lang="en-US" sz="2000" dirty="0">
              <a:cs typeface="Calibri"/>
            </a:endParaRPr>
          </a:p>
        </p:txBody>
      </p:sp>
    </p:spTree>
    <p:extLst>
      <p:ext uri="{BB962C8B-B14F-4D97-AF65-F5344CB8AC3E}">
        <p14:creationId xmlns:p14="http://schemas.microsoft.com/office/powerpoint/2010/main" val="15002780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1289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Conducting interviews</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a:extLst>
              <a:ext uri="{C183D7F6-B498-43B3-948B-1728B52AA6E4}">
                <adec:decorative xmlns:adec="http://schemas.microsoft.com/office/drawing/2017/decorative" val="1"/>
              </a:ext>
            </a:extLst>
          </p:cNvPr>
          <p:cNvSpPr>
            <a:spLocks noGrp="1"/>
          </p:cNvSpPr>
          <p:nvPr>
            <p:ph idx="1"/>
          </p:nvPr>
        </p:nvSpPr>
        <p:spPr>
          <a:xfrm>
            <a:off x="457200" y="4673599"/>
            <a:ext cx="8229600" cy="1270001"/>
          </a:xfrm>
        </p:spPr>
        <p:txBody>
          <a:bodyPr vert="horz" lIns="91440" tIns="45720" rIns="91440" bIns="45720" rtlCol="0" anchor="t">
            <a:normAutofit/>
          </a:bodyPr>
          <a:lstStyle/>
          <a:p>
            <a:pPr marL="0" indent="0">
              <a:buNone/>
            </a:pPr>
            <a:endParaRPr lang="en-US" dirty="0">
              <a:cs typeface="Calibri"/>
            </a:endParaRPr>
          </a:p>
          <a:p>
            <a:endParaRPr lang="en-US" dirty="0"/>
          </a:p>
          <a:p>
            <a:endParaRPr lang="en-US" dirty="0"/>
          </a:p>
        </p:txBody>
      </p:sp>
    </p:spTree>
    <p:extLst>
      <p:ext uri="{BB962C8B-B14F-4D97-AF65-F5344CB8AC3E}">
        <p14:creationId xmlns:p14="http://schemas.microsoft.com/office/powerpoint/2010/main" val="19551778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Each interview might look different</a:t>
            </a: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Emotion – crying, anger, indifference, being conflicted, trauma, etc.</a:t>
            </a:r>
            <a:endParaRPr lang="en-US" dirty="0">
              <a:cs typeface="Calibri"/>
            </a:endParaRPr>
          </a:p>
          <a:p>
            <a:r>
              <a:rPr lang="en-US" dirty="0">
                <a:ea typeface="+mn-lt"/>
                <a:cs typeface="+mn-lt"/>
              </a:rPr>
              <a:t>Timing – short answers, decisions to make, communication styles, etc.</a:t>
            </a:r>
            <a:endParaRPr lang="en-US" dirty="0">
              <a:cs typeface="Calibri"/>
            </a:endParaRPr>
          </a:p>
          <a:p>
            <a:r>
              <a:rPr lang="en-US" dirty="0">
                <a:ea typeface="+mn-lt"/>
                <a:cs typeface="+mn-lt"/>
              </a:rPr>
              <a:t>How you ask questions </a:t>
            </a:r>
            <a:endParaRPr lang="en-US" dirty="0">
              <a:cs typeface="Calibri"/>
            </a:endParaRPr>
          </a:p>
          <a:p>
            <a:r>
              <a:rPr lang="en-US" dirty="0">
                <a:ea typeface="+mn-lt"/>
                <a:cs typeface="+mn-lt"/>
              </a:rPr>
              <a:t>Credibility concerns </a:t>
            </a:r>
            <a:endParaRPr lang="en-US" dirty="0">
              <a:cs typeface="Calibri"/>
            </a:endParaRPr>
          </a:p>
          <a:p>
            <a:r>
              <a:rPr lang="en-US" dirty="0">
                <a:ea typeface="+mn-lt"/>
                <a:cs typeface="+mn-lt"/>
              </a:rPr>
              <a:t>Effort needed to structure interview – redirect, diffuse conversation, etc.</a:t>
            </a:r>
            <a:endParaRPr lang="en-US" dirty="0">
              <a:cs typeface="Calibri"/>
            </a:endParaRPr>
          </a:p>
        </p:txBody>
      </p:sp>
    </p:spTree>
    <p:extLst>
      <p:ext uri="{BB962C8B-B14F-4D97-AF65-F5344CB8AC3E}">
        <p14:creationId xmlns:p14="http://schemas.microsoft.com/office/powerpoint/2010/main" val="2830055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a:bodyPr>
          <a:lstStyle/>
          <a:p>
            <a:r>
              <a:rPr lang="en-US" altLang="en-US" sz="3600" cap="all" dirty="0">
                <a:solidFill>
                  <a:schemeClr val="tx1">
                    <a:lumMod val="85000"/>
                    <a:lumOff val="15000"/>
                  </a:schemeClr>
                </a:solidFill>
              </a:rPr>
              <a:t>Protected Classes</a:t>
            </a:r>
            <a:endParaRPr lang="en-US" sz="3600" cap="all" dirty="0"/>
          </a:p>
        </p:txBody>
      </p:sp>
      <p:sp>
        <p:nvSpPr>
          <p:cNvPr id="5" name="Rectangle 3"/>
          <p:cNvSpPr>
            <a:spLocks noGrp="1" noChangeArrowheads="1"/>
          </p:cNvSpPr>
          <p:nvPr>
            <p:ph idx="1"/>
          </p:nvPr>
        </p:nvSpPr>
        <p:spPr/>
        <p:txBody>
          <a:bodyPr rtlCol="0">
            <a:normAutofit fontScale="77500" lnSpcReduction="20000"/>
          </a:bodyPr>
          <a:lstStyle/>
          <a:p>
            <a:pPr marL="182880" indent="-182880">
              <a:buNone/>
              <a:defRPr/>
            </a:pPr>
            <a:r>
              <a:rPr lang="en-US" altLang="en-US" sz="3500" cap="small">
                <a:solidFill>
                  <a:schemeClr val="bg2"/>
                </a:solidFill>
                <a:effectLst>
                  <a:outerShdw blurRad="38100" dist="38100" dir="2700000" algn="tl">
                    <a:srgbClr val="000000">
                      <a:alpha val="43137"/>
                    </a:srgbClr>
                  </a:outerShdw>
                </a:effectLst>
              </a:rPr>
              <a:t>Harassment and discrimination are prohibited based on:</a:t>
            </a:r>
            <a:br>
              <a:rPr lang="en-US" altLang="en-US" sz="3500" cap="small">
                <a:solidFill>
                  <a:schemeClr val="bg2"/>
                </a:solidFill>
                <a:effectLst>
                  <a:outerShdw blurRad="38100" dist="38100" dir="2700000" algn="tl">
                    <a:srgbClr val="000000">
                      <a:alpha val="43137"/>
                    </a:srgbClr>
                  </a:outerShdw>
                </a:effectLst>
              </a:rPr>
            </a:br>
            <a:endParaRPr lang="en-US" altLang="en-US" cap="small">
              <a:solidFill>
                <a:schemeClr val="bg2"/>
              </a:solidFill>
              <a:effectLst>
                <a:outerShdw blurRad="38100" dist="38100" dir="2700000" algn="tl">
                  <a:srgbClr val="000000">
                    <a:alpha val="43137"/>
                  </a:srgbClr>
                </a:outerShdw>
              </a:effectLst>
            </a:endParaRPr>
          </a:p>
          <a:p>
            <a:pPr marL="182880" indent="-182880">
              <a:buNone/>
              <a:defRPr/>
            </a:pPr>
            <a:r>
              <a:rPr lang="en-US" altLang="en-US">
                <a:solidFill>
                  <a:schemeClr val="bg2"/>
                </a:solidFill>
              </a:rPr>
              <a:t>• </a:t>
            </a:r>
            <a:r>
              <a:rPr lang="en-US" altLang="en-US"/>
              <a:t>Race		 		</a:t>
            </a:r>
            <a:r>
              <a:rPr lang="en-US" altLang="en-US">
                <a:solidFill>
                  <a:schemeClr val="bg2"/>
                </a:solidFill>
              </a:rPr>
              <a:t>•</a:t>
            </a:r>
            <a:r>
              <a:rPr lang="en-US" altLang="en-US"/>
              <a:t>  Color</a:t>
            </a:r>
          </a:p>
          <a:p>
            <a:pPr marL="182880" indent="-182880">
              <a:buNone/>
              <a:defRPr/>
            </a:pPr>
            <a:r>
              <a:rPr lang="en-US" altLang="en-US">
                <a:solidFill>
                  <a:schemeClr val="bg2"/>
                </a:solidFill>
              </a:rPr>
              <a:t>•</a:t>
            </a:r>
            <a:r>
              <a:rPr lang="en-US" altLang="en-US"/>
              <a:t>	 Creed 			</a:t>
            </a:r>
            <a:r>
              <a:rPr lang="en-US" altLang="en-US">
                <a:solidFill>
                  <a:schemeClr val="bg2"/>
                </a:solidFill>
              </a:rPr>
              <a:t>•</a:t>
            </a:r>
            <a:r>
              <a:rPr lang="en-US" altLang="en-US"/>
              <a:t>  Religion</a:t>
            </a:r>
          </a:p>
          <a:p>
            <a:pPr marL="182880" indent="-182880">
              <a:buNone/>
              <a:defRPr/>
            </a:pPr>
            <a:r>
              <a:rPr lang="en-US" altLang="en-US">
                <a:solidFill>
                  <a:schemeClr val="bg2"/>
                </a:solidFill>
              </a:rPr>
              <a:t>• </a:t>
            </a:r>
            <a:r>
              <a:rPr lang="en-US" altLang="en-US"/>
              <a:t>Age			 	</a:t>
            </a:r>
            <a:r>
              <a:rPr lang="en-US" altLang="en-US">
                <a:solidFill>
                  <a:schemeClr val="bg2"/>
                </a:solidFill>
              </a:rPr>
              <a:t>•</a:t>
            </a:r>
            <a:r>
              <a:rPr lang="en-US" altLang="en-US"/>
              <a:t>  National Origin</a:t>
            </a:r>
          </a:p>
          <a:p>
            <a:pPr marL="182880" indent="-182880">
              <a:buNone/>
              <a:defRPr/>
            </a:pPr>
            <a:r>
              <a:rPr lang="en-US" altLang="en-US">
                <a:solidFill>
                  <a:schemeClr val="bg2"/>
                </a:solidFill>
              </a:rPr>
              <a:t>•</a:t>
            </a:r>
            <a:r>
              <a:rPr lang="en-US" altLang="en-US"/>
              <a:t>	 Disability	 		</a:t>
            </a:r>
            <a:r>
              <a:rPr lang="en-US" altLang="en-US">
                <a:solidFill>
                  <a:schemeClr val="bg2"/>
                </a:solidFill>
              </a:rPr>
              <a:t>•</a:t>
            </a:r>
            <a:r>
              <a:rPr lang="en-US" altLang="en-US"/>
              <a:t> Marital Status</a:t>
            </a:r>
          </a:p>
          <a:p>
            <a:pPr marL="182880" indent="-182880">
              <a:buNone/>
              <a:defRPr/>
            </a:pPr>
            <a:r>
              <a:rPr lang="en-US" altLang="en-US">
                <a:solidFill>
                  <a:schemeClr val="bg2"/>
                </a:solidFill>
              </a:rPr>
              <a:t>• </a:t>
            </a:r>
            <a:r>
              <a:rPr lang="en-US" altLang="en-US"/>
              <a:t>Sexual Orientation		</a:t>
            </a:r>
            <a:r>
              <a:rPr lang="en-US" altLang="en-US">
                <a:solidFill>
                  <a:schemeClr val="bg2"/>
                </a:solidFill>
              </a:rPr>
              <a:t>•</a:t>
            </a:r>
            <a:r>
              <a:rPr lang="en-US" altLang="en-US"/>
              <a:t> Gender Identity</a:t>
            </a:r>
          </a:p>
          <a:p>
            <a:pPr marL="0" indent="0">
              <a:buNone/>
              <a:defRPr/>
            </a:pPr>
            <a:r>
              <a:rPr lang="en-US" altLang="en-US">
                <a:solidFill>
                  <a:schemeClr val="bg2"/>
                </a:solidFill>
              </a:rPr>
              <a:t>• </a:t>
            </a:r>
            <a:r>
              <a:rPr lang="en-US" altLang="en-US"/>
              <a:t>Gender Expression 		</a:t>
            </a:r>
            <a:r>
              <a:rPr lang="en-US" altLang="en-US">
                <a:solidFill>
                  <a:schemeClr val="bg2"/>
                </a:solidFill>
              </a:rPr>
              <a:t>•</a:t>
            </a:r>
            <a:r>
              <a:rPr lang="en-US" altLang="en-US"/>
              <a:t> Veteran Status</a:t>
            </a:r>
          </a:p>
          <a:p>
            <a:pPr marL="0" indent="0">
              <a:buNone/>
              <a:defRPr/>
            </a:pPr>
            <a:r>
              <a:rPr lang="en-US" altLang="en-US">
                <a:solidFill>
                  <a:schemeClr val="bg2"/>
                </a:solidFill>
              </a:rPr>
              <a:t>• </a:t>
            </a:r>
            <a:r>
              <a:rPr lang="en-US" altLang="en-US"/>
              <a:t>Familial Status 		</a:t>
            </a:r>
            <a:r>
              <a:rPr lang="en-US" altLang="en-US">
                <a:solidFill>
                  <a:schemeClr val="bg2"/>
                </a:solidFill>
              </a:rPr>
              <a:t>• </a:t>
            </a:r>
            <a:r>
              <a:rPr lang="en-US" altLang="en-US"/>
              <a:t>Genetic Information (employees)</a:t>
            </a:r>
          </a:p>
          <a:p>
            <a:pPr marL="182880" indent="-182880">
              <a:buNone/>
              <a:defRPr/>
            </a:pPr>
            <a:r>
              <a:rPr lang="en-US" altLang="en-US">
                <a:solidFill>
                  <a:schemeClr val="bg2"/>
                </a:solidFill>
              </a:rPr>
              <a:t>•</a:t>
            </a:r>
            <a:r>
              <a:rPr lang="en-US" altLang="en-US"/>
              <a:t> Sex </a:t>
            </a:r>
            <a:r>
              <a:rPr lang="en-US"/>
              <a:t>(including pregnancy, child birth, and related medical conditions)</a:t>
            </a:r>
            <a:endParaRPr lang="en-US" altLang="en-US">
              <a:solidFill>
                <a:schemeClr val="bg2"/>
              </a:solidFill>
            </a:endParaRPr>
          </a:p>
          <a:p>
            <a:pPr marL="182880" indent="-182880">
              <a:buNone/>
              <a:defRPr/>
            </a:pPr>
            <a:r>
              <a:rPr lang="en-US" altLang="en-US">
                <a:solidFill>
                  <a:schemeClr val="bg2"/>
                </a:solidFill>
              </a:rPr>
              <a:t>• </a:t>
            </a:r>
            <a:r>
              <a:rPr lang="en-US" altLang="en-US"/>
              <a:t>Status with regard to Public Assistance</a:t>
            </a:r>
          </a:p>
          <a:p>
            <a:pPr marL="182880" indent="-182880">
              <a:buNone/>
              <a:defRPr/>
            </a:pPr>
            <a:r>
              <a:rPr lang="en-US" altLang="en-US">
                <a:solidFill>
                  <a:schemeClr val="bg2"/>
                </a:solidFill>
              </a:rPr>
              <a:t>• </a:t>
            </a:r>
            <a:r>
              <a:rPr lang="en-US" altLang="en-US"/>
              <a:t>Membership or activity in a local human rights commission</a:t>
            </a:r>
            <a:endParaRPr lang="en-US" sz="2400">
              <a:solidFill>
                <a:schemeClr val="tx1">
                  <a:lumMod val="75000"/>
                  <a:lumOff val="25000"/>
                </a:schemeClr>
              </a:solidFill>
            </a:endParaRPr>
          </a:p>
        </p:txBody>
      </p:sp>
    </p:spTree>
    <p:extLst>
      <p:ext uri="{BB962C8B-B14F-4D97-AF65-F5344CB8AC3E}">
        <p14:creationId xmlns:p14="http://schemas.microsoft.com/office/powerpoint/2010/main" val="39159760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Maintaining control of interview</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ea typeface="+mn-lt"/>
                <a:cs typeface="+mn-lt"/>
              </a:rPr>
              <a:t>Safety – Think about how you have arranged the room, security, etc.</a:t>
            </a:r>
          </a:p>
          <a:p>
            <a:r>
              <a:rPr lang="en-US" dirty="0">
                <a:ea typeface="+mn-lt"/>
                <a:cs typeface="+mn-lt"/>
              </a:rPr>
              <a:t>Union reps/ support persons/parents/lawyers</a:t>
            </a:r>
            <a:endParaRPr lang="en-US" dirty="0">
              <a:cs typeface="Calibri"/>
            </a:endParaRPr>
          </a:p>
          <a:p>
            <a:pPr lvl="1"/>
            <a:r>
              <a:rPr lang="en-US" dirty="0">
                <a:ea typeface="+mn-lt"/>
                <a:cs typeface="+mn-lt"/>
              </a:rPr>
              <a:t>Be clear about what their role is [ I.e., don't ask interview questions and don't answer questions) from the very beginning (include in letters; share in speech)</a:t>
            </a:r>
            <a:endParaRPr lang="en-US" dirty="0">
              <a:cs typeface="Calibri"/>
            </a:endParaRPr>
          </a:p>
          <a:p>
            <a:pPr lvl="2"/>
            <a:r>
              <a:rPr lang="en-US" dirty="0">
                <a:ea typeface="+mn-lt"/>
                <a:cs typeface="+mn-lt"/>
              </a:rPr>
              <a:t>Communicate to party and support person (if appropriate)</a:t>
            </a:r>
            <a:endParaRPr lang="en-US" dirty="0">
              <a:cs typeface="Calibri"/>
            </a:endParaRPr>
          </a:p>
          <a:p>
            <a:pPr lvl="1"/>
            <a:r>
              <a:rPr lang="en-US" dirty="0">
                <a:ea typeface="+mn-lt"/>
                <a:cs typeface="+mn-lt"/>
              </a:rPr>
              <a:t>Allow for time and space for them to meet away from investigator (separate room; breakout room, etc.)</a:t>
            </a:r>
            <a:endParaRPr lang="en-US" dirty="0">
              <a:cs typeface="Calibri"/>
            </a:endParaRPr>
          </a:p>
          <a:p>
            <a:pPr lvl="1"/>
            <a:r>
              <a:rPr lang="en-US" dirty="0">
                <a:ea typeface="+mn-lt"/>
                <a:cs typeface="+mn-lt"/>
              </a:rPr>
              <a:t>Give reminders/warnings if necessary</a:t>
            </a:r>
            <a:endParaRPr lang="en-US" dirty="0">
              <a:cs typeface="Calibri"/>
            </a:endParaRPr>
          </a:p>
          <a:p>
            <a:r>
              <a:rPr lang="en-US" dirty="0">
                <a:ea typeface="+mn-lt"/>
                <a:cs typeface="+mn-lt"/>
              </a:rPr>
              <a:t>Don’t be afraid to end a meeting</a:t>
            </a:r>
            <a:endParaRPr lang="en-US" dirty="0"/>
          </a:p>
          <a:p>
            <a:r>
              <a:rPr lang="en-US" dirty="0">
                <a:ea typeface="+mn-lt"/>
                <a:cs typeface="+mn-lt"/>
              </a:rPr>
              <a:t>Difference between control and parties not cooperating</a:t>
            </a:r>
            <a:endParaRPr lang="en-US" dirty="0"/>
          </a:p>
        </p:txBody>
      </p:sp>
    </p:spTree>
    <p:extLst>
      <p:ext uri="{BB962C8B-B14F-4D97-AF65-F5344CB8AC3E}">
        <p14:creationId xmlns:p14="http://schemas.microsoft.com/office/powerpoint/2010/main" val="8361686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Trauma informed techniques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Forming questions in a way that does not assign responsibility, blame, or guilt</a:t>
            </a:r>
          </a:p>
          <a:p>
            <a:r>
              <a:rPr lang="en-US" dirty="0">
                <a:ea typeface="+mn-lt"/>
                <a:cs typeface="+mn-lt"/>
              </a:rPr>
              <a:t>Creating safe and comfortable interview environment/setting</a:t>
            </a:r>
            <a:endParaRPr lang="en-US" dirty="0"/>
          </a:p>
          <a:p>
            <a:r>
              <a:rPr lang="en-US" dirty="0">
                <a:ea typeface="+mn-lt"/>
                <a:cs typeface="+mn-lt"/>
              </a:rPr>
              <a:t>Understand the effects trauma can have</a:t>
            </a:r>
            <a:endParaRPr lang="en-US" dirty="0"/>
          </a:p>
          <a:p>
            <a:r>
              <a:rPr lang="en-US" dirty="0">
                <a:ea typeface="+mn-lt"/>
                <a:cs typeface="+mn-lt"/>
              </a:rPr>
              <a:t>Check your bias especially when assessing credibility</a:t>
            </a:r>
          </a:p>
          <a:p>
            <a:r>
              <a:rPr lang="en-US" dirty="0">
                <a:cs typeface="Calibri"/>
              </a:rPr>
              <a:t>Ask questions that speak to the senses </a:t>
            </a:r>
          </a:p>
        </p:txBody>
      </p:sp>
    </p:spTree>
    <p:extLst>
      <p:ext uri="{BB962C8B-B14F-4D97-AF65-F5344CB8AC3E}">
        <p14:creationId xmlns:p14="http://schemas.microsoft.com/office/powerpoint/2010/main" val="2632839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Providing empathy and validation</a:t>
            </a: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Focus on treating the individual as a whole person. </a:t>
            </a:r>
          </a:p>
          <a:p>
            <a:r>
              <a:rPr lang="en-US" dirty="0">
                <a:cs typeface="Calibri"/>
              </a:rPr>
              <a:t>As an investigator, remain neutral</a:t>
            </a:r>
          </a:p>
          <a:p>
            <a:r>
              <a:rPr lang="en-US" dirty="0">
                <a:cs typeface="Calibri"/>
              </a:rPr>
              <a:t>Practice using sample language that validates a person's experience but remains impartial</a:t>
            </a:r>
          </a:p>
          <a:p>
            <a:r>
              <a:rPr lang="en-US" dirty="0">
                <a:cs typeface="Calibri"/>
              </a:rPr>
              <a:t>Remember allow space for decisions</a:t>
            </a:r>
          </a:p>
        </p:txBody>
      </p:sp>
    </p:spTree>
    <p:extLst>
      <p:ext uri="{BB962C8B-B14F-4D97-AF65-F5344CB8AC3E}">
        <p14:creationId xmlns:p14="http://schemas.microsoft.com/office/powerpoint/2010/main" val="6137571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Note taking</a:t>
            </a: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Handwritten, typed, Zoom transcript</a:t>
            </a:r>
          </a:p>
          <a:p>
            <a:r>
              <a:rPr lang="en-US" dirty="0">
                <a:ea typeface="+mn-lt"/>
                <a:cs typeface="+mn-lt"/>
              </a:rPr>
              <a:t>Some of this is a personal preference – be consistent </a:t>
            </a:r>
            <a:endParaRPr lang="en-US" dirty="0"/>
          </a:p>
          <a:p>
            <a:r>
              <a:rPr lang="en-US" dirty="0">
                <a:ea typeface="+mn-lt"/>
                <a:cs typeface="+mn-lt"/>
              </a:rPr>
              <a:t>Have outline of meeting/interview</a:t>
            </a:r>
            <a:endParaRPr lang="en-US" dirty="0"/>
          </a:p>
          <a:p>
            <a:r>
              <a:rPr lang="en-US" dirty="0">
                <a:ea typeface="+mn-lt"/>
                <a:cs typeface="+mn-lt"/>
              </a:rPr>
              <a:t>Consider a notetaker for support</a:t>
            </a:r>
            <a:endParaRPr lang="en-US" dirty="0"/>
          </a:p>
          <a:p>
            <a:r>
              <a:rPr lang="en-US" dirty="0">
                <a:ea typeface="+mn-lt"/>
                <a:cs typeface="+mn-lt"/>
              </a:rPr>
              <a:t>Model notes after investigation report</a:t>
            </a:r>
            <a:endParaRPr lang="en-US" dirty="0"/>
          </a:p>
          <a:p>
            <a:r>
              <a:rPr lang="en-US" dirty="0">
                <a:ea typeface="+mn-lt"/>
                <a:cs typeface="+mn-lt"/>
              </a:rPr>
              <a:t>Make notations where you still have questions for follow up or for other parties</a:t>
            </a:r>
            <a:endParaRPr lang="en-US" dirty="0"/>
          </a:p>
        </p:txBody>
      </p:sp>
    </p:spTree>
    <p:extLst>
      <p:ext uri="{BB962C8B-B14F-4D97-AF65-F5344CB8AC3E}">
        <p14:creationId xmlns:p14="http://schemas.microsoft.com/office/powerpoint/2010/main" val="94981022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Common challenges &amp; tips</a:t>
            </a: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dirty="0">
                <a:ea typeface="+mn-lt"/>
                <a:cs typeface="+mn-lt"/>
              </a:rPr>
              <a:t>Common challenges </a:t>
            </a:r>
          </a:p>
          <a:p>
            <a:pPr lvl="1"/>
            <a:r>
              <a:rPr lang="en-US" dirty="0">
                <a:ea typeface="+mn-lt"/>
                <a:cs typeface="+mn-lt"/>
              </a:rPr>
              <a:t>parties talk fast or talk in circles/share repetitive information </a:t>
            </a:r>
            <a:endParaRPr lang="en-US" dirty="0">
              <a:cs typeface="Calibri"/>
            </a:endParaRPr>
          </a:p>
          <a:p>
            <a:pPr lvl="1"/>
            <a:r>
              <a:rPr lang="en-US" dirty="0">
                <a:ea typeface="+mn-lt"/>
                <a:cs typeface="+mn-lt"/>
              </a:rPr>
              <a:t>interviews are long </a:t>
            </a:r>
            <a:endParaRPr lang="en-US" dirty="0">
              <a:cs typeface="Calibri"/>
            </a:endParaRPr>
          </a:p>
          <a:p>
            <a:pPr lvl="1"/>
            <a:r>
              <a:rPr lang="en-US" dirty="0">
                <a:ea typeface="+mn-lt"/>
                <a:cs typeface="+mn-lt"/>
              </a:rPr>
              <a:t>prioritizing typing notes after interview </a:t>
            </a:r>
            <a:endParaRPr lang="en-US" dirty="0">
              <a:cs typeface="Calibri"/>
            </a:endParaRPr>
          </a:p>
          <a:p>
            <a:pPr lvl="1"/>
            <a:r>
              <a:rPr lang="en-US" dirty="0">
                <a:ea typeface="+mn-lt"/>
                <a:cs typeface="+mn-lt"/>
              </a:rPr>
              <a:t>Self-care</a:t>
            </a:r>
            <a:endParaRPr lang="en-US" dirty="0">
              <a:cs typeface="Calibri"/>
            </a:endParaRPr>
          </a:p>
          <a:p>
            <a:r>
              <a:rPr lang="en-US" dirty="0">
                <a:ea typeface="+mn-lt"/>
                <a:cs typeface="+mn-lt"/>
              </a:rPr>
              <a:t>Tips </a:t>
            </a:r>
            <a:endParaRPr lang="en-US" dirty="0"/>
          </a:p>
          <a:p>
            <a:pPr lvl="1"/>
            <a:r>
              <a:rPr lang="en-US" dirty="0">
                <a:ea typeface="+mn-lt"/>
                <a:cs typeface="+mn-lt"/>
              </a:rPr>
              <a:t>type notes/update as soon as possible after interview </a:t>
            </a:r>
            <a:endParaRPr lang="en-US" dirty="0">
              <a:cs typeface="Calibri"/>
            </a:endParaRPr>
          </a:p>
          <a:p>
            <a:pPr lvl="1"/>
            <a:r>
              <a:rPr lang="en-US" dirty="0">
                <a:ea typeface="+mn-lt"/>
                <a:cs typeface="+mn-lt"/>
              </a:rPr>
              <a:t>document thoughts for follow up </a:t>
            </a:r>
            <a:endParaRPr lang="en-US" dirty="0">
              <a:cs typeface="Calibri"/>
            </a:endParaRPr>
          </a:p>
          <a:p>
            <a:pPr lvl="1"/>
            <a:r>
              <a:rPr lang="en-US" dirty="0">
                <a:ea typeface="+mn-lt"/>
                <a:cs typeface="+mn-lt"/>
              </a:rPr>
              <a:t>have a notetaker</a:t>
            </a:r>
            <a:endParaRPr lang="en-US" dirty="0">
              <a:cs typeface="Calibri"/>
            </a:endParaRPr>
          </a:p>
          <a:p>
            <a:pPr lvl="1"/>
            <a:r>
              <a:rPr lang="en-US" dirty="0">
                <a:ea typeface="+mn-lt"/>
                <a:cs typeface="+mn-lt"/>
              </a:rPr>
              <a:t>encourage all to submit a written statement </a:t>
            </a:r>
            <a:endParaRPr lang="en-US" dirty="0">
              <a:cs typeface="Calibri"/>
            </a:endParaRPr>
          </a:p>
        </p:txBody>
      </p:sp>
    </p:spTree>
    <p:extLst>
      <p:ext uri="{BB962C8B-B14F-4D97-AF65-F5344CB8AC3E}">
        <p14:creationId xmlns:p14="http://schemas.microsoft.com/office/powerpoint/2010/main" val="41200035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Recording interviews</a:t>
            </a: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dirty="0">
                <a:ea typeface="+mn-lt"/>
                <a:cs typeface="+mn-lt"/>
              </a:rPr>
              <a:t>Allows the investigator to focus on content/information and being present during the interview</a:t>
            </a:r>
            <a:endParaRPr lang="en-US" dirty="0">
              <a:cs typeface="Calibri"/>
            </a:endParaRPr>
          </a:p>
          <a:p>
            <a:r>
              <a:rPr lang="en-US" dirty="0">
                <a:ea typeface="+mn-lt"/>
                <a:cs typeface="+mn-lt"/>
              </a:rPr>
              <a:t>Recordings can ensure that all data and information is accurate.</a:t>
            </a:r>
            <a:endParaRPr lang="en-US" dirty="0"/>
          </a:p>
          <a:p>
            <a:pPr lvl="1"/>
            <a:r>
              <a:rPr lang="en-US" dirty="0">
                <a:ea typeface="+mn-lt"/>
                <a:cs typeface="+mn-lt"/>
              </a:rPr>
              <a:t>Provides for use of direct quotes</a:t>
            </a:r>
            <a:endParaRPr lang="en-US" dirty="0">
              <a:cs typeface="Calibri"/>
            </a:endParaRPr>
          </a:p>
          <a:p>
            <a:pPr lvl="1"/>
            <a:r>
              <a:rPr lang="en-US" dirty="0">
                <a:ea typeface="+mn-lt"/>
                <a:cs typeface="+mn-lt"/>
              </a:rPr>
              <a:t>Allows for investigator to review/reflect to determine what gaps still exist</a:t>
            </a:r>
            <a:endParaRPr lang="en-US" dirty="0">
              <a:cs typeface="Calibri"/>
            </a:endParaRPr>
          </a:p>
          <a:p>
            <a:pPr lvl="1"/>
            <a:r>
              <a:rPr lang="en-US" dirty="0">
                <a:ea typeface="+mn-lt"/>
                <a:cs typeface="+mn-lt"/>
              </a:rPr>
              <a:t>Provides investigator an opportunity to refine investigation skills</a:t>
            </a:r>
            <a:endParaRPr lang="en-US" dirty="0">
              <a:cs typeface="Calibri"/>
            </a:endParaRPr>
          </a:p>
          <a:p>
            <a:r>
              <a:rPr lang="en-US" dirty="0">
                <a:ea typeface="+mn-lt"/>
                <a:cs typeface="+mn-lt"/>
              </a:rPr>
              <a:t>Recordings can be taken in multiple ways</a:t>
            </a:r>
            <a:endParaRPr lang="en-US" dirty="0"/>
          </a:p>
          <a:p>
            <a:pPr lvl="1"/>
            <a:r>
              <a:rPr lang="en-US" dirty="0">
                <a:ea typeface="+mn-lt"/>
                <a:cs typeface="+mn-lt"/>
              </a:rPr>
              <a:t>Zoom, teams, handheld, etc.</a:t>
            </a:r>
            <a:endParaRPr lang="en-US" dirty="0">
              <a:cs typeface="Calibri"/>
            </a:endParaRPr>
          </a:p>
          <a:p>
            <a:r>
              <a:rPr lang="en-US" dirty="0">
                <a:ea typeface="+mn-lt"/>
                <a:cs typeface="+mn-lt"/>
              </a:rPr>
              <a:t>Record ALL the interview - including opening information, data privacy review (ask for verbal acceptance), all "housekeeping" information</a:t>
            </a:r>
            <a:endParaRPr lang="en-US" dirty="0"/>
          </a:p>
        </p:txBody>
      </p:sp>
    </p:spTree>
    <p:extLst>
      <p:ext uri="{BB962C8B-B14F-4D97-AF65-F5344CB8AC3E}">
        <p14:creationId xmlns:p14="http://schemas.microsoft.com/office/powerpoint/2010/main" val="27804691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Recording interview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ea typeface="+mn-lt"/>
                <a:cs typeface="+mn-lt"/>
              </a:rPr>
              <a:t>There are additional nuances of recording that are different from standard interviewing.</a:t>
            </a:r>
          </a:p>
          <a:p>
            <a:pPr lvl="1"/>
            <a:r>
              <a:rPr lang="en-US" dirty="0">
                <a:ea typeface="+mn-lt"/>
                <a:cs typeface="+mn-lt"/>
              </a:rPr>
              <a:t>Open recording stating date, time, and introduction of parties (including spelling of names). End recording with time. </a:t>
            </a:r>
            <a:endParaRPr lang="en-US" dirty="0">
              <a:cs typeface="Calibri"/>
            </a:endParaRPr>
          </a:p>
          <a:p>
            <a:pPr lvl="1"/>
            <a:r>
              <a:rPr lang="en-US" dirty="0">
                <a:ea typeface="+mn-lt"/>
                <a:cs typeface="+mn-lt"/>
              </a:rPr>
              <a:t>Audio recordings do not pick up on non-verbal (head nods, etc.) – prepare parties at beginning of interview and clarify during interview if needed.</a:t>
            </a:r>
            <a:endParaRPr lang="en-US" dirty="0">
              <a:cs typeface="Calibri"/>
            </a:endParaRPr>
          </a:p>
          <a:p>
            <a:r>
              <a:rPr lang="en-US" dirty="0">
                <a:ea typeface="+mn-lt"/>
                <a:cs typeface="+mn-lt"/>
              </a:rPr>
              <a:t>Develop a plan for your recording - send for transcription, etc.</a:t>
            </a:r>
            <a:endParaRPr lang="en-US" dirty="0"/>
          </a:p>
          <a:p>
            <a:pPr lvl="1"/>
            <a:r>
              <a:rPr lang="en-US" dirty="0">
                <a:ea typeface="+mn-lt"/>
                <a:cs typeface="+mn-lt"/>
              </a:rPr>
              <a:t>This provides a typed/hard copy of the interview.</a:t>
            </a:r>
            <a:endParaRPr lang="en-US" dirty="0">
              <a:cs typeface="Calibri"/>
            </a:endParaRPr>
          </a:p>
          <a:p>
            <a:r>
              <a:rPr lang="en-US" dirty="0">
                <a:ea typeface="+mn-lt"/>
                <a:cs typeface="+mn-lt"/>
              </a:rPr>
              <a:t>Transcription review</a:t>
            </a:r>
            <a:endParaRPr lang="en-US" dirty="0"/>
          </a:p>
          <a:p>
            <a:pPr lvl="1"/>
            <a:r>
              <a:rPr lang="en-US" dirty="0">
                <a:ea typeface="+mn-lt"/>
                <a:cs typeface="+mn-lt"/>
              </a:rPr>
              <a:t>Determine if you want to add this as a part of your process</a:t>
            </a:r>
            <a:endParaRPr lang="en-US" dirty="0">
              <a:cs typeface="Calibri"/>
            </a:endParaRPr>
          </a:p>
          <a:p>
            <a:pPr lvl="1"/>
            <a:r>
              <a:rPr lang="en-US" dirty="0">
                <a:cs typeface="Calibri"/>
              </a:rPr>
              <a:t>Who can attend to complete the review</a:t>
            </a:r>
          </a:p>
        </p:txBody>
      </p:sp>
    </p:spTree>
    <p:extLst>
      <p:ext uri="{BB962C8B-B14F-4D97-AF65-F5344CB8AC3E}">
        <p14:creationId xmlns:p14="http://schemas.microsoft.com/office/powerpoint/2010/main" val="10778393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Recording considerations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Contracts for transcription</a:t>
            </a:r>
            <a:endParaRPr lang="en-US" dirty="0"/>
          </a:p>
          <a:p>
            <a:pPr lvl="1"/>
            <a:r>
              <a:rPr lang="en-US" dirty="0">
                <a:ea typeface="+mn-lt"/>
                <a:cs typeface="+mn-lt"/>
              </a:rPr>
              <a:t>REV.com, other transcription services. </a:t>
            </a:r>
          </a:p>
          <a:p>
            <a:r>
              <a:rPr lang="en-US" dirty="0">
                <a:ea typeface="+mn-lt"/>
                <a:cs typeface="+mn-lt"/>
              </a:rPr>
              <a:t>Access to transcripts</a:t>
            </a:r>
            <a:endParaRPr lang="en-US" dirty="0">
              <a:cs typeface="Calibri"/>
            </a:endParaRPr>
          </a:p>
          <a:p>
            <a:pPr lvl="1"/>
            <a:r>
              <a:rPr lang="en-US" dirty="0">
                <a:ea typeface="+mn-lt"/>
                <a:cs typeface="+mn-lt"/>
              </a:rPr>
              <a:t>Who, when, why</a:t>
            </a:r>
            <a:endParaRPr lang="en-US" dirty="0">
              <a:cs typeface="Calibri"/>
            </a:endParaRPr>
          </a:p>
          <a:p>
            <a:r>
              <a:rPr lang="en-US" dirty="0">
                <a:ea typeface="+mn-lt"/>
                <a:cs typeface="+mn-lt"/>
              </a:rPr>
              <a:t>Storage of recordings and transcripts</a:t>
            </a:r>
            <a:endParaRPr lang="en-US" dirty="0"/>
          </a:p>
          <a:p>
            <a:r>
              <a:rPr lang="en-US" dirty="0">
                <a:ea typeface="+mn-lt"/>
                <a:cs typeface="+mn-lt"/>
              </a:rPr>
              <a:t>Data retention policies</a:t>
            </a:r>
            <a:endParaRPr lang="en-US" dirty="0"/>
          </a:p>
        </p:txBody>
      </p:sp>
    </p:spTree>
    <p:extLst>
      <p:ext uri="{BB962C8B-B14F-4D97-AF65-F5344CB8AC3E}">
        <p14:creationId xmlns:p14="http://schemas.microsoft.com/office/powerpoint/2010/main" val="24593851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000" dirty="0">
                <a:solidFill>
                  <a:schemeClr val="tx1"/>
                </a:solidFill>
              </a:rPr>
              <a:t>Case Studies</a:t>
            </a:r>
          </a:p>
        </p:txBody>
      </p:sp>
      <p:sp>
        <p:nvSpPr>
          <p:cNvPr id="3" name="Text Placeholder 2">
            <a:extLst>
              <a:ext uri="{FF2B5EF4-FFF2-40B4-BE49-F238E27FC236}">
                <a16:creationId xmlns:a16="http://schemas.microsoft.com/office/drawing/2014/main" id="{F3EE7386-B62C-1983-4D3B-8DE11F753D1B}"/>
              </a:ext>
              <a:ext uri="{C183D7F6-B498-43B3-948B-1728B52AA6E4}">
                <adec:decorative xmlns:adec="http://schemas.microsoft.com/office/drawing/2017/decorative" val="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522052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553325"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2800" b="1" i="0" u="none" strike="noStrike" kern="1200" cap="all" spc="0" normalizeH="0" baseline="0" noProof="0" dirty="0">
                <a:ln>
                  <a:noFill/>
                </a:ln>
                <a:solidFill>
                  <a:srgbClr val="0C2340"/>
                </a:solidFill>
                <a:effectLst/>
                <a:uLnTx/>
                <a:uFillTx/>
                <a:latin typeface="+mn-lt"/>
                <a:ea typeface="+mn-ea"/>
                <a:cs typeface="+mn-cs"/>
              </a:rPr>
              <a:t>Bias related incident advisory teams</a:t>
            </a:r>
          </a:p>
        </p:txBody>
      </p:sp>
      <p:sp>
        <p:nvSpPr>
          <p:cNvPr id="2" name="Content Placeholder 1"/>
          <p:cNvSpPr>
            <a:spLocks noGrp="1"/>
          </p:cNvSpPr>
          <p:nvPr>
            <p:ph idx="1"/>
          </p:nvPr>
        </p:nvSpPr>
        <p:spPr/>
        <p:txBody>
          <a:bodyPr/>
          <a:lstStyle/>
          <a:p>
            <a:r>
              <a:rPr lang="en-US" dirty="0"/>
              <a:t>For use when there are campus wide issues requiring immediate response.</a:t>
            </a:r>
          </a:p>
          <a:p>
            <a:r>
              <a:rPr lang="en-US" dirty="0"/>
              <a:t>Can be used along with Behavioral Incident Team (BIT)</a:t>
            </a:r>
          </a:p>
          <a:p>
            <a:r>
              <a:rPr lang="en-US" dirty="0"/>
              <a:t>Allows for cross functions to come together for planning response</a:t>
            </a:r>
          </a:p>
          <a:p>
            <a:endParaRPr lang="en-US" dirty="0"/>
          </a:p>
        </p:txBody>
      </p:sp>
    </p:spTree>
    <p:extLst>
      <p:ext uri="{BB962C8B-B14F-4D97-AF65-F5344CB8AC3E}">
        <p14:creationId xmlns:p14="http://schemas.microsoft.com/office/powerpoint/2010/main" val="1879652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1B.1 Policy Implemented through 1B.1.1 Procedure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981199"/>
            <a:ext cx="8229600" cy="3962401"/>
          </a:xfrm>
        </p:spPr>
        <p:txBody>
          <a:bodyPr/>
          <a:lstStyle/>
          <a:p>
            <a:endParaRPr lang="en-US" altLang="en-US"/>
          </a:p>
          <a:p>
            <a:r>
              <a:rPr lang="en-US">
                <a:solidFill>
                  <a:schemeClr val="tx1"/>
                </a:solidFill>
              </a:rPr>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a:t>. </a:t>
            </a:r>
          </a:p>
          <a:p>
            <a:pPr marL="0" indent="0">
              <a:buNone/>
            </a:pPr>
            <a:endParaRPr lang="en-US"/>
          </a:p>
        </p:txBody>
      </p:sp>
    </p:spTree>
    <p:extLst>
      <p:ext uri="{BB962C8B-B14F-4D97-AF65-F5344CB8AC3E}">
        <p14:creationId xmlns:p14="http://schemas.microsoft.com/office/powerpoint/2010/main" val="1708212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000" dirty="0">
                <a:solidFill>
                  <a:schemeClr val="tx1"/>
                </a:solidFill>
              </a:rPr>
              <a:t>Overview of Data Practices</a:t>
            </a:r>
          </a:p>
        </p:txBody>
      </p:sp>
      <p:sp>
        <p:nvSpPr>
          <p:cNvPr id="4" name="Text Placeholder 4">
            <a:extLst>
              <a:ext uri="{FF2B5EF4-FFF2-40B4-BE49-F238E27FC236}">
                <a16:creationId xmlns:a16="http://schemas.microsoft.com/office/drawing/2014/main" id="{8698CFB2-30F3-5D56-8E60-1A2288A28BCF}"/>
              </a:ext>
            </a:extLst>
          </p:cNvPr>
          <p:cNvSpPr txBox="1">
            <a:spLocks/>
          </p:cNvSpPr>
          <p:nvPr/>
        </p:nvSpPr>
        <p:spPr>
          <a:xfrm>
            <a:off x="708841" y="4509381"/>
            <a:ext cx="3195263" cy="1255594"/>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800" dirty="0">
                <a:cs typeface="Calibri"/>
              </a:rPr>
              <a:t>Daniel McCabe</a:t>
            </a:r>
          </a:p>
          <a:p>
            <a:pPr marL="0" indent="0">
              <a:buNone/>
            </a:pPr>
            <a:r>
              <a:rPr lang="en-US" sz="1400" dirty="0">
                <a:cs typeface="Calibri"/>
              </a:rPr>
              <a:t>Office of General Counsel</a:t>
            </a:r>
            <a:endParaRPr lang="en-US" sz="1400" dirty="0"/>
          </a:p>
        </p:txBody>
      </p:sp>
      <p:sp>
        <p:nvSpPr>
          <p:cNvPr id="3" name="Text Placeholder 2">
            <a:extLst>
              <a:ext uri="{FF2B5EF4-FFF2-40B4-BE49-F238E27FC236}">
                <a16:creationId xmlns:a16="http://schemas.microsoft.com/office/drawing/2014/main" id="{F3EE7386-B62C-1983-4D3B-8DE11F753D1B}"/>
              </a:ext>
              <a:ext uri="{C183D7F6-B498-43B3-948B-1728B52AA6E4}">
                <adec:decorative xmlns:adec="http://schemas.microsoft.com/office/drawing/2017/decorative" val="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68543136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Planning the investigation</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pPr marL="0" indent="0" algn="ctr" fontAlgn="base">
              <a:buNone/>
            </a:pPr>
            <a:r>
              <a:rPr lang="en-US" dirty="0"/>
              <a:t>Minnesota Statutes Chapter 13​</a:t>
            </a:r>
          </a:p>
          <a:p>
            <a:pPr marL="0" indent="0" algn="ctr">
              <a:buNone/>
            </a:pPr>
            <a:r>
              <a:rPr lang="en-US" dirty="0"/>
              <a:t>Minnesota Rules Chapter 1205</a:t>
            </a:r>
            <a:endParaRPr lang="en-US" dirty="0">
              <a:cs typeface="Calibri"/>
            </a:endParaRPr>
          </a:p>
          <a:p>
            <a:r>
              <a:rPr lang="en-US" dirty="0"/>
              <a:t>MGDPA: primary state law on privacy and handling of all government data.​</a:t>
            </a:r>
            <a:endParaRPr lang="en-US" dirty="0">
              <a:cs typeface="Calibri"/>
            </a:endParaRPr>
          </a:p>
          <a:p>
            <a:pPr fontAlgn="base"/>
            <a:r>
              <a:rPr lang="en-US" dirty="0"/>
              <a:t>Government data is defined as: all data created, collected, received or disseminated by government in any physical form.​</a:t>
            </a:r>
            <a:endParaRPr lang="en-US" dirty="0">
              <a:cs typeface="Calibri"/>
            </a:endParaRPr>
          </a:p>
          <a:p>
            <a:pPr fontAlgn="base"/>
            <a:r>
              <a:rPr lang="en-US" dirty="0"/>
              <a:t>Includes investigation data!</a:t>
            </a:r>
            <a:endParaRPr lang="en-US" dirty="0">
              <a:cs typeface="Calibri"/>
            </a:endParaRPr>
          </a:p>
        </p:txBody>
      </p:sp>
    </p:spTree>
    <p:extLst>
      <p:ext uri="{BB962C8B-B14F-4D97-AF65-F5344CB8AC3E}">
        <p14:creationId xmlns:p14="http://schemas.microsoft.com/office/powerpoint/2010/main" val="204415016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95300" y="3048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1B.1.1 Investigation Records are </a:t>
            </a:r>
            <a:r>
              <a:rPr kumimoji="0" lang="en-US" sz="3600" b="1" i="1" u="none" strike="noStrike" kern="1200" cap="none" spc="0" normalizeH="0" baseline="0" noProof="0" dirty="0">
                <a:ln>
                  <a:noFill/>
                </a:ln>
                <a:solidFill>
                  <a:schemeClr val="tx2"/>
                </a:solidFill>
                <a:effectLst/>
                <a:uLnTx/>
                <a:uFillTx/>
                <a:latin typeface="+mn-lt"/>
                <a:ea typeface="+mn-ea"/>
                <a:cs typeface="+mn-cs"/>
              </a:rPr>
              <a:t>Government Data</a:t>
            </a:r>
          </a:p>
        </p:txBody>
      </p:sp>
      <p:sp>
        <p:nvSpPr>
          <p:cNvPr id="2" name="Content Placeholder 1"/>
          <p:cNvSpPr>
            <a:spLocks noGrp="1"/>
          </p:cNvSpPr>
          <p:nvPr>
            <p:ph idx="1"/>
          </p:nvPr>
        </p:nvSpPr>
        <p:spPr/>
        <p:txBody>
          <a:bodyPr/>
          <a:lstStyle/>
          <a:p>
            <a:r>
              <a:rPr lang="en-US" dirty="0"/>
              <a:t>Records that you collect, create and maintain for an investigation – in any tangible form – are </a:t>
            </a:r>
            <a:r>
              <a:rPr lang="en-US" i="1" dirty="0"/>
              <a:t>government data </a:t>
            </a:r>
            <a:r>
              <a:rPr lang="en-US" dirty="0"/>
              <a:t>under the Minnesota Government Data Practices Act (MGDPA).</a:t>
            </a:r>
          </a:p>
          <a:p>
            <a:r>
              <a:rPr lang="en-US" dirty="0"/>
              <a:t>Records on individual students are also subject to the federal Family Educational Rights and Privacy Act (FERPA), including as part of employee investigation.</a:t>
            </a:r>
          </a:p>
        </p:txBody>
      </p:sp>
    </p:spTree>
    <p:extLst>
      <p:ext uri="{BB962C8B-B14F-4D97-AF65-F5344CB8AC3E}">
        <p14:creationId xmlns:p14="http://schemas.microsoft.com/office/powerpoint/2010/main" val="133478377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Data About Individuals</a:t>
            </a:r>
          </a:p>
        </p:txBody>
      </p:sp>
      <p:sp>
        <p:nvSpPr>
          <p:cNvPr id="2" name="Content Placeholder 1"/>
          <p:cNvSpPr>
            <a:spLocks noGrp="1"/>
          </p:cNvSpPr>
          <p:nvPr>
            <p:ph idx="1"/>
          </p:nvPr>
        </p:nvSpPr>
        <p:spPr/>
        <p:txBody>
          <a:bodyPr/>
          <a:lstStyle/>
          <a:p>
            <a:r>
              <a:rPr lang="en-US" dirty="0"/>
              <a:t>Data about individual students and employees are presumed </a:t>
            </a:r>
            <a:r>
              <a:rPr lang="en-US" i="1" dirty="0"/>
              <a:t>private</a:t>
            </a:r>
            <a:r>
              <a:rPr lang="en-US" dirty="0"/>
              <a:t>.</a:t>
            </a:r>
          </a:p>
          <a:p>
            <a:pPr marL="0" indent="0">
              <a:buNone/>
            </a:pPr>
            <a:endParaRPr lang="en-US" dirty="0"/>
          </a:p>
          <a:p>
            <a:pPr lvl="1"/>
            <a:r>
              <a:rPr lang="en-US" dirty="0"/>
              <a:t>Personally identifiable data collected from employee/student witnesses can be “about” the speaker, others or both.</a:t>
            </a:r>
          </a:p>
        </p:txBody>
      </p:sp>
    </p:spTree>
    <p:extLst>
      <p:ext uri="{BB962C8B-B14F-4D97-AF65-F5344CB8AC3E}">
        <p14:creationId xmlns:p14="http://schemas.microsoft.com/office/powerpoint/2010/main" val="123873979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Private Data Access</a:t>
            </a:r>
          </a:p>
        </p:txBody>
      </p:sp>
      <p:sp>
        <p:nvSpPr>
          <p:cNvPr id="2" name="Content Placeholder 1"/>
          <p:cNvSpPr>
            <a:spLocks noGrp="1"/>
          </p:cNvSpPr>
          <p:nvPr>
            <p:ph idx="1"/>
          </p:nvPr>
        </p:nvSpPr>
        <p:spPr/>
        <p:txBody>
          <a:bodyPr>
            <a:normAutofit/>
          </a:bodyPr>
          <a:lstStyle/>
          <a:p>
            <a:pPr fontAlgn="ctr"/>
            <a:r>
              <a:rPr lang="en-US" sz="3200" dirty="0"/>
              <a:t>Private data are available to</a:t>
            </a:r>
            <a:r>
              <a:rPr lang="en-US" sz="4000" dirty="0"/>
              <a:t>:</a:t>
            </a:r>
          </a:p>
          <a:p>
            <a:pPr marL="0" indent="0" fontAlgn="ctr">
              <a:lnSpc>
                <a:spcPts val="3200"/>
              </a:lnSpc>
              <a:spcBef>
                <a:spcPts val="600"/>
              </a:spcBef>
              <a:buNone/>
            </a:pPr>
            <a:endParaRPr lang="en-US" sz="4000" dirty="0"/>
          </a:p>
          <a:p>
            <a:pPr lvl="1" fontAlgn="ctr"/>
            <a:r>
              <a:rPr lang="en-US" dirty="0"/>
              <a:t>Subject (if more than one may withhold);</a:t>
            </a:r>
          </a:p>
          <a:p>
            <a:pPr lvl="1" fontAlgn="ctr"/>
            <a:r>
              <a:rPr lang="en-US" dirty="0"/>
              <a:t>C/U officials, others working on behalf of C/U if “need-to-know”;</a:t>
            </a:r>
          </a:p>
          <a:p>
            <a:pPr lvl="1" fontAlgn="ctr"/>
            <a:r>
              <a:rPr lang="en-US" dirty="0"/>
              <a:t>Others authorized in writing by subject;</a:t>
            </a:r>
          </a:p>
          <a:p>
            <a:pPr lvl="1" fontAlgn="ctr"/>
            <a:r>
              <a:rPr lang="en-US" dirty="0"/>
              <a:t>Others as permitted by law.</a:t>
            </a:r>
          </a:p>
          <a:p>
            <a:endParaRPr lang="en-US" dirty="0"/>
          </a:p>
        </p:txBody>
      </p:sp>
    </p:spTree>
    <p:extLst>
      <p:ext uri="{BB962C8B-B14F-4D97-AF65-F5344CB8AC3E}">
        <p14:creationId xmlns:p14="http://schemas.microsoft.com/office/powerpoint/2010/main" val="314612919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Treat Active Investigational Data as </a:t>
            </a:r>
            <a:r>
              <a:rPr kumimoji="0" lang="en-US" sz="3600" b="1" i="1" u="none" strike="noStrike" kern="1200" cap="none" spc="0" normalizeH="0" baseline="0" noProof="0" dirty="0">
                <a:ln>
                  <a:noFill/>
                </a:ln>
                <a:solidFill>
                  <a:schemeClr val="tx2"/>
                </a:solidFill>
                <a:effectLst/>
                <a:uLnTx/>
                <a:uFillTx/>
                <a:latin typeface="+mn-lt"/>
                <a:ea typeface="+mn-ea"/>
                <a:cs typeface="+mn-cs"/>
              </a:rPr>
              <a:t>Confidential</a:t>
            </a:r>
          </a:p>
        </p:txBody>
      </p:sp>
      <p:sp>
        <p:nvSpPr>
          <p:cNvPr id="2" name="Content Placeholder 1"/>
          <p:cNvSpPr>
            <a:spLocks noGrp="1"/>
          </p:cNvSpPr>
          <p:nvPr>
            <p:ph idx="1"/>
          </p:nvPr>
        </p:nvSpPr>
        <p:spPr>
          <a:xfrm>
            <a:off x="457200" y="1600201"/>
            <a:ext cx="8229600" cy="3962399"/>
          </a:xfrm>
        </p:spPr>
        <p:txBody>
          <a:bodyPr>
            <a:noAutofit/>
          </a:bodyPr>
          <a:lstStyle/>
          <a:p>
            <a:pPr fontAlgn="ctr"/>
            <a:r>
              <a:rPr lang="en-US" sz="2600" dirty="0"/>
              <a:t>May share with other school officials who have legitimate business “need-to-know” about specific information;</a:t>
            </a:r>
          </a:p>
          <a:p>
            <a:pPr fontAlgn="ctr"/>
            <a:r>
              <a:rPr lang="en-US" sz="2600" b="1" dirty="0"/>
              <a:t>Not available to subject employee </a:t>
            </a:r>
            <a:r>
              <a:rPr lang="en-US" sz="2600" dirty="0"/>
              <a:t>(may be available to student subject);</a:t>
            </a:r>
          </a:p>
          <a:p>
            <a:pPr fontAlgn="ctr"/>
            <a:r>
              <a:rPr lang="en-US" sz="2600" dirty="0"/>
              <a:t>May NOT share with third parties (including union reps) unless</a:t>
            </a:r>
          </a:p>
          <a:p>
            <a:pPr lvl="1" fontAlgn="ctr"/>
            <a:r>
              <a:rPr lang="en-US" sz="2600" dirty="0"/>
              <a:t>Specifically legally authorized.</a:t>
            </a:r>
          </a:p>
          <a:p>
            <a:pPr marL="0" indent="0">
              <a:buNone/>
            </a:pPr>
            <a:r>
              <a:rPr lang="en-US" sz="2600" dirty="0"/>
              <a:t>Always seek assistance before disclosing!</a:t>
            </a:r>
          </a:p>
        </p:txBody>
      </p:sp>
    </p:spTree>
    <p:extLst>
      <p:ext uri="{BB962C8B-B14F-4D97-AF65-F5344CB8AC3E}">
        <p14:creationId xmlns:p14="http://schemas.microsoft.com/office/powerpoint/2010/main" val="155700308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Caveat:  Due Process</a:t>
            </a:r>
          </a:p>
        </p:txBody>
      </p:sp>
      <p:sp>
        <p:nvSpPr>
          <p:cNvPr id="2" name="Content Placeholder 1"/>
          <p:cNvSpPr>
            <a:spLocks noGrp="1"/>
          </p:cNvSpPr>
          <p:nvPr>
            <p:ph idx="1"/>
          </p:nvPr>
        </p:nvSpPr>
        <p:spPr/>
        <p:txBody>
          <a:bodyPr>
            <a:normAutofit/>
          </a:bodyPr>
          <a:lstStyle/>
          <a:p>
            <a:pPr marL="742950" lvl="2" indent="-342900" fontAlgn="ctr">
              <a:lnSpc>
                <a:spcPct val="80000"/>
              </a:lnSpc>
            </a:pPr>
            <a:r>
              <a:rPr lang="en-US" sz="2600" dirty="0"/>
              <a:t>Respondent must be informed about charges in order to defend BUT</a:t>
            </a:r>
          </a:p>
          <a:p>
            <a:pPr marL="1200150" lvl="3" indent="-342900" fontAlgn="ctr">
              <a:lnSpc>
                <a:spcPct val="80000"/>
              </a:lnSpc>
            </a:pPr>
            <a:r>
              <a:rPr lang="en-US" sz="2400" dirty="0"/>
              <a:t>Not the same as access to active investigation data</a:t>
            </a:r>
          </a:p>
          <a:p>
            <a:pPr marL="857250" lvl="3" indent="0" fontAlgn="ctr">
              <a:lnSpc>
                <a:spcPct val="80000"/>
              </a:lnSpc>
              <a:buNone/>
            </a:pPr>
            <a:endParaRPr lang="en-US" sz="2400" b="1" dirty="0"/>
          </a:p>
          <a:p>
            <a:pPr marL="857250" lvl="2" indent="-457200" fontAlgn="ctr">
              <a:lnSpc>
                <a:spcPct val="80000"/>
              </a:lnSpc>
            </a:pPr>
            <a:r>
              <a:rPr lang="en-US" sz="2600" dirty="0"/>
              <a:t>Complainants/respondents must receive sufficient information to be able to appeal initial 1B.1.1 decision.</a:t>
            </a:r>
          </a:p>
          <a:p>
            <a:endParaRPr lang="en-US" dirty="0"/>
          </a:p>
        </p:txBody>
      </p:sp>
    </p:spTree>
    <p:extLst>
      <p:ext uri="{BB962C8B-B14F-4D97-AF65-F5344CB8AC3E}">
        <p14:creationId xmlns:p14="http://schemas.microsoft.com/office/powerpoint/2010/main" val="307167854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Employee Issues Under MGDPA</a:t>
            </a:r>
          </a:p>
        </p:txBody>
      </p:sp>
      <p:sp>
        <p:nvSpPr>
          <p:cNvPr id="2" name="Content Placeholder 1"/>
          <p:cNvSpPr>
            <a:spLocks noGrp="1"/>
          </p:cNvSpPr>
          <p:nvPr>
            <p:ph idx="1"/>
          </p:nvPr>
        </p:nvSpPr>
        <p:spPr/>
        <p:txBody>
          <a:bodyPr>
            <a:normAutofit lnSpcReduction="10000"/>
          </a:bodyPr>
          <a:lstStyle/>
          <a:p>
            <a:r>
              <a:rPr lang="en-US" dirty="0"/>
              <a:t>ID of harassment complainant or other witnesses NOT available to employee respondent if</a:t>
            </a:r>
          </a:p>
          <a:p>
            <a:pPr lvl="1"/>
            <a:r>
              <a:rPr lang="en-US" dirty="0"/>
              <a:t>Access would threaten their safety or subject them to further harassment</a:t>
            </a:r>
          </a:p>
          <a:p>
            <a:pPr lvl="1"/>
            <a:endParaRPr lang="en-US" dirty="0"/>
          </a:p>
          <a:p>
            <a:r>
              <a:rPr lang="en-US" dirty="0"/>
              <a:t>Existence and status of a complaint are always PUBLIC, i.e., “there is a complaint and it is under investigation”</a:t>
            </a:r>
          </a:p>
          <a:p>
            <a:pPr lvl="2"/>
            <a:r>
              <a:rPr lang="en-US" dirty="0"/>
              <a:t>NOT the nature of the complaint!</a:t>
            </a:r>
          </a:p>
          <a:p>
            <a:pPr lvl="2"/>
            <a:r>
              <a:rPr lang="en-US" i="1" dirty="0"/>
              <a:t>The context of a question matters</a:t>
            </a:r>
            <a:r>
              <a:rPr lang="en-US" dirty="0"/>
              <a:t> . . . </a:t>
            </a:r>
          </a:p>
        </p:txBody>
      </p:sp>
    </p:spTree>
    <p:extLst>
      <p:ext uri="{BB962C8B-B14F-4D97-AF65-F5344CB8AC3E}">
        <p14:creationId xmlns:p14="http://schemas.microsoft.com/office/powerpoint/2010/main" val="186591584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Discipline</a:t>
            </a:r>
          </a:p>
        </p:txBody>
      </p:sp>
      <p:sp>
        <p:nvSpPr>
          <p:cNvPr id="2" name="Content Placeholder 1"/>
          <p:cNvSpPr>
            <a:spLocks noGrp="1"/>
          </p:cNvSpPr>
          <p:nvPr>
            <p:ph idx="1"/>
          </p:nvPr>
        </p:nvSpPr>
        <p:spPr/>
        <p:txBody>
          <a:bodyPr/>
          <a:lstStyle/>
          <a:p>
            <a:r>
              <a:rPr lang="en-US" b="1" dirty="0"/>
              <a:t>Default rule</a:t>
            </a:r>
            <a:r>
              <a:rPr lang="en-US" dirty="0"/>
              <a:t>:  treat decision as “private” unless/until applicable law permits disclosure.</a:t>
            </a:r>
          </a:p>
          <a:p>
            <a:r>
              <a:rPr lang="en-US" dirty="0"/>
              <a:t>Disclosure rules for employee and student discipline are different.</a:t>
            </a:r>
          </a:p>
          <a:p>
            <a:r>
              <a:rPr lang="en-US" dirty="0"/>
              <a:t>Notice of a no-contact order must be provided to affected individuals for enforcement.</a:t>
            </a:r>
          </a:p>
        </p:txBody>
      </p:sp>
    </p:spTree>
    <p:extLst>
      <p:ext uri="{BB962C8B-B14F-4D97-AF65-F5344CB8AC3E}">
        <p14:creationId xmlns:p14="http://schemas.microsoft.com/office/powerpoint/2010/main" val="107666123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700" b="1" i="0" u="none" strike="noStrike" kern="1200" cap="none" spc="0" normalizeH="0" baseline="0" noProof="0" dirty="0">
                <a:ln>
                  <a:noFill/>
                </a:ln>
                <a:solidFill>
                  <a:schemeClr val="tx2"/>
                </a:solidFill>
                <a:effectLst/>
                <a:uLnTx/>
                <a:uFillTx/>
                <a:latin typeface="+mn-lt"/>
                <a:ea typeface="+mn-ea"/>
                <a:cs typeface="+mn-cs"/>
              </a:rPr>
              <a:t>Discipline: Employees</a:t>
            </a:r>
          </a:p>
        </p:txBody>
      </p:sp>
      <p:sp>
        <p:nvSpPr>
          <p:cNvPr id="2" name="Content Placeholder 1"/>
          <p:cNvSpPr>
            <a:spLocks noGrp="1"/>
          </p:cNvSpPr>
          <p:nvPr>
            <p:ph idx="1"/>
          </p:nvPr>
        </p:nvSpPr>
        <p:spPr/>
        <p:txBody>
          <a:bodyPr>
            <a:normAutofit lnSpcReduction="10000"/>
          </a:bodyPr>
          <a:lstStyle/>
          <a:p>
            <a:pPr marL="0" indent="0">
              <a:buNone/>
            </a:pPr>
            <a:r>
              <a:rPr lang="en-US" dirty="0"/>
              <a:t>(see chart in materials)</a:t>
            </a:r>
          </a:p>
          <a:p>
            <a:r>
              <a:rPr lang="en-US" sz="2600" dirty="0"/>
              <a:t>FINAL discipline (action taken and basis) is PUBLIC</a:t>
            </a:r>
          </a:p>
          <a:p>
            <a:pPr lvl="1"/>
            <a:r>
              <a:rPr lang="en-US" sz="2600" dirty="0"/>
              <a:t>After all CBA process exhausted; or</a:t>
            </a:r>
          </a:p>
          <a:p>
            <a:pPr lvl="1"/>
            <a:r>
              <a:rPr lang="en-US" sz="2600" dirty="0"/>
              <a:t>Employee with no CBA rights has been notified.</a:t>
            </a:r>
          </a:p>
          <a:p>
            <a:r>
              <a:rPr lang="en-US" sz="2600" dirty="0"/>
              <a:t>If no discipline:  all remains private.</a:t>
            </a:r>
          </a:p>
          <a:p>
            <a:pPr lvl="1"/>
            <a:r>
              <a:rPr lang="en-US" sz="2200" dirty="0"/>
              <a:t>But sex harassment victims entitled to certain remedial action information.</a:t>
            </a:r>
          </a:p>
          <a:p>
            <a:r>
              <a:rPr lang="en-US" sz="2600" dirty="0"/>
              <a:t>Investigation of </a:t>
            </a:r>
            <a:r>
              <a:rPr lang="en-US" sz="2600" i="1" dirty="0"/>
              <a:t>public official </a:t>
            </a:r>
            <a:r>
              <a:rPr lang="en-US" sz="2600" dirty="0"/>
              <a:t>(president and other high level administrators) is public regardless of disciplinary decision.</a:t>
            </a:r>
          </a:p>
          <a:p>
            <a:pPr marL="457200" lvl="1" indent="0">
              <a:buNone/>
            </a:pPr>
            <a:endParaRPr lang="en-US" dirty="0"/>
          </a:p>
        </p:txBody>
      </p:sp>
    </p:spTree>
    <p:extLst>
      <p:ext uri="{BB962C8B-B14F-4D97-AF65-F5344CB8AC3E}">
        <p14:creationId xmlns:p14="http://schemas.microsoft.com/office/powerpoint/2010/main" val="838362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46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1B.1 Prohibits Retaliation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85000" lnSpcReduction="20000"/>
          </a:bodyPr>
          <a:lstStyle/>
          <a:p>
            <a:pPr marL="0" indent="0">
              <a:buNone/>
            </a:pPr>
            <a:r>
              <a:rPr lang="en-US" altLang="en-US">
                <a:solidFill>
                  <a:schemeClr val="bg2"/>
                </a:solidFill>
              </a:rPr>
              <a:t>Retaliation is prohibited at Minnesota State. </a:t>
            </a:r>
          </a:p>
          <a:p>
            <a:pPr marL="0" indent="0">
              <a:buNone/>
            </a:pPr>
            <a:r>
              <a:rPr lang="en-US" altLang="en-US"/>
              <a:t>Retaliations includes, but is not limited to, engaging in any form of intimidation, reprisal or harassment against an individual because the person:</a:t>
            </a:r>
          </a:p>
          <a:p>
            <a:pPr lvl="1"/>
            <a:r>
              <a:rPr lang="en-US" altLang="en-US"/>
              <a:t>Made a complaint or other communication under 1B.1 or 1B.3;</a:t>
            </a:r>
          </a:p>
          <a:p>
            <a:pPr lvl="1"/>
            <a:r>
              <a:rPr lang="en-US" altLang="en-US"/>
              <a:t>Assisted or participated in an investigation or process under these policies, regardless of whether a claim of discrimination or harassment was substantiated (or other applicable laws and policies); </a:t>
            </a:r>
            <a:r>
              <a:rPr lang="en-US" altLang="en-US" b="1" u="sng"/>
              <a:t>or</a:t>
            </a:r>
          </a:p>
          <a:p>
            <a:pPr lvl="1"/>
            <a:r>
              <a:rPr lang="en-US" altLang="en-US"/>
              <a:t>Associated with a person or group of persons who are members of a protected class; </a:t>
            </a:r>
            <a:r>
              <a:rPr lang="en-US" altLang="en-US" b="1" u="sng"/>
              <a:t>or</a:t>
            </a:r>
          </a:p>
          <a:p>
            <a:pPr lvl="1"/>
            <a:r>
              <a:rPr lang="en-US" altLang="en-US"/>
              <a:t>Made a complaint or assisted or participated in any manner in an investigation or process with the EEOC, the U.S. Department of Education (OCR), the MN Dept of Human Rights or other enforcement agencies, under any federal or state non discrimination law.</a:t>
            </a:r>
          </a:p>
          <a:p>
            <a:pPr marL="0" indent="0">
              <a:buNone/>
            </a:pPr>
            <a:endParaRPr lang="en-US"/>
          </a:p>
        </p:txBody>
      </p:sp>
    </p:spTree>
    <p:extLst>
      <p:ext uri="{BB962C8B-B14F-4D97-AF65-F5344CB8AC3E}">
        <p14:creationId xmlns:p14="http://schemas.microsoft.com/office/powerpoint/2010/main" val="34445115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Student </a:t>
            </a:r>
            <a:r>
              <a:rPr kumimoji="0" lang="en-US" sz="3600" b="1" i="1" u="none" strike="noStrike" kern="1200" cap="none" spc="0" normalizeH="0" baseline="0" noProof="0" dirty="0">
                <a:ln>
                  <a:noFill/>
                </a:ln>
                <a:solidFill>
                  <a:schemeClr val="tx2"/>
                </a:solidFill>
                <a:effectLst/>
                <a:uLnTx/>
                <a:uFillTx/>
                <a:latin typeface="+mn-lt"/>
                <a:ea typeface="+mn-ea"/>
                <a:cs typeface="+mn-cs"/>
              </a:rPr>
              <a:t>Crimes of Violence</a:t>
            </a:r>
          </a:p>
        </p:txBody>
      </p:sp>
      <p:sp>
        <p:nvSpPr>
          <p:cNvPr id="2" name="Content Placeholder 1"/>
          <p:cNvSpPr>
            <a:spLocks noGrp="1"/>
          </p:cNvSpPr>
          <p:nvPr>
            <p:ph idx="1"/>
          </p:nvPr>
        </p:nvSpPr>
        <p:spPr/>
        <p:txBody>
          <a:bodyPr/>
          <a:lstStyle/>
          <a:p>
            <a:r>
              <a:rPr lang="en-US" sz="2600"/>
              <a:t>Discipline and investigation data about students almost always remains private.  Exceptions for </a:t>
            </a:r>
            <a:r>
              <a:rPr lang="en-US" sz="2600" i="1"/>
              <a:t>crimes of violence</a:t>
            </a:r>
            <a:r>
              <a:rPr lang="en-US" sz="2600"/>
              <a:t>:</a:t>
            </a:r>
          </a:p>
          <a:p>
            <a:pPr lvl="1"/>
            <a:r>
              <a:rPr lang="en-US" sz="2200"/>
              <a:t>If 1B.1.1 investigation includes a charge of </a:t>
            </a:r>
            <a:r>
              <a:rPr lang="en-US" sz="2200" b="1"/>
              <a:t>assault, intimidation or forcible sex offense*</a:t>
            </a:r>
            <a:r>
              <a:rPr lang="en-US" sz="2200"/>
              <a:t> certain information becomes available to:</a:t>
            </a:r>
          </a:p>
          <a:p>
            <a:pPr lvl="2"/>
            <a:r>
              <a:rPr lang="en-US"/>
              <a:t>The victim regardless of the result,</a:t>
            </a:r>
          </a:p>
          <a:p>
            <a:pPr lvl="2"/>
            <a:r>
              <a:rPr lang="en-US"/>
              <a:t>The public upon request if the charge is sustained.</a:t>
            </a:r>
          </a:p>
          <a:p>
            <a:pPr marL="173038" lvl="2" indent="0">
              <a:buNone/>
            </a:pPr>
            <a:r>
              <a:rPr lang="en-US"/>
              <a:t>Consultation is required before releasing student discipline information.</a:t>
            </a:r>
          </a:p>
          <a:p>
            <a:pPr marL="173038" lvl="2" indent="0">
              <a:buNone/>
            </a:pPr>
            <a:r>
              <a:rPr lang="en-US"/>
              <a:t>* Not a complete list of </a:t>
            </a:r>
            <a:r>
              <a:rPr lang="en-US" i="1"/>
              <a:t>crimes of violence</a:t>
            </a:r>
            <a:r>
              <a:rPr lang="en-US"/>
              <a:t>.</a:t>
            </a:r>
          </a:p>
        </p:txBody>
      </p:sp>
    </p:spTree>
    <p:extLst>
      <p:ext uri="{BB962C8B-B14F-4D97-AF65-F5344CB8AC3E}">
        <p14:creationId xmlns:p14="http://schemas.microsoft.com/office/powerpoint/2010/main" val="20518456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Avoid Inadvertent Mistakes</a:t>
            </a:r>
          </a:p>
        </p:txBody>
      </p:sp>
      <p:sp>
        <p:nvSpPr>
          <p:cNvPr id="2" name="Content Placeholder 1"/>
          <p:cNvSpPr>
            <a:spLocks noGrp="1"/>
          </p:cNvSpPr>
          <p:nvPr>
            <p:ph idx="1"/>
          </p:nvPr>
        </p:nvSpPr>
        <p:spPr/>
        <p:txBody>
          <a:bodyPr/>
          <a:lstStyle/>
          <a:p>
            <a:r>
              <a:rPr lang="en-US" dirty="0"/>
              <a:t>Don’t disclose private data to others during investigation interviews or correspondence;</a:t>
            </a:r>
          </a:p>
          <a:p>
            <a:r>
              <a:rPr lang="en-US" dirty="0"/>
              <a:t>Employee administrative leave during investigation is not “suspension”</a:t>
            </a:r>
          </a:p>
          <a:p>
            <a:pPr lvl="1"/>
            <a:r>
              <a:rPr lang="en-US" dirty="0"/>
              <a:t>Implies discipline</a:t>
            </a:r>
          </a:p>
          <a:p>
            <a:pPr marL="404813" lvl="1" indent="-342900">
              <a:buFont typeface="Arial" panose="020B0604020202020204" pitchFamily="34" charset="0"/>
              <a:buChar char="•"/>
            </a:pPr>
            <a:r>
              <a:rPr lang="en-US" sz="2800" dirty="0"/>
              <a:t>Refer media requests to campus communications or public affairs.</a:t>
            </a:r>
          </a:p>
        </p:txBody>
      </p:sp>
    </p:spTree>
    <p:extLst>
      <p:ext uri="{BB962C8B-B14F-4D97-AF65-F5344CB8AC3E}">
        <p14:creationId xmlns:p14="http://schemas.microsoft.com/office/powerpoint/2010/main" val="408709769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Use Good Privacy and Security Practices, e.g.:</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sz="2200" dirty="0"/>
              <a:t>Get consent for others to be present during interview.</a:t>
            </a:r>
          </a:p>
          <a:p>
            <a:r>
              <a:rPr lang="en-US" sz="2200" dirty="0"/>
              <a:t>Don’t permit unauthorized viewing of paper or electronic records;</a:t>
            </a:r>
          </a:p>
          <a:p>
            <a:r>
              <a:rPr lang="en-US" sz="2200" dirty="0"/>
              <a:t>Label report as “Private;”</a:t>
            </a:r>
          </a:p>
          <a:p>
            <a:r>
              <a:rPr lang="en-US" sz="2200" dirty="0"/>
              <a:t>Store investigation records securely;</a:t>
            </a:r>
          </a:p>
          <a:p>
            <a:r>
              <a:rPr lang="en-US" sz="2200" dirty="0"/>
              <a:t>Follow IT procedures about maintaining electronic security when storing or transmitting data; watch that laptop! (device/phone/etc.)</a:t>
            </a:r>
          </a:p>
          <a:p>
            <a:r>
              <a:rPr lang="en-US" sz="2200" dirty="0"/>
              <a:t>Dispose of not public data securely;</a:t>
            </a:r>
          </a:p>
          <a:p>
            <a:r>
              <a:rPr lang="en-US" sz="2200" dirty="0"/>
              <a:t>Use email carefully.</a:t>
            </a:r>
          </a:p>
        </p:txBody>
      </p:sp>
    </p:spTree>
    <p:extLst>
      <p:ext uri="{BB962C8B-B14F-4D97-AF65-F5344CB8AC3E}">
        <p14:creationId xmlns:p14="http://schemas.microsoft.com/office/powerpoint/2010/main" val="27571643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Provide Data Privacy Notice*</a:t>
            </a:r>
          </a:p>
        </p:txBody>
      </p:sp>
      <p:sp>
        <p:nvSpPr>
          <p:cNvPr id="2" name="Content Placeholder 1"/>
          <p:cNvSpPr>
            <a:spLocks noGrp="1"/>
          </p:cNvSpPr>
          <p:nvPr>
            <p:ph idx="1"/>
          </p:nvPr>
        </p:nvSpPr>
        <p:spPr/>
        <p:txBody>
          <a:bodyPr/>
          <a:lstStyle/>
          <a:p>
            <a:r>
              <a:rPr lang="en-US" dirty="0"/>
              <a:t>When interviewing individuals that includes private data “about” themselves, must inform:</a:t>
            </a:r>
          </a:p>
          <a:p>
            <a:pPr lvl="1"/>
            <a:r>
              <a:rPr lang="en-US" dirty="0"/>
              <a:t>How information will be used; who will have access; whether individual may legally refuse; consequences of providing or refusing to provide requested information.</a:t>
            </a:r>
          </a:p>
          <a:p>
            <a:pPr marL="228600" lvl="1" indent="0">
              <a:buNone/>
            </a:pPr>
            <a:r>
              <a:rPr lang="en-US" sz="2000" dirty="0"/>
              <a:t>(*This is sometimes referred to as the “</a:t>
            </a:r>
            <a:r>
              <a:rPr lang="en-US" sz="2000" dirty="0" err="1"/>
              <a:t>Tennessen</a:t>
            </a:r>
            <a:r>
              <a:rPr lang="en-US" sz="2000" dirty="0"/>
              <a:t> Warning.”)</a:t>
            </a:r>
          </a:p>
          <a:p>
            <a:pPr marL="228600" lvl="1" indent="0">
              <a:buNone/>
            </a:pPr>
            <a:endParaRPr lang="en-US" sz="2000" dirty="0"/>
          </a:p>
          <a:p>
            <a:pPr marL="228600" lvl="1" indent="0">
              <a:buNone/>
            </a:pPr>
            <a:r>
              <a:rPr lang="en-US" dirty="0"/>
              <a:t>Tip: If Notice is given orally, retain a copy for records.  Use template notices.  Don’t promise “confidentiality” or access; just reinforce we follow the law.</a:t>
            </a:r>
          </a:p>
        </p:txBody>
      </p:sp>
    </p:spTree>
    <p:extLst>
      <p:ext uri="{BB962C8B-B14F-4D97-AF65-F5344CB8AC3E}">
        <p14:creationId xmlns:p14="http://schemas.microsoft.com/office/powerpoint/2010/main" val="121671625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Know Your Resources</a:t>
            </a:r>
          </a:p>
        </p:txBody>
      </p:sp>
      <p:sp>
        <p:nvSpPr>
          <p:cNvPr id="2" name="Content Placeholder 1"/>
          <p:cNvSpPr>
            <a:spLocks noGrp="1"/>
          </p:cNvSpPr>
          <p:nvPr>
            <p:ph idx="1"/>
          </p:nvPr>
        </p:nvSpPr>
        <p:spPr/>
        <p:txBody>
          <a:bodyPr>
            <a:normAutofit lnSpcReduction="10000"/>
          </a:bodyPr>
          <a:lstStyle/>
          <a:p>
            <a:r>
              <a:rPr lang="en-US" sz="2600" dirty="0"/>
              <a:t>Campus Data Practices Compliance Official (first responder for questions or receipt of any legal process request);</a:t>
            </a:r>
          </a:p>
          <a:p>
            <a:r>
              <a:rPr lang="en-US" sz="2600" dirty="0"/>
              <a:t>Campus policies on referring requests</a:t>
            </a:r>
          </a:p>
          <a:p>
            <a:pPr lvl="1"/>
            <a:r>
              <a:rPr lang="en-US" sz="2000" dirty="0"/>
              <a:t>Public</a:t>
            </a:r>
          </a:p>
          <a:p>
            <a:pPr lvl="1"/>
            <a:r>
              <a:rPr lang="en-US" sz="2000" dirty="0"/>
              <a:t>Subjects</a:t>
            </a:r>
          </a:p>
          <a:p>
            <a:pPr lvl="2"/>
            <a:r>
              <a:rPr lang="en-US" sz="1800" dirty="0"/>
              <a:t>Employees</a:t>
            </a:r>
          </a:p>
          <a:p>
            <a:pPr lvl="2"/>
            <a:r>
              <a:rPr lang="en-US" sz="1800" dirty="0"/>
              <a:t>Students</a:t>
            </a:r>
          </a:p>
          <a:p>
            <a:pPr lvl="1"/>
            <a:r>
              <a:rPr lang="en-US" sz="2200" dirty="0"/>
              <a:t>Copy costs</a:t>
            </a:r>
          </a:p>
          <a:p>
            <a:pPr marL="342900" lvl="2" indent="-342900"/>
            <a:r>
              <a:rPr lang="en-US" sz="2600" dirty="0">
                <a:hlinkClick r:id="rId3"/>
              </a:rPr>
              <a:t>http://www.minnstate.edu/system/ogc/index.html</a:t>
            </a:r>
            <a:endParaRPr lang="en-US" sz="2600" dirty="0"/>
          </a:p>
          <a:p>
            <a:pPr marL="342900" lvl="2" indent="-342900"/>
            <a:r>
              <a:rPr lang="en-US" sz="2600" dirty="0"/>
              <a:t>System Office personnel</a:t>
            </a:r>
          </a:p>
        </p:txBody>
      </p:sp>
    </p:spTree>
    <p:extLst>
      <p:ext uri="{BB962C8B-B14F-4D97-AF65-F5344CB8AC3E}">
        <p14:creationId xmlns:p14="http://schemas.microsoft.com/office/powerpoint/2010/main" val="272822231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Education Data</a:t>
            </a:r>
          </a:p>
        </p:txBody>
      </p:sp>
      <p:sp>
        <p:nvSpPr>
          <p:cNvPr id="2" name="Content Placeholder 1"/>
          <p:cNvSpPr>
            <a:spLocks noGrp="1"/>
          </p:cNvSpPr>
          <p:nvPr>
            <p:ph idx="1"/>
          </p:nvPr>
        </p:nvSpPr>
        <p:spPr/>
        <p:txBody>
          <a:bodyPr/>
          <a:lstStyle/>
          <a:p>
            <a:r>
              <a:rPr lang="en-US" sz="2400" dirty="0"/>
              <a:t>Also subject to federal law: Family Educational Rights and Privacy Act (FERPA)</a:t>
            </a:r>
          </a:p>
          <a:p>
            <a:r>
              <a:rPr lang="en-US" sz="2400" dirty="0"/>
              <a:t>Many FERPA provisions incorporated into Minn. Stat. 13.32, but state law provides broader rights in some cases, e.g. applicants.</a:t>
            </a:r>
          </a:p>
          <a:p>
            <a:r>
              <a:rPr lang="en-US" sz="2400" dirty="0"/>
              <a:t>Private unless specifically public, i.e.:</a:t>
            </a:r>
          </a:p>
          <a:p>
            <a:pPr lvl="1"/>
            <a:r>
              <a:rPr lang="en-US" sz="1800" b="1" dirty="0"/>
              <a:t>Directory information </a:t>
            </a:r>
            <a:r>
              <a:rPr lang="en-US" sz="1800" dirty="0"/>
              <a:t>(unless student objects).  Institution defines.</a:t>
            </a:r>
          </a:p>
          <a:p>
            <a:pPr marL="457200" lvl="1" indent="-457200">
              <a:buFont typeface="Arial" panose="020B0604020202020204" pitchFamily="34" charset="0"/>
              <a:buChar char="•"/>
            </a:pPr>
            <a:r>
              <a:rPr lang="en-US" dirty="0"/>
              <a:t>Private educational data accessible to “school officials” with “legitimate educational interest,” as those terms defined by each school’s policy.</a:t>
            </a:r>
          </a:p>
        </p:txBody>
      </p:sp>
    </p:spTree>
    <p:extLst>
      <p:ext uri="{BB962C8B-B14F-4D97-AF65-F5344CB8AC3E}">
        <p14:creationId xmlns:p14="http://schemas.microsoft.com/office/powerpoint/2010/main" val="61815966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What is Status of Investigative Data on Students?</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dirty="0"/>
              <a:t>Unlike employee discipline, student disciplinary actions generally remain private, along with all investigative materials.</a:t>
            </a:r>
          </a:p>
          <a:p>
            <a:r>
              <a:rPr lang="en-US" dirty="0"/>
              <a:t>Exception:  Under very limited circumstances, the victim of a “crime of violence”* may obtain data about the discipline of a perpetrator who is a student.</a:t>
            </a:r>
          </a:p>
          <a:p>
            <a:r>
              <a:rPr lang="en-US" dirty="0"/>
              <a:t>*“Crime of violence” is defined in privacy laws.  Seek legal assistance in determining application of this exception.</a:t>
            </a:r>
          </a:p>
          <a:p>
            <a:endParaRPr lang="en-US" dirty="0"/>
          </a:p>
        </p:txBody>
      </p:sp>
    </p:spTree>
    <p:extLst>
      <p:ext uri="{BB962C8B-B14F-4D97-AF65-F5344CB8AC3E}">
        <p14:creationId xmlns:p14="http://schemas.microsoft.com/office/powerpoint/2010/main" val="308888916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Data Collection Notice (“</a:t>
            </a:r>
            <a:r>
              <a:rPr kumimoji="0" lang="en-US" sz="3600" b="1" i="0" u="none" strike="noStrike" kern="1200" cap="none" spc="0" normalizeH="0" baseline="0" noProof="0" dirty="0" err="1">
                <a:ln>
                  <a:noFill/>
                </a:ln>
                <a:solidFill>
                  <a:schemeClr val="tx2"/>
                </a:solidFill>
                <a:effectLst/>
                <a:uLnTx/>
                <a:uFillTx/>
                <a:latin typeface="+mn-lt"/>
                <a:ea typeface="+mn-ea"/>
                <a:cs typeface="+mn-cs"/>
              </a:rPr>
              <a:t>Tennessen</a:t>
            </a:r>
            <a:r>
              <a:rPr kumimoji="0" lang="en-US" sz="3600" b="1" i="0" u="none" strike="noStrike" kern="1200" cap="none" spc="0" normalizeH="0" baseline="0" noProof="0" dirty="0">
                <a:ln>
                  <a:noFill/>
                </a:ln>
                <a:solidFill>
                  <a:schemeClr val="tx2"/>
                </a:solidFill>
                <a:effectLst/>
                <a:uLnTx/>
                <a:uFillTx/>
                <a:latin typeface="+mn-lt"/>
                <a:ea typeface="+mn-ea"/>
                <a:cs typeface="+mn-cs"/>
              </a:rPr>
              <a:t> Warning”)</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dirty="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graphicFrame>
        <p:nvGraphicFramePr>
          <p:cNvPr id="4" name="Content Placeholder 3" descr="Table with two columns. First row: When? Second column: Individuals asked for private or confidential date about self. Second row: What? Second column: Why collected; how used; legally required to provide; consequences of not providing; ID of others authorized to access. Third row: How? Second column: Oral or written; department of administration position; data may only be used in accordance with notice, or subsequent consent."/>
          <p:cNvGraphicFramePr>
            <a:graphicFrameLocks noGrp="1"/>
          </p:cNvGraphicFramePr>
          <p:nvPr>
            <p:ph idx="1"/>
            <p:extLst>
              <p:ext uri="{D42A27DB-BD31-4B8C-83A1-F6EECF244321}">
                <p14:modId xmlns:p14="http://schemas.microsoft.com/office/powerpoint/2010/main" val="1696843440"/>
              </p:ext>
            </p:extLst>
          </p:nvPr>
        </p:nvGraphicFramePr>
        <p:xfrm>
          <a:off x="457200" y="1600200"/>
          <a:ext cx="8229600" cy="301752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4177179811"/>
                    </a:ext>
                  </a:extLst>
                </a:gridCol>
                <a:gridCol w="4114800">
                  <a:extLst>
                    <a:ext uri="{9D8B030D-6E8A-4147-A177-3AD203B41FA5}">
                      <a16:colId xmlns:a16="http://schemas.microsoft.com/office/drawing/2014/main" val="3152538703"/>
                    </a:ext>
                  </a:extLst>
                </a:gridCol>
              </a:tblGrid>
              <a:tr h="370840">
                <a:tc>
                  <a:txBody>
                    <a:bodyPr/>
                    <a:lstStyle/>
                    <a:p>
                      <a:r>
                        <a:rPr lang="en-US"/>
                        <a:t>When?</a:t>
                      </a:r>
                    </a:p>
                  </a:txBody>
                  <a:tcPr/>
                </a:tc>
                <a:tc>
                  <a:txBody>
                    <a:bodyPr/>
                    <a:lstStyle/>
                    <a:p>
                      <a:r>
                        <a:rPr lang="en-US"/>
                        <a:t>Individual asked for private</a:t>
                      </a:r>
                      <a:r>
                        <a:rPr lang="en-US" baseline="0"/>
                        <a:t> or confidential data about self</a:t>
                      </a:r>
                      <a:endParaRPr lang="en-US"/>
                    </a:p>
                  </a:txBody>
                  <a:tcPr/>
                </a:tc>
                <a:extLst>
                  <a:ext uri="{0D108BD9-81ED-4DB2-BD59-A6C34878D82A}">
                    <a16:rowId xmlns:a16="http://schemas.microsoft.com/office/drawing/2014/main" val="1555365593"/>
                  </a:ext>
                </a:extLst>
              </a:tr>
              <a:tr h="370840">
                <a:tc>
                  <a:txBody>
                    <a:bodyPr/>
                    <a:lstStyle/>
                    <a:p>
                      <a:r>
                        <a:rPr lang="en-US" dirty="0"/>
                        <a:t>What?</a:t>
                      </a:r>
                    </a:p>
                  </a:txBody>
                  <a:tcPr/>
                </a:tc>
                <a:tc>
                  <a:txBody>
                    <a:bodyPr/>
                    <a:lstStyle/>
                    <a:p>
                      <a:r>
                        <a:rPr lang="en-US" dirty="0"/>
                        <a:t>Why collected; how used; legally</a:t>
                      </a:r>
                      <a:r>
                        <a:rPr lang="en-US" baseline="0" dirty="0"/>
                        <a:t> required to provide; consequences of not providing; ID of others authorized to access.</a:t>
                      </a:r>
                      <a:endParaRPr lang="en-US" dirty="0"/>
                    </a:p>
                  </a:txBody>
                  <a:tcPr/>
                </a:tc>
                <a:extLst>
                  <a:ext uri="{0D108BD9-81ED-4DB2-BD59-A6C34878D82A}">
                    <a16:rowId xmlns:a16="http://schemas.microsoft.com/office/drawing/2014/main" val="2397981061"/>
                  </a:ext>
                </a:extLst>
              </a:tr>
              <a:tr h="370840">
                <a:tc>
                  <a:txBody>
                    <a:bodyPr/>
                    <a:lstStyle/>
                    <a:p>
                      <a:r>
                        <a:rPr lang="en-US"/>
                        <a:t>How?</a:t>
                      </a:r>
                    </a:p>
                  </a:txBody>
                  <a:tcPr/>
                </a:tc>
                <a:tc>
                  <a:txBody>
                    <a:bodyPr/>
                    <a:lstStyle/>
                    <a:p>
                      <a:r>
                        <a:rPr lang="en-US" dirty="0"/>
                        <a:t>Oral or written</a:t>
                      </a:r>
                    </a:p>
                    <a:p>
                      <a:r>
                        <a:rPr lang="en-US" dirty="0"/>
                        <a:t>Department of Administration position:  Data may only be used in accordance with notice, or subsequent consent.</a:t>
                      </a:r>
                    </a:p>
                  </a:txBody>
                  <a:tcPr/>
                </a:tc>
                <a:extLst>
                  <a:ext uri="{0D108BD9-81ED-4DB2-BD59-A6C34878D82A}">
                    <a16:rowId xmlns:a16="http://schemas.microsoft.com/office/drawing/2014/main" val="2416462886"/>
                  </a:ext>
                </a:extLst>
              </a:tr>
            </a:tbl>
          </a:graphicData>
        </a:graphic>
      </p:graphicFrame>
    </p:spTree>
    <p:extLst>
      <p:ext uri="{BB962C8B-B14F-4D97-AF65-F5344CB8AC3E}">
        <p14:creationId xmlns:p14="http://schemas.microsoft.com/office/powerpoint/2010/main" val="178954498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609600"/>
            <a:ext cx="8229600" cy="685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200" b="1" i="0" u="none" strike="noStrike" kern="1200" cap="all" spc="0" normalizeH="0" baseline="0" noProof="0" dirty="0">
                <a:ln>
                  <a:noFill/>
                </a:ln>
                <a:solidFill>
                  <a:srgbClr val="0C2340"/>
                </a:solidFill>
                <a:effectLst/>
                <a:uLnTx/>
                <a:uFillTx/>
                <a:latin typeface="+mn-lt"/>
                <a:ea typeface="+mn-ea"/>
                <a:cs typeface="+mn-cs"/>
              </a:rPr>
              <a:t>Minnesota State Contact Information</a:t>
            </a:r>
            <a:endParaRPr kumimoji="0" lang="en-US" sz="3200" b="1" i="0" u="none" strike="noStrike" kern="1200" cap="all" spc="0" normalizeH="0" baseline="0" noProof="0" dirty="0">
              <a:ln>
                <a:noFill/>
              </a:ln>
              <a:solidFill>
                <a:srgbClr val="0C2340"/>
              </a:solidFill>
              <a:effectLst/>
              <a:uLnTx/>
              <a:uFillTx/>
              <a:latin typeface="+mj-lt"/>
              <a:ea typeface="+mn-ea"/>
              <a:cs typeface="+mn-cs"/>
            </a:endParaRPr>
          </a:p>
        </p:txBody>
      </p:sp>
      <p:sp>
        <p:nvSpPr>
          <p:cNvPr id="2" name="Content Placeholder 1"/>
          <p:cNvSpPr>
            <a:spLocks noGrp="1"/>
          </p:cNvSpPr>
          <p:nvPr>
            <p:ph idx="1"/>
          </p:nvPr>
        </p:nvSpPr>
        <p:spPr>
          <a:xfrm>
            <a:off x="457200" y="1600200"/>
            <a:ext cx="7620000" cy="4648200"/>
          </a:xfrm>
        </p:spPr>
        <p:txBody>
          <a:bodyPr vert="horz" lIns="91440" tIns="45720" rIns="91440" bIns="45720" rtlCol="0" anchor="t">
            <a:normAutofit/>
          </a:bodyPr>
          <a:lstStyle/>
          <a:p>
            <a:pPr marL="0" indent="0" algn="ctr">
              <a:spcBef>
                <a:spcPts val="0"/>
              </a:spcBef>
              <a:buNone/>
            </a:pPr>
            <a:r>
              <a:rPr lang="en-US" sz="2400" dirty="0"/>
              <a:t>Office of Equity and Inclusion (OEI)</a:t>
            </a:r>
          </a:p>
          <a:p>
            <a:pPr marL="0" indent="0" algn="ctr">
              <a:spcBef>
                <a:spcPts val="0"/>
              </a:spcBef>
              <a:buNone/>
            </a:pPr>
            <a:r>
              <a:rPr lang="en-US" sz="2400" i="1" spc="100" dirty="0">
                <a:cs typeface="Arial" pitchFamily="34" charset="0"/>
                <a:hlinkClick r:id="rId3"/>
              </a:rPr>
              <a:t>http://www.minnstate.edu/system/equity/</a:t>
            </a:r>
            <a:r>
              <a:rPr lang="en-US" sz="2400" i="1" spc="100" dirty="0">
                <a:cs typeface="Arial" pitchFamily="34" charset="0"/>
              </a:rPr>
              <a:t> </a:t>
            </a:r>
            <a:br>
              <a:rPr lang="en-US" sz="2400" i="1" spc="100" dirty="0">
                <a:cs typeface="Arial" pitchFamily="34" charset="0"/>
              </a:rPr>
            </a:br>
            <a:br>
              <a:rPr lang="en-US" sz="2400" i="1" spc="100" dirty="0">
                <a:cs typeface="Arial" pitchFamily="34" charset="0"/>
              </a:rPr>
            </a:br>
            <a:r>
              <a:rPr lang="en-US" sz="2400" dirty="0"/>
              <a:t>Office of General Counsel (OGC)</a:t>
            </a:r>
          </a:p>
          <a:p>
            <a:pPr marL="0" indent="0" algn="ctr">
              <a:spcBef>
                <a:spcPts val="0"/>
              </a:spcBef>
              <a:buNone/>
            </a:pPr>
            <a:r>
              <a:rPr lang="en-US" sz="2400" i="1" spc="100" dirty="0">
                <a:cs typeface="Arial" pitchFamily="34" charset="0"/>
                <a:hlinkClick r:id="rId3"/>
              </a:rPr>
              <a:t>http://www.minnstate.edu/system/ogc/</a:t>
            </a:r>
            <a:endParaRPr lang="en-US" sz="2400" dirty="0"/>
          </a:p>
        </p:txBody>
      </p:sp>
    </p:spTree>
    <p:extLst>
      <p:ext uri="{BB962C8B-B14F-4D97-AF65-F5344CB8AC3E}">
        <p14:creationId xmlns:p14="http://schemas.microsoft.com/office/powerpoint/2010/main" val="2721218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696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Sexual Violence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pPr marL="0" indent="0" fontAlgn="base">
              <a:buNone/>
            </a:pPr>
            <a:r>
              <a:rPr lang="en-US"/>
              <a:t>The </a:t>
            </a:r>
            <a:r>
              <a:rPr lang="en-US" b="1" u="sng"/>
              <a:t>1B.3 Sexual Violence Policy </a:t>
            </a:r>
            <a:r>
              <a:rPr lang="en-US"/>
              <a:t>addresses:​</a:t>
            </a:r>
          </a:p>
          <a:p>
            <a:pPr fontAlgn="base"/>
            <a:r>
              <a:rPr lang="en-US"/>
              <a:t>Affirmative Consent​</a:t>
            </a:r>
          </a:p>
          <a:p>
            <a:pPr fontAlgn="base"/>
            <a:r>
              <a:rPr lang="en-US"/>
              <a:t>Sexual Violence​</a:t>
            </a:r>
          </a:p>
          <a:p>
            <a:pPr fontAlgn="base"/>
            <a:r>
              <a:rPr lang="en-US"/>
              <a:t>Dating, intimate partner, and relationship violence​</a:t>
            </a:r>
          </a:p>
          <a:p>
            <a:pPr fontAlgn="base"/>
            <a:r>
              <a:rPr lang="en-US"/>
              <a:t>Non-forcible sex acts​</a:t>
            </a:r>
          </a:p>
          <a:p>
            <a:pPr fontAlgn="base"/>
            <a:r>
              <a:rPr lang="en-US"/>
              <a:t>Sexual Assault​</a:t>
            </a:r>
          </a:p>
          <a:p>
            <a:pPr fontAlgn="base"/>
            <a:r>
              <a:rPr lang="en-US"/>
              <a:t>Stalking </a:t>
            </a:r>
          </a:p>
          <a:p>
            <a:endParaRPr lang="en-US"/>
          </a:p>
        </p:txBody>
      </p:sp>
    </p:spTree>
    <p:extLst>
      <p:ext uri="{BB962C8B-B14F-4D97-AF65-F5344CB8AC3E}">
        <p14:creationId xmlns:p14="http://schemas.microsoft.com/office/powerpoint/2010/main" val="2975812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Consensual Relationships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r>
              <a:rPr lang="en-US" altLang="en-US"/>
              <a:t>  </a:t>
            </a:r>
          </a:p>
          <a:p>
            <a:endParaRPr lang="en-US"/>
          </a:p>
        </p:txBody>
      </p:sp>
    </p:spTree>
    <p:extLst>
      <p:ext uri="{BB962C8B-B14F-4D97-AF65-F5344CB8AC3E}">
        <p14:creationId xmlns:p14="http://schemas.microsoft.com/office/powerpoint/2010/main" val="1603450767"/>
      </p:ext>
    </p:extLst>
  </p:cSld>
  <p:clrMapOvr>
    <a:masterClrMapping/>
  </p:clrMapOvr>
</p:sld>
</file>

<file path=ppt/theme/theme1.xml><?xml version="1.0" encoding="utf-8"?>
<a:theme xmlns:a="http://schemas.openxmlformats.org/drawingml/2006/main" name="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F2CADF7F-15ED-4F7A-B750-1BFF42DD15E3}"/>
</file>

<file path=customXml/itemProps2.xml><?xml version="1.0" encoding="utf-8"?>
<ds:datastoreItem xmlns:ds="http://schemas.openxmlformats.org/officeDocument/2006/customXml" ds:itemID="{483882EC-98C6-484E-8E28-AA5F81F0B13F}"/>
</file>

<file path=customXml/itemProps3.xml><?xml version="1.0" encoding="utf-8"?>
<ds:datastoreItem xmlns:ds="http://schemas.openxmlformats.org/officeDocument/2006/customXml" ds:itemID="{D501EECF-9064-4937-AE73-F368CD248A4D}"/>
</file>

<file path=docProps/app.xml><?xml version="1.0" encoding="utf-8"?>
<Properties xmlns="http://schemas.openxmlformats.org/officeDocument/2006/extended-properties" xmlns:vt="http://schemas.openxmlformats.org/officeDocument/2006/docPropsVTypes">
  <Template>Template-PowerPoint</Template>
  <TotalTime>166</TotalTime>
  <Words>4440</Words>
  <Application>Microsoft Office PowerPoint</Application>
  <PresentationFormat>On-screen Show (4:3)</PresentationFormat>
  <Paragraphs>484</Paragraphs>
  <Slides>78</Slides>
  <Notes>74</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78</vt:i4>
      </vt:variant>
    </vt:vector>
  </HeadingPairs>
  <TitlesOfParts>
    <vt:vector size="87" baseType="lpstr">
      <vt:lpstr>Arial</vt:lpstr>
      <vt:lpstr>Arial Black</vt:lpstr>
      <vt:lpstr>Calibri</vt:lpstr>
      <vt:lpstr>Courier New</vt:lpstr>
      <vt:lpstr>Times New Roman</vt:lpstr>
      <vt:lpstr>Wingdings</vt:lpstr>
      <vt:lpstr>Office Theme</vt:lpstr>
      <vt:lpstr>Custom Design</vt:lpstr>
      <vt:lpstr>2_Office Theme</vt:lpstr>
      <vt:lpstr>1B.1 Investigator Training</vt:lpstr>
      <vt:lpstr>Outline of today’s presentation</vt:lpstr>
      <vt:lpstr>Overview of 1B.1 Policy and Procedure</vt:lpstr>
      <vt:lpstr>MINNESOTA STATE BOARD Policy 1B.1 Equal opportunity and nondiscrimination in employment and education</vt:lpstr>
      <vt:lpstr>Protected Classes</vt:lpstr>
      <vt:lpstr>1B.1 Policy Implemented through 1B.1.1 Procedure</vt:lpstr>
      <vt:lpstr>1B.1 Prohibits Retaliation</vt:lpstr>
      <vt:lpstr>Sexual Violence</vt:lpstr>
      <vt:lpstr>Consensual Relationships</vt:lpstr>
      <vt:lpstr>Discrimination</vt:lpstr>
      <vt:lpstr>DISCRIMINATORY Harassment</vt:lpstr>
      <vt:lpstr>DISCRIMINATORY Harassment, continued</vt:lpstr>
      <vt:lpstr>SEXUAL HARASSMENT</vt:lpstr>
      <vt:lpstr>SEXUAL HARASSMENT, continued</vt:lpstr>
      <vt:lpstr>Hostile Environment</vt:lpstr>
      <vt:lpstr>1.B.1.1 Procedure: investigation and resolution</vt:lpstr>
      <vt:lpstr>Special Cases</vt:lpstr>
      <vt:lpstr>Responsibility for Managing/ Administering Process</vt:lpstr>
      <vt:lpstr>Designated Officer</vt:lpstr>
      <vt:lpstr>Decision-Making Authority</vt:lpstr>
      <vt:lpstr>President</vt:lpstr>
      <vt:lpstr>Investigator’s Role</vt:lpstr>
      <vt:lpstr>Investigator Tasks</vt:lpstr>
      <vt:lpstr>Investigator Tasks, Continued</vt:lpstr>
      <vt:lpstr>The Investigation</vt:lpstr>
      <vt:lpstr>INFORMAL RESOLUTION</vt:lpstr>
      <vt:lpstr>INFORMAL RESOLUTION continued</vt:lpstr>
      <vt:lpstr>Role of the Decisionmaker</vt:lpstr>
      <vt:lpstr>Role of Decisionmaker, Continued</vt:lpstr>
      <vt:lpstr>Deciding if Misconduct Occurs</vt:lpstr>
      <vt:lpstr>Decision Factors</vt:lpstr>
      <vt:lpstr>Policy Violation</vt:lpstr>
      <vt:lpstr>Appropriate Action Considerations</vt:lpstr>
      <vt:lpstr>Determine Appropriate Action</vt:lpstr>
      <vt:lpstr>Appeal Process</vt:lpstr>
      <vt:lpstr>Appeal Process, Continued</vt:lpstr>
      <vt:lpstr>Role Of President On Appeal</vt:lpstr>
      <vt:lpstr>Investigation Techniques</vt:lpstr>
      <vt:lpstr>Outlining the investigation</vt:lpstr>
      <vt:lpstr>Who to interview</vt:lpstr>
      <vt:lpstr>Outline interview questions</vt:lpstr>
      <vt:lpstr>Determine goals of questions</vt:lpstr>
      <vt:lpstr>Policy element exercise</vt:lpstr>
      <vt:lpstr>How to structure questions</vt:lpstr>
      <vt:lpstr>Interview questions</vt:lpstr>
      <vt:lpstr>Interview questions, continued</vt:lpstr>
      <vt:lpstr>Scheduling Interviews</vt:lpstr>
      <vt:lpstr>Conducting interviews</vt:lpstr>
      <vt:lpstr>Each interview might look different</vt:lpstr>
      <vt:lpstr>Maintaining control of interview</vt:lpstr>
      <vt:lpstr>Trauma informed techniques</vt:lpstr>
      <vt:lpstr>Providing empathy and validation</vt:lpstr>
      <vt:lpstr>Note taking</vt:lpstr>
      <vt:lpstr>Common challenges &amp; tips</vt:lpstr>
      <vt:lpstr>Recording interviews</vt:lpstr>
      <vt:lpstr>Recording interview continued...</vt:lpstr>
      <vt:lpstr>Recording considerations</vt:lpstr>
      <vt:lpstr>Case Studies</vt:lpstr>
      <vt:lpstr>Bias related incident advisory teams</vt:lpstr>
      <vt:lpstr>Overview of Data Practices</vt:lpstr>
      <vt:lpstr>Planning the investigation</vt:lpstr>
      <vt:lpstr>1B.1.1 Investigation Records are Government Data</vt:lpstr>
      <vt:lpstr>Data About Individuals</vt:lpstr>
      <vt:lpstr>Private Data Access</vt:lpstr>
      <vt:lpstr>Treat Active Investigational Data as Confidential</vt:lpstr>
      <vt:lpstr>Caveat:  Due Process</vt:lpstr>
      <vt:lpstr>Employee Issues Under MGDPA</vt:lpstr>
      <vt:lpstr>Discipline</vt:lpstr>
      <vt:lpstr>Discipline: Employees</vt:lpstr>
      <vt:lpstr>Student Crimes of Violence</vt:lpstr>
      <vt:lpstr>Avoid Inadvertent Mistakes</vt:lpstr>
      <vt:lpstr>Use Good Privacy and Security Practices, e.g.: </vt:lpstr>
      <vt:lpstr>Provide Data Privacy Notice*</vt:lpstr>
      <vt:lpstr>Know Your Resources</vt:lpstr>
      <vt:lpstr>Education Data</vt:lpstr>
      <vt:lpstr>What is Status of Investigative Data on Students?</vt:lpstr>
      <vt:lpstr>Data Collection Notice (“Tennessen Warning”)  </vt:lpstr>
      <vt:lpstr>Minnesota State Contact Information</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investigator training August 2023</dc:title>
  <dc:creator>Michelle Goode</dc:creator>
  <cp:keywords>Resolution personnel</cp:keywords>
  <cp:lastModifiedBy>Atteberry, Ashley J</cp:lastModifiedBy>
  <cp:revision>4</cp:revision>
  <cp:lastPrinted>2023-08-07T17:20:25Z</cp:lastPrinted>
  <dcterms:created xsi:type="dcterms:W3CDTF">2016-07-27T14:59:27Z</dcterms:created>
  <dcterms:modified xsi:type="dcterms:W3CDTF">2026-02-27T15:42:59Z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TaxKeyword">
    <vt:lpwstr/>
  </property>
  <property fmtid="{D5CDD505-2E9C-101B-9397-08002B2CF9AE}" pid="4" name="Division">
    <vt:lpwstr>15;#Advancement|745ef7fb-5faf-43ab-9d10-bd5c4f9e8cdb</vt:lpwstr>
  </property>
  <property fmtid="{D5CDD505-2E9C-101B-9397-08002B2CF9AE}" pid="5" name="Unit">
    <vt:lpwstr>16;#Communications|0a99a938-d241-4a22-a76f-6f66dee448ac</vt:lpwstr>
  </property>
</Properties>
</file>