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quickStyle1.xml" ContentType="application/vnd.openxmlformats-officedocument.drawingml.diagramStyl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81"/>
  </p:notesMasterIdLst>
  <p:handoutMasterIdLst>
    <p:handoutMasterId r:id="rId82"/>
  </p:handoutMasterIdLst>
  <p:sldIdLst>
    <p:sldId id="333" r:id="rId4"/>
    <p:sldId id="506" r:id="rId5"/>
    <p:sldId id="280" r:id="rId6"/>
    <p:sldId id="469" r:id="rId7"/>
    <p:sldId id="257" r:id="rId8"/>
    <p:sldId id="295" r:id="rId9"/>
    <p:sldId id="296" r:id="rId10"/>
    <p:sldId id="297" r:id="rId11"/>
    <p:sldId id="301" r:id="rId12"/>
    <p:sldId id="302" r:id="rId13"/>
    <p:sldId id="484" r:id="rId14"/>
    <p:sldId id="303" r:id="rId15"/>
    <p:sldId id="485" r:id="rId16"/>
    <p:sldId id="299" r:id="rId17"/>
    <p:sldId id="694" r:id="rId18"/>
    <p:sldId id="305" r:id="rId19"/>
    <p:sldId id="310" r:id="rId20"/>
    <p:sldId id="703" r:id="rId21"/>
    <p:sldId id="705" r:id="rId22"/>
    <p:sldId id="706" r:id="rId23"/>
    <p:sldId id="707" r:id="rId24"/>
    <p:sldId id="306" r:id="rId25"/>
    <p:sldId id="567" r:id="rId26"/>
    <p:sldId id="568" r:id="rId27"/>
    <p:sldId id="313" r:id="rId28"/>
    <p:sldId id="486" r:id="rId29"/>
    <p:sldId id="314" r:id="rId30"/>
    <p:sldId id="315" r:id="rId31"/>
    <p:sldId id="708" r:id="rId32"/>
    <p:sldId id="316" r:id="rId33"/>
    <p:sldId id="325" r:id="rId34"/>
    <p:sldId id="709" r:id="rId35"/>
    <p:sldId id="710" r:id="rId36"/>
    <p:sldId id="324" r:id="rId37"/>
    <p:sldId id="711" r:id="rId38"/>
    <p:sldId id="326" r:id="rId39"/>
    <p:sldId id="712" r:id="rId40"/>
    <p:sldId id="329" r:id="rId41"/>
    <p:sldId id="507" r:id="rId42"/>
    <p:sldId id="487" r:id="rId43"/>
    <p:sldId id="491" r:id="rId44"/>
    <p:sldId id="492" r:id="rId45"/>
    <p:sldId id="493" r:id="rId46"/>
    <p:sldId id="490" r:id="rId47"/>
    <p:sldId id="489" r:id="rId48"/>
    <p:sldId id="488" r:id="rId49"/>
    <p:sldId id="497" r:id="rId50"/>
    <p:sldId id="496" r:id="rId51"/>
    <p:sldId id="495" r:id="rId52"/>
    <p:sldId id="494" r:id="rId53"/>
    <p:sldId id="504" r:id="rId54"/>
    <p:sldId id="503" r:id="rId55"/>
    <p:sldId id="566" r:id="rId56"/>
    <p:sldId id="502" r:id="rId57"/>
    <p:sldId id="501" r:id="rId58"/>
    <p:sldId id="500" r:id="rId59"/>
    <p:sldId id="499" r:id="rId60"/>
    <p:sldId id="505" r:id="rId61"/>
    <p:sldId id="435" r:id="rId62"/>
    <p:sldId id="508" r:id="rId63"/>
    <p:sldId id="437" r:id="rId64"/>
    <p:sldId id="438" r:id="rId65"/>
    <p:sldId id="439" r:id="rId66"/>
    <p:sldId id="440" r:id="rId67"/>
    <p:sldId id="441" r:id="rId68"/>
    <p:sldId id="442" r:id="rId69"/>
    <p:sldId id="443" r:id="rId70"/>
    <p:sldId id="444" r:id="rId71"/>
    <p:sldId id="445" r:id="rId72"/>
    <p:sldId id="446" r:id="rId73"/>
    <p:sldId id="447" r:id="rId74"/>
    <p:sldId id="448" r:id="rId75"/>
    <p:sldId id="449" r:id="rId76"/>
    <p:sldId id="450" r:id="rId77"/>
    <p:sldId id="451" r:id="rId78"/>
    <p:sldId id="452" r:id="rId79"/>
    <p:sldId id="613" r:id="rId8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0"/>
    <a:srgbClr val="ACA39A"/>
    <a:srgbClr val="009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154" autoAdjust="0"/>
    <p:restoredTop sz="67070" autoAdjust="0"/>
  </p:normalViewPr>
  <p:slideViewPr>
    <p:cSldViewPr snapToGrid="0">
      <p:cViewPr varScale="1">
        <p:scale>
          <a:sx n="63" d="100"/>
          <a:sy n="63" d="100"/>
        </p:scale>
        <p:origin x="774" y="66"/>
      </p:cViewPr>
      <p:guideLst>
        <p:guide orient="horz" pos="2160"/>
        <p:guide pos="2880"/>
      </p:guideLst>
    </p:cSldViewPr>
  </p:slideViewPr>
  <p:outlineViewPr>
    <p:cViewPr>
      <p:scale>
        <a:sx n="33" d="100"/>
        <a:sy n="33" d="100"/>
      </p:scale>
      <p:origin x="0" y="-93464"/>
    </p:cViewPr>
  </p:outlineViewPr>
  <p:notesTextViewPr>
    <p:cViewPr>
      <p:scale>
        <a:sx n="1" d="1"/>
        <a:sy n="1" d="1"/>
      </p:scale>
      <p:origin x="0" y="0"/>
    </p:cViewPr>
  </p:notesTextViewPr>
  <p:sorterViewPr>
    <p:cViewPr>
      <p:scale>
        <a:sx n="100" d="100"/>
        <a:sy n="100" d="100"/>
      </p:scale>
      <p:origin x="0" y="-1335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viewProps" Target="viewProps.xml"/><Relationship Id="rId89" Type="http://schemas.openxmlformats.org/officeDocument/2006/relationships/customXml" Target="../customXml/item3.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presProps" Target="presProps.xml"/><Relationship Id="rId88"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notesMaster" Target="notesMasters/notesMaster1.xml"/><Relationship Id="rId86"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customXml" Target="../customXml/item1.xml"/><Relationship Id="rId61" Type="http://schemas.openxmlformats.org/officeDocument/2006/relationships/slide" Target="slides/slide58.xml"/><Relationship Id="rId82" Type="http://schemas.openxmlformats.org/officeDocument/2006/relationships/handoutMaster" Target="handoutMasters/handoutMaster1.xml"/><Relationship Id="rId19" Type="http://schemas.openxmlformats.org/officeDocument/2006/relationships/slide" Target="slides/slide16.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2_1" csCatId="accent2" phldr="1"/>
      <dgm:spPr/>
    </dgm:pt>
    <dgm:pt modelId="{4D92BF03-52C9-4636-B9F3-FBBD721E3789}">
      <dgm:prSet phldrT="[Text]"/>
      <dgm:spPr/>
      <dgm:t>
        <a:bodyPr/>
        <a:lstStyle/>
        <a:p>
          <a:r>
            <a:rPr lang="en-US"/>
            <a:t>Sexual Violence</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4"/>
      <dgm:spPr/>
    </dgm:pt>
    <dgm:pt modelId="{73CC1E14-8383-4AC8-9172-4A647309A930}" type="pres">
      <dgm:prSet presAssocID="{0C052A4A-7B7C-49A4-B773-D118275FBADB}" presName="wedge1Tx" presStyleLbl="node1" presStyleIdx="0" presStyleCnt="4">
        <dgm:presLayoutVars>
          <dgm:chMax val="0"/>
          <dgm:chPref val="0"/>
          <dgm:bulletEnabled val="1"/>
        </dgm:presLayoutVars>
      </dgm:prSet>
      <dgm:spPr/>
    </dgm:pt>
    <dgm:pt modelId="{FAEC103C-5EA2-4EFE-83A4-6C7149178ADE}" type="pres">
      <dgm:prSet presAssocID="{0C052A4A-7B7C-49A4-B773-D118275FBADB}" presName="wedge2" presStyleLbl="node1" presStyleIdx="1" presStyleCnt="4"/>
      <dgm:spPr/>
    </dgm:pt>
    <dgm:pt modelId="{780CA523-7871-42A7-81EA-FE60D69EEC53}" type="pres">
      <dgm:prSet presAssocID="{0C052A4A-7B7C-49A4-B773-D118275FBADB}" presName="wedge2Tx" presStyleLbl="node1" presStyleIdx="1" presStyleCnt="4">
        <dgm:presLayoutVars>
          <dgm:chMax val="0"/>
          <dgm:chPref val="0"/>
          <dgm:bulletEnabled val="1"/>
        </dgm:presLayoutVars>
      </dgm:prSet>
      <dgm:spPr/>
    </dgm:pt>
    <dgm:pt modelId="{1E1732BE-1E1C-44E0-9D29-1F6BD9D99807}" type="pres">
      <dgm:prSet presAssocID="{0C052A4A-7B7C-49A4-B773-D118275FBADB}" presName="wedge3" presStyleLbl="node1" presStyleIdx="2" presStyleCnt="4"/>
      <dgm:spPr/>
    </dgm:pt>
    <dgm:pt modelId="{ADC0777E-D362-4D4B-B319-CBFB7248AE9B}" type="pres">
      <dgm:prSet presAssocID="{0C052A4A-7B7C-49A4-B773-D118275FBADB}" presName="wedge3Tx" presStyleLbl="node1" presStyleIdx="2" presStyleCnt="4">
        <dgm:presLayoutVars>
          <dgm:chMax val="0"/>
          <dgm:chPref val="0"/>
          <dgm:bulletEnabled val="1"/>
        </dgm:presLayoutVars>
      </dgm:prSet>
      <dgm:spPr/>
    </dgm:pt>
    <dgm:pt modelId="{96F1D1ED-6A40-45B4-8A6D-8D5F45879CC0}" type="pres">
      <dgm:prSet presAssocID="{0C052A4A-7B7C-49A4-B773-D118275FBADB}" presName="wedge4" presStyleLbl="node1" presStyleIdx="3" presStyleCnt="4"/>
      <dgm:spPr/>
    </dgm:pt>
    <dgm:pt modelId="{8F0C4DC6-E71B-4057-BD2A-733243809D4F}" type="pres">
      <dgm:prSet presAssocID="{0C052A4A-7B7C-49A4-B773-D118275FBADB}" presName="wedge4Tx" presStyleLbl="node1" presStyleIdx="3" presStyleCnt="4">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A06F3835-33B5-42D8-8604-74CD10C81E70}" type="presOf" srcId="{D327B833-7E62-4AE4-99A1-E1C34391DBC6}" destId="{96F1D1ED-6A40-45B4-8A6D-8D5F45879CC0}" srcOrd="0"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2" destOrd="0" parTransId="{35095B14-32AB-4EF9-BF9F-AE478E8732BD}" sibTransId="{CAFC7747-51B9-48F0-A750-FC7C3CC1E461}"/>
    <dgm:cxn modelId="{65183992-C0E9-4DEF-945D-5020A76DE456}" type="presOf" srcId="{AEF53B3B-63C3-4297-AD3D-DB2B57A911CE}" destId="{ADC0777E-D362-4D4B-B319-CBFB7248AE9B}" srcOrd="1" destOrd="0" presId="urn:microsoft.com/office/officeart/2005/8/layout/chart3"/>
    <dgm:cxn modelId="{0659F197-5FB2-4F83-AD74-311B8B1FFA93}" type="presOf" srcId="{D327B833-7E62-4AE4-99A1-E1C34391DBC6}" destId="{8F0C4DC6-E71B-4057-BD2A-733243809D4F}" srcOrd="1" destOrd="0" presId="urn:microsoft.com/office/officeart/2005/8/layout/chart3"/>
    <dgm:cxn modelId="{C8B213BC-C578-400D-A2AA-AE6953E1D2BB}" type="presOf" srcId="{AEF53B3B-63C3-4297-AD3D-DB2B57A911CE}" destId="{1E1732BE-1E1C-44E0-9D29-1F6BD9D99807}" srcOrd="0" destOrd="0" presId="urn:microsoft.com/office/officeart/2005/8/layout/chart3"/>
    <dgm:cxn modelId="{EE1E6DBC-B4D5-472A-93B0-10CB6DA5BF31}" type="presOf" srcId="{2AE06C05-6871-48B8-84CA-A3E85EEFA550}" destId="{FAEC103C-5EA2-4EFE-83A4-6C7149178ADE}" srcOrd="0" destOrd="0" presId="urn:microsoft.com/office/officeart/2005/8/layout/chart3"/>
    <dgm:cxn modelId="{506F19DC-C2C5-4358-AB4E-6F5CB30C0226}" type="presOf" srcId="{4D92BF03-52C9-4636-B9F3-FBBD721E3789}" destId="{73CC1E14-8383-4AC8-9172-4A647309A930}" srcOrd="1" destOrd="0" presId="urn:microsoft.com/office/officeart/2005/8/layout/chart3"/>
    <dgm:cxn modelId="{673904F9-8143-4B40-8278-0F1F84CA8B7A}" srcId="{0C052A4A-7B7C-49A4-B773-D118275FBADB}" destId="{D327B833-7E62-4AE4-99A1-E1C34391DBC6}" srcOrd="3"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2183518" y="299077"/>
          <a:ext cx="4032504" cy="4032504"/>
        </a:xfrm>
        <a:prstGeom prst="pie">
          <a:avLst>
            <a:gd name="adj1" fmla="val 16200000"/>
            <a:gd name="adj2" fmla="val 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Sexual Violence</a:t>
          </a:r>
        </a:p>
      </dsp:txBody>
      <dsp:txXfrm>
        <a:off x="4245856" y="1045090"/>
        <a:ext cx="1488186" cy="1200150"/>
      </dsp:txXfrm>
    </dsp:sp>
    <dsp:sp modelId="{FAEC103C-5EA2-4EFE-83A4-6C7149178ADE}">
      <dsp:nvSpPr>
        <dsp:cNvPr id="0" name=""/>
        <dsp:cNvSpPr/>
      </dsp:nvSpPr>
      <dsp:spPr>
        <a:xfrm>
          <a:off x="2013577" y="469018"/>
          <a:ext cx="4032504" cy="4032504"/>
        </a:xfrm>
        <a:prstGeom prst="pie">
          <a:avLst>
            <a:gd name="adj1" fmla="val 0"/>
            <a:gd name="adj2" fmla="val 54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Preferred Name</a:t>
          </a:r>
        </a:p>
      </dsp:txBody>
      <dsp:txXfrm>
        <a:off x="4101838" y="2557279"/>
        <a:ext cx="1488186" cy="1200150"/>
      </dsp:txXfrm>
    </dsp:sp>
    <dsp:sp modelId="{1E1732BE-1E1C-44E0-9D29-1F6BD9D99807}">
      <dsp:nvSpPr>
        <dsp:cNvPr id="0" name=""/>
        <dsp:cNvSpPr/>
      </dsp:nvSpPr>
      <dsp:spPr>
        <a:xfrm>
          <a:off x="2013577" y="469018"/>
          <a:ext cx="4032504" cy="4032504"/>
        </a:xfrm>
        <a:prstGeom prst="pie">
          <a:avLst>
            <a:gd name="adj1" fmla="val 5400000"/>
            <a:gd name="adj2" fmla="val 108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Individuals w. Disabilities</a:t>
          </a:r>
        </a:p>
      </dsp:txBody>
      <dsp:txXfrm>
        <a:off x="2469634" y="2557279"/>
        <a:ext cx="1488186" cy="1200150"/>
      </dsp:txXfrm>
    </dsp:sp>
    <dsp:sp modelId="{96F1D1ED-6A40-45B4-8A6D-8D5F45879CC0}">
      <dsp:nvSpPr>
        <dsp:cNvPr id="0" name=""/>
        <dsp:cNvSpPr/>
      </dsp:nvSpPr>
      <dsp:spPr>
        <a:xfrm>
          <a:off x="2013577" y="469018"/>
          <a:ext cx="4032504" cy="4032504"/>
        </a:xfrm>
        <a:prstGeom prst="pie">
          <a:avLst>
            <a:gd name="adj1" fmla="val 10800000"/>
            <a:gd name="adj2" fmla="val 1620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t>Respectful Workplace</a:t>
          </a:r>
        </a:p>
      </dsp:txBody>
      <dsp:txXfrm>
        <a:off x="2469634" y="1213111"/>
        <a:ext cx="1488186" cy="120015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2027"/>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sz="quarter" idx="1"/>
          </p:nvPr>
        </p:nvSpPr>
        <p:spPr>
          <a:xfrm>
            <a:off x="4142962" y="1"/>
            <a:ext cx="3170583" cy="482027"/>
          </a:xfrm>
          <a:prstGeom prst="rect">
            <a:avLst/>
          </a:prstGeom>
        </p:spPr>
        <p:txBody>
          <a:bodyPr vert="horz" lIns="94851" tIns="47425" rIns="94851" bIns="47425" rtlCol="0"/>
          <a:lstStyle>
            <a:lvl1pPr algn="r">
              <a:defRPr sz="1200"/>
            </a:lvl1pPr>
          </a:lstStyle>
          <a:p>
            <a:fld id="{FA947473-B6AD-4C99-B584-B644F05CA272}" type="datetimeFigureOut">
              <a:rPr lang="en-US" smtClean="0"/>
              <a:t>2/27/2026</a:t>
            </a:fld>
            <a:endParaRPr lang="en-US"/>
          </a:p>
        </p:txBody>
      </p:sp>
      <p:sp>
        <p:nvSpPr>
          <p:cNvPr id="4" name="Footer Placeholder 3"/>
          <p:cNvSpPr>
            <a:spLocks noGrp="1"/>
          </p:cNvSpPr>
          <p:nvPr>
            <p:ph type="ftr" sz="quarter" idx="2"/>
          </p:nvPr>
        </p:nvSpPr>
        <p:spPr>
          <a:xfrm>
            <a:off x="0" y="9119173"/>
            <a:ext cx="3170583" cy="482027"/>
          </a:xfrm>
          <a:prstGeom prst="rect">
            <a:avLst/>
          </a:prstGeom>
        </p:spPr>
        <p:txBody>
          <a:bodyPr vert="horz" lIns="94851" tIns="47425" rIns="94851" bIns="47425" rtlCol="0" anchor="b"/>
          <a:lstStyle>
            <a:lvl1pPr algn="l">
              <a:defRPr sz="1200"/>
            </a:lvl1pPr>
          </a:lstStyle>
          <a:p>
            <a:endParaRPr lang="en-US"/>
          </a:p>
        </p:txBody>
      </p:sp>
      <p:sp>
        <p:nvSpPr>
          <p:cNvPr id="5" name="Slide Number Placeholder 4"/>
          <p:cNvSpPr>
            <a:spLocks noGrp="1"/>
          </p:cNvSpPr>
          <p:nvPr>
            <p:ph type="sldNum" sz="quarter" idx="3"/>
          </p:nvPr>
        </p:nvSpPr>
        <p:spPr>
          <a:xfrm>
            <a:off x="4142962" y="9119173"/>
            <a:ext cx="3170583" cy="482027"/>
          </a:xfrm>
          <a:prstGeom prst="rect">
            <a:avLst/>
          </a:prstGeom>
        </p:spPr>
        <p:txBody>
          <a:bodyPr vert="horz" lIns="94851" tIns="47425" rIns="94851" bIns="47425" rtlCol="0" anchor="b"/>
          <a:lstStyle>
            <a:lvl1pPr algn="r">
              <a:defRPr sz="1200"/>
            </a:lvl1pPr>
          </a:lstStyle>
          <a:p>
            <a:fld id="{162C6B88-DF52-4E37-A22A-468C1B28D237}" type="slidenum">
              <a:rPr lang="en-US" smtClean="0"/>
              <a:t>‹#›</a:t>
            </a:fld>
            <a:endParaRPr lang="en-US"/>
          </a:p>
        </p:txBody>
      </p:sp>
    </p:spTree>
    <p:extLst>
      <p:ext uri="{BB962C8B-B14F-4D97-AF65-F5344CB8AC3E}">
        <p14:creationId xmlns:p14="http://schemas.microsoft.com/office/powerpoint/2010/main" val="37754150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CFEBA5EA-F8F2-438D-9C8E-58487E120EFF}" type="datetimeFigureOut">
              <a:rPr lang="en-US" smtClean="0"/>
              <a:t>2/27/2026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5A6B39C5-5F0D-49FC-8524-5145180FE899}" type="slidenum">
              <a:rPr lang="en-US" smtClean="0"/>
              <a:t>‹#›</a:t>
            </a:fld>
            <a:endParaRPr lang="en-US"/>
          </a:p>
        </p:txBody>
      </p:sp>
    </p:spTree>
    <p:extLst>
      <p:ext uri="{BB962C8B-B14F-4D97-AF65-F5344CB8AC3E}">
        <p14:creationId xmlns:p14="http://schemas.microsoft.com/office/powerpoint/2010/main" val="4200870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0454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8049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4163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9073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78954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483851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85033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150332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7845" indent="-177845" defTabSz="948507">
              <a:buFontTx/>
              <a:buChar char="-"/>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dirty="0"/>
          </a:p>
        </p:txBody>
      </p:sp>
    </p:spTree>
    <p:extLst>
      <p:ext uri="{BB962C8B-B14F-4D97-AF65-F5344CB8AC3E}">
        <p14:creationId xmlns:p14="http://schemas.microsoft.com/office/powerpoint/2010/main" val="27825492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FontTx/>
              <a:buNone/>
              <a:defRPr/>
            </a:pPr>
            <a:endParaRPr lang="en-US" altLang="en-US" sz="1200" dirty="0">
              <a:latin typeface="+mn-lt"/>
            </a:endParaRPr>
          </a:p>
        </p:txBody>
      </p:sp>
    </p:spTree>
    <p:extLst>
      <p:ext uri="{BB962C8B-B14F-4D97-AF65-F5344CB8AC3E}">
        <p14:creationId xmlns:p14="http://schemas.microsoft.com/office/powerpoint/2010/main" val="1471866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064767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999550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220954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2968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89169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Tree>
    <p:extLst>
      <p:ext uri="{BB962C8B-B14F-4D97-AF65-F5344CB8AC3E}">
        <p14:creationId xmlns:p14="http://schemas.microsoft.com/office/powerpoint/2010/main" val="15490208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5491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383615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1771323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5062437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351803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374115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054596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5581216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2651332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399134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30561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23085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3711106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8686585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5480763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78716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6528041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68485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77</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08610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Master" Target="../slideMasters/slideMaster2.xml"/><Relationship Id="rId4"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6454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15766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0C2340"/>
                </a:solidFill>
              </a:defRPr>
            </a:lvl1pPr>
            <a:lvl2pPr>
              <a:defRPr sz="2400">
                <a:solidFill>
                  <a:srgbClr val="0C2340"/>
                </a:solidFill>
              </a:defRPr>
            </a:lvl2pPr>
            <a:lvl3pPr>
              <a:defRPr sz="2000">
                <a:solidFill>
                  <a:srgbClr val="0C2340"/>
                </a:solidFill>
              </a:defRPr>
            </a:lvl3pPr>
            <a:lvl4pPr>
              <a:defRPr sz="1800">
                <a:solidFill>
                  <a:srgbClr val="0C2340"/>
                </a:solidFill>
              </a:defRPr>
            </a:lvl4pPr>
            <a:lvl5pPr>
              <a:defRPr sz="1800">
                <a:solidFill>
                  <a:srgbClr val="0C234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156127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9F4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47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4"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0"/>
            <a:ext cx="5334000" cy="923330"/>
          </a:xfrm>
          <a:prstGeom prst="rect">
            <a:avLst/>
          </a:prstGeom>
          <a:noFill/>
        </p:spPr>
        <p:txBody>
          <a:bodyPr wrap="square" rtlCol="0">
            <a:spAutoFit/>
          </a:bodyPr>
          <a:lstStyle/>
          <a:p>
            <a:pPr marL="0" lvl="0" indent="0" algn="ctr" defTabSz="914400" rtl="0" eaLnBrk="1" latinLnBrk="0" hangingPunct="1">
              <a:spcBef>
                <a:spcPct val="20000"/>
              </a:spcBef>
              <a:buClr>
                <a:srgbClr val="009F4D"/>
              </a:buClr>
              <a:buFont typeface="Arial" panose="020B0604020202020204" pitchFamily="34" charset="0"/>
              <a:buNone/>
            </a:pPr>
            <a:r>
              <a:rPr lang="en-US" sz="540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938992"/>
          </a:xfrm>
          <a:prstGeom prst="rect">
            <a:avLst/>
          </a:prstGeom>
          <a:noFill/>
        </p:spPr>
        <p:txBody>
          <a:bodyPr wrap="square" rtlCol="0">
            <a:spAutoFit/>
          </a:bodyPr>
          <a:lstStyle/>
          <a:p>
            <a:pPr lvl="0" algn="ctr"/>
            <a:r>
              <a:rPr lang="en-US" sz="2400" b="1">
                <a:solidFill>
                  <a:srgbClr val="ACA39A"/>
                </a:solidFill>
              </a:rPr>
              <a:t>30 East 7th Street</a:t>
            </a:r>
          </a:p>
          <a:p>
            <a:pPr lvl="0" algn="ctr"/>
            <a:r>
              <a:rPr lang="en-US" sz="2400" b="1">
                <a:solidFill>
                  <a:srgbClr val="ACA39A"/>
                </a:solidFill>
              </a:rPr>
              <a:t>St. Paul, MN  55101</a:t>
            </a:r>
          </a:p>
          <a:p>
            <a:pPr lvl="0" algn="ctr"/>
            <a:endParaRPr lang="en-US" sz="2400" b="1">
              <a:solidFill>
                <a:srgbClr val="ACA39A"/>
              </a:solidFill>
            </a:endParaRPr>
          </a:p>
          <a:p>
            <a:pPr lvl="0" algn="ctr"/>
            <a:r>
              <a:rPr lang="en-US" sz="2400" b="1">
                <a:solidFill>
                  <a:srgbClr val="ACA39A"/>
                </a:solidFill>
              </a:rPr>
              <a:t>651-201-1800</a:t>
            </a:r>
          </a:p>
          <a:p>
            <a:pPr lvl="0" algn="ctr"/>
            <a:r>
              <a:rPr lang="en-US" sz="24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0" y="533400"/>
            <a:ext cx="4308929" cy="1447800"/>
          </a:xfrm>
          <a:prstGeom prst="rect">
            <a:avLst/>
          </a:prstGeom>
        </p:spPr>
      </p:pic>
      <p:sp>
        <p:nvSpPr>
          <p:cNvPr id="14" name="TextBox 13"/>
          <p:cNvSpPr txBox="1"/>
          <p:nvPr userDrawn="1"/>
        </p:nvSpPr>
        <p:spPr>
          <a:xfrm>
            <a:off x="1905000" y="6200001"/>
            <a:ext cx="5334000" cy="276999"/>
          </a:xfrm>
          <a:prstGeom prst="rect">
            <a:avLst/>
          </a:prstGeom>
          <a:noFill/>
        </p:spPr>
        <p:txBody>
          <a:bodyPr wrap="square" rtlCol="0">
            <a:spAutoFit/>
          </a:bodyPr>
          <a:lstStyle/>
          <a:p>
            <a:pPr lvl="0" algn="ctr"/>
            <a:r>
              <a:rPr lang="en-US" sz="1200"/>
              <a:t>MINNESOTA STATE IS AN EQUAL OPPORTUNITY EMPLOYER AND EDUCATOR</a:t>
            </a:r>
          </a:p>
        </p:txBody>
      </p:sp>
    </p:spTree>
    <p:extLst>
      <p:ext uri="{BB962C8B-B14F-4D97-AF65-F5344CB8AC3E}">
        <p14:creationId xmlns:p14="http://schemas.microsoft.com/office/powerpoint/2010/main" val="120296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5039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32498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Tree>
    <p:extLst>
      <p:ext uri="{BB962C8B-B14F-4D97-AF65-F5344CB8AC3E}">
        <p14:creationId xmlns:p14="http://schemas.microsoft.com/office/powerpoint/2010/main" val="1972365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6742207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531406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048000"/>
            <a:ext cx="9144000" cy="108065"/>
          </a:xfrm>
          <a:prstGeom prst="rect">
            <a:avLst/>
          </a:prstGeom>
        </p:spPr>
      </p:pic>
      <p:sp>
        <p:nvSpPr>
          <p:cNvPr id="8" name="Text Placeholder 7"/>
          <p:cNvSpPr>
            <a:spLocks noGrp="1"/>
          </p:cNvSpPr>
          <p:nvPr>
            <p:ph type="body" sz="quarter" idx="10" hasCustomPrompt="1"/>
          </p:nvPr>
        </p:nvSpPr>
        <p:spPr>
          <a:xfrm>
            <a:off x="5410200" y="2362200"/>
            <a:ext cx="2667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2743200"/>
            <a:ext cx="33528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124200"/>
            <a:ext cx="59436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4343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0" y="0"/>
            <a:ext cx="9144000" cy="2286000"/>
          </a:xfrm>
          <a:prstGeom prst="rect">
            <a:avLst/>
          </a:prstGeom>
        </p:spPr>
      </p:pic>
      <p:sp>
        <p:nvSpPr>
          <p:cNvPr id="11" name="Text Placeholder 4"/>
          <p:cNvSpPr>
            <a:spLocks noGrp="1"/>
          </p:cNvSpPr>
          <p:nvPr>
            <p:ph type="body" sz="quarter" idx="14" hasCustomPrompt="1"/>
          </p:nvPr>
        </p:nvSpPr>
        <p:spPr>
          <a:xfrm>
            <a:off x="990600" y="4953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8295" y="0"/>
            <a:ext cx="1331976" cy="2356104"/>
          </a:xfrm>
          <a:prstGeom prst="rect">
            <a:avLst/>
          </a:prstGeom>
        </p:spPr>
      </p:pic>
    </p:spTree>
    <p:extLst>
      <p:ext uri="{BB962C8B-B14F-4D97-AF65-F5344CB8AC3E}">
        <p14:creationId xmlns:p14="http://schemas.microsoft.com/office/powerpoint/2010/main" val="22859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2" y="304800"/>
            <a:ext cx="3504776" cy="1981200"/>
          </a:xfrm>
          <a:prstGeom prst="rect">
            <a:avLst/>
          </a:prstGeom>
        </p:spPr>
      </p:pic>
    </p:spTree>
    <p:extLst>
      <p:ext uri="{BB962C8B-B14F-4D97-AF65-F5344CB8AC3E}">
        <p14:creationId xmlns:p14="http://schemas.microsoft.com/office/powerpoint/2010/main" val="215014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47095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1800"/>
            <a:ext cx="6400800" cy="1447800"/>
          </a:xfrm>
        </p:spPr>
        <p:txBody>
          <a:bodyPr anchor="t"/>
          <a:lstStyle>
            <a:lvl1pPr algn="l">
              <a:defRPr sz="3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971" y="304800"/>
            <a:ext cx="3504776" cy="1981200"/>
          </a:xfrm>
          <a:prstGeom prst="rect">
            <a:avLst/>
          </a:prstGeom>
        </p:spPr>
      </p:pic>
    </p:spTree>
    <p:extLst>
      <p:ext uri="{BB962C8B-B14F-4D97-AF65-F5344CB8AC3E}">
        <p14:creationId xmlns:p14="http://schemas.microsoft.com/office/powerpoint/2010/main" val="18799258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5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18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59184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9294856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840568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1709131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1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0138931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7"/>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5063896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 Placeholder 2"/>
          <p:cNvSpPr>
            <a:spLocks noGrp="1"/>
          </p:cNvSpPr>
          <p:nvPr>
            <p:ph type="body" idx="15"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2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2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036864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65921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6000" b="1" cap="all" baseline="0">
                <a:solidFill>
                  <a:srgbClr val="0C2340"/>
                </a:solidFill>
              </a:defRPr>
            </a:lvl1pPr>
          </a:lstStyle>
          <a:p>
            <a:r>
              <a:rPr lang="en-US"/>
              <a:t>Click to edit DATA POINT</a:t>
            </a:r>
          </a:p>
        </p:txBody>
      </p:sp>
      <p:sp>
        <p:nvSpPr>
          <p:cNvPr id="3"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rgbClr val="ACA39A"/>
                </a:solidFill>
              </a:defRPr>
            </a:lvl1pPr>
          </a:lstStyle>
          <a:p>
            <a:pPr lvl="0"/>
            <a:r>
              <a:rPr lang="en-US"/>
              <a:t>click to edit descriptor text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12216699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rgbClr val="0C2340"/>
                </a:solidFill>
              </a:defRPr>
            </a:lvl1pPr>
            <a:lvl2pPr>
              <a:defRPr sz="1800">
                <a:solidFill>
                  <a:srgbClr val="0C2340"/>
                </a:solidFill>
              </a:defRPr>
            </a:lvl2pPr>
            <a:lvl3pPr>
              <a:defRPr sz="1500">
                <a:solidFill>
                  <a:srgbClr val="0C2340"/>
                </a:solidFill>
              </a:defRPr>
            </a:lvl3pPr>
            <a:lvl4pPr>
              <a:defRPr sz="1350">
                <a:solidFill>
                  <a:srgbClr val="0C2340"/>
                </a:solidFill>
              </a:defRPr>
            </a:lvl4pPr>
            <a:lvl5pPr>
              <a:defRPr sz="1350">
                <a:solidFill>
                  <a:srgbClr val="0C2340"/>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023411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solidFill>
                  <a:srgbClr val="009F4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23263267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cxnSp>
        <p:nvCxnSpPr>
          <p:cNvPr id="6" name="Straight Connector 5"/>
          <p:cNvCxnSpPr/>
          <p:nvPr userDrawn="1"/>
        </p:nvCxnSpPr>
        <p:spPr>
          <a:xfrm>
            <a:off x="4416795" y="5791200"/>
            <a:ext cx="38380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1905000" y="2505671"/>
            <a:ext cx="5334000" cy="715581"/>
          </a:xfrm>
          <a:prstGeom prst="rect">
            <a:avLst/>
          </a:prstGeom>
          <a:noFill/>
        </p:spPr>
        <p:txBody>
          <a:bodyPr wrap="square" rtlCol="0">
            <a:spAutoFit/>
          </a:bodyPr>
          <a:lstStyle/>
          <a:p>
            <a:pPr marL="0" lvl="0" indent="0" algn="ctr" defTabSz="685800" rtl="0" eaLnBrk="1" latinLnBrk="0" hangingPunct="1">
              <a:spcBef>
                <a:spcPct val="20000"/>
              </a:spcBef>
              <a:buClr>
                <a:srgbClr val="009F4D"/>
              </a:buClr>
              <a:buFont typeface="Arial" panose="020B0604020202020204" pitchFamily="34" charset="0"/>
              <a:buNone/>
            </a:pPr>
            <a:r>
              <a:rPr lang="en-US" sz="4050" b="1" kern="1200" baseline="0">
                <a:solidFill>
                  <a:srgbClr val="0C2340"/>
                </a:solidFill>
                <a:latin typeface="+mn-lt"/>
                <a:ea typeface="+mn-ea"/>
                <a:cs typeface="+mn-cs"/>
              </a:rPr>
              <a:t>THANK YOU</a:t>
            </a:r>
          </a:p>
        </p:txBody>
      </p:sp>
      <p:sp>
        <p:nvSpPr>
          <p:cNvPr id="8" name="TextBox 7"/>
          <p:cNvSpPr txBox="1"/>
          <p:nvPr userDrawn="1"/>
        </p:nvSpPr>
        <p:spPr>
          <a:xfrm>
            <a:off x="2523460" y="3429000"/>
            <a:ext cx="4182140" cy="1477328"/>
          </a:xfrm>
          <a:prstGeom prst="rect">
            <a:avLst/>
          </a:prstGeom>
          <a:noFill/>
        </p:spPr>
        <p:txBody>
          <a:bodyPr wrap="square" rtlCol="0">
            <a:spAutoFit/>
          </a:bodyPr>
          <a:lstStyle/>
          <a:p>
            <a:pPr lvl="0" algn="ctr"/>
            <a:r>
              <a:rPr lang="en-US" sz="1800" b="1">
                <a:solidFill>
                  <a:srgbClr val="ACA39A"/>
                </a:solidFill>
              </a:rPr>
              <a:t>30 East 7th Street</a:t>
            </a:r>
          </a:p>
          <a:p>
            <a:pPr lvl="0" algn="ctr"/>
            <a:r>
              <a:rPr lang="en-US" sz="1800" b="1">
                <a:solidFill>
                  <a:srgbClr val="ACA39A"/>
                </a:solidFill>
              </a:rPr>
              <a:t>St. Paul, MN  55101</a:t>
            </a:r>
          </a:p>
          <a:p>
            <a:pPr lvl="0" algn="ctr"/>
            <a:endParaRPr lang="en-US" sz="1800" b="1">
              <a:solidFill>
                <a:srgbClr val="ACA39A"/>
              </a:solidFill>
            </a:endParaRPr>
          </a:p>
          <a:p>
            <a:pPr lvl="0" algn="ctr"/>
            <a:r>
              <a:rPr lang="en-US" sz="1800" b="1">
                <a:solidFill>
                  <a:srgbClr val="ACA39A"/>
                </a:solidFill>
              </a:rPr>
              <a:t>651-201-1800</a:t>
            </a:r>
          </a:p>
          <a:p>
            <a:pPr lvl="0" algn="ctr"/>
            <a:r>
              <a:rPr lang="en-US" sz="1800" b="1">
                <a:solidFill>
                  <a:srgbClr val="ACA39A"/>
                </a:solidFill>
              </a:rPr>
              <a:t>888-667-2848</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8401" y="533400"/>
            <a:ext cx="4308929" cy="1447800"/>
          </a:xfrm>
          <a:prstGeom prst="rect">
            <a:avLst/>
          </a:prstGeom>
        </p:spPr>
      </p:pic>
      <p:sp>
        <p:nvSpPr>
          <p:cNvPr id="14" name="TextBox 13"/>
          <p:cNvSpPr txBox="1"/>
          <p:nvPr userDrawn="1"/>
        </p:nvSpPr>
        <p:spPr>
          <a:xfrm>
            <a:off x="1905000" y="6200002"/>
            <a:ext cx="5334000" cy="230832"/>
          </a:xfrm>
          <a:prstGeom prst="rect">
            <a:avLst/>
          </a:prstGeom>
          <a:noFill/>
        </p:spPr>
        <p:txBody>
          <a:bodyPr wrap="square" rtlCol="0">
            <a:spAutoFit/>
          </a:bodyPr>
          <a:lstStyle/>
          <a:p>
            <a:pPr lvl="0" algn="ctr"/>
            <a:r>
              <a:rPr lang="en-US" sz="900"/>
              <a:t>MINNESOTA STATE IS AN EQUAL OPPORTUNITY EMPLOYER AND EDUCATOR</a:t>
            </a:r>
          </a:p>
        </p:txBody>
      </p:sp>
    </p:spTree>
    <p:extLst>
      <p:ext uri="{BB962C8B-B14F-4D97-AF65-F5344CB8AC3E}">
        <p14:creationId xmlns:p14="http://schemas.microsoft.com/office/powerpoint/2010/main" val="28470183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7846140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5"/>
            <a:ext cx="457200" cy="161583"/>
          </a:xfrm>
          <a:prstGeom prst="rect">
            <a:avLst/>
          </a:prstGeom>
          <a:noFill/>
        </p:spPr>
        <p:txBody>
          <a:bodyPr wrap="square" rtlCol="0">
            <a:spAutoFit/>
          </a:bodyPr>
          <a:lstStyle/>
          <a:p>
            <a:pPr algn="ctr"/>
            <a:fld id="{BB705689-6DE3-4ABD-A330-F43849DB3358}" type="slidenum">
              <a:rPr lang="en-US" sz="450" b="1" smtClean="0">
                <a:solidFill>
                  <a:srgbClr val="003C66"/>
                </a:solidFill>
              </a:rPr>
              <a:pPr algn="ctr"/>
              <a:t>‹#›</a:t>
            </a:fld>
            <a:endParaRPr lang="en-US" sz="525" b="1">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4"/>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5986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12474181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122467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27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9370120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80072057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70006" y="6096002"/>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3302611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rgbClr val="009F4D"/>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sp>
        <p:nvSpPr>
          <p:cNvPr id="5" name="Text Placeholder 2"/>
          <p:cNvSpPr>
            <a:spLocks noGrp="1"/>
          </p:cNvSpPr>
          <p:nvPr>
            <p:ph type="body" idx="1"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428799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37035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lvl1pPr>
          </a:lstStyle>
          <a:p>
            <a:pPr lvl="0"/>
            <a:r>
              <a:rPr lang="en-US"/>
              <a:t>Click to edit single column copy layout text</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7042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9" name="Text Placeholder 2"/>
          <p:cNvSpPr>
            <a:spLocks noGrp="1"/>
          </p:cNvSpPr>
          <p:nvPr>
            <p:ph type="body" idx="13"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rgbClr val="ACA39A"/>
                </a:solidFill>
              </a:defRPr>
            </a:lvl1pPr>
          </a:lstStyle>
          <a:p>
            <a:pPr lvl="0"/>
            <a:r>
              <a:rPr lang="en-US"/>
              <a:t>Click to edit descriptor caption</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62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0"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293307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Points Page">
    <p:spTree>
      <p:nvGrpSpPr>
        <p:cNvPr id="1" name=""/>
        <p:cNvGrpSpPr/>
        <p:nvPr/>
      </p:nvGrpSpPr>
      <p:grpSpPr>
        <a:xfrm>
          <a:off x="0" y="0"/>
          <a:ext cx="0" cy="0"/>
          <a:chOff x="0" y="0"/>
          <a:chExt cx="0" cy="0"/>
        </a:xfrm>
      </p:grpSpPr>
      <p:sp>
        <p:nvSpPr>
          <p:cNvPr id="5" name="Oval 4"/>
          <p:cNvSpPr/>
          <p:nvPr userDrawn="1"/>
        </p:nvSpPr>
        <p:spPr>
          <a:xfrm>
            <a:off x="533400" y="16764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userDrawn="1"/>
        </p:nvSpPr>
        <p:spPr>
          <a:xfrm>
            <a:off x="34290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userDrawn="1"/>
        </p:nvSpPr>
        <p:spPr>
          <a:xfrm>
            <a:off x="6400800" y="1752600"/>
            <a:ext cx="2362200" cy="2286000"/>
          </a:xfrm>
          <a:prstGeom prst="ellipse">
            <a:avLst/>
          </a:prstGeom>
          <a:solidFill>
            <a:srgbClr val="0C23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5" hasCustomPrompt="1"/>
          </p:nvPr>
        </p:nvSpPr>
        <p:spPr>
          <a:xfrm>
            <a:off x="457200" y="533401"/>
            <a:ext cx="36576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rgbClr val="ACA39A"/>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0"/>
            <a:ext cx="1981200" cy="665683"/>
          </a:xfrm>
          <a:prstGeom prst="rect">
            <a:avLst/>
          </a:prstGeom>
        </p:spPr>
      </p:pic>
    </p:spTree>
    <p:extLst>
      <p:ext uri="{BB962C8B-B14F-4D97-AF65-F5344CB8AC3E}">
        <p14:creationId xmlns:p14="http://schemas.microsoft.com/office/powerpoint/2010/main" val="809040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theme" Target="../theme/theme2.xml"/><Relationship Id="rId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theme" Target="../theme/theme3.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rgbClr val="0C2340"/>
                </a:solidFill>
              </a:rPr>
              <a:t>‹#›</a:t>
            </a:fld>
            <a:endParaRPr lang="en-US" sz="1400">
              <a:solidFill>
                <a:srgbClr val="0C2340"/>
              </a:solidFill>
            </a:endParaRPr>
          </a:p>
        </p:txBody>
      </p:sp>
    </p:spTree>
    <p:extLst>
      <p:ext uri="{BB962C8B-B14F-4D97-AF65-F5344CB8AC3E}">
        <p14:creationId xmlns:p14="http://schemas.microsoft.com/office/powerpoint/2010/main" val="3650050343"/>
      </p:ext>
    </p:extLst>
  </p:cSld>
  <p:clrMap bg1="lt1" tx1="dk1" bg2="lt2" tx2="dk2" accent1="accent1" accent2="accent2" accent3="accent3" accent4="accent4" accent5="accent5" accent6="accent6" hlink="hlink" folHlink="folHlink"/>
  <p:sldLayoutIdLst>
    <p:sldLayoutId id="2147483671" r:id="rId1"/>
    <p:sldLayoutId id="2147483658" r:id="rId2"/>
    <p:sldLayoutId id="2147483661" r:id="rId3"/>
    <p:sldLayoutId id="2147483662" r:id="rId4"/>
    <p:sldLayoutId id="2147483650" r:id="rId5"/>
    <p:sldLayoutId id="2147483657" r:id="rId6"/>
    <p:sldLayoutId id="2147483664" r:id="rId7"/>
    <p:sldLayoutId id="2147483665" r:id="rId8"/>
    <p:sldLayoutId id="2147483666" r:id="rId9"/>
    <p:sldLayoutId id="2147483655" r:id="rId10"/>
    <p:sldLayoutId id="2147483652" r:id="rId11"/>
    <p:sldLayoutId id="2147483653" r:id="rId12"/>
    <p:sldLayoutId id="2147483660" r:id="rId13"/>
    <p:sldLayoutId id="2147483677" r:id="rId14"/>
    <p:sldLayoutId id="2147483680" r:id="rId15"/>
  </p:sldLayoutIdLst>
  <p:hf sldNum="0" hdr="0" ftr="0" dt="0"/>
  <p:txStyles>
    <p:titleStyle>
      <a:lvl1pPr algn="ctr" defTabSz="914400" rtl="0" eaLnBrk="1" latinLnBrk="0" hangingPunct="1">
        <a:spcBef>
          <a:spcPct val="0"/>
        </a:spcBef>
        <a:buNone/>
        <a:defRPr sz="4400" b="1" kern="1200">
          <a:solidFill>
            <a:srgbClr val="0C2340"/>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320665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75" r:id="rId3"/>
    <p:sldLayoutId id="2147483676" r:id="rId4"/>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rgbClr val="0C2340"/>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457200" y="6400801"/>
            <a:ext cx="1981200" cy="253916"/>
          </a:xfrm>
          <a:prstGeom prst="rect">
            <a:avLst/>
          </a:prstGeom>
          <a:noFill/>
        </p:spPr>
        <p:txBody>
          <a:bodyPr wrap="square" rtlCol="0">
            <a:spAutoFit/>
          </a:bodyPr>
          <a:lstStyle/>
          <a:p>
            <a:fld id="{BB705689-6DE3-4ABD-A330-F43849DB3358}" type="slidenum">
              <a:rPr lang="en-US" sz="1050" smtClean="0">
                <a:solidFill>
                  <a:srgbClr val="0C2340"/>
                </a:solidFill>
              </a:rPr>
              <a:t>‹#›</a:t>
            </a:fld>
            <a:endParaRPr lang="en-US" sz="1050">
              <a:solidFill>
                <a:srgbClr val="0C2340"/>
              </a:solidFill>
            </a:endParaRPr>
          </a:p>
        </p:txBody>
      </p:sp>
    </p:spTree>
    <p:extLst>
      <p:ext uri="{BB962C8B-B14F-4D97-AF65-F5344CB8AC3E}">
        <p14:creationId xmlns:p14="http://schemas.microsoft.com/office/powerpoint/2010/main" val="133870993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Lst>
  <p:txStyles>
    <p:titleStyle>
      <a:lvl1pPr algn="ctr" defTabSz="685800" rtl="0" eaLnBrk="1" latinLnBrk="0" hangingPunct="1">
        <a:spcBef>
          <a:spcPct val="0"/>
        </a:spcBef>
        <a:buNone/>
        <a:defRPr sz="3300" b="1" kern="1200">
          <a:solidFill>
            <a:srgbClr val="0C2340"/>
          </a:solidFill>
          <a:latin typeface="+mj-lt"/>
          <a:ea typeface="+mj-ea"/>
          <a:cs typeface="+mj-cs"/>
        </a:defRPr>
      </a:lvl1pPr>
    </p:titleStyle>
    <p:bodyStyle>
      <a:lvl1pPr marL="257175" indent="-257175" algn="l" defTabSz="6858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1pPr>
      <a:lvl2pPr marL="557213" indent="-214313" algn="l" defTabSz="685800" rtl="0" eaLnBrk="1" latinLnBrk="0" hangingPunct="1">
        <a:spcBef>
          <a:spcPct val="20000"/>
        </a:spcBef>
        <a:buClr>
          <a:srgbClr val="009F4D"/>
        </a:buClr>
        <a:buFont typeface="Arial" panose="020B0604020202020204" pitchFamily="34" charset="0"/>
        <a:buChar char="–"/>
        <a:defRPr sz="2100" kern="1200">
          <a:solidFill>
            <a:srgbClr val="0C2340"/>
          </a:solidFill>
          <a:latin typeface="+mn-lt"/>
          <a:ea typeface="+mn-ea"/>
          <a:cs typeface="+mn-cs"/>
        </a:defRPr>
      </a:lvl2pPr>
      <a:lvl3pPr marL="857250" indent="-171450" algn="l" defTabSz="685800" rtl="0" eaLnBrk="1" latinLnBrk="0" hangingPunct="1">
        <a:spcBef>
          <a:spcPct val="20000"/>
        </a:spcBef>
        <a:buClr>
          <a:srgbClr val="009F4D"/>
        </a:buClr>
        <a:buFont typeface="Arial" panose="020B0604020202020204" pitchFamily="34" charset="0"/>
        <a:buChar char="•"/>
        <a:defRPr sz="1800" kern="1200">
          <a:solidFill>
            <a:srgbClr val="0C2340"/>
          </a:solidFill>
          <a:latin typeface="+mn-lt"/>
          <a:ea typeface="+mn-ea"/>
          <a:cs typeface="+mn-cs"/>
        </a:defRPr>
      </a:lvl3pPr>
      <a:lvl4pPr marL="1200150" indent="-171450" algn="l" defTabSz="685800" rtl="0" eaLnBrk="1" latinLnBrk="0" hangingPunct="1">
        <a:spcBef>
          <a:spcPct val="20000"/>
        </a:spcBef>
        <a:buClr>
          <a:srgbClr val="009F4D"/>
        </a:buClr>
        <a:buFont typeface="Arial" panose="020B0604020202020204" pitchFamily="34" charset="0"/>
        <a:buChar char="–"/>
        <a:defRPr sz="1500" kern="1200">
          <a:solidFill>
            <a:srgbClr val="0C2340"/>
          </a:solidFill>
          <a:latin typeface="+mn-lt"/>
          <a:ea typeface="+mn-ea"/>
          <a:cs typeface="+mn-cs"/>
        </a:defRPr>
      </a:lvl4pPr>
      <a:lvl5pPr marL="1543050" indent="-171450" algn="l" defTabSz="685800" rtl="0" eaLnBrk="1" latinLnBrk="0" hangingPunct="1">
        <a:spcBef>
          <a:spcPct val="20000"/>
        </a:spcBef>
        <a:buClr>
          <a:srgbClr val="009F4D"/>
        </a:buClr>
        <a:buFont typeface="Courier New" panose="02070309020205020404" pitchFamily="49" charset="0"/>
        <a:buChar char="o"/>
        <a:defRPr sz="1500" kern="1200">
          <a:solidFill>
            <a:srgbClr val="0C2340"/>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5.xml"/></Relationships>
</file>

<file path=ppt/slides/_rels/slide73.xml.rels><?xml version="1.0" encoding="UTF-8" standalone="yes"?>
<Relationships xmlns="http://schemas.openxmlformats.org/package/2006/relationships"><Relationship Id="rId3" Type="http://schemas.openxmlformats.org/officeDocument/2006/relationships/hyperlink" Target="http://www.minnstate.edu/system/ogc/index.html" TargetMode="External"/><Relationship Id="rId2" Type="http://schemas.openxmlformats.org/officeDocument/2006/relationships/notesSlide" Target="../notesSlides/notesSlide73.xml"/><Relationship Id="rId1" Type="http://schemas.openxmlformats.org/officeDocument/2006/relationships/slideLayout" Target="../slideLayouts/slideLayout1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5.xml"/></Relationships>
</file>

<file path=ppt/slides/_rels/slide77.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rgbClr val="0C2340"/>
                </a:solidFill>
                <a:effectLst/>
                <a:uLnTx/>
                <a:uFillTx/>
                <a:latin typeface="+mn-lt"/>
                <a:ea typeface="+mn-ea"/>
                <a:cs typeface="+mn-cs"/>
              </a:rPr>
              <a:t>1B.1 Investigator Training</a:t>
            </a:r>
          </a:p>
        </p:txBody>
      </p:sp>
      <p:sp>
        <p:nvSpPr>
          <p:cNvPr id="7" name="Text Placeholder 6"/>
          <p:cNvSpPr>
            <a:spLocks noGrp="1"/>
          </p:cNvSpPr>
          <p:nvPr>
            <p:ph type="body" sz="quarter" idx="10"/>
          </p:nvPr>
        </p:nvSpPr>
        <p:spPr>
          <a:xfrm>
            <a:off x="5410200" y="2879177"/>
            <a:ext cx="2667000" cy="457200"/>
          </a:xfrm>
        </p:spPr>
        <p:txBody>
          <a:bodyPr vert="horz" lIns="91440" tIns="45720" rIns="91440" bIns="45720" rtlCol="0" anchor="t">
            <a:normAutofit/>
          </a:bodyPr>
          <a:lstStyle/>
          <a:p>
            <a:r>
              <a:rPr lang="en-US">
                <a:ea typeface="Calibri"/>
                <a:cs typeface="Calibri"/>
              </a:rPr>
              <a:t>November 15, 2023</a:t>
            </a:r>
            <a:endParaRPr lang="en-US"/>
          </a:p>
        </p:txBody>
      </p:sp>
      <p:sp>
        <p:nvSpPr>
          <p:cNvPr id="6" name="Text Placeholder 5"/>
          <p:cNvSpPr>
            <a:spLocks noGrp="1"/>
          </p:cNvSpPr>
          <p:nvPr>
            <p:ph type="body" sz="quarter" idx="14"/>
          </p:nvPr>
        </p:nvSpPr>
        <p:spPr>
          <a:xfrm>
            <a:off x="990600" y="5256212"/>
            <a:ext cx="2819400" cy="381000"/>
          </a:xfrm>
        </p:spPr>
        <p:txBody>
          <a:bodyPr>
            <a:normAutofit/>
          </a:bodyPr>
          <a:lstStyle/>
          <a:p>
            <a:r>
              <a:rPr lang="en-US" sz="1600">
                <a:solidFill>
                  <a:srgbClr val="002060"/>
                </a:solidFill>
              </a:rPr>
              <a:t>Minnesota State</a:t>
            </a:r>
          </a:p>
        </p:txBody>
      </p:sp>
      <p:sp>
        <p:nvSpPr>
          <p:cNvPr id="3" name="Text Placeholder 2"/>
          <p:cNvSpPr>
            <a:spLocks noGrp="1"/>
          </p:cNvSpPr>
          <p:nvPr>
            <p:ph type="body" sz="quarter" idx="11"/>
          </p:nvPr>
        </p:nvSpPr>
        <p:spPr>
          <a:xfrm>
            <a:off x="3581400" y="3241676"/>
            <a:ext cx="4495800" cy="417512"/>
          </a:xfrm>
        </p:spPr>
        <p:txBody>
          <a:bodyPr/>
          <a:lstStyle/>
          <a:p>
            <a:r>
              <a:rPr lang="en-US"/>
              <a:t>Office of Equity &amp; Inclusion </a:t>
            </a:r>
          </a:p>
          <a:p>
            <a:endParaRPr lang="en-US"/>
          </a:p>
        </p:txBody>
      </p:sp>
      <p:sp>
        <p:nvSpPr>
          <p:cNvPr id="9" name="Text Placeholder 4">
            <a:extLst>
              <a:ext uri="{FF2B5EF4-FFF2-40B4-BE49-F238E27FC236}">
                <a16:creationId xmlns:a16="http://schemas.microsoft.com/office/drawing/2014/main" id="{B0E6B3A3-A3B0-4681-9D77-C5989A03C3D1}"/>
              </a:ext>
            </a:extLst>
          </p:cNvPr>
          <p:cNvSpPr txBox="1">
            <a:spLocks/>
          </p:cNvSpPr>
          <p:nvPr/>
        </p:nvSpPr>
        <p:spPr>
          <a:xfrm>
            <a:off x="921026" y="4605849"/>
            <a:ext cx="306263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Desiree’ Clark, M.S. (She/Her)</a:t>
            </a:r>
          </a:p>
          <a:p>
            <a:r>
              <a:rPr lang="en-US" sz="1200"/>
              <a:t>Civil Rights Compliance Officer</a:t>
            </a:r>
          </a:p>
        </p:txBody>
      </p:sp>
      <p:sp>
        <p:nvSpPr>
          <p:cNvPr id="8" name="Text Placeholder 4">
            <a:extLst>
              <a:ext uri="{FF2B5EF4-FFF2-40B4-BE49-F238E27FC236}">
                <a16:creationId xmlns:a16="http://schemas.microsoft.com/office/drawing/2014/main" id="{1FD266EF-7C80-4EA5-B83D-FF1CBC79FEAF}"/>
              </a:ext>
            </a:extLst>
          </p:cNvPr>
          <p:cNvSpPr txBox="1">
            <a:spLocks/>
          </p:cNvSpPr>
          <p:nvPr/>
        </p:nvSpPr>
        <p:spPr>
          <a:xfrm>
            <a:off x="3247887" y="4612763"/>
            <a:ext cx="2368826" cy="533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a:t>Ashley Atteberry, </a:t>
            </a:r>
            <a:r>
              <a:rPr lang="en-US" sz="1200" err="1"/>
              <a:t>Ph.D</a:t>
            </a:r>
            <a:r>
              <a:rPr lang="en-US" sz="1200"/>
              <a:t> (She/Her)</a:t>
            </a:r>
          </a:p>
          <a:p>
            <a:r>
              <a:rPr lang="en-US" sz="1200"/>
              <a:t>Associate Compliance Officer</a:t>
            </a:r>
          </a:p>
        </p:txBody>
      </p:sp>
    </p:spTree>
    <p:extLst>
      <p:ext uri="{BB962C8B-B14F-4D97-AF65-F5344CB8AC3E}">
        <p14:creationId xmlns:p14="http://schemas.microsoft.com/office/powerpoint/2010/main" val="54318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400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educational environment.</a:t>
            </a:r>
          </a:p>
          <a:p>
            <a:endParaRPr lang="en-US"/>
          </a:p>
        </p:txBody>
      </p:sp>
    </p:spTree>
    <p:extLst>
      <p:ext uri="{BB962C8B-B14F-4D97-AF65-F5344CB8AC3E}">
        <p14:creationId xmlns:p14="http://schemas.microsoft.com/office/powerpoint/2010/main" val="1180604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DISCRIMINATORY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a:solidFill>
                  <a:schemeClr val="bg2"/>
                </a:solidFill>
              </a:rPr>
              <a:t>The examples of discriminatory harassment include:</a:t>
            </a:r>
          </a:p>
          <a:p>
            <a:endParaRPr lang="en-US" altLang="en-US" b="1" u="sng"/>
          </a:p>
          <a:p>
            <a:r>
              <a:rPr lang="en-US" altLang="en-US"/>
              <a:t>Oral or written conduct such as jokes, innuendo, slurs, name calling, negative comments about cultural norms, circulating rumors;</a:t>
            </a:r>
          </a:p>
          <a:p>
            <a:r>
              <a:rPr lang="en-US" altLang="en-US"/>
              <a:t>Physical conduct, battery, blocking movement;</a:t>
            </a:r>
          </a:p>
          <a:p>
            <a:r>
              <a:rPr lang="en-US" altLang="en-US"/>
              <a:t>Non-verbal derogatory gestures, stalking, interference with work performance;</a:t>
            </a:r>
          </a:p>
          <a:p>
            <a:r>
              <a:rPr lang="en-US" altLang="en-US"/>
              <a:t>Visual displays.</a:t>
            </a:r>
          </a:p>
          <a:p>
            <a:pPr marL="0" indent="0">
              <a:buNone/>
            </a:pPr>
            <a:endParaRPr lang="en-US"/>
          </a:p>
        </p:txBody>
      </p:sp>
    </p:spTree>
    <p:extLst>
      <p:ext uri="{BB962C8B-B14F-4D97-AF65-F5344CB8AC3E}">
        <p14:creationId xmlns:p14="http://schemas.microsoft.com/office/powerpoint/2010/main" val="3597169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838200"/>
            <a:ext cx="8153400" cy="8191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HARASSMENT</a:t>
            </a:r>
            <a:br>
              <a:rPr kumimoji="0" lang="en-US" altLang="en-US" sz="3600" b="1" i="0" u="none" strike="noStrike" kern="1200" cap="all" spc="0" normalizeH="0" baseline="0" noProof="0">
                <a:ln>
                  <a:noFill/>
                </a:ln>
                <a:solidFill>
                  <a:srgbClr val="0C2340"/>
                </a:solidFill>
                <a:effectLst/>
                <a:uLnTx/>
                <a:uFillTx/>
                <a:latin typeface="+mn-lt"/>
                <a:ea typeface="+mn-ea"/>
                <a:cs typeface="+mn-cs"/>
              </a:rPr>
            </a:br>
            <a:r>
              <a:rPr lang="en-US" altLang="en-US" sz="3600">
                <a:latin typeface="+mn-lt"/>
                <a:ea typeface="+mn-ea"/>
                <a:cs typeface="+mn-cs"/>
              </a:rPr>
              <a:t>continued</a:t>
            </a:r>
            <a:endParaRPr kumimoji="0" lang="en-US" sz="3600" b="1" i="0" u="none" strike="noStrike" kern="1200" spc="0" normalizeH="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2057399"/>
            <a:ext cx="8229600" cy="3886201"/>
          </a:xfrm>
        </p:spPr>
        <p:txBody>
          <a:bodyPr>
            <a:normAutofit/>
          </a:bodyPr>
          <a:lstStyle/>
          <a:p>
            <a:pPr marL="0" indent="0">
              <a:buNone/>
            </a:pPr>
            <a:r>
              <a:rPr lang="en-US" altLang="en-US">
                <a:solidFill>
                  <a:schemeClr val="bg2"/>
                </a:solidFill>
              </a:rPr>
              <a:t>The examples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622710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696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Sexual Violence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pPr marL="0" indent="0" fontAlgn="base">
              <a:buNone/>
            </a:pPr>
            <a:r>
              <a:rPr lang="en-US"/>
              <a:t>The </a:t>
            </a:r>
            <a:r>
              <a:rPr lang="en-US" b="1" u="sng"/>
              <a:t>1B.3 Sexual Violence Policy </a:t>
            </a:r>
            <a:r>
              <a:rPr lang="en-US"/>
              <a:t>addresses:​</a:t>
            </a:r>
          </a:p>
          <a:p>
            <a:pPr fontAlgn="base"/>
            <a:r>
              <a:rPr lang="en-US"/>
              <a:t>Affirmative Consent​</a:t>
            </a:r>
          </a:p>
          <a:p>
            <a:pPr fontAlgn="base"/>
            <a:r>
              <a:rPr lang="en-US"/>
              <a:t>Sexual Violence​</a:t>
            </a:r>
          </a:p>
          <a:p>
            <a:pPr fontAlgn="base"/>
            <a:r>
              <a:rPr lang="en-US"/>
              <a:t>Dating, intimate partner, and relationship violence​</a:t>
            </a:r>
          </a:p>
          <a:p>
            <a:pPr fontAlgn="base"/>
            <a:r>
              <a:rPr lang="en-US"/>
              <a:t>Non-forcible sex acts​</a:t>
            </a:r>
          </a:p>
          <a:p>
            <a:pPr fontAlgn="base"/>
            <a:r>
              <a:rPr lang="en-US"/>
              <a:t>Sexual Assault​</a:t>
            </a:r>
          </a:p>
          <a:p>
            <a:pPr fontAlgn="base"/>
            <a:r>
              <a:rPr lang="en-US"/>
              <a:t>Stalking </a:t>
            </a:r>
          </a:p>
          <a:p>
            <a:endParaRPr lang="en-US"/>
          </a:p>
        </p:txBody>
      </p:sp>
    </p:spTree>
    <p:extLst>
      <p:ext uri="{BB962C8B-B14F-4D97-AF65-F5344CB8AC3E}">
        <p14:creationId xmlns:p14="http://schemas.microsoft.com/office/powerpoint/2010/main" val="2975812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F896BD-0AF2-9F43-0901-25437CC99E8C}"/>
              </a:ext>
            </a:extLst>
          </p:cNvPr>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Per 1B.3 Policy</a:t>
            </a:r>
          </a:p>
        </p:txBody>
      </p:sp>
      <p:sp>
        <p:nvSpPr>
          <p:cNvPr id="2" name="Content Placeholder 1">
            <a:extLst>
              <a:ext uri="{FF2B5EF4-FFF2-40B4-BE49-F238E27FC236}">
                <a16:creationId xmlns:a16="http://schemas.microsoft.com/office/drawing/2014/main" id="{B52F8EA3-E7C1-BCAE-2A5E-540A476C78FA}"/>
              </a:ext>
            </a:extLst>
          </p:cNvPr>
          <p:cNvSpPr>
            <a:spLocks noGrp="1"/>
          </p:cNvSpPr>
          <p:nvPr>
            <p:ph idx="1"/>
          </p:nvPr>
        </p:nvSpPr>
        <p:spPr/>
        <p:txBody>
          <a:bodyPr>
            <a:normAutofit fontScale="92500"/>
          </a:bodyPr>
          <a:lstStyle/>
          <a:p>
            <a:pPr marL="457200" indent="-457200">
              <a:buFont typeface="Arial" panose="020B0604020202020204" pitchFamily="34" charset="0"/>
              <a:buChar char="•"/>
            </a:pPr>
            <a:r>
              <a:rPr lang="en-US"/>
              <a:t>Definition of Title IX sexual harassment </a:t>
            </a:r>
          </a:p>
          <a:p>
            <a:pPr lvl="1" indent="0">
              <a:buNone/>
            </a:pPr>
            <a:r>
              <a:rPr lang="en-US"/>
              <a:t>(conduct on the basis of sex)</a:t>
            </a:r>
          </a:p>
          <a:p>
            <a:pPr marL="1143000" lvl="1" indent="-457200"/>
            <a:r>
              <a:rPr lang="en-US"/>
              <a:t>Employee conditioning the provision of an aid, benefit, or service of the institution on an individual's participation in unwelcome sexual conduct [</a:t>
            </a:r>
            <a:r>
              <a:rPr lang="en-US" i="1"/>
              <a:t>Quid pro quo</a:t>
            </a:r>
            <a:r>
              <a:rPr lang="en-US"/>
              <a:t>]</a:t>
            </a:r>
            <a:r>
              <a:rPr lang="en-US" i="1"/>
              <a:t> </a:t>
            </a:r>
            <a:endParaRPr lang="en-US"/>
          </a:p>
          <a:p>
            <a:pPr marL="1143000" lvl="1" indent="-457200"/>
            <a:r>
              <a:rPr lang="en-US"/>
              <a:t>Unwelcome conduct determined by a reasonable person to be so severe, pervasive, and objectively offensive that it effectively denies a person equal access to the institution's education program or activity [Hostile environment] </a:t>
            </a:r>
          </a:p>
          <a:p>
            <a:pPr marL="1143000" lvl="1" indent="-457200"/>
            <a:r>
              <a:rPr lang="en-US"/>
              <a:t>Sexual assault; dating, intimate partner, and relationship violence; and stalking [Clery crimes]</a:t>
            </a:r>
          </a:p>
          <a:p>
            <a:endParaRPr lang="en-US"/>
          </a:p>
        </p:txBody>
      </p:sp>
    </p:spTree>
    <p:extLst>
      <p:ext uri="{BB962C8B-B14F-4D97-AF65-F5344CB8AC3E}">
        <p14:creationId xmlns:p14="http://schemas.microsoft.com/office/powerpoint/2010/main" val="593467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1.B.1.1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investigation and resolution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lnSpc>
                <a:spcPct val="90000"/>
              </a:lnSpc>
              <a:buNone/>
              <a:defRPr/>
            </a:pPr>
            <a:endParaRPr lang="en-US" altLang="en-US" sz="2800">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Special Cases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77500" lnSpcReduction="2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descr="Adjacent policies and procedures to 1B1">
            <a:extLst>
              <a:ext uri="{FF2B5EF4-FFF2-40B4-BE49-F238E27FC236}">
                <a16:creationId xmlns:a16="http://schemas.microsoft.com/office/drawing/2014/main" id="{3119726E-5618-20AD-239E-FB619C55B390}"/>
              </a:ext>
            </a:extLst>
          </p:cNvPr>
          <p:cNvSpPr>
            <a:spLocks noGrp="1"/>
          </p:cNvSpPr>
          <p:nvPr>
            <p:ph type="title" idx="4294967295"/>
          </p:nvPr>
        </p:nvSpPr>
        <p:spPr>
          <a:xfrm>
            <a:off x="457200" y="533400"/>
            <a:ext cx="75819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Adjacent policies and Procedures</a:t>
            </a: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45510614"/>
              </p:ext>
            </p:extLst>
          </p:nvPr>
        </p:nvGraphicFramePr>
        <p:xfrm>
          <a:off x="457200" y="1143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1.B.1.2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Preferred Name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114801"/>
          </a:xfrm>
        </p:spPr>
        <p:txBody>
          <a:bodyPr>
            <a:normAutofit/>
          </a:bodyPr>
          <a:lstStyle/>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a:p>
            <a:endParaRPr lang="en-US" altLang="en-US"/>
          </a:p>
          <a:p>
            <a:endParaRPr lang="en-US"/>
          </a:p>
          <a:p>
            <a:pPr marL="0" indent="0">
              <a:lnSpc>
                <a:spcPct val="90000"/>
              </a:lnSpc>
              <a:buNone/>
              <a:defRPr/>
            </a:pPr>
            <a:endParaRPr lang="en-US" altLang="en-US" sz="2800">
              <a:solidFill>
                <a:schemeClr val="tx1">
                  <a:lumMod val="75000"/>
                  <a:lumOff val="25000"/>
                </a:schemeClr>
              </a:solidFill>
            </a:endParaRPr>
          </a:p>
        </p:txBody>
      </p:sp>
    </p:spTree>
    <p:extLst>
      <p:ext uri="{BB962C8B-B14F-4D97-AF65-F5344CB8AC3E}">
        <p14:creationId xmlns:p14="http://schemas.microsoft.com/office/powerpoint/2010/main" val="250041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Outline of today’s presentation</a:t>
            </a:r>
            <a:endParaRPr lang="en-US">
              <a:solidFill>
                <a:schemeClr val="tx1">
                  <a:lumMod val="85000"/>
                  <a:lumOff val="15000"/>
                </a:schemeClr>
              </a:solidFill>
            </a:endParaRPr>
          </a:p>
        </p:txBody>
      </p:sp>
      <p:sp>
        <p:nvSpPr>
          <p:cNvPr id="5" name="Rectangle 3"/>
          <p:cNvSpPr>
            <a:spLocks noGrp="1" noChangeArrowheads="1"/>
          </p:cNvSpPr>
          <p:nvPr>
            <p:ph idx="1"/>
          </p:nvPr>
        </p:nvSpPr>
        <p:spPr/>
        <p:txBody>
          <a:bodyPr vert="horz" lIns="91440" tIns="45720" rIns="91440" bIns="45720" rtlCol="0" anchor="t">
            <a:normAutofit/>
          </a:bodyPr>
          <a:lstStyle/>
          <a:p>
            <a:pPr fontAlgn="base"/>
            <a:r>
              <a:rPr lang="en-US"/>
              <a:t>Review Board Policy 1B.1 and System Procedure 1B.1.1</a:t>
            </a:r>
          </a:p>
          <a:p>
            <a:pPr fontAlgn="base"/>
            <a:r>
              <a:rPr lang="en-US"/>
              <a:t>Investigative Techniques​</a:t>
            </a:r>
          </a:p>
          <a:p>
            <a:pPr fontAlgn="base"/>
            <a:r>
              <a:rPr lang="en-US"/>
              <a:t>Data Privacy</a:t>
            </a:r>
          </a:p>
          <a:p>
            <a:pPr marL="182880" indent="-182880">
              <a:buNone/>
              <a:defRPr/>
            </a:pPr>
            <a:endParaRPr lang="en-US" altLang="en-US" sz="3500" cap="sma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0357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Board 1.B.4 Policy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Access &amp; Accommodations for Individuals with Disabilities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92500" lnSpcReduction="20000"/>
          </a:bodyPr>
          <a:lstStyle/>
          <a:p>
            <a:r>
              <a:rPr lang="en-US" altLang="en-US">
                <a:solidFill>
                  <a:schemeClr val="tx1">
                    <a:lumMod val="85000"/>
                    <a:lumOff val="15000"/>
                  </a:schemeClr>
                </a:solidFill>
              </a:rPr>
              <a:t>Programs, services, and activities shall be accessible to individuals with disabilities, in compliance with state and federal laws</a:t>
            </a:r>
          </a:p>
          <a:p>
            <a:r>
              <a:rPr lang="en-US" altLang="en-US">
                <a:solidFill>
                  <a:schemeClr val="tx1">
                    <a:lumMod val="85000"/>
                    <a:lumOff val="15000"/>
                  </a:schemeClr>
                </a:solidFill>
              </a:rPr>
              <a:t>Individuals with disabilities may need accommodations to have equally effective opportunities</a:t>
            </a:r>
          </a:p>
          <a:p>
            <a:r>
              <a:rPr lang="en-US" altLang="en-US">
                <a:solidFill>
                  <a:schemeClr val="tx1">
                    <a:lumMod val="85000"/>
                    <a:lumOff val="15000"/>
                  </a:schemeClr>
                </a:solidFill>
              </a:rPr>
              <a:t>Reasonable accommodations will be made to ensure access (with some noted limitations), including modifications to rules, policies, and practices</a:t>
            </a:r>
          </a:p>
          <a:p>
            <a:r>
              <a:rPr lang="en-US" altLang="en-US">
                <a:solidFill>
                  <a:schemeClr val="tx1">
                    <a:lumMod val="85000"/>
                    <a:lumOff val="15000"/>
                  </a:schemeClr>
                </a:solidFill>
              </a:rPr>
              <a:t>Provide qualified student with a disability access to services and activities</a:t>
            </a:r>
          </a:p>
          <a:p>
            <a:r>
              <a:rPr lang="en-US" altLang="en-US">
                <a:solidFill>
                  <a:schemeClr val="tx1">
                    <a:lumMod val="85000"/>
                    <a:lumOff val="15000"/>
                  </a:schemeClr>
                </a:solidFill>
              </a:rPr>
              <a:t>College, University must have process to request an accommodation</a:t>
            </a:r>
          </a:p>
          <a:p>
            <a:endParaRPr lang="en-US" altLang="en-US">
              <a:solidFill>
                <a:schemeClr val="tx1">
                  <a:lumMod val="85000"/>
                  <a:lumOff val="15000"/>
                </a:schemeClr>
              </a:solidFill>
            </a:endParaRPr>
          </a:p>
          <a:p>
            <a:endParaRPr lang="en-US" altLang="en-US"/>
          </a:p>
          <a:p>
            <a:endParaRPr lang="en-US"/>
          </a:p>
          <a:p>
            <a:pPr marL="0" indent="0">
              <a:lnSpc>
                <a:spcPct val="90000"/>
              </a:lnSpc>
              <a:buNone/>
              <a:defRPr/>
            </a:pPr>
            <a:endParaRPr lang="en-US" altLang="en-US" sz="2800">
              <a:solidFill>
                <a:schemeClr val="tx1">
                  <a:lumMod val="75000"/>
                  <a:lumOff val="25000"/>
                </a:schemeClr>
              </a:solidFill>
            </a:endParaRPr>
          </a:p>
        </p:txBody>
      </p:sp>
    </p:spTree>
    <p:extLst>
      <p:ext uri="{BB962C8B-B14F-4D97-AF65-F5344CB8AC3E}">
        <p14:creationId xmlns:p14="http://schemas.microsoft.com/office/powerpoint/2010/main" val="1923769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152400"/>
            <a:ext cx="8001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System 1.C.0.2 Procedure </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2400" b="1" i="0" u="none" strike="noStrike" kern="1200" cap="all" spc="0" normalizeH="0" baseline="0" noProof="0">
                <a:ln>
                  <a:noFill/>
                </a:ln>
                <a:solidFill>
                  <a:srgbClr val="0C2340"/>
                </a:solidFill>
                <a:effectLst/>
                <a:uLnTx/>
                <a:uFillTx/>
                <a:latin typeface="+mn-lt"/>
                <a:ea typeface="+mn-ea"/>
                <a:cs typeface="+mn-cs"/>
              </a:rPr>
              <a:t>Respectful Workplace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828799"/>
            <a:ext cx="8229600" cy="4443414"/>
          </a:xfrm>
        </p:spPr>
        <p:txBody>
          <a:bodyPr>
            <a:normAutofit fontScale="92500"/>
          </a:bodyPr>
          <a:lstStyle/>
          <a:p>
            <a:r>
              <a:rPr lang="en-US" altLang="en-US"/>
              <a:t>Objectively respectful and professional workplace</a:t>
            </a:r>
          </a:p>
          <a:p>
            <a:r>
              <a:rPr lang="en-US" altLang="en-US" b="1"/>
              <a:t>Professionalism</a:t>
            </a:r>
            <a:r>
              <a:rPr lang="en-US" altLang="en-US"/>
              <a:t>: Displaying the good judgment and proper behavior that is reasonably expected in the workplace</a:t>
            </a:r>
          </a:p>
          <a:p>
            <a:r>
              <a:rPr lang="en-US" altLang="en-US" b="1"/>
              <a:t>Respect</a:t>
            </a:r>
            <a:r>
              <a:rPr lang="en-US" altLang="en-US"/>
              <a:t>: Behavior or communication that demonstrates positive consideration and treats individuals in a manner that a reasonable person would find appropriate</a:t>
            </a:r>
          </a:p>
          <a:p>
            <a:r>
              <a:rPr lang="en-US" altLang="en-US" b="1"/>
              <a:t>Prohibitions</a:t>
            </a:r>
            <a:r>
              <a:rPr lang="en-US" altLang="en-US"/>
              <a:t>: aggressive behaviors; deliberately destroying, damaging, or obstructing work performance; knowingly making a false complaint; retaliation</a:t>
            </a:r>
          </a:p>
          <a:p>
            <a:endParaRPr lang="en-US"/>
          </a:p>
          <a:p>
            <a:pPr marL="0" indent="0">
              <a:lnSpc>
                <a:spcPct val="90000"/>
              </a:lnSpc>
              <a:buNone/>
              <a:defRPr/>
            </a:pPr>
            <a:endParaRPr lang="en-US" altLang="en-US" sz="2800">
              <a:solidFill>
                <a:schemeClr val="tx1">
                  <a:lumMod val="75000"/>
                  <a:lumOff val="25000"/>
                </a:schemeClr>
              </a:solidFill>
            </a:endParaRPr>
          </a:p>
        </p:txBody>
      </p:sp>
    </p:spTree>
    <p:extLst>
      <p:ext uri="{BB962C8B-B14F-4D97-AF65-F5344CB8AC3E}">
        <p14:creationId xmlns:p14="http://schemas.microsoft.com/office/powerpoint/2010/main" val="3013114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Responsibility for Managing/ Administering 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4"/>
          <p:cNvSpPr>
            <a:spLocks noGrp="1" noChangeArrowheads="1"/>
          </p:cNvSpPr>
          <p:nvPr>
            <p:ph idx="1"/>
          </p:nvPr>
        </p:nvSpPr>
        <p:spPr bwMode="auto">
          <a:xfrm>
            <a:off x="1228476" y="2138568"/>
            <a:ext cx="2362200" cy="1623392"/>
          </a:xfrm>
          <a:prstGeom prst="rect">
            <a:avLst/>
          </a:prstGeom>
          <a:solidFill>
            <a:schemeClr val="bg1">
              <a:lumMod val="8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7030A0"/>
                </a:solidFill>
                <a:latin typeface="Times New Roman" panose="02020603050405020304" pitchFamily="18" charset="0"/>
              </a:rPr>
              <a:t>Designated</a:t>
            </a:r>
          </a:p>
          <a:p>
            <a:pPr algn="ctr">
              <a:spcBef>
                <a:spcPct val="0"/>
              </a:spcBef>
              <a:buClrTx/>
              <a:buFontTx/>
              <a:buNone/>
            </a:pPr>
            <a:r>
              <a:rPr lang="en-US" altLang="en-US" sz="2400" b="1">
                <a:solidFill>
                  <a:srgbClr val="7030A0"/>
                </a:solidFill>
                <a:latin typeface="Times New Roman" panose="02020603050405020304" pitchFamily="18" charset="0"/>
              </a:rPr>
              <a:t> Officer</a:t>
            </a:r>
          </a:p>
        </p:txBody>
      </p:sp>
      <p:sp>
        <p:nvSpPr>
          <p:cNvPr id="5" name="Rectangle 7"/>
          <p:cNvSpPr>
            <a:spLocks noChangeArrowheads="1"/>
          </p:cNvSpPr>
          <p:nvPr/>
        </p:nvSpPr>
        <p:spPr bwMode="auto">
          <a:xfrm>
            <a:off x="4572000" y="2138568"/>
            <a:ext cx="2362200" cy="1623391"/>
          </a:xfrm>
          <a:prstGeom prst="rect">
            <a:avLst/>
          </a:prstGeom>
          <a:solidFill>
            <a:schemeClr val="tx2">
              <a:lumMod val="25000"/>
              <a:lumOff val="75000"/>
            </a:schemeClr>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Investigator</a:t>
            </a:r>
          </a:p>
        </p:txBody>
      </p:sp>
      <p:sp>
        <p:nvSpPr>
          <p:cNvPr id="7" name="Rectangle 4">
            <a:extLst>
              <a:ext uri="{FF2B5EF4-FFF2-40B4-BE49-F238E27FC236}">
                <a16:creationId xmlns:a16="http://schemas.microsoft.com/office/drawing/2014/main" id="{2DFFFCB0-E03F-4725-91C2-F697E1F383AF}"/>
              </a:ext>
            </a:extLst>
          </p:cNvPr>
          <p:cNvSpPr txBox="1">
            <a:spLocks noChangeArrowheads="1"/>
          </p:cNvSpPr>
          <p:nvPr/>
        </p:nvSpPr>
        <p:spPr bwMode="auto">
          <a:xfrm>
            <a:off x="1228476" y="4167808"/>
            <a:ext cx="2362200" cy="1623392"/>
          </a:xfrm>
          <a:prstGeom prst="rect">
            <a:avLst/>
          </a:prstGeom>
          <a:solidFill>
            <a:schemeClr val="accent5">
              <a:lumMod val="20000"/>
              <a:lumOff val="80000"/>
            </a:schemeClr>
          </a:solidFill>
          <a:ln w="12700">
            <a:solidFill>
              <a:schemeClr val="tx1"/>
            </a:solidFill>
            <a:miter lim="800000"/>
            <a:headEnd type="none" w="sm" len="sm"/>
            <a:tailEnd type="none" w="sm" len="sm"/>
          </a:ln>
        </p:spPr>
        <p:txBody>
          <a:bodyPr vert="horz" wrap="none" lIns="91440" tIns="45720" rIns="91440" bIns="45720" rtlCol="0" anchor="ctr">
            <a:normAutofit/>
          </a:bodyPr>
          <a:lstStyle>
            <a:lvl1pPr marL="342900" indent="-342900" algn="l" defTabSz="914400" rtl="0" eaLnBrk="1" latinLnBrk="0" hangingPunct="1">
              <a:spcBef>
                <a:spcPts val="1000"/>
              </a:spcBef>
              <a:buClr>
                <a:schemeClr val="accent1"/>
              </a:buClr>
              <a:buFont typeface="Wingdings 3" panose="05040102010807070707" pitchFamily="18" charset="2"/>
              <a:buChar char=""/>
              <a:defRPr sz="2800" kern="1200">
                <a:solidFill>
                  <a:srgbClr val="404040"/>
                </a:solidFill>
                <a:latin typeface="Century Gothic" panose="020B0502020202020204" pitchFamily="34" charset="0"/>
                <a:ea typeface="+mn-ea"/>
                <a:cs typeface="+mn-cs"/>
              </a:defRPr>
            </a:lvl1pPr>
            <a:lvl2pPr marL="742950" indent="-285750" algn="l" defTabSz="914400" rtl="0" eaLnBrk="1" latinLnBrk="0" hangingPunct="1">
              <a:spcBef>
                <a:spcPts val="1000"/>
              </a:spcBef>
              <a:buClr>
                <a:schemeClr val="accent1"/>
              </a:buClr>
              <a:buFont typeface="Wingdings 3" panose="05040102010807070707" pitchFamily="18" charset="2"/>
              <a:buChar char=""/>
              <a:defRPr sz="1600" kern="1200">
                <a:solidFill>
                  <a:srgbClr val="404040"/>
                </a:solidFill>
                <a:latin typeface="Century Gothic" panose="020B0502020202020204" pitchFamily="34" charset="0"/>
                <a:ea typeface="+mn-ea"/>
                <a:cs typeface="+mn-cs"/>
              </a:defRPr>
            </a:lvl2pPr>
            <a:lvl3pPr marL="1143000" indent="-228600" algn="l" defTabSz="914400" rtl="0" eaLnBrk="1" latinLnBrk="0" hangingPunct="1">
              <a:spcBef>
                <a:spcPts val="1000"/>
              </a:spcBef>
              <a:buClr>
                <a:schemeClr val="accent1"/>
              </a:buClr>
              <a:buFont typeface="Wingdings 3" panose="05040102010807070707" pitchFamily="18" charset="2"/>
              <a:buChar char=""/>
              <a:defRPr sz="1400" kern="1200">
                <a:solidFill>
                  <a:srgbClr val="404040"/>
                </a:solidFill>
                <a:latin typeface="Century Gothic" panose="020B0502020202020204" pitchFamily="34" charset="0"/>
                <a:ea typeface="+mn-ea"/>
                <a:cs typeface="+mn-cs"/>
              </a:defRPr>
            </a:lvl3pPr>
            <a:lvl4pPr marL="16002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4pPr>
            <a:lvl5pPr marL="2057400" indent="-228600" algn="l" defTabSz="914400" rtl="0" eaLnBrk="1" latinLnBrk="0" hangingPunct="1">
              <a:spcBef>
                <a:spcPts val="1000"/>
              </a:spcBef>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5pPr>
            <a:lvl6pPr marL="25146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6pPr>
            <a:lvl7pPr marL="29718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7pPr>
            <a:lvl8pPr marL="34290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8pPr>
            <a:lvl9pPr marL="3886200" indent="-228600" algn="l" defTabSz="914400" rtl="0" eaLnBrk="1" fontAlgn="base" latinLnBrk="0" hangingPunct="1">
              <a:spcBef>
                <a:spcPts val="1000"/>
              </a:spcBef>
              <a:spcAft>
                <a:spcPct val="0"/>
              </a:spcAft>
              <a:buClr>
                <a:schemeClr val="accent1"/>
              </a:buClr>
              <a:buFont typeface="Wingdings 3" panose="05040102010807070707" pitchFamily="18" charset="2"/>
              <a:buChar char=""/>
              <a:defRPr sz="1200" kern="1200">
                <a:solidFill>
                  <a:srgbClr val="404040"/>
                </a:solidFill>
                <a:latin typeface="Century Gothic" panose="020B0502020202020204" pitchFamily="34" charset="0"/>
                <a:ea typeface="+mn-ea"/>
                <a:cs typeface="+mn-cs"/>
              </a:defRPr>
            </a:lvl9pPr>
          </a:lstStyle>
          <a:p>
            <a:pPr algn="ctr">
              <a:spcBef>
                <a:spcPct val="0"/>
              </a:spcBef>
              <a:buClrTx/>
              <a:buFontTx/>
              <a:buNone/>
            </a:pPr>
            <a:r>
              <a:rPr lang="en-US" altLang="en-US" sz="2400" b="1">
                <a:solidFill>
                  <a:srgbClr val="7030A0"/>
                </a:solidFill>
                <a:latin typeface="Times New Roman" panose="02020603050405020304" pitchFamily="18" charset="0"/>
              </a:rPr>
              <a:t>President</a:t>
            </a:r>
          </a:p>
        </p:txBody>
      </p:sp>
      <p:sp>
        <p:nvSpPr>
          <p:cNvPr id="8" name="Rectangle 7">
            <a:extLst>
              <a:ext uri="{FF2B5EF4-FFF2-40B4-BE49-F238E27FC236}">
                <a16:creationId xmlns:a16="http://schemas.microsoft.com/office/drawing/2014/main" id="{6FA93E67-E8C0-4D2C-A06E-AE42642E26AA}"/>
              </a:ext>
            </a:extLst>
          </p:cNvPr>
          <p:cNvSpPr>
            <a:spLocks noChangeArrowheads="1"/>
          </p:cNvSpPr>
          <p:nvPr/>
        </p:nvSpPr>
        <p:spPr bwMode="auto">
          <a:xfrm>
            <a:off x="4646546" y="4167808"/>
            <a:ext cx="2362200" cy="1623392"/>
          </a:xfrm>
          <a:prstGeom prst="rect">
            <a:avLst/>
          </a:prstGeom>
          <a:solidFill>
            <a:srgbClr val="00CC99"/>
          </a:solidFill>
          <a:ln w="12700">
            <a:solidFill>
              <a:schemeClr val="tx1"/>
            </a:solidFill>
            <a:miter lim="800000"/>
            <a:headEnd type="none" w="sm" len="sm"/>
            <a:tailEnd type="none" w="sm" len="sm"/>
          </a:ln>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2400" b="1">
                <a:solidFill>
                  <a:srgbClr val="6600CC"/>
                </a:solidFill>
                <a:latin typeface="Times New Roman" panose="02020603050405020304" pitchFamily="18" charset="0"/>
              </a:rPr>
              <a:t>Decision-making</a:t>
            </a:r>
          </a:p>
          <a:p>
            <a:pPr algn="ctr">
              <a:spcBef>
                <a:spcPct val="0"/>
              </a:spcBef>
              <a:buClrTx/>
              <a:buFontTx/>
              <a:buNone/>
            </a:pPr>
            <a:r>
              <a:rPr lang="en-US" altLang="en-US" sz="2400" b="1">
                <a:solidFill>
                  <a:srgbClr val="6600CC"/>
                </a:solidFill>
                <a:latin typeface="Times New Roman" panose="02020603050405020304" pitchFamily="18" charset="0"/>
              </a:rPr>
              <a:t>Authority</a:t>
            </a:r>
          </a:p>
        </p:txBody>
      </p:sp>
    </p:spTree>
    <p:extLst>
      <p:ext uri="{BB962C8B-B14F-4D97-AF65-F5344CB8AC3E}">
        <p14:creationId xmlns:p14="http://schemas.microsoft.com/office/powerpoint/2010/main" val="2139596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427356"/>
            <a:ext cx="8229600" cy="4821044"/>
          </a:xfrm>
        </p:spPr>
        <p:txBody>
          <a:bodyPr>
            <a:normAutofit/>
          </a:bodyPr>
          <a:lstStyle/>
          <a:p>
            <a:r>
              <a:rPr lang="en-US" altLang="en-US"/>
              <a:t>Completes system office training every three years,</a:t>
            </a:r>
          </a:p>
          <a:p>
            <a:r>
              <a:rPr lang="en-US" altLang="en-US"/>
              <a:t>Designated by the president or chancellor to be primarily responsible for conducting an initial inquiry,</a:t>
            </a:r>
          </a:p>
          <a:p>
            <a:r>
              <a:rPr lang="en-US" altLang="en-US"/>
              <a:t>Determines whether to offer informal resolution,</a:t>
            </a:r>
          </a:p>
          <a:p>
            <a:r>
              <a:rPr lang="en-US" altLang="en-US"/>
              <a:t>Determines whether to proceed with an investigation under 1B.1.1 procedure, and</a:t>
            </a:r>
          </a:p>
          <a:p>
            <a:r>
              <a:rPr lang="en-US" altLang="en-US"/>
              <a:t>Investigates or coordinates the investigation of reports/complaints of discrimination, harassment, and retaliation as defined by Board Policy 1B.1</a:t>
            </a:r>
          </a:p>
          <a:p>
            <a:endParaRPr lang="en-US" altLang="en-US"/>
          </a:p>
          <a:p>
            <a:endParaRPr lang="en-US" altLang="en-US"/>
          </a:p>
          <a:p>
            <a:endParaRPr lang="en-US"/>
          </a:p>
        </p:txBody>
      </p:sp>
    </p:spTree>
    <p:extLst>
      <p:ext uri="{BB962C8B-B14F-4D97-AF65-F5344CB8AC3E}">
        <p14:creationId xmlns:p14="http://schemas.microsoft.com/office/powerpoint/2010/main" val="442304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77715" y="1427356"/>
            <a:ext cx="8229600" cy="4821044"/>
          </a:xfrm>
        </p:spPr>
        <p:txBody>
          <a:bodyPr>
            <a:normAutofit/>
          </a:bodyPr>
          <a:lstStyle/>
          <a:p>
            <a:r>
              <a:rPr lang="en-US" altLang="en-US"/>
              <a:t>Jurisdiction and scope</a:t>
            </a:r>
          </a:p>
          <a:p>
            <a:r>
              <a:rPr lang="en-US" altLang="en-US"/>
              <a:t>Conflicts of interest</a:t>
            </a:r>
          </a:p>
          <a:p>
            <a:r>
              <a:rPr lang="en-US" altLang="en-US"/>
              <a:t>Interim actions re: health, safety concerns</a:t>
            </a:r>
          </a:p>
          <a:p>
            <a:r>
              <a:rPr lang="en-US" altLang="en-US"/>
              <a:t>Primary person to ensure process moves forward through </a:t>
            </a:r>
            <a:r>
              <a:rPr lang="en-US" altLang="en-US" sz="2800"/>
              <a:t>each relevant step of the procedure</a:t>
            </a:r>
          </a:p>
          <a:p>
            <a:r>
              <a:rPr lang="en-US" altLang="en-US"/>
              <a:t>Release of information requests</a:t>
            </a:r>
            <a:endParaRPr lang="en-US" altLang="en-US" sz="2800"/>
          </a:p>
          <a:p>
            <a:endParaRPr lang="en-US" altLang="en-US"/>
          </a:p>
          <a:p>
            <a:endParaRPr lang="en-US" altLang="en-US"/>
          </a:p>
          <a:p>
            <a:endParaRPr lang="en-US"/>
          </a:p>
        </p:txBody>
      </p:sp>
    </p:spTree>
    <p:extLst>
      <p:ext uri="{BB962C8B-B14F-4D97-AF65-F5344CB8AC3E}">
        <p14:creationId xmlns:p14="http://schemas.microsoft.com/office/powerpoint/2010/main" val="1340547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lvl="0"/>
            <a:r>
              <a:rPr lang="en-US"/>
              <a:t>Completes system office training every three years,</a:t>
            </a:r>
          </a:p>
          <a:p>
            <a:pPr lvl="0"/>
            <a:r>
              <a:rPr lang="en-US"/>
              <a:t>May be designated to conduct an inquiry, to investigate or coordinate the investigation of reports/complaints of discrimination, harassment, and retaliation as defined by Board Policy 1B.1 in accordance with the procedure,</a:t>
            </a:r>
          </a:p>
          <a:p>
            <a:pPr lvl="0"/>
            <a:r>
              <a:rPr lang="en-US"/>
              <a:t>Determines or recommends whether to proceed with an investigation under the procedure,</a:t>
            </a:r>
          </a:p>
          <a:p>
            <a:pPr lvl="0"/>
            <a:r>
              <a:rPr lang="en-US"/>
              <a:t>Prepares investigation reports, and</a:t>
            </a:r>
          </a:p>
          <a:p>
            <a:pPr lvl="0"/>
            <a:r>
              <a:rPr lang="en-US"/>
              <a:t>May be the Designated Officer.</a:t>
            </a:r>
          </a:p>
          <a:p>
            <a:pPr marL="0" indent="0">
              <a:buNone/>
            </a:pPr>
            <a:endParaRPr lang="en-US"/>
          </a:p>
        </p:txBody>
      </p:sp>
    </p:spTree>
    <p:extLst>
      <p:ext uri="{BB962C8B-B14F-4D97-AF65-F5344CB8AC3E}">
        <p14:creationId xmlns:p14="http://schemas.microsoft.com/office/powerpoint/2010/main" val="59404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a:tabLst>
                <a:tab pos="635000" algn="l"/>
              </a:tabLst>
              <a:defRPr/>
            </a:pPr>
            <a:r>
              <a:rPr lang="en-US" sz="3000">
                <a:solidFill>
                  <a:schemeClr val="tx1">
                    <a:lumMod val="75000"/>
                    <a:lumOff val="25000"/>
                  </a:schemeClr>
                </a:solidFill>
              </a:rPr>
              <a:t>Conducts a fact-finding inquiry or investigation of the complaint, including scheduling and holding interviews and requesting record information; may delegate this to another trained investigator</a:t>
            </a:r>
          </a:p>
          <a:p>
            <a:pPr>
              <a:tabLst>
                <a:tab pos="635000" algn="l"/>
              </a:tabLst>
              <a:defRPr/>
            </a:pPr>
            <a:r>
              <a:rPr lang="en-US" sz="3000">
                <a:solidFill>
                  <a:schemeClr val="tx1">
                    <a:lumMod val="75000"/>
                    <a:lumOff val="25000"/>
                  </a:schemeClr>
                </a:solidFill>
              </a:rPr>
              <a:t>Informs involved parties of right a union representative or support person to accompany them during investigative interviews, as appropriate</a:t>
            </a:r>
          </a:p>
          <a:p>
            <a:pPr>
              <a:tabLst>
                <a:tab pos="635000" algn="l"/>
              </a:tabLst>
              <a:defRPr/>
            </a:pPr>
            <a:r>
              <a:rPr lang="en-US" sz="3000">
                <a:solidFill>
                  <a:schemeClr val="tx1">
                    <a:lumMod val="75000"/>
                    <a:lumOff val="25000"/>
                  </a:schemeClr>
                </a:solidFill>
              </a:rPr>
              <a:t>Informs involved parties of the protection and prohibition of retaliation per policy</a:t>
            </a:r>
          </a:p>
          <a:p>
            <a:pPr>
              <a:tabLst>
                <a:tab pos="635000" algn="l"/>
              </a:tabLst>
              <a:defRPr/>
            </a:pPr>
            <a:r>
              <a:rPr lang="en-US" sz="3000">
                <a:solidFill>
                  <a:schemeClr val="tx1">
                    <a:lumMod val="75000"/>
                    <a:lumOff val="25000"/>
                  </a:schemeClr>
                </a:solidFill>
              </a:rPr>
              <a:t>Creates, gathers, and maintains investigative documents as appropriate </a:t>
            </a:r>
          </a:p>
          <a:p>
            <a:pPr marL="0" indent="0">
              <a:buNone/>
            </a:pPr>
            <a:endParaRPr lang="en-US"/>
          </a:p>
        </p:txBody>
      </p:sp>
    </p:spTree>
    <p:extLst>
      <p:ext uri="{BB962C8B-B14F-4D97-AF65-F5344CB8AC3E}">
        <p14:creationId xmlns:p14="http://schemas.microsoft.com/office/powerpoint/2010/main" val="809415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3058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1"/>
            <a:ext cx="8229600" cy="4644482"/>
          </a:xfrm>
        </p:spPr>
        <p:txBody>
          <a:bodyPr>
            <a:normAutofit fontScale="92500" lnSpcReduction="10000"/>
          </a:bodyPr>
          <a:lstStyle/>
          <a:p>
            <a:r>
              <a:rPr lang="en-US" altLang="en-US"/>
              <a:t>Writes investigation report with organized attachments</a:t>
            </a:r>
          </a:p>
          <a:p>
            <a:r>
              <a:rPr lang="en-US" altLang="en-US"/>
              <a:t>Outlines facts in the investigative report based on information collected through the interview process and review of gathered documents</a:t>
            </a:r>
          </a:p>
          <a:p>
            <a:r>
              <a:rPr lang="en-US" altLang="en-US"/>
              <a:t>Primary person to ensure process moves forward through </a:t>
            </a:r>
            <a:r>
              <a:rPr lang="en-US" altLang="en-US" sz="2800"/>
              <a:t>the investigative steps</a:t>
            </a:r>
          </a:p>
          <a:p>
            <a:r>
              <a:rPr lang="en-US" altLang="en-US"/>
              <a:t>Handles all data in accordance with applicable federal and state privacy laws, </a:t>
            </a:r>
            <a:r>
              <a:rPr lang="en-US" sz="2800">
                <a:solidFill>
                  <a:schemeClr val="tx1">
                    <a:lumMod val="75000"/>
                    <a:lumOff val="25000"/>
                  </a:schemeClr>
                </a:solidFill>
              </a:rPr>
              <a:t>consulting with the campus Data Practices Officer when necessary</a:t>
            </a:r>
            <a:endParaRPr lang="en-US" altLang="en-US"/>
          </a:p>
          <a:p>
            <a:r>
              <a:rPr lang="en-US" altLang="en-US"/>
              <a:t>Provides all investigative materials to the Designated Officer for recordkeeping</a:t>
            </a:r>
          </a:p>
          <a:p>
            <a:pPr marL="0" indent="0">
              <a:buNone/>
            </a:pPr>
            <a:endParaRPr lang="en-US"/>
          </a:p>
        </p:txBody>
      </p:sp>
    </p:spTree>
    <p:extLst>
      <p:ext uri="{BB962C8B-B14F-4D97-AF65-F5344CB8AC3E}">
        <p14:creationId xmlns:p14="http://schemas.microsoft.com/office/powerpoint/2010/main" val="784624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6934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fontAlgn="auto">
              <a:spcAft>
                <a:spcPts val="0"/>
              </a:spcAft>
              <a:defRPr/>
            </a:pPr>
            <a:r>
              <a:rPr lang="en-US" sz="3000">
                <a:solidFill>
                  <a:schemeClr val="tx1">
                    <a:lumMod val="75000"/>
                    <a:lumOff val="25000"/>
                  </a:schemeClr>
                </a:solidFill>
              </a:rPr>
              <a:t>Provides enough information for the decisionmaker to make a reasoned decision about whether policy has been violated</a:t>
            </a:r>
          </a:p>
          <a:p>
            <a:pPr fontAlgn="auto">
              <a:spcAft>
                <a:spcPts val="0"/>
              </a:spcAft>
              <a:defRPr/>
            </a:pPr>
            <a:r>
              <a:rPr lang="en-US" sz="3000">
                <a:solidFill>
                  <a:schemeClr val="tx1">
                    <a:lumMod val="75000"/>
                    <a:lumOff val="25000"/>
                  </a:schemeClr>
                </a:solidFill>
              </a:rPr>
              <a:t>Provides findings of facts, </a:t>
            </a:r>
            <a:r>
              <a:rPr lang="en-US" sz="3000" b="1">
                <a:solidFill>
                  <a:schemeClr val="tx1">
                    <a:lumMod val="75000"/>
                    <a:lumOff val="25000"/>
                  </a:schemeClr>
                </a:solidFill>
              </a:rPr>
              <a:t>not</a:t>
            </a:r>
            <a:r>
              <a:rPr lang="en-US" sz="3000">
                <a:solidFill>
                  <a:schemeClr val="tx1">
                    <a:lumMod val="75000"/>
                    <a:lumOff val="25000"/>
                  </a:schemeClr>
                </a:solidFill>
              </a:rPr>
              <a:t> findings of policies</a:t>
            </a:r>
          </a:p>
          <a:p>
            <a:pPr fontAlgn="auto">
              <a:spcAft>
                <a:spcPts val="0"/>
              </a:spcAft>
              <a:defRPr/>
            </a:pPr>
            <a:r>
              <a:rPr lang="en-US" sz="3000">
                <a:solidFill>
                  <a:schemeClr val="tx1">
                    <a:lumMod val="75000"/>
                    <a:lumOff val="25000"/>
                  </a:schemeClr>
                </a:solidFill>
              </a:rPr>
              <a:t>Maintains integrity of process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Timely </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Fair to both parties</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Provide confidentiality as required by law</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Thorough</a:t>
            </a:r>
          </a:p>
          <a:p>
            <a:pPr lvl="1" fontAlgn="auto">
              <a:spcAft>
                <a:spcPts val="0"/>
              </a:spcAft>
              <a:buFont typeface="Courier New" panose="02070309020205020404" pitchFamily="49" charset="0"/>
              <a:buChar char="o"/>
              <a:defRPr/>
            </a:pPr>
            <a:r>
              <a:rPr lang="en-US" sz="2200">
                <a:solidFill>
                  <a:schemeClr val="tx1">
                    <a:lumMod val="75000"/>
                    <a:lumOff val="25000"/>
                  </a:schemeClr>
                </a:solidFill>
              </a:rPr>
              <a:t>Tailored to individual circumstances</a:t>
            </a:r>
          </a:p>
          <a:p>
            <a:endParaRPr lang="en-US"/>
          </a:p>
        </p:txBody>
      </p:sp>
    </p:spTree>
    <p:extLst>
      <p:ext uri="{BB962C8B-B14F-4D97-AF65-F5344CB8AC3E}">
        <p14:creationId xmlns:p14="http://schemas.microsoft.com/office/powerpoint/2010/main" val="1032001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0772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a:t>
            </a:r>
            <a:r>
              <a:rPr kumimoji="0" lang="en-US" altLang="en-US" sz="3600" b="1" i="0" u="none" strike="noStrike" kern="1200" cap="all" spc="0" normalizeH="0" baseline="0" noProof="0" dirty="0" err="1">
                <a:ln>
                  <a:noFill/>
                </a:ln>
                <a:solidFill>
                  <a:srgbClr val="0C2340"/>
                </a:solidFill>
                <a:effectLst/>
                <a:uLnTx/>
                <a:uFillTx/>
                <a:latin typeface="+mn-lt"/>
                <a:ea typeface="+mn-ea"/>
                <a:cs typeface="+mn-cs"/>
              </a:rPr>
              <a:t>MakER</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4" name="Rectangle 3"/>
          <p:cNvSpPr>
            <a:spLocks noGrp="1" noChangeArrowheads="1"/>
          </p:cNvSpPr>
          <p:nvPr>
            <p:ph idx="1"/>
          </p:nvPr>
        </p:nvSpPr>
        <p:spPr/>
        <p:txBody>
          <a:bodyPr/>
          <a:lstStyle/>
          <a:p>
            <a:r>
              <a:rPr lang="en-US" altLang="en-US"/>
              <a:t>Completes Decisionmaker system office training every three years,</a:t>
            </a:r>
          </a:p>
          <a:p>
            <a:r>
              <a:rPr lang="en-US" altLang="en-US" sz="2800"/>
              <a:t>Designated by president or chancellor to review investigation reports, </a:t>
            </a:r>
          </a:p>
          <a:p>
            <a:r>
              <a:rPr lang="en-US" altLang="en-US"/>
              <a:t>Determines whether identified policy/policies have been violated based upon the investigation, and </a:t>
            </a:r>
          </a:p>
          <a:p>
            <a:r>
              <a:rPr lang="en-US" altLang="en-US" sz="2800"/>
              <a:t>Determines or recommends the appropriate action for the college, university, or system office to take based upon the findings. </a:t>
            </a:r>
          </a:p>
        </p:txBody>
      </p:sp>
    </p:spTree>
    <p:extLst>
      <p:ext uri="{BB962C8B-B14F-4D97-AF65-F5344CB8AC3E}">
        <p14:creationId xmlns:p14="http://schemas.microsoft.com/office/powerpoint/2010/main" val="1278122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mn-cs"/>
              </a:rPr>
              <a:t>Overview of 1B.1 Policy and Procedure</a:t>
            </a:r>
          </a:p>
        </p:txBody>
      </p:sp>
    </p:spTree>
    <p:extLst>
      <p:ext uri="{BB962C8B-B14F-4D97-AF65-F5344CB8AC3E}">
        <p14:creationId xmlns:p14="http://schemas.microsoft.com/office/powerpoint/2010/main" val="1220921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a:t>
            </a:r>
            <a:r>
              <a:rPr kumimoji="0" lang="en-US" altLang="en-US" sz="3600" b="1" i="0" u="none" strike="noStrike" kern="1200" cap="all" spc="0" normalizeH="0" noProof="0" dirty="0">
                <a:ln>
                  <a:noFill/>
                </a:ln>
                <a:solidFill>
                  <a:srgbClr val="0C2340"/>
                </a:solidFill>
                <a:effectLst/>
                <a:uLnTx/>
                <a:uFillTx/>
                <a:latin typeface="+mn-lt"/>
                <a:ea typeface="+mn-ea"/>
                <a:cs typeface="+mn-cs"/>
              </a:rPr>
              <a:t>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dirty="0"/>
              <a:t>Determines whether there is any real or perceived conflict of interest</a:t>
            </a:r>
          </a:p>
          <a:p>
            <a:r>
              <a:rPr lang="en-US" dirty="0"/>
              <a:t>Receives and reviews the investigation report</a:t>
            </a:r>
          </a:p>
          <a:p>
            <a:r>
              <a:rPr lang="en-US" dirty="0"/>
              <a:t>Provides notice to the Complainant and Respondent regarding receipt of report, their role as Decisionmaker, and anticipated timeline for decision</a:t>
            </a:r>
          </a:p>
          <a:p>
            <a:r>
              <a:rPr lang="en-US" dirty="0"/>
              <a:t>Makes sure the investigator has complied with Minnesota State procedures</a:t>
            </a:r>
          </a:p>
          <a:p>
            <a:r>
              <a:rPr lang="en-US" dirty="0"/>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399"/>
            <a:ext cx="7696200"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4000" b="1" i="0" u="none" strike="noStrike" kern="1200" cap="all" spc="0" normalizeH="0" baseline="0" noProof="0" dirty="0">
                <a:ln>
                  <a:noFill/>
                </a:ln>
                <a:solidFill>
                  <a:srgbClr val="0C2340"/>
                </a:solidFill>
                <a:effectLst/>
                <a:uLnTx/>
                <a:uFillTx/>
                <a:latin typeface="+mn-lt"/>
                <a:ea typeface="+mn-ea"/>
                <a:cs typeface="+mn-cs"/>
              </a:rPr>
              <a:t>Decision-maker, concludes</a:t>
            </a:r>
            <a:r>
              <a:rPr kumimoji="0" lang="en-US" altLang="en-US" sz="4000" b="1" i="0" u="none" strike="noStrike" kern="1200" cap="all" spc="0" normalizeH="0" noProof="0" dirty="0">
                <a:ln>
                  <a:noFill/>
                </a:ln>
                <a:solidFill>
                  <a:srgbClr val="0C2340"/>
                </a:solidFill>
                <a:effectLst/>
                <a:uLnTx/>
                <a:uFillTx/>
                <a:latin typeface="+mn-lt"/>
                <a:ea typeface="+mn-ea"/>
                <a:cs typeface="+mn-cs"/>
              </a:rPr>
              <a:t> process</a:t>
            </a:r>
            <a:endParaRPr kumimoji="0" lang="en-US" sz="40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Decides whether policy has been violated based on information provided in report</a:t>
            </a:r>
          </a:p>
          <a:p>
            <a:r>
              <a:rPr lang="en-US" dirty="0"/>
              <a:t>Writes reasoned decision based on facts, available information, and policies</a:t>
            </a:r>
          </a:p>
          <a:p>
            <a:r>
              <a:rPr lang="en-US" dirty="0"/>
              <a:t>Provides decision letters to complainant and respondent of their findings regarding a policy violation; copy to the Designated Officer</a:t>
            </a:r>
          </a:p>
          <a:p>
            <a:r>
              <a:rPr lang="en-US" altLang="en-US" dirty="0"/>
              <a:t>Provides all related report materials to the Designated Officer for recordkeeping</a:t>
            </a:r>
          </a:p>
          <a:p>
            <a:endParaRPr lang="en-US" dirty="0"/>
          </a:p>
          <a:p>
            <a:endParaRPr lang="en-US" dirty="0"/>
          </a:p>
        </p:txBody>
      </p:sp>
    </p:spTree>
    <p:extLst>
      <p:ext uri="{BB962C8B-B14F-4D97-AF65-F5344CB8AC3E}">
        <p14:creationId xmlns:p14="http://schemas.microsoft.com/office/powerpoint/2010/main" val="2638881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Deciding if Misconduct Occurred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Standard of proof in determining a 1B.1 violation</a:t>
            </a:r>
          </a:p>
          <a:p>
            <a:pPr lvl="1"/>
            <a:r>
              <a:rPr lang="en-US"/>
              <a:t>Preponderance of evidence; i.e. more likely than not to have occurred</a:t>
            </a:r>
          </a:p>
          <a:p>
            <a:pPr lvl="1"/>
            <a:r>
              <a:rPr lang="en-US"/>
              <a:t>Secondary information has value</a:t>
            </a:r>
          </a:p>
          <a:p>
            <a:pPr lvl="1"/>
            <a:r>
              <a:rPr lang="en-US"/>
              <a:t>Reasonable inferences also are used</a:t>
            </a:r>
          </a:p>
          <a:p>
            <a:pPr lvl="1"/>
            <a:endParaRPr lang="en-US"/>
          </a:p>
          <a:p>
            <a:endParaRPr lang="en-US"/>
          </a:p>
        </p:txBody>
      </p:sp>
      <p:sp>
        <p:nvSpPr>
          <p:cNvPr id="4" name="TextBox 3">
            <a:extLst>
              <a:ext uri="{FF2B5EF4-FFF2-40B4-BE49-F238E27FC236}">
                <a16:creationId xmlns:a16="http://schemas.microsoft.com/office/drawing/2014/main" id="{BD70C121-B49A-9B28-7AE0-5205E5E32852}"/>
              </a:ext>
            </a:extLst>
          </p:cNvPr>
          <p:cNvSpPr txBox="1"/>
          <p:nvPr/>
        </p:nvSpPr>
        <p:spPr>
          <a:xfrm>
            <a:off x="2290739" y="4466273"/>
            <a:ext cx="4562522" cy="1477328"/>
          </a:xfrm>
          <a:prstGeom prst="rect">
            <a:avLst/>
          </a:prstGeom>
          <a:noFill/>
        </p:spPr>
        <p:txBody>
          <a:bodyPr wrap="square" rtlCol="0">
            <a:spAutoFit/>
          </a:bodyPr>
          <a:lstStyle/>
          <a:p>
            <a:pPr algn="l" rtl="0" fontAlgn="base"/>
            <a:r>
              <a:rPr lang="en-US" sz="1800" b="0" i="1">
                <a:solidFill>
                  <a:srgbClr val="000000"/>
                </a:solidFill>
                <a:effectLst/>
                <a:latin typeface="Times New Roman" panose="02020603050405020304" pitchFamily="18" charset="0"/>
              </a:rPr>
              <a:t>The scales of justice:</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Preponderance= &gt; than 50% </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Clear and convincing= 75% vs. 25%</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pPr algn="l" rtl="0" fontAlgn="base"/>
            <a:r>
              <a:rPr lang="en-US" sz="1800" b="0" i="1">
                <a:solidFill>
                  <a:srgbClr val="000000"/>
                </a:solidFill>
                <a:effectLst/>
                <a:latin typeface="Times New Roman" panose="02020603050405020304" pitchFamily="18" charset="0"/>
              </a:rPr>
              <a:t>Beyond a reasonable doubt= 99.9% vs. .1%</a:t>
            </a:r>
            <a:r>
              <a:rPr lang="en-US" sz="1800" b="0" i="0">
                <a:solidFill>
                  <a:srgbClr val="000000"/>
                </a:solidFill>
                <a:effectLst/>
                <a:latin typeface="Times New Roman" panose="02020603050405020304" pitchFamily="18" charset="0"/>
              </a:rPr>
              <a:t> </a:t>
            </a:r>
            <a:endParaRPr lang="en-US" b="0" i="0">
              <a:solidFill>
                <a:srgbClr val="000000"/>
              </a:solidFill>
              <a:effectLst/>
              <a:latin typeface="Segoe UI" panose="020B0502040204020203" pitchFamily="34" charset="0"/>
            </a:endParaRPr>
          </a:p>
          <a:p>
            <a:endParaRPr lang="en-US"/>
          </a:p>
        </p:txBody>
      </p:sp>
    </p:spTree>
    <p:extLst>
      <p:ext uri="{BB962C8B-B14F-4D97-AF65-F5344CB8AC3E}">
        <p14:creationId xmlns:p14="http://schemas.microsoft.com/office/powerpoint/2010/main" val="41789537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848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 Factors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52243"/>
          </a:xfrm>
        </p:spPr>
        <p:txBody>
          <a:bodyPr>
            <a:normAutofit lnSpcReduction="10000"/>
          </a:bodyPr>
          <a:lstStyle/>
          <a:p>
            <a:r>
              <a:rPr lang="en-US"/>
              <a:t>Weigh nature and context of behaviors, the relationship(s) between the parties, the context in which the alleged incident(s) occurred, and other relevant factors</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and has greater probability</a:t>
            </a:r>
          </a:p>
          <a:p>
            <a:endParaRPr lang="en-US"/>
          </a:p>
          <a:p>
            <a:endParaRPr lang="en-US"/>
          </a:p>
        </p:txBody>
      </p:sp>
    </p:spTree>
    <p:extLst>
      <p:ext uri="{BB962C8B-B14F-4D97-AF65-F5344CB8AC3E}">
        <p14:creationId xmlns:p14="http://schemas.microsoft.com/office/powerpoint/2010/main" val="1730055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153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a:t>
            </a:r>
            <a:r>
              <a:rPr kumimoji="0" lang="en-US" altLang="en-US" sz="3600" b="1" i="1" u="none" strike="noStrike" kern="1200" cap="all" spc="0" normalizeH="0" baseline="0" noProof="0" dirty="0">
                <a:ln>
                  <a:noFill/>
                </a:ln>
                <a:solidFill>
                  <a:srgbClr val="0C2340"/>
                </a:solidFill>
                <a:effectLst/>
                <a:uLnTx/>
                <a:uFillTx/>
                <a:latin typeface="+mn-lt"/>
                <a:ea typeface="+mn-ea"/>
                <a:cs typeface="+mn-cs"/>
              </a:rPr>
              <a:t> </a:t>
            </a: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Process</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a:t>
            </a:r>
          </a:p>
          <a:p>
            <a:r>
              <a:rPr lang="en-US"/>
              <a:t>Filing an appeal concerning a report against a college/university president</a:t>
            </a:r>
          </a:p>
        </p:txBody>
      </p:sp>
    </p:spTree>
    <p:extLst>
      <p:ext uri="{BB962C8B-B14F-4D97-AF65-F5344CB8AC3E}">
        <p14:creationId xmlns:p14="http://schemas.microsoft.com/office/powerpoint/2010/main" val="3378730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400"/>
            <a:ext cx="6244683"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 continued</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t>Additional information</a:t>
            </a:r>
          </a:p>
          <a:p>
            <a:r>
              <a:rPr lang="en-US" altLang="en-US"/>
              <a:t>Appeal decision timeframe </a:t>
            </a:r>
          </a:p>
          <a:p>
            <a:r>
              <a:rPr lang="en-US"/>
              <a:t>Decision notification</a:t>
            </a:r>
          </a:p>
          <a:p>
            <a:r>
              <a:rPr lang="en-US" altLang="en-US"/>
              <a:t>The decision on appeal is </a:t>
            </a:r>
            <a:r>
              <a:rPr lang="en-US" altLang="en-US" b="1"/>
              <a:t>final</a:t>
            </a:r>
            <a:r>
              <a:rPr lang="en-US" altLang="en-US"/>
              <a:t> under 1.B.1.1 Procedure</a:t>
            </a:r>
          </a:p>
          <a:p>
            <a:endParaRPr lang="en-US" altLang="en-US"/>
          </a:p>
          <a:p>
            <a:endParaRPr lang="en-US"/>
          </a:p>
        </p:txBody>
      </p:sp>
    </p:spTree>
    <p:extLst>
      <p:ext uri="{BB962C8B-B14F-4D97-AF65-F5344CB8AC3E}">
        <p14:creationId xmlns:p14="http://schemas.microsoft.com/office/powerpoint/2010/main" val="593989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199" y="533399"/>
            <a:ext cx="7883913" cy="10668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Appeal Process, points</a:t>
            </a:r>
            <a:r>
              <a:rPr kumimoji="0" lang="en-US" altLang="en-US" sz="3600" b="1" i="0" u="none" strike="noStrike" kern="1200" cap="all" spc="0" normalizeH="0" noProof="0" dirty="0">
                <a:ln>
                  <a:noFill/>
                </a:ln>
                <a:solidFill>
                  <a:srgbClr val="0C2340"/>
                </a:solidFill>
                <a:effectLst/>
                <a:uLnTx/>
                <a:uFillTx/>
                <a:latin typeface="+mn-lt"/>
                <a:ea typeface="+mn-ea"/>
                <a:cs typeface="+mn-cs"/>
              </a:rPr>
              <a:t> of information</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dirty="0"/>
              <a:t>Disciplinary action imposed on a member of a collective bargaining unit is processed in accordance with that agreement</a:t>
            </a:r>
          </a:p>
          <a:p>
            <a:r>
              <a:rPr lang="en-US" dirty="0"/>
              <a:t>Disciplinary or corrective action taken as a result of the decision may be enforced pending the outcome of the appeal.</a:t>
            </a:r>
          </a:p>
          <a:p>
            <a:r>
              <a:rPr lang="en-US" dirty="0"/>
              <a:t>Students must be informed of their right to a contested case hearing (Chapter 14) if an outcome of suspension of 10+ days.</a:t>
            </a:r>
            <a:endParaRPr lang="en-US" altLang="en-US" dirty="0"/>
          </a:p>
          <a:p>
            <a:endParaRPr lang="en-US" altLang="en-US" dirty="0"/>
          </a:p>
          <a:p>
            <a:endParaRPr lang="en-US" dirty="0"/>
          </a:p>
        </p:txBody>
      </p:sp>
    </p:spTree>
    <p:extLst>
      <p:ext uri="{BB962C8B-B14F-4D97-AF65-F5344CB8AC3E}">
        <p14:creationId xmlns:p14="http://schemas.microsoft.com/office/powerpoint/2010/main" val="2245508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365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President</a:t>
            </a:r>
            <a:endParaRPr kumimoji="0" lang="en-US" sz="3600" b="1" i="0" u="none" strike="noStrike" kern="1200" cap="all" spc="0" normalizeH="0" baseline="0" noProof="0" dirty="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a:p>
            <a:endParaRPr lang="en-US"/>
          </a:p>
        </p:txBody>
      </p:sp>
    </p:spTree>
    <p:extLst>
      <p:ext uri="{BB962C8B-B14F-4D97-AF65-F5344CB8AC3E}">
        <p14:creationId xmlns:p14="http://schemas.microsoft.com/office/powerpoint/2010/main" val="22580718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Role Of President On Appeal</a:t>
            </a:r>
          </a:p>
        </p:txBody>
      </p:sp>
      <p:sp>
        <p:nvSpPr>
          <p:cNvPr id="2" name="Content Placeholder 1"/>
          <p:cNvSpPr>
            <a:spLocks noGrp="1"/>
          </p:cNvSpPr>
          <p:nvPr>
            <p:ph idx="1"/>
          </p:nvPr>
        </p:nvSpPr>
        <p:spPr/>
        <p:txBody>
          <a:bodyPr>
            <a:normAutofit/>
          </a:bodyPr>
          <a:lstStyle/>
          <a:p>
            <a:r>
              <a:rPr lang="en-US"/>
              <a:t>Review of investigation report </a:t>
            </a:r>
          </a:p>
          <a:p>
            <a:r>
              <a:rPr lang="en-US"/>
              <a:t>Review of any new evidence </a:t>
            </a:r>
          </a:p>
          <a:p>
            <a:r>
              <a:rPr lang="en-US"/>
              <a:t>Quality review - consults with: </a:t>
            </a:r>
          </a:p>
          <a:p>
            <a:pPr lvl="1"/>
            <a:r>
              <a:rPr lang="en-US"/>
              <a:t>Minnesota State General Counsel and/or AGO</a:t>
            </a:r>
          </a:p>
          <a:p>
            <a:pPr lvl="1"/>
            <a:r>
              <a:rPr lang="en-US"/>
              <a:t>Minnesota State Human Resources/Labor Relations</a:t>
            </a:r>
          </a:p>
          <a:p>
            <a:r>
              <a:rPr lang="en-US"/>
              <a:t>Notify complainant, respondent, and Designated Officer of decision (within a reasonable time)</a:t>
            </a:r>
          </a:p>
          <a:p>
            <a:endParaRPr lang="en-US"/>
          </a:p>
        </p:txBody>
      </p:sp>
    </p:spTree>
    <p:extLst>
      <p:ext uri="{BB962C8B-B14F-4D97-AF65-F5344CB8AC3E}">
        <p14:creationId xmlns:p14="http://schemas.microsoft.com/office/powerpoint/2010/main" val="3252869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C2340"/>
                </a:solidFill>
                <a:effectLst/>
                <a:uLnTx/>
                <a:uFillTx/>
                <a:latin typeface="+mn-lt"/>
                <a:ea typeface="+mn-ea"/>
                <a:cs typeface="Calibri"/>
              </a:rPr>
              <a:t>INVESTIGATIVE TECHNIQUES</a:t>
            </a:r>
          </a:p>
        </p:txBody>
      </p:sp>
      <p:sp>
        <p:nvSpPr>
          <p:cNvPr id="5" name="Text Placeholder 4"/>
          <p:cNvSpPr>
            <a:spLocks noGrp="1"/>
          </p:cNvSpPr>
          <p:nvPr>
            <p:ph type="body" sz="quarter" idx="13"/>
          </p:nvPr>
        </p:nvSpPr>
        <p:spPr>
          <a:xfrm>
            <a:off x="990600" y="5181600"/>
            <a:ext cx="3195263" cy="681318"/>
          </a:xfrm>
        </p:spPr>
        <p:txBody>
          <a:bodyPr vert="horz" lIns="91440" tIns="45720" rIns="91440" bIns="45720" rtlCol="0" anchor="t">
            <a:normAutofit fontScale="92500"/>
          </a:bodyPr>
          <a:lstStyle/>
          <a:p>
            <a:r>
              <a:rPr lang="en-US" sz="1400">
                <a:cs typeface="Calibri"/>
              </a:rPr>
              <a:t>Andrea Rooney</a:t>
            </a:r>
            <a:endParaRPr lang="en-US" sz="1400" b="0">
              <a:cs typeface="Calibri"/>
            </a:endParaRPr>
          </a:p>
          <a:p>
            <a:r>
              <a:rPr lang="en-US" sz="1100" b="0">
                <a:cs typeface="Calibri"/>
              </a:rPr>
              <a:t>Investigation Specialist &amp; Lead Deputy Title IX Coordinator</a:t>
            </a:r>
          </a:p>
          <a:p>
            <a:r>
              <a:rPr lang="en-US" sz="1100" b="0">
                <a:cs typeface="Calibri"/>
              </a:rPr>
              <a:t>St. Cloud State University</a:t>
            </a:r>
            <a:endParaRPr lang="en-US" sz="1100"/>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4572000" y="5179888"/>
            <a:ext cx="3195263" cy="681318"/>
          </a:xfrm>
          <a:prstGeom prst="rect">
            <a:avLst/>
          </a:prstGeom>
        </p:spPr>
        <p:txBody>
          <a:bodyPr vert="horz" lIns="91440" tIns="45720" rIns="91440" bIns="45720" rtlCol="0" anchor="t">
            <a:normAutofit lnSpcReduction="1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400" err="1">
                <a:cs typeface="Calibri"/>
              </a:rPr>
              <a:t>Maegen</a:t>
            </a:r>
            <a:r>
              <a:rPr lang="en-US" sz="1400">
                <a:cs typeface="Calibri"/>
              </a:rPr>
              <a:t> </a:t>
            </a:r>
            <a:r>
              <a:rPr lang="en-US" sz="1400" err="1">
                <a:cs typeface="Calibri"/>
              </a:rPr>
              <a:t>Sincleair</a:t>
            </a:r>
            <a:r>
              <a:rPr lang="en-US" sz="1400">
                <a:cs typeface="Calibri"/>
              </a:rPr>
              <a:t> Usher</a:t>
            </a:r>
            <a:endParaRPr lang="en-US" sz="1400" b="0">
              <a:cs typeface="Calibri"/>
            </a:endParaRPr>
          </a:p>
          <a:p>
            <a:r>
              <a:rPr lang="en-US" sz="1100" b="0">
                <a:cs typeface="Calibri"/>
              </a:rPr>
              <a:t>Investigation Specialist &amp; Deputy Title IX Coordinator</a:t>
            </a:r>
          </a:p>
          <a:p>
            <a:r>
              <a:rPr lang="en-US" sz="1100" b="0">
                <a:cs typeface="Calibri"/>
              </a:rPr>
              <a:t>Metro State University</a:t>
            </a:r>
            <a:endParaRPr lang="en-US" sz="1100"/>
          </a:p>
        </p:txBody>
      </p:sp>
    </p:spTree>
    <p:extLst>
      <p:ext uri="{BB962C8B-B14F-4D97-AF65-F5344CB8AC3E}">
        <p14:creationId xmlns:p14="http://schemas.microsoft.com/office/powerpoint/2010/main" val="3816074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6858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t>MINNESOTA STATE BOARD Policy 1B.1</a:t>
            </a:r>
            <a:br>
              <a:rPr kumimoji="0" lang="en-US" altLang="en-US" sz="3600" b="1" i="0" u="none" strike="noStrike" kern="1200" cap="all" spc="0" normalizeH="0" baseline="0" noProof="0">
                <a:ln>
                  <a:noFill/>
                </a:ln>
                <a:solidFill>
                  <a:schemeClr val="tx1">
                    <a:lumMod val="85000"/>
                    <a:lumOff val="15000"/>
                  </a:schemeClr>
                </a:solidFill>
                <a:effectLst/>
                <a:uLnTx/>
                <a:uFillTx/>
                <a:latin typeface="+mn-lt"/>
                <a:ea typeface="+mn-ea"/>
                <a:cs typeface="+mn-cs"/>
              </a:rPr>
            </a:br>
            <a:r>
              <a:rPr kumimoji="0" lang="en-US" altLang="en-US" sz="2700" b="1" i="0" u="none" strike="noStrike" kern="1200" cap="all" spc="0" normalizeH="0" baseline="0" noProof="0">
                <a:ln>
                  <a:noFill/>
                </a:ln>
                <a:solidFill>
                  <a:schemeClr val="tx1">
                    <a:lumMod val="85000"/>
                    <a:lumOff val="15000"/>
                  </a:schemeClr>
                </a:solidFill>
                <a:effectLst/>
                <a:uLnTx/>
                <a:uFillTx/>
                <a:latin typeface="+mn-lt"/>
                <a:ea typeface="+mn-ea"/>
                <a:cs typeface="+mn-cs"/>
              </a:rPr>
              <a:t>Equal opportunity and nondiscrimination in employment and education</a:t>
            </a:r>
            <a:endParaRPr kumimoji="0" lang="en-US" sz="27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0" indent="0">
              <a:buNone/>
            </a:pPr>
            <a:r>
              <a:rPr lang="en-US"/>
              <a:t>The </a:t>
            </a:r>
            <a:r>
              <a:rPr lang="en-US" b="1" u="sng"/>
              <a:t>1B.1 Policy </a:t>
            </a:r>
            <a:r>
              <a:rPr lang="en-US"/>
              <a:t>addresses:</a:t>
            </a:r>
          </a:p>
          <a:p>
            <a:r>
              <a:rPr lang="en-US"/>
              <a:t>Equal opportunity for students and staff</a:t>
            </a:r>
          </a:p>
          <a:p>
            <a:r>
              <a:rPr lang="en-US"/>
              <a:t>Nondiscrimination</a:t>
            </a:r>
          </a:p>
          <a:p>
            <a:r>
              <a:rPr lang="en-US"/>
              <a:t>Harassment</a:t>
            </a:r>
          </a:p>
          <a:p>
            <a:r>
              <a:rPr lang="en-US"/>
              <a:t>Discrimination</a:t>
            </a:r>
          </a:p>
          <a:p>
            <a:r>
              <a:rPr lang="en-US"/>
              <a:t>Protected Class</a:t>
            </a:r>
          </a:p>
          <a:p>
            <a:r>
              <a:rPr lang="en-US"/>
              <a:t>Sexual harassment </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Investigation Plan</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cs typeface="Calibri"/>
              </a:rPr>
              <a:t>Scope of Investigation</a:t>
            </a:r>
          </a:p>
          <a:p>
            <a:pPr lvl="1"/>
            <a:r>
              <a:rPr lang="en-US">
                <a:cs typeface="Calibri"/>
              </a:rPr>
              <a:t>What are the allegations?</a:t>
            </a:r>
          </a:p>
          <a:p>
            <a:pPr lvl="2"/>
            <a:r>
              <a:rPr lang="en-US">
                <a:cs typeface="Calibri"/>
              </a:rPr>
              <a:t>1B.1, 1B.3, RWP, Code of conduct, etc.</a:t>
            </a:r>
          </a:p>
          <a:p>
            <a:pPr lvl="2"/>
            <a:r>
              <a:rPr lang="en-US">
                <a:cs typeface="Calibri"/>
              </a:rPr>
              <a:t>What are sub-elements</a:t>
            </a:r>
          </a:p>
          <a:p>
            <a:pPr lvl="1"/>
            <a:r>
              <a:rPr lang="en-US">
                <a:cs typeface="Calibri"/>
              </a:rPr>
              <a:t>Who are the involved parties?</a:t>
            </a:r>
          </a:p>
          <a:p>
            <a:pPr lvl="2"/>
            <a:r>
              <a:rPr lang="en-US">
                <a:cs typeface="Calibri"/>
              </a:rPr>
              <a:t>Multiple respondents; multiple complainants – may consider splitting</a:t>
            </a:r>
          </a:p>
          <a:p>
            <a:pPr lvl="2"/>
            <a:r>
              <a:rPr lang="en-US">
                <a:cs typeface="Calibri"/>
              </a:rPr>
              <a:t>Large witness pool </a:t>
            </a:r>
          </a:p>
          <a:p>
            <a:pPr lvl="1"/>
            <a:r>
              <a:rPr lang="en-US">
                <a:cs typeface="Calibri"/>
              </a:rPr>
              <a:t>Do the allegations arise out of same set of facts</a:t>
            </a:r>
          </a:p>
          <a:p>
            <a:pPr lvl="2"/>
            <a:r>
              <a:rPr lang="en-US">
                <a:cs typeface="Calibri"/>
              </a:rPr>
              <a:t>If not, consider splitting or referring non 1B.1/1B.3 matters</a:t>
            </a:r>
          </a:p>
          <a:p>
            <a:pPr lvl="1"/>
            <a:r>
              <a:rPr lang="en-US">
                <a:cs typeface="Calibri"/>
              </a:rPr>
              <a:t>Why is scope important?</a:t>
            </a:r>
          </a:p>
          <a:p>
            <a:pPr lvl="2"/>
            <a:r>
              <a:rPr lang="en-US">
                <a:cs typeface="Calibri"/>
              </a:rPr>
              <a:t>Prevents Scope creep i.e., getting lost/sidetracked</a:t>
            </a:r>
          </a:p>
          <a:p>
            <a:pPr lvl="2"/>
            <a:r>
              <a:rPr lang="en-US">
                <a:cs typeface="Calibri"/>
              </a:rPr>
              <a:t>Can help structure interviews</a:t>
            </a:r>
          </a:p>
          <a:p>
            <a:endParaRPr lang="en-US"/>
          </a:p>
          <a:p>
            <a:endParaRPr lang="en-US">
              <a:cs typeface="Calibri"/>
            </a:endParaRPr>
          </a:p>
        </p:txBody>
      </p:sp>
    </p:spTree>
    <p:extLst>
      <p:ext uri="{BB962C8B-B14F-4D97-AF65-F5344CB8AC3E}">
        <p14:creationId xmlns:p14="http://schemas.microsoft.com/office/powerpoint/2010/main" val="40300627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Who to interview</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cs typeface="Calibri"/>
              </a:rPr>
              <a:t>Complainant &amp; Respondent</a:t>
            </a:r>
          </a:p>
          <a:p>
            <a:r>
              <a:rPr lang="en-US">
                <a:cs typeface="Calibri"/>
              </a:rPr>
              <a:t>Witnesses</a:t>
            </a:r>
          </a:p>
          <a:p>
            <a:pPr lvl="1"/>
            <a:r>
              <a:rPr lang="en-US">
                <a:cs typeface="Calibri"/>
              </a:rPr>
              <a:t>Those present in incident(s)</a:t>
            </a:r>
          </a:p>
          <a:p>
            <a:pPr lvl="1"/>
            <a:r>
              <a:rPr lang="en-US">
                <a:cs typeface="Calibri"/>
              </a:rPr>
              <a:t>Outcry witnesses – administrators, friends, family complainant/respondent shared with about incident(s)</a:t>
            </a:r>
          </a:p>
          <a:p>
            <a:pPr lvl="1"/>
            <a:r>
              <a:rPr lang="en-US">
                <a:cs typeface="Calibri"/>
              </a:rPr>
              <a:t>Those involved in documenting incident or process/response - security, other administrators, etc.</a:t>
            </a:r>
          </a:p>
          <a:p>
            <a:pPr lvl="1"/>
            <a:r>
              <a:rPr lang="en-US">
                <a:cs typeface="Calibri"/>
              </a:rPr>
              <a:t>Focus on witnesses that have knowledge of the incident rather than the character of the individual</a:t>
            </a:r>
          </a:p>
          <a:p>
            <a:r>
              <a:rPr lang="en-US">
                <a:cs typeface="Calibri"/>
              </a:rPr>
              <a:t>Document interview decisions</a:t>
            </a:r>
          </a:p>
          <a:p>
            <a:endParaRPr lang="en-US"/>
          </a:p>
          <a:p>
            <a:endParaRPr lang="en-US"/>
          </a:p>
        </p:txBody>
      </p:sp>
    </p:spTree>
    <p:extLst>
      <p:ext uri="{BB962C8B-B14F-4D97-AF65-F5344CB8AC3E}">
        <p14:creationId xmlns:p14="http://schemas.microsoft.com/office/powerpoint/2010/main" val="8553212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Outline interview questions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cs typeface="Calibri"/>
              </a:rPr>
              <a:t>Interview structure consistent for all parties</a:t>
            </a:r>
          </a:p>
          <a:p>
            <a:pPr lvl="1"/>
            <a:r>
              <a:rPr lang="en-US">
                <a:cs typeface="Calibri"/>
              </a:rPr>
              <a:t>"speeches" - overview of meeting, about role/office, policy, procedure, flowchart; advisory notice, waiver of union, privacy of interview' recording/note taking timing of interview</a:t>
            </a:r>
          </a:p>
          <a:p>
            <a:pPr lvl="1"/>
            <a:r>
              <a:rPr lang="en-US">
                <a:cs typeface="Calibri"/>
              </a:rPr>
              <a:t>Background – name, title/year, start date, major, involvement in extracurriculars/committees, explanation of role, where they live on campus</a:t>
            </a:r>
          </a:p>
          <a:p>
            <a:pPr lvl="1"/>
            <a:r>
              <a:rPr lang="en-US">
                <a:cs typeface="Calibri"/>
              </a:rPr>
              <a:t>Resources</a:t>
            </a:r>
          </a:p>
          <a:p>
            <a:pPr lvl="1"/>
            <a:r>
              <a:rPr lang="en-US">
                <a:cs typeface="Calibri"/>
              </a:rPr>
              <a:t>Next steps</a:t>
            </a:r>
          </a:p>
          <a:p>
            <a:pPr lvl="1"/>
            <a:r>
              <a:rPr lang="en-US">
                <a:cs typeface="Calibri"/>
              </a:rPr>
              <a:t>Reminder about retaliation</a:t>
            </a:r>
          </a:p>
          <a:p>
            <a:endParaRPr lang="en-US">
              <a:cs typeface="Calibri"/>
            </a:endParaRPr>
          </a:p>
          <a:p>
            <a:endParaRPr lang="en-US">
              <a:cs typeface="Calibri"/>
            </a:endParaRPr>
          </a:p>
        </p:txBody>
      </p:sp>
    </p:spTree>
    <p:extLst>
      <p:ext uri="{BB962C8B-B14F-4D97-AF65-F5344CB8AC3E}">
        <p14:creationId xmlns:p14="http://schemas.microsoft.com/office/powerpoint/2010/main" val="16502813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Determine goals of questions</a:t>
            </a: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p>
          <a:p>
            <a:r>
              <a:rPr lang="en-US">
                <a:cs typeface="Calibri"/>
              </a:rPr>
              <a:t>Determine scope</a:t>
            </a:r>
          </a:p>
          <a:p>
            <a:r>
              <a:rPr lang="en-US">
                <a:cs typeface="Calibri"/>
              </a:rPr>
              <a:t>What information are you missing or have questions</a:t>
            </a:r>
          </a:p>
          <a:p>
            <a:pPr lvl="1"/>
            <a:r>
              <a:rPr lang="en-US">
                <a:ea typeface="+mn-lt"/>
                <a:cs typeface="+mn-lt"/>
              </a:rPr>
              <a:t>Read through reports/complaints and note any questions</a:t>
            </a:r>
            <a:endParaRPr lang="en-US">
              <a:cs typeface="Calibri"/>
            </a:endParaRPr>
          </a:p>
          <a:p>
            <a:r>
              <a:rPr lang="en-US">
                <a:cs typeface="Calibri"/>
              </a:rPr>
              <a:t>Policy elements</a:t>
            </a:r>
          </a:p>
          <a:p>
            <a:pPr lvl="1"/>
            <a:endParaRPr lang="en-US">
              <a:cs typeface="Calibri"/>
            </a:endParaRPr>
          </a:p>
          <a:p>
            <a:pPr lvl="1"/>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24530434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Policy element exercise</a:t>
            </a:r>
          </a:p>
        </p:txBody>
      </p:sp>
      <p:sp>
        <p:nvSpPr>
          <p:cNvPr id="5" name="Content Placeholder 4">
            <a:extLst>
              <a:ext uri="{FF2B5EF4-FFF2-40B4-BE49-F238E27FC236}">
                <a16:creationId xmlns:a16="http://schemas.microsoft.com/office/drawing/2014/main" id="{18CF4262-52BA-F1FE-D4E9-065A431324A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191169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How to structure questions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r>
              <a:rPr lang="en-US">
                <a:cs typeface="Calibri"/>
              </a:rPr>
              <a:t>Additional questions/things left unanswered</a:t>
            </a:r>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a:p>
            <a:endParaRPr lang="en-US">
              <a:cs typeface="Calibri"/>
            </a:endParaRPr>
          </a:p>
          <a:p>
            <a:endParaRPr lang="en-US">
              <a:cs typeface="Calibri"/>
            </a:endParaRPr>
          </a:p>
        </p:txBody>
      </p:sp>
    </p:spTree>
    <p:extLst>
      <p:ext uri="{BB962C8B-B14F-4D97-AF65-F5344CB8AC3E}">
        <p14:creationId xmlns:p14="http://schemas.microsoft.com/office/powerpoint/2010/main" val="34620830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questions </a:t>
            </a:r>
            <a:r>
              <a:rPr kumimoji="0" lang="en-US" sz="3600" b="1" i="0" u="none" strike="noStrike" kern="1200" spc="0" normalizeH="0" noProof="0">
                <a:ln>
                  <a:noFill/>
                </a:ln>
                <a:solidFill>
                  <a:srgbClr val="0C2340"/>
                </a:solidFill>
                <a:effectLst/>
                <a:uLnTx/>
                <a:uFillTx/>
                <a:latin typeface="+mn-lt"/>
                <a:ea typeface="+mn-ea"/>
                <a:cs typeface="+mn-cs"/>
              </a:rPr>
              <a:t>for all</a:t>
            </a:r>
            <a:endParaRPr kumimoji="0" lang="en-US" sz="3600" b="1" i="0" u="none" strike="noStrike" kern="1200" spc="0" normalizeH="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Interview questions for all parties</a:t>
            </a:r>
          </a:p>
          <a:p>
            <a:pPr lvl="1"/>
            <a:r>
              <a:rPr lang="en-US">
                <a:ea typeface="+mn-lt"/>
                <a:cs typeface="+mn-lt"/>
              </a:rPr>
              <a:t>Allow them chance to share their story/experience</a:t>
            </a:r>
          </a:p>
          <a:p>
            <a:pPr lvl="2"/>
            <a:r>
              <a:rPr lang="en-US">
                <a:ea typeface="+mn-lt"/>
                <a:cs typeface="+mn-lt"/>
              </a:rPr>
              <a:t>"Tell me about your experience" - "this is your opportunity to respond to allegations" - "do you know why I asked to meet with you"</a:t>
            </a:r>
            <a:endParaRPr lang="en-US">
              <a:cs typeface="Calibri"/>
            </a:endParaRPr>
          </a:p>
          <a:p>
            <a:pPr lvl="2"/>
            <a:r>
              <a:rPr lang="en-US">
                <a:ea typeface="+mn-lt"/>
                <a:cs typeface="+mn-lt"/>
              </a:rPr>
              <a:t>Prepare what information willing/able to share</a:t>
            </a:r>
            <a:endParaRPr lang="en-US">
              <a:cs typeface="Calibri"/>
            </a:endParaRPr>
          </a:p>
          <a:p>
            <a:pPr lvl="1"/>
            <a:r>
              <a:rPr lang="en-US">
                <a:ea typeface="+mn-lt"/>
                <a:cs typeface="+mn-lt"/>
              </a:rPr>
              <a:t>Ask the who/what/where/when/how questions</a:t>
            </a:r>
            <a:endParaRPr lang="en-US">
              <a:cs typeface="Calibri"/>
            </a:endParaRPr>
          </a:p>
          <a:p>
            <a:pPr lvl="1"/>
            <a:r>
              <a:rPr lang="en-US">
                <a:ea typeface="+mn-lt"/>
                <a:cs typeface="+mn-lt"/>
              </a:rPr>
              <a:t>Policy elements </a:t>
            </a:r>
            <a:endParaRPr lang="en-US">
              <a:cs typeface="Calibri"/>
            </a:endParaRPr>
          </a:p>
          <a:p>
            <a:pPr lvl="1"/>
            <a:r>
              <a:rPr lang="en-US">
                <a:ea typeface="+mn-lt"/>
                <a:cs typeface="+mn-lt"/>
              </a:rPr>
              <a:t>Effect/impact</a:t>
            </a:r>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255241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Interview questions continued...</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Interviewee specific questions</a:t>
            </a:r>
          </a:p>
          <a:p>
            <a:pPr lvl="1"/>
            <a:r>
              <a:rPr lang="en-US">
                <a:ea typeface="+mn-lt"/>
                <a:cs typeface="+mn-lt"/>
              </a:rPr>
              <a:t>Respondent – make sure to review allegations before questions</a:t>
            </a:r>
            <a:endParaRPr lang="en-US">
              <a:cs typeface="Calibri"/>
            </a:endParaRPr>
          </a:p>
          <a:p>
            <a:pPr lvl="1"/>
            <a:r>
              <a:rPr lang="en-US">
                <a:ea typeface="+mn-lt"/>
                <a:cs typeface="+mn-lt"/>
              </a:rPr>
              <a:t>Complainant – clarify protected class and identity </a:t>
            </a:r>
            <a:endParaRPr lang="en-US">
              <a:cs typeface="Calibri"/>
            </a:endParaRPr>
          </a:p>
          <a:p>
            <a:pPr lvl="1"/>
            <a:r>
              <a:rPr lang="en-US">
                <a:ea typeface="+mn-lt"/>
                <a:cs typeface="+mn-lt"/>
              </a:rPr>
              <a:t>What they observed/their perspective of incident(s)</a:t>
            </a:r>
            <a:endParaRPr lang="en-US">
              <a:cs typeface="Calibri"/>
            </a:endParaRPr>
          </a:p>
          <a:p>
            <a:pPr lvl="1"/>
            <a:r>
              <a:rPr lang="en-US">
                <a:ea typeface="+mn-lt"/>
                <a:cs typeface="+mn-lt"/>
              </a:rPr>
              <a:t>Inconsistencies with other parties/witnesses</a:t>
            </a:r>
            <a:endParaRPr lang="en-US">
              <a:cs typeface="Calibri"/>
            </a:endParaRPr>
          </a:p>
          <a:p>
            <a:pPr lvl="1"/>
            <a:r>
              <a:rPr lang="en-US">
                <a:ea typeface="+mn-lt"/>
                <a:cs typeface="+mn-lt"/>
              </a:rPr>
              <a:t>Evidence specific questions – what they have, might have seen/been part of, etc.</a:t>
            </a:r>
            <a:endParaRPr lang="en-US">
              <a:cs typeface="Calibri"/>
            </a:endParaRPr>
          </a:p>
          <a:p>
            <a:pPr lvl="1"/>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29121607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Scheduling Interviews</a:t>
            </a: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15002780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vert="horz" lIns="91440" tIns="45720" rIns="91440" bIns="45720" rtlCol="0" anchor="t">
            <a:normAutofit/>
          </a:bodyPr>
          <a:lstStyle/>
          <a:p>
            <a:endParaRPr lang="en-US">
              <a:cs typeface="Calibri"/>
            </a:endParaRPr>
          </a:p>
          <a:p>
            <a:endParaRPr lang="en-US"/>
          </a:p>
          <a:p>
            <a:endParaRPr lang="en-US"/>
          </a:p>
        </p:txBody>
      </p:sp>
      <p:sp>
        <p:nvSpPr>
          <p:cNvPr id="3" name="Text Placeholder 2"/>
          <p:cNvSpPr>
            <a:spLocks noGrp="1"/>
          </p:cNvSpPr>
          <p:nvPr>
            <p:ph type="title" idx="4294967295"/>
          </p:nvPr>
        </p:nvSpPr>
        <p:spPr>
          <a:xfrm>
            <a:off x="457200" y="3128963"/>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Conducting interviews</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Tree>
    <p:extLst>
      <p:ext uri="{BB962C8B-B14F-4D97-AF65-F5344CB8AC3E}">
        <p14:creationId xmlns:p14="http://schemas.microsoft.com/office/powerpoint/2010/main" val="1955177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7"/>
            <a:ext cx="8229600" cy="1325564"/>
          </a:xfrm>
        </p:spPr>
        <p:txBody>
          <a:bodyPr>
            <a:normAutofit/>
          </a:bodyPr>
          <a:lstStyle/>
          <a:p>
            <a:r>
              <a:rPr lang="en-US" altLang="en-US" sz="3600" cap="all">
                <a:solidFill>
                  <a:schemeClr val="tx1">
                    <a:lumMod val="85000"/>
                    <a:lumOff val="15000"/>
                  </a:schemeClr>
                </a:solidFill>
              </a:rPr>
              <a:t>Protected Classes</a:t>
            </a:r>
            <a:endParaRPr lang="en-US" sz="3600" cap="all"/>
          </a:p>
        </p:txBody>
      </p:sp>
      <p:sp>
        <p:nvSpPr>
          <p:cNvPr id="5" name="Rectangle 3"/>
          <p:cNvSpPr>
            <a:spLocks noGrp="1" noChangeArrowheads="1"/>
          </p:cNvSpPr>
          <p:nvPr>
            <p:ph idx="1"/>
          </p:nvPr>
        </p:nvSpPr>
        <p:spPr/>
        <p:txBody>
          <a:bodyPr rtlCol="0">
            <a:normAutofit fontScale="77500" lnSpcReduction="20000"/>
          </a:bodyPr>
          <a:lstStyle/>
          <a:p>
            <a:pPr marL="182880" indent="-182880">
              <a:buNone/>
              <a:defRPr/>
            </a:pPr>
            <a:r>
              <a:rPr lang="en-US" altLang="en-US" sz="3500" cap="small">
                <a:solidFill>
                  <a:schemeClr val="bg2"/>
                </a:solidFill>
                <a:effectLst>
                  <a:outerShdw blurRad="38100" dist="38100" dir="2700000" algn="tl">
                    <a:srgbClr val="000000">
                      <a:alpha val="43137"/>
                    </a:srgbClr>
                  </a:outerShdw>
                </a:effectLst>
              </a:rPr>
              <a:t>Harassment and discrimination are prohibited based on:</a:t>
            </a:r>
            <a:br>
              <a:rPr lang="en-US" altLang="en-US" sz="3500" cap="small">
                <a:solidFill>
                  <a:schemeClr val="bg2"/>
                </a:solidFill>
                <a:effectLst>
                  <a:outerShdw blurRad="38100" dist="38100" dir="2700000" algn="tl">
                    <a:srgbClr val="000000">
                      <a:alpha val="43137"/>
                    </a:srgbClr>
                  </a:outerShdw>
                </a:effectLst>
              </a:rPr>
            </a:br>
            <a:endParaRPr lang="en-US" altLang="en-US" cap="small">
              <a:solidFill>
                <a:schemeClr val="bg2"/>
              </a:solidFill>
              <a:effectLst>
                <a:outerShdw blurRad="38100" dist="38100" dir="2700000" algn="tl">
                  <a:srgbClr val="000000">
                    <a:alpha val="43137"/>
                  </a:srgbClr>
                </a:outerShdw>
              </a:effectLst>
            </a:endParaRPr>
          </a:p>
          <a:p>
            <a:pPr marL="182880" indent="-182880">
              <a:buNone/>
              <a:defRPr/>
            </a:pPr>
            <a:r>
              <a:rPr lang="en-US" altLang="en-US">
                <a:solidFill>
                  <a:schemeClr val="bg2"/>
                </a:solidFill>
              </a:rPr>
              <a:t>• </a:t>
            </a:r>
            <a:r>
              <a:rPr lang="en-US" altLang="en-US"/>
              <a:t>Race		 		</a:t>
            </a:r>
            <a:r>
              <a:rPr lang="en-US" altLang="en-US">
                <a:solidFill>
                  <a:schemeClr val="bg2"/>
                </a:solidFill>
              </a:rPr>
              <a:t>•</a:t>
            </a:r>
            <a:r>
              <a:rPr lang="en-US" altLang="en-US"/>
              <a:t>  Color</a:t>
            </a:r>
          </a:p>
          <a:p>
            <a:pPr marL="182880" indent="-182880">
              <a:buNone/>
              <a:defRPr/>
            </a:pPr>
            <a:r>
              <a:rPr lang="en-US" altLang="en-US">
                <a:solidFill>
                  <a:schemeClr val="bg2"/>
                </a:solidFill>
              </a:rPr>
              <a:t>•</a:t>
            </a:r>
            <a:r>
              <a:rPr lang="en-US" altLang="en-US"/>
              <a:t>	 Creed 			</a:t>
            </a:r>
            <a:r>
              <a:rPr lang="en-US" altLang="en-US">
                <a:solidFill>
                  <a:schemeClr val="bg2"/>
                </a:solidFill>
              </a:rPr>
              <a:t>•</a:t>
            </a:r>
            <a:r>
              <a:rPr lang="en-US" altLang="en-US"/>
              <a:t>  Religion</a:t>
            </a:r>
          </a:p>
          <a:p>
            <a:pPr marL="182880" indent="-182880">
              <a:buNone/>
              <a:defRPr/>
            </a:pPr>
            <a:r>
              <a:rPr lang="en-US" altLang="en-US">
                <a:solidFill>
                  <a:schemeClr val="bg2"/>
                </a:solidFill>
              </a:rPr>
              <a:t>• </a:t>
            </a:r>
            <a:r>
              <a:rPr lang="en-US" altLang="en-US"/>
              <a:t>Age			 	</a:t>
            </a:r>
            <a:r>
              <a:rPr lang="en-US" altLang="en-US">
                <a:solidFill>
                  <a:schemeClr val="bg2"/>
                </a:solidFill>
              </a:rPr>
              <a:t>•</a:t>
            </a:r>
            <a:r>
              <a:rPr lang="en-US" altLang="en-US"/>
              <a:t>  National Origin</a:t>
            </a:r>
          </a:p>
          <a:p>
            <a:pPr marL="182880" indent="-182880">
              <a:buNone/>
              <a:defRPr/>
            </a:pPr>
            <a:r>
              <a:rPr lang="en-US" altLang="en-US">
                <a:solidFill>
                  <a:schemeClr val="bg2"/>
                </a:solidFill>
              </a:rPr>
              <a:t>•</a:t>
            </a:r>
            <a:r>
              <a:rPr lang="en-US" altLang="en-US"/>
              <a:t>	 Disability	 		</a:t>
            </a:r>
            <a:r>
              <a:rPr lang="en-US" altLang="en-US">
                <a:solidFill>
                  <a:schemeClr val="bg2"/>
                </a:solidFill>
              </a:rPr>
              <a:t>•</a:t>
            </a:r>
            <a:r>
              <a:rPr lang="en-US" altLang="en-US"/>
              <a:t> Marital Status</a:t>
            </a:r>
          </a:p>
          <a:p>
            <a:pPr marL="182880" indent="-182880">
              <a:buNone/>
              <a:defRPr/>
            </a:pPr>
            <a:r>
              <a:rPr lang="en-US" altLang="en-US">
                <a:solidFill>
                  <a:schemeClr val="bg2"/>
                </a:solidFill>
              </a:rPr>
              <a:t>• </a:t>
            </a:r>
            <a:r>
              <a:rPr lang="en-US" altLang="en-US"/>
              <a:t>Sexual Orientation		</a:t>
            </a:r>
            <a:r>
              <a:rPr lang="en-US" altLang="en-US">
                <a:solidFill>
                  <a:schemeClr val="bg2"/>
                </a:solidFill>
              </a:rPr>
              <a:t>•</a:t>
            </a:r>
            <a:r>
              <a:rPr lang="en-US" altLang="en-US"/>
              <a:t> Gender Identity</a:t>
            </a:r>
          </a:p>
          <a:p>
            <a:pPr marL="0" indent="0">
              <a:buNone/>
              <a:defRPr/>
            </a:pPr>
            <a:r>
              <a:rPr lang="en-US" altLang="en-US">
                <a:solidFill>
                  <a:schemeClr val="bg2"/>
                </a:solidFill>
              </a:rPr>
              <a:t>• </a:t>
            </a:r>
            <a:r>
              <a:rPr lang="en-US" altLang="en-US"/>
              <a:t>Gender Expression 		</a:t>
            </a:r>
            <a:r>
              <a:rPr lang="en-US" altLang="en-US">
                <a:solidFill>
                  <a:schemeClr val="bg2"/>
                </a:solidFill>
              </a:rPr>
              <a:t>•</a:t>
            </a:r>
            <a:r>
              <a:rPr lang="en-US" altLang="en-US"/>
              <a:t> Veteran Status</a:t>
            </a:r>
          </a:p>
          <a:p>
            <a:pPr marL="0" indent="0">
              <a:buNone/>
              <a:defRPr/>
            </a:pPr>
            <a:r>
              <a:rPr lang="en-US" altLang="en-US">
                <a:solidFill>
                  <a:schemeClr val="bg2"/>
                </a:solidFill>
              </a:rPr>
              <a:t>• </a:t>
            </a:r>
            <a:r>
              <a:rPr lang="en-US" altLang="en-US"/>
              <a:t>Familial Status 		</a:t>
            </a:r>
            <a:r>
              <a:rPr lang="en-US" altLang="en-US">
                <a:solidFill>
                  <a:schemeClr val="bg2"/>
                </a:solidFill>
              </a:rPr>
              <a:t>• </a:t>
            </a:r>
            <a:r>
              <a:rPr lang="en-US" altLang="en-US"/>
              <a:t>Genetic Information (employees)</a:t>
            </a:r>
          </a:p>
          <a:p>
            <a:pPr marL="182880" indent="-182880">
              <a:buNone/>
              <a:defRPr/>
            </a:pPr>
            <a:r>
              <a:rPr lang="en-US" altLang="en-US">
                <a:solidFill>
                  <a:schemeClr val="bg2"/>
                </a:solidFill>
              </a:rPr>
              <a:t>•</a:t>
            </a:r>
            <a:r>
              <a:rPr lang="en-US" altLang="en-US"/>
              <a:t> Sex </a:t>
            </a:r>
            <a:r>
              <a:rPr lang="en-US"/>
              <a:t>(including pregnancy, child birth, and related medical conditions)</a:t>
            </a:r>
            <a:endParaRPr lang="en-US" altLang="en-US">
              <a:solidFill>
                <a:schemeClr val="bg2"/>
              </a:solidFill>
            </a:endParaRPr>
          </a:p>
          <a:p>
            <a:pPr marL="182880" indent="-182880">
              <a:buNone/>
              <a:defRPr/>
            </a:pPr>
            <a:r>
              <a:rPr lang="en-US" altLang="en-US">
                <a:solidFill>
                  <a:schemeClr val="bg2"/>
                </a:solidFill>
              </a:rPr>
              <a:t>• </a:t>
            </a:r>
            <a:r>
              <a:rPr lang="en-US" altLang="en-US"/>
              <a:t>Status with regard to Public Assistance</a:t>
            </a:r>
          </a:p>
          <a:p>
            <a:pPr marL="182880" indent="-182880">
              <a:buNone/>
              <a:defRPr/>
            </a:pPr>
            <a:r>
              <a:rPr lang="en-US" altLang="en-US">
                <a:solidFill>
                  <a:schemeClr val="bg2"/>
                </a:solidFill>
              </a:rPr>
              <a:t>• </a:t>
            </a:r>
            <a:r>
              <a:rPr lang="en-US" altLang="en-US"/>
              <a:t>Membership or activity in a local human rights commission</a:t>
            </a:r>
            <a:endParaRPr lang="en-US" sz="2400">
              <a:solidFill>
                <a:schemeClr val="tx1">
                  <a:lumMod val="75000"/>
                  <a:lumOff val="25000"/>
                </a:schemeClr>
              </a:solidFill>
            </a:endParaRPr>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Each interview might look different</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Maintaining control of interview</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ea typeface="+mn-lt"/>
                <a:cs typeface="+mn-lt"/>
              </a:rPr>
              <a:t>Safety – Think about how you have arranged the room, security, etc.</a:t>
            </a:r>
          </a:p>
          <a:p>
            <a:r>
              <a:rPr lang="en-US">
                <a:ea typeface="+mn-lt"/>
                <a:cs typeface="+mn-lt"/>
              </a:rPr>
              <a:t>Union reps/ support persons/parents/lawyers</a:t>
            </a:r>
            <a:endParaRPr lang="en-US">
              <a:cs typeface="Calibri"/>
            </a:endParaRPr>
          </a:p>
          <a:p>
            <a:pPr lvl="1"/>
            <a:r>
              <a:rPr lang="en-US">
                <a:ea typeface="+mn-lt"/>
                <a:cs typeface="+mn-lt"/>
              </a:rPr>
              <a:t>Be clear about what their role is [ I.e., don't ask interview questions and don't answer questions) from the very beginning (include in letters; share in speech)</a:t>
            </a:r>
            <a:endParaRPr lang="en-US">
              <a:cs typeface="Calibri"/>
            </a:endParaRPr>
          </a:p>
          <a:p>
            <a:pPr lvl="2"/>
            <a:r>
              <a:rPr lang="en-US">
                <a:ea typeface="+mn-lt"/>
                <a:cs typeface="+mn-lt"/>
              </a:rPr>
              <a:t>Communicate to party and support person (if appropriate)</a:t>
            </a:r>
            <a:endParaRPr lang="en-US">
              <a:cs typeface="Calibri"/>
            </a:endParaRPr>
          </a:p>
          <a:p>
            <a:pPr lvl="1"/>
            <a:r>
              <a:rPr lang="en-US">
                <a:ea typeface="+mn-lt"/>
                <a:cs typeface="+mn-lt"/>
              </a:rPr>
              <a:t>Allow for time and space for them to meet away from investigator (separate room; breakout room, etc.)</a:t>
            </a:r>
            <a:endParaRPr lang="en-US">
              <a:cs typeface="Calibri"/>
            </a:endParaRPr>
          </a:p>
          <a:p>
            <a:pPr lvl="1"/>
            <a:r>
              <a:rPr lang="en-US">
                <a:ea typeface="+mn-lt"/>
                <a:cs typeface="+mn-lt"/>
              </a:rPr>
              <a:t>Give reminders/warnings if necessary</a:t>
            </a:r>
            <a:endParaRPr lang="en-US">
              <a:cs typeface="Calibri"/>
            </a:endParaRPr>
          </a:p>
          <a:p>
            <a:r>
              <a:rPr lang="en-US">
                <a:ea typeface="+mn-lt"/>
                <a:cs typeface="+mn-lt"/>
              </a:rPr>
              <a:t>Don’t be afraid to end a meeting</a:t>
            </a:r>
            <a:endParaRPr lang="en-US"/>
          </a:p>
          <a:p>
            <a:r>
              <a:rPr lang="en-US">
                <a:ea typeface="+mn-lt"/>
                <a:cs typeface="+mn-lt"/>
              </a:rPr>
              <a:t>Difference between control and parties not cooperating</a:t>
            </a:r>
            <a:endParaRPr lang="en-US"/>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8361686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Trauma informed techniques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Forming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Understand the effects trauma can have</a:t>
            </a:r>
            <a:endParaRPr lang="en-US"/>
          </a:p>
          <a:p>
            <a:r>
              <a:rPr lang="en-US">
                <a:ea typeface="+mn-lt"/>
                <a:cs typeface="+mn-lt"/>
              </a:rPr>
              <a:t>Check your bias especially when assessing credibility</a:t>
            </a:r>
          </a:p>
          <a:p>
            <a:r>
              <a:rPr lang="en-US">
                <a:cs typeface="Calibri"/>
              </a:rPr>
              <a:t>Ask questions that speak to the senses </a:t>
            </a: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632839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Providing empathy and validation</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Focus on treating the individual as a whole person. </a:t>
            </a:r>
          </a:p>
          <a:p>
            <a:r>
              <a:rPr lang="en-US">
                <a:cs typeface="Calibri"/>
              </a:rPr>
              <a:t>As an investigator, remain neutral</a:t>
            </a:r>
          </a:p>
          <a:p>
            <a:r>
              <a:rPr lang="en-US">
                <a:cs typeface="Calibri"/>
              </a:rPr>
              <a:t>Practice using sample language that validates a person's experience but remains impartial</a:t>
            </a:r>
          </a:p>
          <a:p>
            <a:r>
              <a:rPr lang="en-US">
                <a:cs typeface="Calibri"/>
              </a:rPr>
              <a:t>Remember allow space for decisions</a:t>
            </a:r>
          </a:p>
          <a:p>
            <a:endParaRPr lang="en-US">
              <a:cs typeface="Calibri"/>
            </a:endParaRPr>
          </a:p>
          <a:p>
            <a:endParaRPr lang="en-US">
              <a:cs typeface="Calibri"/>
            </a:endParaRPr>
          </a:p>
          <a:p>
            <a:endParaRPr lang="en-US">
              <a:cs typeface="Calibri"/>
            </a:endParaRPr>
          </a:p>
          <a:p>
            <a:endParaRPr lang="en-US"/>
          </a:p>
        </p:txBody>
      </p:sp>
    </p:spTree>
    <p:extLst>
      <p:ext uri="{BB962C8B-B14F-4D97-AF65-F5344CB8AC3E}">
        <p14:creationId xmlns:p14="http://schemas.microsoft.com/office/powerpoint/2010/main" val="6137571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Note taking</a:t>
            </a: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Handwritten, typed, Zoom transcript</a:t>
            </a:r>
          </a:p>
          <a:p>
            <a:r>
              <a:rPr lang="en-US">
                <a:ea typeface="+mn-lt"/>
                <a:cs typeface="+mn-lt"/>
              </a:rPr>
              <a:t>Some of this is a personal preference – be consistent </a:t>
            </a:r>
            <a:endParaRPr lang="en-US"/>
          </a:p>
          <a:p>
            <a:r>
              <a:rPr lang="en-US">
                <a:ea typeface="+mn-lt"/>
                <a:cs typeface="+mn-lt"/>
              </a:rPr>
              <a:t>Have outline of meeting/interview</a:t>
            </a:r>
            <a:endParaRPr lang="en-US"/>
          </a:p>
          <a:p>
            <a:r>
              <a:rPr lang="en-US">
                <a:ea typeface="+mn-lt"/>
                <a:cs typeface="+mn-lt"/>
              </a:rPr>
              <a:t>Consider a notetaker for support</a:t>
            </a:r>
            <a:endParaRPr lang="en-US"/>
          </a:p>
          <a:p>
            <a:r>
              <a:rPr lang="en-US">
                <a:ea typeface="+mn-lt"/>
                <a:cs typeface="+mn-lt"/>
              </a:rPr>
              <a:t>Model notes after investigation report</a:t>
            </a:r>
            <a:endParaRPr lang="en-US"/>
          </a:p>
          <a:p>
            <a:r>
              <a:rPr lang="en-US">
                <a:ea typeface="+mn-lt"/>
                <a:cs typeface="+mn-lt"/>
              </a:rPr>
              <a:t>Make notations where you still have questions for follow up or for other parties</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9498102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Common challenges &amp; tips</a:t>
            </a: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Recording interviews</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Zoom, 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interview continued...</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Calibri"/>
              </a:rPr>
              <a:t>Recording considerations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Contracts for transcription</a:t>
            </a:r>
            <a:endParaRPr lang="en-US"/>
          </a:p>
          <a:p>
            <a:pPr lvl="1"/>
            <a:r>
              <a:rPr lang="en-US">
                <a:ea typeface="+mn-lt"/>
                <a:cs typeface="+mn-lt"/>
              </a:rPr>
              <a:t>REV.com, other transcription services. </a:t>
            </a:r>
          </a:p>
          <a:p>
            <a:r>
              <a:rPr lang="en-US">
                <a:ea typeface="+mn-lt"/>
                <a:cs typeface="+mn-lt"/>
              </a:rPr>
              <a:t>Access to transcripts</a:t>
            </a:r>
            <a:endParaRPr lang="en-US">
              <a:cs typeface="Calibri"/>
            </a:endParaRPr>
          </a:p>
          <a:p>
            <a:pPr lvl="1"/>
            <a:r>
              <a:rPr lang="en-US">
                <a:ea typeface="+mn-lt"/>
                <a:cs typeface="+mn-lt"/>
              </a:rPr>
              <a:t>Who, when, why</a:t>
            </a:r>
            <a:endParaRPr lang="en-US">
              <a:cs typeface="Calibri"/>
            </a:endParaRPr>
          </a:p>
          <a:p>
            <a:r>
              <a:rPr lang="en-US">
                <a:ea typeface="+mn-lt"/>
                <a:cs typeface="+mn-lt"/>
              </a:rPr>
              <a:t>Storage of recordings and transcripts</a:t>
            </a:r>
            <a:endParaRPr lang="en-US"/>
          </a:p>
          <a:p>
            <a:r>
              <a:rPr lang="en-US">
                <a:ea typeface="+mn-lt"/>
                <a:cs typeface="+mn-lt"/>
              </a:rPr>
              <a:t>Data retention policies</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6670675"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C2340"/>
                </a:solidFill>
                <a:effectLst/>
                <a:uLnTx/>
                <a:uFillTx/>
                <a:latin typeface="+mn-lt"/>
                <a:ea typeface="+mn-ea"/>
                <a:cs typeface="+mn-cs"/>
              </a:rPr>
              <a:t>Overview of Data Practices</a:t>
            </a:r>
            <a:endParaRPr kumimoji="0" lang="en-US" sz="3600" b="1" i="0" u="none" strike="noStrike" kern="1200" cap="none" spc="0" normalizeH="0" baseline="0" noProof="0" dirty="0">
              <a:ln>
                <a:noFill/>
              </a:ln>
              <a:solidFill>
                <a:srgbClr val="0C2340"/>
              </a:solidFill>
              <a:effectLst/>
              <a:uLnTx/>
              <a:uFillTx/>
              <a:latin typeface="+mn-lt"/>
              <a:ea typeface="+mn-ea"/>
              <a:cs typeface="Calibri"/>
            </a:endParaRPr>
          </a:p>
        </p:txBody>
      </p:sp>
      <p:sp>
        <p:nvSpPr>
          <p:cNvPr id="5" name="Text Placeholder 4"/>
          <p:cNvSpPr>
            <a:spLocks noGrp="1"/>
          </p:cNvSpPr>
          <p:nvPr>
            <p:ph type="body" sz="quarter" idx="13"/>
          </p:nvPr>
        </p:nvSpPr>
        <p:spPr>
          <a:xfrm>
            <a:off x="990600" y="4511363"/>
            <a:ext cx="6299886" cy="608533"/>
          </a:xfrm>
        </p:spPr>
        <p:txBody>
          <a:bodyPr vert="horz" lIns="91440" tIns="45720" rIns="91440" bIns="45720" rtlCol="0" anchor="t">
            <a:normAutofit fontScale="92500"/>
          </a:bodyPr>
          <a:lstStyle/>
          <a:p>
            <a:r>
              <a:rPr lang="en-US"/>
              <a:t>For Minnesota State Investigators System Procedures 1.B.1.1</a:t>
            </a:r>
            <a:endParaRPr lang="en-US">
              <a:cs typeface="Calibri"/>
            </a:endParaRPr>
          </a:p>
        </p:txBody>
      </p:sp>
      <p:sp>
        <p:nvSpPr>
          <p:cNvPr id="3" name="Text Placeholder 2"/>
          <p:cNvSpPr>
            <a:spLocks noGrp="1"/>
          </p:cNvSpPr>
          <p:nvPr>
            <p:ph type="body" sz="quarter" idx="11"/>
          </p:nvPr>
        </p:nvSpPr>
        <p:spPr/>
        <p:txBody>
          <a:bodyPr vert="horz" lIns="91440" tIns="45720" rIns="91440" bIns="45720" rtlCol="0" anchor="t">
            <a:noAutofit/>
          </a:bodyPr>
          <a:lstStyle/>
          <a:p>
            <a:r>
              <a:rPr lang="en-US"/>
              <a:t>Office of General Counsel</a:t>
            </a:r>
            <a:r>
              <a:rPr lang="en-US" b="0"/>
              <a:t>​</a:t>
            </a:r>
            <a:endParaRPr lang="en-US">
              <a:cs typeface="Calibri"/>
            </a:endParaRPr>
          </a:p>
        </p:txBody>
      </p:sp>
      <p:sp>
        <p:nvSpPr>
          <p:cNvPr id="8" name="TextBox 7">
            <a:extLst>
              <a:ext uri="{FF2B5EF4-FFF2-40B4-BE49-F238E27FC236}">
                <a16:creationId xmlns:a16="http://schemas.microsoft.com/office/drawing/2014/main" id="{5D2E3626-08E6-4BA7-97BE-A0957B248F5C}"/>
              </a:ext>
            </a:extLst>
          </p:cNvPr>
          <p:cNvSpPr txBox="1"/>
          <p:nvPr/>
        </p:nvSpPr>
        <p:spPr>
          <a:xfrm>
            <a:off x="990599" y="4968612"/>
            <a:ext cx="3901441" cy="646331"/>
          </a:xfrm>
          <a:prstGeom prst="rect">
            <a:avLst/>
          </a:prstGeom>
          <a:noFill/>
        </p:spPr>
        <p:txBody>
          <a:bodyPr wrap="square" rtlCol="0">
            <a:spAutoFit/>
          </a:bodyPr>
          <a:lstStyle/>
          <a:p>
            <a:r>
              <a:rPr lang="en-US"/>
              <a:t>Daniel McCabe</a:t>
            </a:r>
            <a:br>
              <a:rPr lang="en-US"/>
            </a:br>
            <a:r>
              <a:rPr lang="en-US"/>
              <a:t>Assistant General Counsel</a:t>
            </a: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lstStyle/>
          <a:p>
            <a:r>
              <a:rPr lang="en-US"/>
              <a:t>MINNESOTA STATE</a:t>
            </a:r>
          </a:p>
        </p:txBody>
      </p:sp>
    </p:spTree>
    <p:extLst>
      <p:ext uri="{BB962C8B-B14F-4D97-AF65-F5344CB8AC3E}">
        <p14:creationId xmlns:p14="http://schemas.microsoft.com/office/powerpoint/2010/main" val="2374585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Policy Implemented through 1B.1.1 Procedure</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981199"/>
            <a:ext cx="8229600" cy="3962401"/>
          </a:xfrm>
        </p:spPr>
        <p:txBody>
          <a:bodyPr/>
          <a:lstStyle/>
          <a:p>
            <a:endParaRPr lang="en-US" altLang="en-US"/>
          </a:p>
          <a:p>
            <a:r>
              <a:rPr lang="en-US">
                <a:solidFill>
                  <a:schemeClr val="tx1"/>
                </a:solidFill>
              </a:rPr>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0" indent="0">
              <a:buNone/>
            </a:pPr>
            <a:endParaRPr lang="en-US"/>
          </a:p>
        </p:txBody>
      </p:sp>
    </p:spTree>
    <p:extLst>
      <p:ext uri="{BB962C8B-B14F-4D97-AF65-F5344CB8AC3E}">
        <p14:creationId xmlns:p14="http://schemas.microsoft.com/office/powerpoint/2010/main" val="170821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8229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all" spc="0" normalizeH="0" baseline="0" noProof="0">
                <a:ln>
                  <a:noFill/>
                </a:ln>
                <a:solidFill>
                  <a:srgbClr val="0C2340"/>
                </a:solidFill>
                <a:effectLst/>
                <a:uLnTx/>
                <a:uFillTx/>
                <a:latin typeface="+mn-lt"/>
                <a:ea typeface="+mn-ea"/>
                <a:cs typeface="+mn-cs"/>
              </a:rPr>
              <a:t>Planning the investigation</a:t>
            </a:r>
            <a:endParaRPr kumimoji="0" lang="en-US" sz="3600" b="1" i="0" u="none" strike="noStrike" kern="1200" cap="all" spc="0" normalizeH="0" baseline="0" noProof="0">
              <a:ln>
                <a:noFill/>
              </a:ln>
              <a:solidFill>
                <a:srgbClr val="0C2340"/>
              </a:solidFill>
              <a:effectLst/>
              <a:uLnTx/>
              <a:uFillTx/>
              <a:latin typeface="+mn-lt"/>
              <a:ea typeface="+mn-ea"/>
              <a:cs typeface="Calibri"/>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lgn="ctr" fontAlgn="base">
              <a:buNone/>
            </a:pPr>
            <a:r>
              <a:rPr lang="en-US"/>
              <a:t>Minnesota Statutes Chapter 13​</a:t>
            </a:r>
          </a:p>
          <a:p>
            <a:pPr marL="0" indent="0" algn="ctr">
              <a:buNone/>
            </a:pPr>
            <a:r>
              <a:rPr lang="en-US"/>
              <a:t>Minnesota Rules Chapter 1205</a:t>
            </a:r>
            <a:endParaRPr lang="en-US">
              <a:cs typeface="Calibri"/>
            </a:endParaRPr>
          </a:p>
          <a:p>
            <a:r>
              <a:rPr lang="en-US"/>
              <a:t>MGDPA: primary state law on privacy and handling of all government data.​</a:t>
            </a:r>
            <a:endParaRPr lang="en-US">
              <a:cs typeface="Calibri"/>
            </a:endParaRPr>
          </a:p>
          <a:p>
            <a:pPr fontAlgn="base"/>
            <a:r>
              <a:rPr lang="en-US"/>
              <a:t>Government data is defined as: all data created, collected, received or disseminated by government in any physical form.​</a:t>
            </a:r>
            <a:endParaRPr lang="en-US">
              <a:cs typeface="Calibri"/>
            </a:endParaRPr>
          </a:p>
          <a:p>
            <a:pPr fontAlgn="base"/>
            <a:r>
              <a:rPr lang="en-US"/>
              <a:t>Includes investigation data!</a:t>
            </a:r>
            <a:endParaRPr lang="en-US">
              <a:cs typeface="Calibri"/>
            </a:endParaRPr>
          </a:p>
          <a:p>
            <a:pPr marL="0" indent="0">
              <a:buNone/>
            </a:pPr>
            <a:endParaRPr lang="en-US"/>
          </a:p>
          <a:p>
            <a:endParaRPr lang="en-US">
              <a:cs typeface="Calibri"/>
            </a:endParaRPr>
          </a:p>
        </p:txBody>
      </p:sp>
    </p:spTree>
    <p:extLst>
      <p:ext uri="{BB962C8B-B14F-4D97-AF65-F5344CB8AC3E}">
        <p14:creationId xmlns:p14="http://schemas.microsoft.com/office/powerpoint/2010/main" val="20441501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95300" y="3048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1B.1.1 Investigation Records are </a:t>
            </a:r>
            <a:r>
              <a:rPr kumimoji="0" lang="en-US" sz="3600" b="1" i="1" u="none" strike="noStrike" kern="1200" cap="none" spc="0" normalizeH="0" baseline="0" noProof="0">
                <a:ln>
                  <a:noFill/>
                </a:ln>
                <a:solidFill>
                  <a:schemeClr val="tx2"/>
                </a:solidFill>
                <a:effectLst/>
                <a:uLnTx/>
                <a:uFillTx/>
                <a:latin typeface="+mn-lt"/>
                <a:ea typeface="+mn-ea"/>
                <a:cs typeface="+mn-cs"/>
              </a:rPr>
              <a:t>Government Data</a:t>
            </a:r>
          </a:p>
        </p:txBody>
      </p:sp>
      <p:sp>
        <p:nvSpPr>
          <p:cNvPr id="2" name="Content Placeholder 1"/>
          <p:cNvSpPr>
            <a:spLocks noGrp="1"/>
          </p:cNvSpPr>
          <p:nvPr>
            <p:ph idx="1"/>
          </p:nvPr>
        </p:nvSpPr>
        <p:spPr/>
        <p:txBody>
          <a:bodyPr/>
          <a:lstStyle/>
          <a:p>
            <a:r>
              <a:rPr lang="en-US"/>
              <a:t>Records that you collect, create and maintain for an investigation – in any tangible form – are </a:t>
            </a:r>
            <a:r>
              <a:rPr lang="en-US" i="1"/>
              <a:t>government data </a:t>
            </a:r>
            <a:r>
              <a:rPr lang="en-US"/>
              <a:t>under the Minnesota Government Data Practices Act (MGDPA).</a:t>
            </a:r>
          </a:p>
          <a:p>
            <a:r>
              <a:rPr lang="en-US"/>
              <a:t>Records on individual students are also subject to the federal Family Educational Rights and Privacy Act (FERPA), including as part of employee investigation.</a:t>
            </a:r>
          </a:p>
        </p:txBody>
      </p:sp>
    </p:spTree>
    <p:extLst>
      <p:ext uri="{BB962C8B-B14F-4D97-AF65-F5344CB8AC3E}">
        <p14:creationId xmlns:p14="http://schemas.microsoft.com/office/powerpoint/2010/main" val="13347837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Data About Individuals</a:t>
            </a:r>
          </a:p>
        </p:txBody>
      </p:sp>
      <p:sp>
        <p:nvSpPr>
          <p:cNvPr id="2" name="Content Placeholder 1"/>
          <p:cNvSpPr>
            <a:spLocks noGrp="1"/>
          </p:cNvSpPr>
          <p:nvPr>
            <p:ph idx="1"/>
          </p:nvPr>
        </p:nvSpPr>
        <p:spPr/>
        <p:txBody>
          <a:bodyPr/>
          <a:lstStyle/>
          <a:p>
            <a:r>
              <a:rPr lang="en-US"/>
              <a:t>Data about individual students and employees are presumed </a:t>
            </a:r>
            <a:r>
              <a:rPr lang="en-US" i="1"/>
              <a:t>private</a:t>
            </a:r>
            <a:r>
              <a:rPr lang="en-US"/>
              <a:t>.</a:t>
            </a:r>
          </a:p>
          <a:p>
            <a:pPr marL="0" indent="0">
              <a:buNone/>
            </a:pPr>
            <a:endParaRPr lang="en-US"/>
          </a:p>
          <a:p>
            <a:pPr lvl="1"/>
            <a:r>
              <a:rPr lang="en-US"/>
              <a:t>Personally identifiable data collected from employee/student witnesses can be “about” the speaker, others or both.</a:t>
            </a:r>
          </a:p>
          <a:p>
            <a:endParaRPr lang="en-US"/>
          </a:p>
        </p:txBody>
      </p:sp>
    </p:spTree>
    <p:extLst>
      <p:ext uri="{BB962C8B-B14F-4D97-AF65-F5344CB8AC3E}">
        <p14:creationId xmlns:p14="http://schemas.microsoft.com/office/powerpoint/2010/main" val="12387397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Private Data Access</a:t>
            </a:r>
          </a:p>
        </p:txBody>
      </p:sp>
      <p:sp>
        <p:nvSpPr>
          <p:cNvPr id="2" name="Content Placeholder 1"/>
          <p:cNvSpPr>
            <a:spLocks noGrp="1"/>
          </p:cNvSpPr>
          <p:nvPr>
            <p:ph idx="1"/>
          </p:nvPr>
        </p:nvSpPr>
        <p:spPr/>
        <p:txBody>
          <a:bodyPr>
            <a:normAutofit/>
          </a:bodyPr>
          <a:lstStyle/>
          <a:p>
            <a:pPr fontAlgn="ctr"/>
            <a:r>
              <a:rPr lang="en-US" sz="3200"/>
              <a:t>Private data are available to</a:t>
            </a:r>
            <a:r>
              <a:rPr lang="en-US" sz="4000"/>
              <a:t>:</a:t>
            </a:r>
          </a:p>
          <a:p>
            <a:pPr marL="0" indent="0" fontAlgn="ctr">
              <a:lnSpc>
                <a:spcPts val="3200"/>
              </a:lnSpc>
              <a:spcBef>
                <a:spcPts val="600"/>
              </a:spcBef>
              <a:buNone/>
            </a:pPr>
            <a:endParaRPr lang="en-US" sz="4000"/>
          </a:p>
          <a:p>
            <a:pPr lvl="1" fontAlgn="ctr"/>
            <a:r>
              <a:rPr lang="en-US"/>
              <a:t>Subject (if more than one may withhold);</a:t>
            </a:r>
          </a:p>
          <a:p>
            <a:pPr lvl="1" fontAlgn="ctr"/>
            <a:r>
              <a:rPr lang="en-US"/>
              <a:t>C/U officials, others working on behalf of C/U if “need-to-know”;</a:t>
            </a:r>
          </a:p>
          <a:p>
            <a:pPr lvl="1" fontAlgn="ctr"/>
            <a:r>
              <a:rPr lang="en-US"/>
              <a:t>Others authorized in writing by subject;</a:t>
            </a:r>
          </a:p>
          <a:p>
            <a:pPr lvl="1" fontAlgn="ctr"/>
            <a:r>
              <a:rPr lang="en-US"/>
              <a:t>Others as permitted by law.</a:t>
            </a:r>
          </a:p>
          <a:p>
            <a:endParaRPr lang="en-US"/>
          </a:p>
        </p:txBody>
      </p:sp>
    </p:spTree>
    <p:extLst>
      <p:ext uri="{BB962C8B-B14F-4D97-AF65-F5344CB8AC3E}">
        <p14:creationId xmlns:p14="http://schemas.microsoft.com/office/powerpoint/2010/main" val="31461291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Treat Active Investigational Data as </a:t>
            </a:r>
            <a:r>
              <a:rPr kumimoji="0" lang="en-US" sz="3600" b="1" i="1" u="none" strike="noStrike" kern="1200" cap="none" spc="0" normalizeH="0" baseline="0" noProof="0">
                <a:ln>
                  <a:noFill/>
                </a:ln>
                <a:solidFill>
                  <a:schemeClr val="tx2"/>
                </a:solidFill>
                <a:effectLst/>
                <a:uLnTx/>
                <a:uFillTx/>
                <a:latin typeface="+mn-lt"/>
                <a:ea typeface="+mn-ea"/>
                <a:cs typeface="+mn-cs"/>
              </a:rPr>
              <a:t>Confidential</a:t>
            </a:r>
          </a:p>
        </p:txBody>
      </p:sp>
      <p:sp>
        <p:nvSpPr>
          <p:cNvPr id="2" name="Content Placeholder 1"/>
          <p:cNvSpPr>
            <a:spLocks noGrp="1"/>
          </p:cNvSpPr>
          <p:nvPr>
            <p:ph idx="1"/>
          </p:nvPr>
        </p:nvSpPr>
        <p:spPr>
          <a:xfrm>
            <a:off x="457200" y="1600201"/>
            <a:ext cx="8229600" cy="3962399"/>
          </a:xfrm>
        </p:spPr>
        <p:txBody>
          <a:bodyPr>
            <a:noAutofit/>
          </a:bodyPr>
          <a:lstStyle/>
          <a:p>
            <a:pPr fontAlgn="ctr"/>
            <a:r>
              <a:rPr lang="en-US" sz="2600"/>
              <a:t>May share with other school officials who have legitimate business “need-to-know” about specific information;</a:t>
            </a:r>
          </a:p>
          <a:p>
            <a:pPr fontAlgn="ctr"/>
            <a:r>
              <a:rPr lang="en-US" sz="2600" b="1"/>
              <a:t>Not available to subject employee </a:t>
            </a:r>
            <a:r>
              <a:rPr lang="en-US" sz="2600"/>
              <a:t>(may be available to student subject);</a:t>
            </a:r>
          </a:p>
          <a:p>
            <a:pPr fontAlgn="ctr"/>
            <a:r>
              <a:rPr lang="en-US" sz="2600"/>
              <a:t>May NOT share with third parties (including union reps) unless</a:t>
            </a:r>
          </a:p>
          <a:p>
            <a:pPr lvl="1" fontAlgn="ctr"/>
            <a:r>
              <a:rPr lang="en-US" sz="2600"/>
              <a:t>Specifically legally authorized.</a:t>
            </a:r>
          </a:p>
          <a:p>
            <a:pPr marL="0" indent="0">
              <a:buNone/>
            </a:pPr>
            <a:r>
              <a:rPr lang="en-US" sz="2600"/>
              <a:t>Always seek assistance before disclosing!</a:t>
            </a:r>
          </a:p>
        </p:txBody>
      </p:sp>
    </p:spTree>
    <p:extLst>
      <p:ext uri="{BB962C8B-B14F-4D97-AF65-F5344CB8AC3E}">
        <p14:creationId xmlns:p14="http://schemas.microsoft.com/office/powerpoint/2010/main" val="15570030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Caveat:  Due Process</a:t>
            </a:r>
          </a:p>
        </p:txBody>
      </p:sp>
      <p:sp>
        <p:nvSpPr>
          <p:cNvPr id="2" name="Content Placeholder 1"/>
          <p:cNvSpPr>
            <a:spLocks noGrp="1"/>
          </p:cNvSpPr>
          <p:nvPr>
            <p:ph idx="1"/>
          </p:nvPr>
        </p:nvSpPr>
        <p:spPr/>
        <p:txBody>
          <a:bodyPr>
            <a:normAutofit/>
          </a:bodyPr>
          <a:lstStyle/>
          <a:p>
            <a:pPr marL="742950" lvl="2" indent="-342900" fontAlgn="ctr">
              <a:lnSpc>
                <a:spcPct val="80000"/>
              </a:lnSpc>
            </a:pPr>
            <a:r>
              <a:rPr lang="en-US" sz="2600"/>
              <a:t>Respondent must be informed about charges in order to defend BUT</a:t>
            </a:r>
          </a:p>
          <a:p>
            <a:pPr marL="1200150" lvl="3" indent="-342900" fontAlgn="ctr">
              <a:lnSpc>
                <a:spcPct val="80000"/>
              </a:lnSpc>
            </a:pPr>
            <a:r>
              <a:rPr lang="en-US" sz="2400"/>
              <a:t>Not the same as access to active investigation data</a:t>
            </a:r>
          </a:p>
          <a:p>
            <a:pPr marL="857250" lvl="3" indent="0" fontAlgn="ctr">
              <a:lnSpc>
                <a:spcPct val="80000"/>
              </a:lnSpc>
              <a:buNone/>
            </a:pPr>
            <a:endParaRPr lang="en-US" sz="2400" b="1"/>
          </a:p>
          <a:p>
            <a:pPr marL="857250" lvl="2" indent="-457200" fontAlgn="ctr">
              <a:lnSpc>
                <a:spcPct val="80000"/>
              </a:lnSpc>
            </a:pPr>
            <a:r>
              <a:rPr lang="en-US" sz="2600"/>
              <a:t>Complainants/respondents must receive sufficient information to be able to appeal initial 1B.1.1 decision.</a:t>
            </a:r>
          </a:p>
          <a:p>
            <a:endParaRPr lang="en-US"/>
          </a:p>
        </p:txBody>
      </p:sp>
    </p:spTree>
    <p:extLst>
      <p:ext uri="{BB962C8B-B14F-4D97-AF65-F5344CB8AC3E}">
        <p14:creationId xmlns:p14="http://schemas.microsoft.com/office/powerpoint/2010/main" val="30716785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Employee Issues Under MGDPA</a:t>
            </a:r>
          </a:p>
        </p:txBody>
      </p:sp>
      <p:sp>
        <p:nvSpPr>
          <p:cNvPr id="2" name="Content Placeholder 1"/>
          <p:cNvSpPr>
            <a:spLocks noGrp="1"/>
          </p:cNvSpPr>
          <p:nvPr>
            <p:ph idx="1"/>
          </p:nvPr>
        </p:nvSpPr>
        <p:spPr/>
        <p:txBody>
          <a:bodyPr>
            <a:normAutofit lnSpcReduction="10000"/>
          </a:bodyPr>
          <a:lstStyle/>
          <a:p>
            <a:r>
              <a:rPr lang="en-US"/>
              <a:t>ID of harassment complainant or other witnesses NOT available to employee respondent if</a:t>
            </a:r>
          </a:p>
          <a:p>
            <a:pPr lvl="1"/>
            <a:r>
              <a:rPr lang="en-US"/>
              <a:t>Access would threaten their safety or subject them to further harassment</a:t>
            </a:r>
          </a:p>
          <a:p>
            <a:pPr lvl="1"/>
            <a:endParaRPr lang="en-US"/>
          </a:p>
          <a:p>
            <a:r>
              <a:rPr lang="en-US"/>
              <a:t>Existence and status of a complaint are always PUBLIC, i.e., “there is a complaint and it is under investigation”</a:t>
            </a:r>
          </a:p>
          <a:p>
            <a:pPr lvl="2"/>
            <a:r>
              <a:rPr lang="en-US"/>
              <a:t>NOT the nature of the complaint!</a:t>
            </a:r>
          </a:p>
          <a:p>
            <a:pPr lvl="2"/>
            <a:r>
              <a:rPr lang="en-US" i="1"/>
              <a:t>The context of a question matters</a:t>
            </a:r>
            <a:r>
              <a:rPr lang="en-US"/>
              <a:t> . . . </a:t>
            </a:r>
          </a:p>
        </p:txBody>
      </p:sp>
    </p:spTree>
    <p:extLst>
      <p:ext uri="{BB962C8B-B14F-4D97-AF65-F5344CB8AC3E}">
        <p14:creationId xmlns:p14="http://schemas.microsoft.com/office/powerpoint/2010/main" val="18659158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Discipline</a:t>
            </a:r>
          </a:p>
        </p:txBody>
      </p:sp>
      <p:sp>
        <p:nvSpPr>
          <p:cNvPr id="2" name="Content Placeholder 1"/>
          <p:cNvSpPr>
            <a:spLocks noGrp="1"/>
          </p:cNvSpPr>
          <p:nvPr>
            <p:ph idx="1"/>
          </p:nvPr>
        </p:nvSpPr>
        <p:spPr/>
        <p:txBody>
          <a:bodyPr/>
          <a:lstStyle/>
          <a:p>
            <a:r>
              <a:rPr lang="en-US" b="1"/>
              <a:t>Default rule</a:t>
            </a:r>
            <a:r>
              <a:rPr lang="en-US"/>
              <a:t>:  treat decision as “private” unless/until applicable law permits disclosure.</a:t>
            </a:r>
          </a:p>
          <a:p>
            <a:r>
              <a:rPr lang="en-US"/>
              <a:t>Disclosure rules for employee and student discipline are different.</a:t>
            </a:r>
          </a:p>
          <a:p>
            <a:r>
              <a:rPr lang="en-US"/>
              <a:t>Notice of a no-contact order must be provided to affected individuals for enforcement.</a:t>
            </a:r>
          </a:p>
        </p:txBody>
      </p:sp>
    </p:spTree>
    <p:extLst>
      <p:ext uri="{BB962C8B-B14F-4D97-AF65-F5344CB8AC3E}">
        <p14:creationId xmlns:p14="http://schemas.microsoft.com/office/powerpoint/2010/main" val="10766612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700" b="1" i="0" u="none" strike="noStrike" kern="1200" cap="none" spc="0" normalizeH="0" baseline="0" noProof="0">
                <a:ln>
                  <a:noFill/>
                </a:ln>
                <a:solidFill>
                  <a:schemeClr val="tx2"/>
                </a:solidFill>
                <a:effectLst/>
                <a:uLnTx/>
                <a:uFillTx/>
                <a:latin typeface="+mn-lt"/>
                <a:ea typeface="+mn-ea"/>
                <a:cs typeface="+mn-cs"/>
              </a:rPr>
              <a:t>Discipline: Employees</a:t>
            </a:r>
          </a:p>
        </p:txBody>
      </p:sp>
      <p:sp>
        <p:nvSpPr>
          <p:cNvPr id="2" name="Content Placeholder 1"/>
          <p:cNvSpPr>
            <a:spLocks noGrp="1"/>
          </p:cNvSpPr>
          <p:nvPr>
            <p:ph idx="1"/>
          </p:nvPr>
        </p:nvSpPr>
        <p:spPr/>
        <p:txBody>
          <a:bodyPr>
            <a:normAutofit lnSpcReduction="10000"/>
          </a:bodyPr>
          <a:lstStyle/>
          <a:p>
            <a:pPr marL="0" indent="0">
              <a:buNone/>
            </a:pPr>
            <a:r>
              <a:rPr lang="en-US"/>
              <a:t> (see chart in materials)</a:t>
            </a:r>
          </a:p>
          <a:p>
            <a:r>
              <a:rPr lang="en-US" sz="2600"/>
              <a:t>FINAL discipline (action taken and basis) is PUBLIC</a:t>
            </a:r>
          </a:p>
          <a:p>
            <a:pPr lvl="1"/>
            <a:r>
              <a:rPr lang="en-US" sz="2600"/>
              <a:t>After all CBA process exhausted; or</a:t>
            </a:r>
          </a:p>
          <a:p>
            <a:pPr lvl="1"/>
            <a:r>
              <a:rPr lang="en-US" sz="2600"/>
              <a:t>Employee with no CBA rights has been notified.</a:t>
            </a:r>
          </a:p>
          <a:p>
            <a:r>
              <a:rPr lang="en-US" sz="2600"/>
              <a:t>If no discipline:  all remains private.</a:t>
            </a:r>
          </a:p>
          <a:p>
            <a:pPr lvl="1"/>
            <a:r>
              <a:rPr lang="en-US" sz="2200"/>
              <a:t>But sex harassment victims entitled to certain remedial action information.</a:t>
            </a:r>
          </a:p>
          <a:p>
            <a:r>
              <a:rPr lang="en-US" sz="2600"/>
              <a:t>Investigation of </a:t>
            </a:r>
            <a:r>
              <a:rPr lang="en-US" sz="2600" i="1"/>
              <a:t>public official </a:t>
            </a:r>
            <a:r>
              <a:rPr lang="en-US" sz="2600"/>
              <a:t>(president and other high level administrators) is public regardless of disciplinary decision.</a:t>
            </a:r>
          </a:p>
          <a:p>
            <a:pPr marL="457200" lvl="1" indent="0">
              <a:buNone/>
            </a:pPr>
            <a:endParaRPr lang="en-US"/>
          </a:p>
        </p:txBody>
      </p:sp>
    </p:spTree>
    <p:extLst>
      <p:ext uri="{BB962C8B-B14F-4D97-AF65-F5344CB8AC3E}">
        <p14:creationId xmlns:p14="http://schemas.microsoft.com/office/powerpoint/2010/main" val="8383625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Student </a:t>
            </a:r>
            <a:r>
              <a:rPr kumimoji="0" lang="en-US" sz="3600" b="1" i="1" u="none" strike="noStrike" kern="1200" cap="none" spc="0" normalizeH="0" baseline="0" noProof="0">
                <a:ln>
                  <a:noFill/>
                </a:ln>
                <a:solidFill>
                  <a:schemeClr val="tx2"/>
                </a:solidFill>
                <a:effectLst/>
                <a:uLnTx/>
                <a:uFillTx/>
                <a:latin typeface="+mn-lt"/>
                <a:ea typeface="+mn-ea"/>
                <a:cs typeface="+mn-cs"/>
              </a:rPr>
              <a:t>Crimes of Violence</a:t>
            </a:r>
          </a:p>
        </p:txBody>
      </p:sp>
      <p:sp>
        <p:nvSpPr>
          <p:cNvPr id="2" name="Content Placeholder 1"/>
          <p:cNvSpPr>
            <a:spLocks noGrp="1"/>
          </p:cNvSpPr>
          <p:nvPr>
            <p:ph idx="1"/>
          </p:nvPr>
        </p:nvSpPr>
        <p:spPr/>
        <p:txBody>
          <a:bodyPr/>
          <a:lstStyle/>
          <a:p>
            <a:r>
              <a:rPr lang="en-US" sz="2600"/>
              <a:t>Discipline and investigation data about students almost always remains private.  Exceptions for </a:t>
            </a:r>
            <a:r>
              <a:rPr lang="en-US" sz="2600" i="1"/>
              <a:t>crimes of violence</a:t>
            </a:r>
            <a:r>
              <a:rPr lang="en-US" sz="2600"/>
              <a:t>:</a:t>
            </a:r>
          </a:p>
          <a:p>
            <a:pPr lvl="1"/>
            <a:r>
              <a:rPr lang="en-US" sz="2200"/>
              <a:t>If 1B.1.1 investigation includes a charge of </a:t>
            </a:r>
            <a:r>
              <a:rPr lang="en-US" sz="2200" b="1"/>
              <a:t>assault, intimidation or forcible sex offense*</a:t>
            </a:r>
            <a:r>
              <a:rPr lang="en-US" sz="2200"/>
              <a:t> certain information becomes available to:</a:t>
            </a:r>
          </a:p>
          <a:p>
            <a:pPr lvl="2"/>
            <a:r>
              <a:rPr lang="en-US"/>
              <a:t>The victim regardless of the result,</a:t>
            </a:r>
          </a:p>
          <a:p>
            <a:pPr lvl="2"/>
            <a:r>
              <a:rPr lang="en-US"/>
              <a:t>The public upon request if the charge is sustained.</a:t>
            </a:r>
          </a:p>
          <a:p>
            <a:pPr marL="173038" lvl="2" indent="0">
              <a:buNone/>
            </a:pPr>
            <a:r>
              <a:rPr lang="en-US"/>
              <a:t>Consultation is required before releasing student discipline information.</a:t>
            </a:r>
          </a:p>
          <a:p>
            <a:pPr marL="173038" lvl="2" indent="0">
              <a:buNone/>
            </a:pPr>
            <a:r>
              <a:rPr lang="en-US"/>
              <a:t>* Not a complete list of </a:t>
            </a:r>
            <a:r>
              <a:rPr lang="en-US" i="1"/>
              <a:t>crimes of violence</a:t>
            </a:r>
            <a:r>
              <a:rPr lang="en-US"/>
              <a:t>.</a:t>
            </a:r>
          </a:p>
        </p:txBody>
      </p:sp>
    </p:spTree>
    <p:extLst>
      <p:ext uri="{BB962C8B-B14F-4D97-AF65-F5344CB8AC3E}">
        <p14:creationId xmlns:p14="http://schemas.microsoft.com/office/powerpoint/2010/main" val="205184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4676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1B.1 Prohibits Retaliation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a:xfrm>
            <a:off x="457200" y="1600200"/>
            <a:ext cx="8229600" cy="4595647"/>
          </a:xfrm>
        </p:spPr>
        <p:txBody>
          <a:bodyPr>
            <a:normAutofit fontScale="85000" lnSpcReduction="10000"/>
          </a:bodyPr>
          <a:lstStyle/>
          <a:p>
            <a:pPr marL="0" indent="0">
              <a:buNone/>
            </a:pPr>
            <a:r>
              <a:rPr lang="en-US" altLang="en-US">
                <a:solidFill>
                  <a:schemeClr val="bg2"/>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a:t>
            </a:r>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a:p>
            <a:pPr marL="0" indent="0">
              <a:buNone/>
            </a:pPr>
            <a:endParaRPr lang="en-US"/>
          </a:p>
        </p:txBody>
      </p:sp>
    </p:spTree>
    <p:extLst>
      <p:ext uri="{BB962C8B-B14F-4D97-AF65-F5344CB8AC3E}">
        <p14:creationId xmlns:p14="http://schemas.microsoft.com/office/powerpoint/2010/main" val="3444511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Avoid Inadvertent Mistakes</a:t>
            </a:r>
          </a:p>
        </p:txBody>
      </p:sp>
      <p:sp>
        <p:nvSpPr>
          <p:cNvPr id="2" name="Content Placeholder 1"/>
          <p:cNvSpPr>
            <a:spLocks noGrp="1"/>
          </p:cNvSpPr>
          <p:nvPr>
            <p:ph idx="1"/>
          </p:nvPr>
        </p:nvSpPr>
        <p:spPr/>
        <p:txBody>
          <a:bodyPr/>
          <a:lstStyle/>
          <a:p>
            <a:r>
              <a:rPr lang="en-US"/>
              <a:t>Don’t disclose private data to others during investigation interviews or correspondence;</a:t>
            </a:r>
          </a:p>
          <a:p>
            <a:r>
              <a:rPr lang="en-US"/>
              <a:t>Employee administrative leave during investigation is not “suspension”</a:t>
            </a:r>
          </a:p>
          <a:p>
            <a:pPr lvl="1"/>
            <a:r>
              <a:rPr lang="en-US"/>
              <a:t>Implies discipline</a:t>
            </a:r>
          </a:p>
          <a:p>
            <a:pPr marL="404813" lvl="1" indent="-342900">
              <a:buFont typeface="Arial" panose="020B0604020202020204" pitchFamily="34" charset="0"/>
              <a:buChar char="•"/>
            </a:pPr>
            <a:r>
              <a:rPr lang="en-US" sz="2800"/>
              <a:t>Refer media requests to campus communications or public affairs.</a:t>
            </a:r>
          </a:p>
        </p:txBody>
      </p:sp>
    </p:spTree>
    <p:extLst>
      <p:ext uri="{BB962C8B-B14F-4D97-AF65-F5344CB8AC3E}">
        <p14:creationId xmlns:p14="http://schemas.microsoft.com/office/powerpoint/2010/main" val="40870976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Use Good Privacy and Security Practices, e.g.: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sz="2200"/>
              <a:t>Get consent for others to be present during interview.</a:t>
            </a:r>
          </a:p>
          <a:p>
            <a:r>
              <a:rPr lang="en-US" sz="2200"/>
              <a:t>Don’t permit unauthorized viewing of paper or electronic records;</a:t>
            </a:r>
          </a:p>
          <a:p>
            <a:r>
              <a:rPr lang="en-US" sz="2200"/>
              <a:t>Label report as “Private;”</a:t>
            </a:r>
          </a:p>
          <a:p>
            <a:r>
              <a:rPr lang="en-US" sz="2200"/>
              <a:t>Store investigation records securely;</a:t>
            </a:r>
          </a:p>
          <a:p>
            <a:r>
              <a:rPr lang="en-US" sz="2200"/>
              <a:t>Follow IT procedures about maintaining electronic security when storing or transmitting data; watch that laptop! (device/phone/etc.)</a:t>
            </a:r>
          </a:p>
          <a:p>
            <a:r>
              <a:rPr lang="en-US" sz="2200"/>
              <a:t>Dispose of not public data securely;</a:t>
            </a:r>
          </a:p>
          <a:p>
            <a:r>
              <a:rPr lang="en-US" sz="2200"/>
              <a:t>Use email carefully.</a:t>
            </a:r>
          </a:p>
        </p:txBody>
      </p:sp>
    </p:spTree>
    <p:extLst>
      <p:ext uri="{BB962C8B-B14F-4D97-AF65-F5344CB8AC3E}">
        <p14:creationId xmlns:p14="http://schemas.microsoft.com/office/powerpoint/2010/main" val="2757164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Provide Data Privacy Notice*</a:t>
            </a:r>
          </a:p>
        </p:txBody>
      </p:sp>
      <p:sp>
        <p:nvSpPr>
          <p:cNvPr id="2" name="Content Placeholder 1"/>
          <p:cNvSpPr>
            <a:spLocks noGrp="1"/>
          </p:cNvSpPr>
          <p:nvPr>
            <p:ph idx="1"/>
          </p:nvPr>
        </p:nvSpPr>
        <p:spPr/>
        <p:txBody>
          <a:bodyPr/>
          <a:lstStyle/>
          <a:p>
            <a:r>
              <a:rPr lang="en-US"/>
              <a:t>When interviewing individuals that includes private data “about” themselves, must inform:</a:t>
            </a:r>
          </a:p>
          <a:p>
            <a:pPr lvl="1"/>
            <a:r>
              <a:rPr lang="en-US"/>
              <a:t>How information will be used; who will have access; whether individual may legally refuse; consequences of providing or refusing to provide requested information.</a:t>
            </a:r>
          </a:p>
          <a:p>
            <a:pPr marL="228600" lvl="1" indent="0">
              <a:buNone/>
            </a:pPr>
            <a:r>
              <a:rPr lang="en-US" sz="2000"/>
              <a:t>(*This is sometimes referred to as the “</a:t>
            </a:r>
            <a:r>
              <a:rPr lang="en-US" sz="2000" err="1"/>
              <a:t>Tennessen</a:t>
            </a:r>
            <a:r>
              <a:rPr lang="en-US" sz="2000"/>
              <a:t> Warning.”)</a:t>
            </a:r>
          </a:p>
          <a:p>
            <a:pPr marL="228600" lvl="1" indent="0">
              <a:buNone/>
            </a:pPr>
            <a:endParaRPr lang="en-US" sz="2000"/>
          </a:p>
          <a:p>
            <a:pPr marL="228600" lvl="1" indent="0">
              <a:buNone/>
            </a:pPr>
            <a:r>
              <a:rPr lang="en-US"/>
              <a:t>Tip: If Notice is given orally, retain a copy for records.  Use template notices.  Don’t promise “confidentiality” or access; just reinforce we follow the law.</a:t>
            </a:r>
          </a:p>
        </p:txBody>
      </p:sp>
    </p:spTree>
    <p:extLst>
      <p:ext uri="{BB962C8B-B14F-4D97-AF65-F5344CB8AC3E}">
        <p14:creationId xmlns:p14="http://schemas.microsoft.com/office/powerpoint/2010/main" val="12167162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Know Your Resources</a:t>
            </a:r>
          </a:p>
        </p:txBody>
      </p:sp>
      <p:sp>
        <p:nvSpPr>
          <p:cNvPr id="2" name="Content Placeholder 1"/>
          <p:cNvSpPr>
            <a:spLocks noGrp="1"/>
          </p:cNvSpPr>
          <p:nvPr>
            <p:ph idx="1"/>
          </p:nvPr>
        </p:nvSpPr>
        <p:spPr/>
        <p:txBody>
          <a:bodyPr>
            <a:normAutofit lnSpcReduction="10000"/>
          </a:bodyPr>
          <a:lstStyle/>
          <a:p>
            <a:r>
              <a:rPr lang="en-US" sz="2600"/>
              <a:t>Campus Data Practices Compliance Official (first responder for questions or receipt of any legal process request);</a:t>
            </a:r>
          </a:p>
          <a:p>
            <a:r>
              <a:rPr lang="en-US" sz="2600"/>
              <a:t>Campus policies on referring requests</a:t>
            </a:r>
          </a:p>
          <a:p>
            <a:pPr lvl="1"/>
            <a:r>
              <a:rPr lang="en-US" sz="2000"/>
              <a:t>Public</a:t>
            </a:r>
          </a:p>
          <a:p>
            <a:pPr lvl="1"/>
            <a:r>
              <a:rPr lang="en-US" sz="2000"/>
              <a:t>Subjects</a:t>
            </a:r>
          </a:p>
          <a:p>
            <a:pPr lvl="2"/>
            <a:r>
              <a:rPr lang="en-US" sz="1800"/>
              <a:t>Employees</a:t>
            </a:r>
          </a:p>
          <a:p>
            <a:pPr lvl="2"/>
            <a:r>
              <a:rPr lang="en-US" sz="1800"/>
              <a:t>Students</a:t>
            </a:r>
          </a:p>
          <a:p>
            <a:pPr lvl="1"/>
            <a:r>
              <a:rPr lang="en-US" sz="2200"/>
              <a:t>Copy costs</a:t>
            </a:r>
          </a:p>
          <a:p>
            <a:pPr marL="342900" lvl="2" indent="-342900"/>
            <a:r>
              <a:rPr lang="en-US" sz="2600">
                <a:hlinkClick r:id="rId3"/>
              </a:rPr>
              <a:t>http://www.minnstate.edu/system/ogc/index.html</a:t>
            </a:r>
            <a:endParaRPr lang="en-US" sz="2600"/>
          </a:p>
          <a:p>
            <a:pPr marL="342900" lvl="2" indent="-342900"/>
            <a:r>
              <a:rPr lang="en-US" sz="2600"/>
              <a:t>System Office personnel</a:t>
            </a:r>
          </a:p>
        </p:txBody>
      </p:sp>
    </p:spTree>
    <p:extLst>
      <p:ext uri="{BB962C8B-B14F-4D97-AF65-F5344CB8AC3E}">
        <p14:creationId xmlns:p14="http://schemas.microsoft.com/office/powerpoint/2010/main" val="27282223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Education Data</a:t>
            </a:r>
          </a:p>
        </p:txBody>
      </p:sp>
      <p:sp>
        <p:nvSpPr>
          <p:cNvPr id="2" name="Content Placeholder 1"/>
          <p:cNvSpPr>
            <a:spLocks noGrp="1"/>
          </p:cNvSpPr>
          <p:nvPr>
            <p:ph idx="1"/>
          </p:nvPr>
        </p:nvSpPr>
        <p:spPr/>
        <p:txBody>
          <a:bodyPr/>
          <a:lstStyle/>
          <a:p>
            <a:r>
              <a:rPr lang="en-US" sz="2400"/>
              <a:t>Also subject to federal law: Family Educational Rights and Privacy Act (FERPA)</a:t>
            </a:r>
          </a:p>
          <a:p>
            <a:r>
              <a:rPr lang="en-US" sz="2400"/>
              <a:t>Many FERPA provisions incorporated into Minn. Stat. 13.32, but state law provides broader rights in some cases, e.g. applicants.</a:t>
            </a:r>
          </a:p>
          <a:p>
            <a:r>
              <a:rPr lang="en-US" sz="2400"/>
              <a:t>Private unless specifically public, i.e.:</a:t>
            </a:r>
          </a:p>
          <a:p>
            <a:pPr lvl="1"/>
            <a:r>
              <a:rPr lang="en-US" sz="1800" b="1"/>
              <a:t>Directory information </a:t>
            </a:r>
            <a:r>
              <a:rPr lang="en-US" sz="1800"/>
              <a:t>(unless student objects).  Institution defines.</a:t>
            </a:r>
          </a:p>
          <a:p>
            <a:pPr marL="457200" lvl="1" indent="-457200">
              <a:buFont typeface="Arial" panose="020B0604020202020204" pitchFamily="34" charset="0"/>
              <a:buChar char="•"/>
            </a:pPr>
            <a:r>
              <a:rPr lang="en-US"/>
              <a:t>Private educational data accessible to “school officials” with “legitimate educational interest,” as those terms defined by each school’s policy.</a:t>
            </a:r>
          </a:p>
        </p:txBody>
      </p:sp>
    </p:spTree>
    <p:extLst>
      <p:ext uri="{BB962C8B-B14F-4D97-AF65-F5344CB8AC3E}">
        <p14:creationId xmlns:p14="http://schemas.microsoft.com/office/powerpoint/2010/main" val="61815966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What is Status of Investigative Data on Students?</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t>Unlike employee discipline, student disciplinary actions generally remain private, along with all investigative materials.</a:t>
            </a:r>
          </a:p>
          <a:p>
            <a:r>
              <a:rPr lang="en-US"/>
              <a:t>Exception:  Under very limited circumstances, the victim of a “crime of violence”* may obtain data about the discipline of a perpetrator who is a student.</a:t>
            </a:r>
          </a:p>
          <a:p>
            <a:r>
              <a:rPr lang="en-US"/>
              <a:t>*“Crime of violence” is defined in privacy laws.  Seek legal assistance in determining application of this exception.</a:t>
            </a:r>
          </a:p>
          <a:p>
            <a:endParaRPr lang="en-US"/>
          </a:p>
        </p:txBody>
      </p:sp>
    </p:spTree>
    <p:extLst>
      <p:ext uri="{BB962C8B-B14F-4D97-AF65-F5344CB8AC3E}">
        <p14:creationId xmlns:p14="http://schemas.microsoft.com/office/powerpoint/2010/main" val="308888916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Data Collection Notice (“</a:t>
            </a:r>
            <a:r>
              <a:rPr kumimoji="0" lang="en-US" sz="3600" b="1" i="0" u="none" strike="noStrike" kern="1200" cap="none" spc="0" normalizeH="0" baseline="0" noProof="0" err="1">
                <a:ln>
                  <a:noFill/>
                </a:ln>
                <a:solidFill>
                  <a:schemeClr val="tx2"/>
                </a:solidFill>
                <a:effectLst/>
                <a:uLnTx/>
                <a:uFillTx/>
                <a:latin typeface="+mn-lt"/>
                <a:ea typeface="+mn-ea"/>
                <a:cs typeface="+mn-cs"/>
              </a:rPr>
              <a:t>Tennessen</a:t>
            </a:r>
            <a:r>
              <a:rPr kumimoji="0" lang="en-US" sz="3600" b="1" i="0" u="none" strike="noStrike" kern="1200" cap="none" spc="0" normalizeH="0" baseline="0" noProof="0">
                <a:ln>
                  <a:noFill/>
                </a:ln>
                <a:solidFill>
                  <a:schemeClr val="tx2"/>
                </a:solidFill>
                <a:effectLst/>
                <a:uLnTx/>
                <a:uFillTx/>
                <a:latin typeface="+mn-lt"/>
                <a:ea typeface="+mn-ea"/>
                <a:cs typeface="+mn-cs"/>
              </a:rPr>
              <a:t> Warning”)</a:t>
            </a: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endParaRPr kumimoji="0" lang="en-US" sz="3600" b="1" i="0" u="none" strike="noStrike" kern="1200" cap="none" spc="0" normalizeH="0" baseline="0" noProof="0">
              <a:ln>
                <a:noFill/>
              </a:ln>
              <a:solidFill>
                <a:schemeClr val="tx2"/>
              </a:solidFill>
              <a:effectLst/>
              <a:uLnTx/>
              <a:uFillTx/>
              <a:latin typeface="+mn-lt"/>
              <a:ea typeface="+mn-ea"/>
              <a:cs typeface="+mn-cs"/>
            </a:endParaRPr>
          </a:p>
        </p:txBody>
      </p:sp>
      <p:graphicFrame>
        <p:nvGraphicFramePr>
          <p:cNvPr id="4" name="Content Placeholder 3" descr="Table with two columns. First row: When? Second column: Individuals asked for private or confidential date about self. Second row: What? Second column: Why collected; how used; legally required to provide; consequences of not providing; ID of others authorized to access. Third row: How? Second column: Oral or written; department of administration position; data may only be used in accordance with notice, or subsequent consent."/>
          <p:cNvGraphicFramePr>
            <a:graphicFrameLocks noGrp="1"/>
          </p:cNvGraphicFramePr>
          <p:nvPr>
            <p:ph idx="1"/>
            <p:extLst>
              <p:ext uri="{D42A27DB-BD31-4B8C-83A1-F6EECF244321}">
                <p14:modId xmlns:p14="http://schemas.microsoft.com/office/powerpoint/2010/main" val="4225017943"/>
              </p:ext>
            </p:extLst>
          </p:nvPr>
        </p:nvGraphicFramePr>
        <p:xfrm>
          <a:off x="457200" y="1600200"/>
          <a:ext cx="8229600" cy="3017520"/>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4177179811"/>
                    </a:ext>
                  </a:extLst>
                </a:gridCol>
                <a:gridCol w="4114800">
                  <a:extLst>
                    <a:ext uri="{9D8B030D-6E8A-4147-A177-3AD203B41FA5}">
                      <a16:colId xmlns:a16="http://schemas.microsoft.com/office/drawing/2014/main" val="3152538703"/>
                    </a:ext>
                  </a:extLst>
                </a:gridCol>
              </a:tblGrid>
              <a:tr h="370840">
                <a:tc>
                  <a:txBody>
                    <a:bodyPr/>
                    <a:lstStyle/>
                    <a:p>
                      <a:r>
                        <a:rPr lang="en-US"/>
                        <a:t>When?</a:t>
                      </a:r>
                    </a:p>
                  </a:txBody>
                  <a:tcPr/>
                </a:tc>
                <a:tc>
                  <a:txBody>
                    <a:bodyPr/>
                    <a:lstStyle/>
                    <a:p>
                      <a:r>
                        <a:rPr lang="en-US"/>
                        <a:t>Individual asked for private</a:t>
                      </a:r>
                      <a:r>
                        <a:rPr lang="en-US" baseline="0"/>
                        <a:t> or confidential data about self</a:t>
                      </a:r>
                      <a:endParaRPr lang="en-US"/>
                    </a:p>
                  </a:txBody>
                  <a:tcPr/>
                </a:tc>
                <a:extLst>
                  <a:ext uri="{0D108BD9-81ED-4DB2-BD59-A6C34878D82A}">
                    <a16:rowId xmlns:a16="http://schemas.microsoft.com/office/drawing/2014/main" val="1555365593"/>
                  </a:ext>
                </a:extLst>
              </a:tr>
              <a:tr h="370840">
                <a:tc>
                  <a:txBody>
                    <a:bodyPr/>
                    <a:lstStyle/>
                    <a:p>
                      <a:r>
                        <a:rPr lang="en-US"/>
                        <a:t>What?</a:t>
                      </a:r>
                    </a:p>
                  </a:txBody>
                  <a:tcPr/>
                </a:tc>
                <a:tc>
                  <a:txBody>
                    <a:bodyPr/>
                    <a:lstStyle/>
                    <a:p>
                      <a:r>
                        <a:rPr lang="en-US"/>
                        <a:t>Why collected; how used; legally</a:t>
                      </a:r>
                      <a:r>
                        <a:rPr lang="en-US" baseline="0"/>
                        <a:t> required to provide; consequences of not providing; ID of others authorized to access.</a:t>
                      </a:r>
                      <a:endParaRPr lang="en-US"/>
                    </a:p>
                  </a:txBody>
                  <a:tcPr/>
                </a:tc>
                <a:extLst>
                  <a:ext uri="{0D108BD9-81ED-4DB2-BD59-A6C34878D82A}">
                    <a16:rowId xmlns:a16="http://schemas.microsoft.com/office/drawing/2014/main" val="2397981061"/>
                  </a:ext>
                </a:extLst>
              </a:tr>
              <a:tr h="370840">
                <a:tc>
                  <a:txBody>
                    <a:bodyPr/>
                    <a:lstStyle/>
                    <a:p>
                      <a:r>
                        <a:rPr lang="en-US"/>
                        <a:t>How?</a:t>
                      </a:r>
                    </a:p>
                  </a:txBody>
                  <a:tcPr/>
                </a:tc>
                <a:tc>
                  <a:txBody>
                    <a:bodyPr/>
                    <a:lstStyle/>
                    <a:p>
                      <a:r>
                        <a:rPr lang="en-US" dirty="0"/>
                        <a:t>Oral or written</a:t>
                      </a:r>
                    </a:p>
                    <a:p>
                      <a:r>
                        <a:rPr lang="en-US" dirty="0"/>
                        <a:t>Department of Administration position:  Data may only be used in accordance with notice, or subsequent consent.</a:t>
                      </a:r>
                    </a:p>
                  </a:txBody>
                  <a:tcPr/>
                </a:tc>
                <a:extLst>
                  <a:ext uri="{0D108BD9-81ED-4DB2-BD59-A6C34878D82A}">
                    <a16:rowId xmlns:a16="http://schemas.microsoft.com/office/drawing/2014/main" val="2416462886"/>
                  </a:ext>
                </a:extLst>
              </a:tr>
            </a:tbl>
          </a:graphicData>
        </a:graphic>
      </p:graphicFrame>
    </p:spTree>
    <p:extLst>
      <p:ext uri="{BB962C8B-B14F-4D97-AF65-F5344CB8AC3E}">
        <p14:creationId xmlns:p14="http://schemas.microsoft.com/office/powerpoint/2010/main" val="178954498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defTabSz="685800">
              <a:spcBef>
                <a:spcPct val="20000"/>
              </a:spcBef>
              <a:buClr>
                <a:srgbClr val="009F4D"/>
              </a:buClr>
              <a:defRPr/>
            </a:pPr>
            <a:r>
              <a:rPr lang="en-US" sz="2400" cap="all" dirty="0">
                <a:latin typeface="+mn-lt"/>
                <a:ea typeface="+mn-ea"/>
                <a:cs typeface="+mn-cs"/>
              </a:rPr>
              <a:t>Minnesota State Contact Information</a:t>
            </a:r>
            <a:endParaRPr lang="en-US" sz="2400" cap="all" dirty="0">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0" indent="0" algn="ctr">
              <a:spcBef>
                <a:spcPts val="0"/>
              </a:spcBef>
              <a:buNone/>
            </a:pPr>
            <a:r>
              <a:rPr lang="en-US" dirty="0"/>
              <a:t>Office of Equity and Inclusion (OEI)</a:t>
            </a:r>
          </a:p>
          <a:p>
            <a:pPr marL="0" indent="0" algn="ctr">
              <a:spcBef>
                <a:spcPts val="0"/>
              </a:spcBef>
              <a:buNone/>
            </a:pPr>
            <a:r>
              <a:rPr lang="en-US" sz="2400" i="1" spc="75" dirty="0">
                <a:cs typeface="Arial" pitchFamily="34" charset="0"/>
                <a:hlinkClick r:id="rId3"/>
              </a:rPr>
              <a:t>http://www.minnstate.edu/system/equity/</a:t>
            </a:r>
            <a:r>
              <a:rPr lang="en-US" sz="2400" i="1" spc="75" dirty="0">
                <a:cs typeface="Arial" pitchFamily="34" charset="0"/>
              </a:rPr>
              <a:t> </a:t>
            </a:r>
            <a:br>
              <a:rPr lang="en-US" i="1" spc="75" dirty="0">
                <a:cs typeface="Arial" pitchFamily="34" charset="0"/>
              </a:rPr>
            </a:br>
            <a:br>
              <a:rPr lang="en-US" i="1" spc="75" dirty="0">
                <a:cs typeface="Arial" pitchFamily="34" charset="0"/>
              </a:rPr>
            </a:br>
            <a:r>
              <a:rPr lang="en-US" dirty="0"/>
              <a:t>Office of General Counsel (OGC)</a:t>
            </a:r>
          </a:p>
          <a:p>
            <a:pPr marL="0" indent="0" algn="ctr">
              <a:spcBef>
                <a:spcPts val="0"/>
              </a:spcBef>
              <a:buNone/>
            </a:pPr>
            <a:r>
              <a:rPr lang="en-US" sz="2400" i="1" spc="75" dirty="0">
                <a:cs typeface="Arial" pitchFamily="34" charset="0"/>
                <a:hlinkClick r:id="rId3"/>
              </a:rPr>
              <a:t>http://www.minnstate.edu/system/ogc/</a:t>
            </a:r>
            <a:endParaRPr lang="en-US" sz="2400" dirty="0"/>
          </a:p>
        </p:txBody>
      </p:sp>
    </p:spTree>
    <p:extLst>
      <p:ext uri="{BB962C8B-B14F-4D97-AF65-F5344CB8AC3E}">
        <p14:creationId xmlns:p14="http://schemas.microsoft.com/office/powerpoint/2010/main" val="2037614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Consensual Relationships</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r>
              <a:rPr lang="en-US" altLang="en-US"/>
              <a:t>  </a:t>
            </a:r>
          </a:p>
          <a:p>
            <a:endParaRPr lang="en-US"/>
          </a:p>
        </p:txBody>
      </p:sp>
    </p:spTree>
    <p:extLst>
      <p:ext uri="{BB962C8B-B14F-4D97-AF65-F5344CB8AC3E}">
        <p14:creationId xmlns:p14="http://schemas.microsoft.com/office/powerpoint/2010/main" val="1603450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533400"/>
            <a:ext cx="7772400" cy="609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altLang="en-US" sz="3600" b="1" i="0" u="none" strike="noStrike" kern="1200" cap="all" spc="0" normalizeH="0" baseline="0" noProof="0">
                <a:ln>
                  <a:noFill/>
                </a:ln>
                <a:solidFill>
                  <a:srgbClr val="0C2340"/>
                </a:solidFill>
                <a:effectLst/>
                <a:uLnTx/>
                <a:uFillTx/>
                <a:latin typeface="+mn-lt"/>
                <a:ea typeface="+mn-ea"/>
                <a:cs typeface="+mn-cs"/>
              </a:rPr>
              <a:t>Discrimination</a:t>
            </a:r>
            <a:endParaRPr kumimoji="0" lang="en-US" sz="3600" b="1" i="0" u="none" strike="noStrike" kern="1200" cap="all" spc="0" normalizeH="0" baseline="0" noProof="0">
              <a:ln>
                <a:noFill/>
              </a:ln>
              <a:solidFill>
                <a:srgbClr val="0C2340"/>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a:solidFill>
                  <a:schemeClr val="bg2"/>
                </a:solidFill>
              </a:rPr>
              <a:t>The elements of discrimination include:</a:t>
            </a:r>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limited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theme/theme1.xml><?xml version="1.0" encoding="utf-8"?>
<a:theme xmlns:a="http://schemas.openxmlformats.org/drawingml/2006/main" name="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Minnesota State Brand Colors">
      <a:dk1>
        <a:sysClr val="windowText" lastClr="000000"/>
      </a:dk1>
      <a:lt1>
        <a:sysClr val="window" lastClr="FFFFFF"/>
      </a:lt1>
      <a:dk2>
        <a:srgbClr val="0C2340"/>
      </a:dk2>
      <a:lt2>
        <a:srgbClr val="009F4D"/>
      </a:lt2>
      <a:accent1>
        <a:srgbClr val="ACA39A"/>
      </a:accent1>
      <a:accent2>
        <a:srgbClr val="009CDE"/>
      </a:accent2>
      <a:accent3>
        <a:srgbClr val="582C83"/>
      </a:accent3>
      <a:accent4>
        <a:srgbClr val="CE0058"/>
      </a:accent4>
      <a:accent5>
        <a:srgbClr val="FF671F"/>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EFBAC2B6-56C0-4EC9-936E-1BB731F650CE}"/>
</file>

<file path=customXml/itemProps2.xml><?xml version="1.0" encoding="utf-8"?>
<ds:datastoreItem xmlns:ds="http://schemas.openxmlformats.org/officeDocument/2006/customXml" ds:itemID="{F7BE4C2B-0997-476B-874E-C5047D62E955}"/>
</file>

<file path=customXml/itemProps3.xml><?xml version="1.0" encoding="utf-8"?>
<ds:datastoreItem xmlns:ds="http://schemas.openxmlformats.org/officeDocument/2006/customXml" ds:itemID="{A7AFB4BA-CA98-435F-BECF-3A604C045377}"/>
</file>

<file path=docProps/app.xml><?xml version="1.0" encoding="utf-8"?>
<Properties xmlns="http://schemas.openxmlformats.org/officeDocument/2006/extended-properties" xmlns:vt="http://schemas.openxmlformats.org/officeDocument/2006/docPropsVTypes">
  <Template>Template-PowerPoint</Template>
  <TotalTime>14</TotalTime>
  <Words>4529</Words>
  <Application>Microsoft Office PowerPoint</Application>
  <PresentationFormat>On-screen Show (4:3)</PresentationFormat>
  <Paragraphs>536</Paragraphs>
  <Slides>77</Slides>
  <Notes>77</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77</vt:i4>
      </vt:variant>
    </vt:vector>
  </HeadingPairs>
  <TitlesOfParts>
    <vt:vector size="87" baseType="lpstr">
      <vt:lpstr>Arial</vt:lpstr>
      <vt:lpstr>Arial Black</vt:lpstr>
      <vt:lpstr>Calibri</vt:lpstr>
      <vt:lpstr>Courier New</vt:lpstr>
      <vt:lpstr>Segoe UI</vt:lpstr>
      <vt:lpstr>Times New Roman</vt:lpstr>
      <vt:lpstr>Wingdings</vt:lpstr>
      <vt:lpstr>Office Theme</vt:lpstr>
      <vt:lpstr>Custom Design</vt:lpstr>
      <vt:lpstr>2_Office Theme</vt:lpstr>
      <vt:lpstr>1B.1 Investigator Training</vt:lpstr>
      <vt:lpstr>Outline of today’s presentation</vt:lpstr>
      <vt:lpstr>Overview of 1B.1 Policy and Procedure</vt:lpstr>
      <vt:lpstr>MINNESOTA STATE BOARD Policy 1B.1 Equal opportunity and nondiscrimination in employment and education</vt:lpstr>
      <vt:lpstr>Protected Classes</vt:lpstr>
      <vt:lpstr>1B.1 Policy Implemented through 1B.1.1 Procedure</vt:lpstr>
      <vt:lpstr>1B.1 Prohibits Retaliation</vt:lpstr>
      <vt:lpstr>Consensual Relationships</vt:lpstr>
      <vt:lpstr>Discrimination</vt:lpstr>
      <vt:lpstr>DISCRIMINATORY Harassment</vt:lpstr>
      <vt:lpstr>DISCRIMINATORY Harassment continued</vt:lpstr>
      <vt:lpstr>SEXUAL HARASSMENT</vt:lpstr>
      <vt:lpstr>SEXUAL HARASSMENT continued</vt:lpstr>
      <vt:lpstr>Sexual Violence</vt:lpstr>
      <vt:lpstr>Per 1B.3 Policy</vt:lpstr>
      <vt:lpstr>System 1.B.1.1 Procedure  investigation and resolution</vt:lpstr>
      <vt:lpstr>Special Cases</vt:lpstr>
      <vt:lpstr>Adjacent policies and Procedures</vt:lpstr>
      <vt:lpstr>System 1.B.1.2 Procedure  Preferred Name</vt:lpstr>
      <vt:lpstr>Board 1.B.4 Policy  Access &amp; Accommodations for Individuals with Disabilities</vt:lpstr>
      <vt:lpstr>System 1.C.0.2 Procedure  Respectful Workplace</vt:lpstr>
      <vt:lpstr>Responsibility for Managing/ Administering Process</vt:lpstr>
      <vt:lpstr>Designated Officer</vt:lpstr>
      <vt:lpstr>Designated Officer, continued</vt:lpstr>
      <vt:lpstr>Investigator</vt:lpstr>
      <vt:lpstr>Investigator, continued</vt:lpstr>
      <vt:lpstr>Investigator </vt:lpstr>
      <vt:lpstr>The Investigation</vt:lpstr>
      <vt:lpstr>Decision-MakER</vt:lpstr>
      <vt:lpstr>Decision-maker, continued</vt:lpstr>
      <vt:lpstr>Decision-maker, concludes process</vt:lpstr>
      <vt:lpstr>Deciding if Misconduct Occurred</vt:lpstr>
      <vt:lpstr>Decision Factors</vt:lpstr>
      <vt:lpstr>Appeal Process</vt:lpstr>
      <vt:lpstr>Appeal Process, continued</vt:lpstr>
      <vt:lpstr>Appeal Process, points of information</vt:lpstr>
      <vt:lpstr>President</vt:lpstr>
      <vt:lpstr>Role Of President On Appeal</vt:lpstr>
      <vt:lpstr>INVESTIGATIVE TECHNIQUES</vt:lpstr>
      <vt:lpstr>Investigation Plan</vt:lpstr>
      <vt:lpstr>Who to interview</vt:lpstr>
      <vt:lpstr>Outline interview questions</vt:lpstr>
      <vt:lpstr>Determine goals of questions</vt:lpstr>
      <vt:lpstr>Policy element exercise</vt:lpstr>
      <vt:lpstr>How to structure questions</vt:lpstr>
      <vt:lpstr>Interview questions for all</vt:lpstr>
      <vt:lpstr>Interview questions continued...</vt:lpstr>
      <vt:lpstr>Scheduling Interviews</vt:lpstr>
      <vt:lpstr>Conducting interviews</vt:lpstr>
      <vt:lpstr>Each interview might look different</vt:lpstr>
      <vt:lpstr>Maintaining control of interview</vt:lpstr>
      <vt:lpstr>Trauma informed techniques</vt:lpstr>
      <vt:lpstr>Providing empathy and validation</vt:lpstr>
      <vt:lpstr>Note taking</vt:lpstr>
      <vt:lpstr>Common challenges &amp; tips</vt:lpstr>
      <vt:lpstr>Recording interviews</vt:lpstr>
      <vt:lpstr>Recording interview continued...</vt:lpstr>
      <vt:lpstr>Recording considerations</vt:lpstr>
      <vt:lpstr>Overview of Data Practices</vt:lpstr>
      <vt:lpstr>Planning the investigation</vt:lpstr>
      <vt:lpstr>1B.1.1 Investigation Records are Government Data</vt:lpstr>
      <vt:lpstr> Data About Individuals</vt:lpstr>
      <vt:lpstr> Private Data Access</vt:lpstr>
      <vt:lpstr>Treat Active Investigational Data as Confidential</vt:lpstr>
      <vt:lpstr> Caveat:  Due Process</vt:lpstr>
      <vt:lpstr> Employee Issues Under MGDPA</vt:lpstr>
      <vt:lpstr> Discipline</vt:lpstr>
      <vt:lpstr> Discipline: Employees</vt:lpstr>
      <vt:lpstr> Student Crimes of Violence</vt:lpstr>
      <vt:lpstr> Avoid Inadvertent Mistakes</vt:lpstr>
      <vt:lpstr> Use Good Privacy and Security Practices, e.g.: </vt:lpstr>
      <vt:lpstr> Provide Data Privacy Notice*</vt:lpstr>
      <vt:lpstr> Know Your Resources</vt:lpstr>
      <vt:lpstr> Education Data</vt:lpstr>
      <vt:lpstr>What is Status of Investigative Data on Students?</vt:lpstr>
      <vt:lpstr>Data Collection Notice (“Tennessen Warning”)  </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training November 2023</dc:title>
  <dc:creator>Michelle Goode</dc:creator>
  <cp:keywords>Resolution personnel</cp:keywords>
  <cp:lastModifiedBy>Atteberry, Ashley J</cp:lastModifiedBy>
  <cp:revision>6</cp:revision>
  <cp:lastPrinted>2023-08-07T17:20:25Z</cp:lastPrinted>
  <dcterms:created xsi:type="dcterms:W3CDTF">2016-07-27T14:59:27Z</dcterms:created>
  <dcterms:modified xsi:type="dcterms:W3CDTF">2026-02-27T15:44:13Z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TaxKeyword">
    <vt:lpwstr/>
  </property>
  <property fmtid="{D5CDD505-2E9C-101B-9397-08002B2CF9AE}" pid="4" name="Division">
    <vt:lpwstr>15;#Advancement|745ef7fb-5faf-43ab-9d10-bd5c4f9e8cdb</vt:lpwstr>
  </property>
  <property fmtid="{D5CDD505-2E9C-101B-9397-08002B2CF9AE}" pid="5" name="Unit">
    <vt:lpwstr>16;#Communications|0a99a938-d241-4a22-a76f-6f66dee448ac</vt:lpwstr>
  </property>
</Properties>
</file>