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diagrams/quickStyle1.xml" ContentType="application/vnd.openxmlformats-officedocument.drawingml.diagramStyle+xml"/>
  <Override PartName="/ppt/diagrams/layout1.xml" ContentType="application/vnd.openxmlformats-officedocument.drawingml.diagramLayout+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diagrams/colors1.xml" ContentType="application/vnd.openxmlformats-officedocument.drawingml.diagramCol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 id="2147483695" r:id="rId3"/>
  </p:sldMasterIdLst>
  <p:notesMasterIdLst>
    <p:notesMasterId r:id="rId176"/>
  </p:notesMasterIdLst>
  <p:sldIdLst>
    <p:sldId id="280" r:id="rId4"/>
    <p:sldId id="346" r:id="rId5"/>
    <p:sldId id="384" r:id="rId6"/>
    <p:sldId id="383" r:id="rId7"/>
    <p:sldId id="350" r:id="rId8"/>
    <p:sldId id="368" r:id="rId9"/>
    <p:sldId id="401" r:id="rId10"/>
    <p:sldId id="402" r:id="rId11"/>
    <p:sldId id="403" r:id="rId12"/>
    <p:sldId id="367" r:id="rId13"/>
    <p:sldId id="353" r:id="rId14"/>
    <p:sldId id="354" r:id="rId15"/>
    <p:sldId id="369" r:id="rId16"/>
    <p:sldId id="357" r:id="rId17"/>
    <p:sldId id="356" r:id="rId18"/>
    <p:sldId id="370" r:id="rId19"/>
    <p:sldId id="359" r:id="rId20"/>
    <p:sldId id="405" r:id="rId21"/>
    <p:sldId id="364" r:id="rId22"/>
    <p:sldId id="373" r:id="rId23"/>
    <p:sldId id="374" r:id="rId24"/>
    <p:sldId id="375" r:id="rId25"/>
    <p:sldId id="371" r:id="rId26"/>
    <p:sldId id="406" r:id="rId27"/>
    <p:sldId id="372" r:id="rId28"/>
    <p:sldId id="365" r:id="rId29"/>
    <p:sldId id="376" r:id="rId30"/>
    <p:sldId id="377" r:id="rId31"/>
    <p:sldId id="404" r:id="rId32"/>
    <p:sldId id="361" r:id="rId33"/>
    <p:sldId id="378" r:id="rId34"/>
    <p:sldId id="379" r:id="rId35"/>
    <p:sldId id="562" r:id="rId36"/>
    <p:sldId id="563" r:id="rId37"/>
    <p:sldId id="392" r:id="rId38"/>
    <p:sldId id="564" r:id="rId39"/>
    <p:sldId id="388" r:id="rId40"/>
    <p:sldId id="389" r:id="rId41"/>
    <p:sldId id="393" r:id="rId42"/>
    <p:sldId id="565" r:id="rId43"/>
    <p:sldId id="566" r:id="rId44"/>
    <p:sldId id="334" r:id="rId45"/>
    <p:sldId id="335" r:id="rId46"/>
    <p:sldId id="336" r:id="rId47"/>
    <p:sldId id="467" r:id="rId48"/>
    <p:sldId id="337" r:id="rId49"/>
    <p:sldId id="338" r:id="rId50"/>
    <p:sldId id="329" r:id="rId51"/>
    <p:sldId id="330" r:id="rId52"/>
    <p:sldId id="331" r:id="rId53"/>
    <p:sldId id="332" r:id="rId54"/>
    <p:sldId id="333" r:id="rId55"/>
    <p:sldId id="468" r:id="rId56"/>
    <p:sldId id="469" r:id="rId57"/>
    <p:sldId id="457" r:id="rId58"/>
    <p:sldId id="321" r:id="rId59"/>
    <p:sldId id="320" r:id="rId60"/>
    <p:sldId id="327" r:id="rId61"/>
    <p:sldId id="328" r:id="rId62"/>
    <p:sldId id="326" r:id="rId63"/>
    <p:sldId id="322" r:id="rId64"/>
    <p:sldId id="323" r:id="rId65"/>
    <p:sldId id="363" r:id="rId66"/>
    <p:sldId id="470" r:id="rId67"/>
    <p:sldId id="325" r:id="rId68"/>
    <p:sldId id="362" r:id="rId69"/>
    <p:sldId id="471" r:id="rId70"/>
    <p:sldId id="456" r:id="rId71"/>
    <p:sldId id="472" r:id="rId72"/>
    <p:sldId id="521" r:id="rId73"/>
    <p:sldId id="548" r:id="rId74"/>
    <p:sldId id="549" r:id="rId75"/>
    <p:sldId id="550" r:id="rId76"/>
    <p:sldId id="551" r:id="rId77"/>
    <p:sldId id="552" r:id="rId78"/>
    <p:sldId id="553" r:id="rId79"/>
    <p:sldId id="473" r:id="rId80"/>
    <p:sldId id="474" r:id="rId81"/>
    <p:sldId id="475" r:id="rId82"/>
    <p:sldId id="476" r:id="rId83"/>
    <p:sldId id="478" r:id="rId84"/>
    <p:sldId id="482" r:id="rId85"/>
    <p:sldId id="506" r:id="rId86"/>
    <p:sldId id="504" r:id="rId87"/>
    <p:sldId id="505" r:id="rId88"/>
    <p:sldId id="480" r:id="rId89"/>
    <p:sldId id="481" r:id="rId90"/>
    <p:sldId id="483" r:id="rId91"/>
    <p:sldId id="484" r:id="rId92"/>
    <p:sldId id="385" r:id="rId93"/>
    <p:sldId id="386" r:id="rId94"/>
    <p:sldId id="391" r:id="rId95"/>
    <p:sldId id="434" r:id="rId96"/>
    <p:sldId id="394" r:id="rId97"/>
    <p:sldId id="380" r:id="rId98"/>
    <p:sldId id="536" r:id="rId99"/>
    <p:sldId id="554" r:id="rId100"/>
    <p:sldId id="415" r:id="rId101"/>
    <p:sldId id="461" r:id="rId102"/>
    <p:sldId id="462" r:id="rId103"/>
    <p:sldId id="463" r:id="rId104"/>
    <p:sldId id="555" r:id="rId105"/>
    <p:sldId id="556" r:id="rId106"/>
    <p:sldId id="557" r:id="rId107"/>
    <p:sldId id="558" r:id="rId108"/>
    <p:sldId id="407" r:id="rId109"/>
    <p:sldId id="408" r:id="rId110"/>
    <p:sldId id="428" r:id="rId111"/>
    <p:sldId id="429" r:id="rId112"/>
    <p:sldId id="464" r:id="rId113"/>
    <p:sldId id="465" r:id="rId114"/>
    <p:sldId id="430" r:id="rId115"/>
    <p:sldId id="433" r:id="rId116"/>
    <p:sldId id="507" r:id="rId117"/>
    <p:sldId id="409" r:id="rId118"/>
    <p:sldId id="508" r:id="rId119"/>
    <p:sldId id="509" r:id="rId120"/>
    <p:sldId id="510" r:id="rId121"/>
    <p:sldId id="466" r:id="rId122"/>
    <p:sldId id="511" r:id="rId123"/>
    <p:sldId id="512" r:id="rId124"/>
    <p:sldId id="559" r:id="rId125"/>
    <p:sldId id="360" r:id="rId126"/>
    <p:sldId id="455" r:id="rId127"/>
    <p:sldId id="355" r:id="rId128"/>
    <p:sldId id="560" r:id="rId129"/>
    <p:sldId id="416" r:id="rId130"/>
    <p:sldId id="417" r:id="rId131"/>
    <p:sldId id="418" r:id="rId132"/>
    <p:sldId id="419" r:id="rId133"/>
    <p:sldId id="420" r:id="rId134"/>
    <p:sldId id="421" r:id="rId135"/>
    <p:sldId id="561" r:id="rId136"/>
    <p:sldId id="440" r:id="rId137"/>
    <p:sldId id="445" r:id="rId138"/>
    <p:sldId id="446" r:id="rId139"/>
    <p:sldId id="447" r:id="rId140"/>
    <p:sldId id="485" r:id="rId141"/>
    <p:sldId id="537" r:id="rId142"/>
    <p:sldId id="486" r:id="rId143"/>
    <p:sldId id="500" r:id="rId144"/>
    <p:sldId id="502" r:id="rId145"/>
    <p:sldId id="503" r:id="rId146"/>
    <p:sldId id="501" r:id="rId147"/>
    <p:sldId id="533" r:id="rId148"/>
    <p:sldId id="487" r:id="rId149"/>
    <p:sldId id="490" r:id="rId150"/>
    <p:sldId id="491" r:id="rId151"/>
    <p:sldId id="492" r:id="rId152"/>
    <p:sldId id="493" r:id="rId153"/>
    <p:sldId id="513" r:id="rId154"/>
    <p:sldId id="514" r:id="rId155"/>
    <p:sldId id="515" r:id="rId156"/>
    <p:sldId id="516" r:id="rId157"/>
    <p:sldId id="517" r:id="rId158"/>
    <p:sldId id="518" r:id="rId159"/>
    <p:sldId id="519" r:id="rId160"/>
    <p:sldId id="494" r:id="rId161"/>
    <p:sldId id="534" r:id="rId162"/>
    <p:sldId id="488" r:id="rId163"/>
    <p:sldId id="495" r:id="rId164"/>
    <p:sldId id="496" r:id="rId165"/>
    <p:sldId id="497" r:id="rId166"/>
    <p:sldId id="498" r:id="rId167"/>
    <p:sldId id="499" r:id="rId168"/>
    <p:sldId id="525" r:id="rId169"/>
    <p:sldId id="526" r:id="rId170"/>
    <p:sldId id="527" r:id="rId171"/>
    <p:sldId id="528" r:id="rId172"/>
    <p:sldId id="529" r:id="rId173"/>
    <p:sldId id="530" r:id="rId174"/>
    <p:sldId id="531" r:id="rId17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9" autoAdjust="0"/>
    <p:restoredTop sz="88014" autoAdjust="0"/>
  </p:normalViewPr>
  <p:slideViewPr>
    <p:cSldViewPr snapToGrid="0">
      <p:cViewPr varScale="1">
        <p:scale>
          <a:sx n="60" d="100"/>
          <a:sy n="60" d="100"/>
        </p:scale>
        <p:origin x="90" y="570"/>
      </p:cViewPr>
      <p:guideLst/>
    </p:cSldViewPr>
  </p:slideViewPr>
  <p:outlineViewPr>
    <p:cViewPr>
      <p:scale>
        <a:sx n="33" d="100"/>
        <a:sy n="33" d="100"/>
      </p:scale>
      <p:origin x="0" y="-76806"/>
    </p:cViewPr>
  </p:outlineViewPr>
  <p:notesTextViewPr>
    <p:cViewPr>
      <p:scale>
        <a:sx n="1" d="1"/>
        <a:sy n="1" d="1"/>
      </p:scale>
      <p:origin x="0" y="0"/>
    </p:cViewPr>
  </p:notesTextViewPr>
  <p:sorterViewPr>
    <p:cViewPr varScale="1">
      <p:scale>
        <a:sx n="100" d="100"/>
        <a:sy n="100" d="100"/>
      </p:scale>
      <p:origin x="0" y="-44112"/>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181" Type="http://schemas.openxmlformats.org/officeDocument/2006/relationships/customXml" Target="../customXml/item1.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slide" Target="slides/slide168.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182" Type="http://schemas.openxmlformats.org/officeDocument/2006/relationships/customXml" Target="../customXml/item2.xml"/><Relationship Id="rId6" Type="http://schemas.openxmlformats.org/officeDocument/2006/relationships/slide" Target="slides/slide3.xml"/><Relationship Id="rId23" Type="http://schemas.openxmlformats.org/officeDocument/2006/relationships/slide" Target="slides/slide20.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7" Type="http://schemas.openxmlformats.org/officeDocument/2006/relationships/presProps" Target="presProps.xml"/><Relationship Id="rId172" Type="http://schemas.openxmlformats.org/officeDocument/2006/relationships/slide" Target="slides/slide169.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183" Type="http://schemas.openxmlformats.org/officeDocument/2006/relationships/customXml" Target="../customXml/item3.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slide" Target="slides/slide170.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theme" Target="theme/theme1.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tableStyles" Target="tableStyles.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6" Type="http://schemas.openxmlformats.org/officeDocument/2006/relationships/notesMaster" Target="notesMasters/notesMaster1.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 Id="rId1" Type="http://schemas.openxmlformats.org/officeDocument/2006/relationships/slideMaster" Target="slideMasters/slideMaster1.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BAE5DB-ADE5-429E-9CA0-D8CFCEE60104}" type="doc">
      <dgm:prSet loTypeId="urn:microsoft.com/office/officeart/2005/8/layout/arrow2" loCatId="process" qsTypeId="urn:microsoft.com/office/officeart/2005/8/quickstyle/simple5" qsCatId="simple" csTypeId="urn:microsoft.com/office/officeart/2005/8/colors/accent3_4" csCatId="accent3" phldr="1"/>
      <dgm:spPr/>
    </dgm:pt>
    <dgm:pt modelId="{21506FDE-C395-41C1-B668-DCB994DF8003}">
      <dgm:prSet phldrT="[Text]"/>
      <dgm:spPr/>
      <dgm:t>
        <a:bodyPr/>
        <a:lstStyle/>
        <a:p>
          <a:r>
            <a:rPr lang="en-US" b="1" dirty="0">
              <a:latin typeface="Calibri" pitchFamily="34" charset="0"/>
            </a:rPr>
            <a:t>During trauma incident:</a:t>
          </a:r>
          <a:r>
            <a:rPr lang="en-US" dirty="0">
              <a:latin typeface="Calibri" pitchFamily="34" charset="0"/>
            </a:rPr>
            <a:t> Sensory overload, fixation on a particular aspect, miss other things</a:t>
          </a:r>
        </a:p>
      </dgm:t>
    </dgm:pt>
    <dgm:pt modelId="{7FCB24BA-AA6E-443C-B6FC-E26D27C9B33E}" type="parTrans" cxnId="{25CDEBCB-35DD-48E8-9E84-1DAB8540170A}">
      <dgm:prSet/>
      <dgm:spPr/>
      <dgm:t>
        <a:bodyPr/>
        <a:lstStyle/>
        <a:p>
          <a:endParaRPr lang="en-US"/>
        </a:p>
      </dgm:t>
    </dgm:pt>
    <dgm:pt modelId="{40541D1B-72D6-412D-86F0-2D5F90792D49}" type="sibTrans" cxnId="{25CDEBCB-35DD-48E8-9E84-1DAB8540170A}">
      <dgm:prSet/>
      <dgm:spPr/>
      <dgm:t>
        <a:bodyPr/>
        <a:lstStyle/>
        <a:p>
          <a:endParaRPr lang="en-US"/>
        </a:p>
      </dgm:t>
    </dgm:pt>
    <dgm:pt modelId="{76685ACF-529A-4224-A73D-D11172BC9009}">
      <dgm:prSet phldrT="[Text]"/>
      <dgm:spPr/>
      <dgm:t>
        <a:bodyPr/>
        <a:lstStyle/>
        <a:p>
          <a:r>
            <a:rPr lang="en-US" b="1" dirty="0">
              <a:latin typeface="Calibri" pitchFamily="34" charset="0"/>
            </a:rPr>
            <a:t>Immediately after: </a:t>
          </a:r>
          <a:r>
            <a:rPr lang="en-US" dirty="0">
              <a:latin typeface="Calibri" pitchFamily="34" charset="0"/>
            </a:rPr>
            <a:t>“post incident amnesia”—failure to remember most of what was observed</a:t>
          </a:r>
        </a:p>
      </dgm:t>
    </dgm:pt>
    <dgm:pt modelId="{C359E11D-52F3-411E-9D7A-F02C9F4526E9}" type="parTrans" cxnId="{7A7820C5-CEA9-4E35-AC2D-C6B78DF6E1DD}">
      <dgm:prSet/>
      <dgm:spPr/>
      <dgm:t>
        <a:bodyPr/>
        <a:lstStyle/>
        <a:p>
          <a:endParaRPr lang="en-US"/>
        </a:p>
      </dgm:t>
    </dgm:pt>
    <dgm:pt modelId="{381D1119-E77C-4A75-B95F-30BDE448EA10}" type="sibTrans" cxnId="{7A7820C5-CEA9-4E35-AC2D-C6B78DF6E1DD}">
      <dgm:prSet/>
      <dgm:spPr/>
      <dgm:t>
        <a:bodyPr/>
        <a:lstStyle/>
        <a:p>
          <a:endParaRPr lang="en-US"/>
        </a:p>
      </dgm:t>
    </dgm:pt>
    <dgm:pt modelId="{8EA23334-8C58-419A-9373-F44185968A3F}">
      <dgm:prSet phldrT="[Text]"/>
      <dgm:spPr/>
      <dgm:t>
        <a:bodyPr/>
        <a:lstStyle/>
        <a:p>
          <a:r>
            <a:rPr lang="en-US" b="1" dirty="0">
              <a:latin typeface="Calibri" pitchFamily="34" charset="0"/>
            </a:rPr>
            <a:t>After a healthy night’s sleep: </a:t>
          </a:r>
          <a:r>
            <a:rPr lang="en-US" dirty="0">
              <a:latin typeface="Calibri" pitchFamily="34" charset="0"/>
            </a:rPr>
            <a:t>“memory recovery”—result  in remembering  majority of what occurred; probably most ‘pure’ recollection</a:t>
          </a:r>
        </a:p>
      </dgm:t>
    </dgm:pt>
    <dgm:pt modelId="{19CB91F6-F0DE-402D-A63C-0AC687E080FB}" type="parTrans" cxnId="{7AFCCA00-279B-4BEE-9E76-DB60268D7C64}">
      <dgm:prSet/>
      <dgm:spPr/>
      <dgm:t>
        <a:bodyPr/>
        <a:lstStyle/>
        <a:p>
          <a:endParaRPr lang="en-US"/>
        </a:p>
      </dgm:t>
    </dgm:pt>
    <dgm:pt modelId="{47BC692C-E1BB-4672-B853-21342E49B0AF}" type="sibTrans" cxnId="{7AFCCA00-279B-4BEE-9E76-DB60268D7C64}">
      <dgm:prSet/>
      <dgm:spPr/>
      <dgm:t>
        <a:bodyPr/>
        <a:lstStyle/>
        <a:p>
          <a:endParaRPr lang="en-US"/>
        </a:p>
      </dgm:t>
    </dgm:pt>
    <dgm:pt modelId="{B0CAC876-5B13-4F98-9E3B-555A8ACBE0F3}">
      <dgm:prSet phldrT="[Text]"/>
      <dgm:spPr/>
      <dgm:t>
        <a:bodyPr/>
        <a:lstStyle/>
        <a:p>
          <a:r>
            <a:rPr lang="en-US" b="1" dirty="0">
              <a:latin typeface="Calibri" pitchFamily="34" charset="0"/>
            </a:rPr>
            <a:t>Within 72 hours: </a:t>
          </a:r>
          <a:r>
            <a:rPr lang="en-US" dirty="0">
              <a:latin typeface="Calibri" pitchFamily="34" charset="0"/>
            </a:rPr>
            <a:t>final &amp; most complete memory—but at least partially reconstructed after normal process of integrating other sources of information</a:t>
          </a:r>
        </a:p>
      </dgm:t>
    </dgm:pt>
    <dgm:pt modelId="{4807BAED-8A1E-41C0-967C-BF04F5EF346E}" type="sibTrans" cxnId="{BCC160E9-34F9-406D-8CDE-73B91ED91C44}">
      <dgm:prSet/>
      <dgm:spPr/>
      <dgm:t>
        <a:bodyPr/>
        <a:lstStyle/>
        <a:p>
          <a:endParaRPr lang="en-US"/>
        </a:p>
      </dgm:t>
    </dgm:pt>
    <dgm:pt modelId="{7D4545F1-C356-46CF-A588-9926CC29E2B4}" type="parTrans" cxnId="{BCC160E9-34F9-406D-8CDE-73B91ED91C44}">
      <dgm:prSet/>
      <dgm:spPr/>
      <dgm:t>
        <a:bodyPr/>
        <a:lstStyle/>
        <a:p>
          <a:endParaRPr lang="en-US"/>
        </a:p>
      </dgm:t>
    </dgm:pt>
    <dgm:pt modelId="{7A71E9D7-257B-4FBB-96D7-BD4C2AE5B26C}" type="pres">
      <dgm:prSet presAssocID="{01BAE5DB-ADE5-429E-9CA0-D8CFCEE60104}" presName="arrowDiagram" presStyleCnt="0">
        <dgm:presLayoutVars>
          <dgm:chMax val="5"/>
          <dgm:dir/>
          <dgm:resizeHandles val="exact"/>
        </dgm:presLayoutVars>
      </dgm:prSet>
      <dgm:spPr/>
    </dgm:pt>
    <dgm:pt modelId="{CBB9E9ED-29CD-4594-A287-EBBCC137FA42}" type="pres">
      <dgm:prSet presAssocID="{01BAE5DB-ADE5-429E-9CA0-D8CFCEE60104}" presName="arrow" presStyleLbl="bgShp" presStyleIdx="0" presStyleCnt="1" custScaleY="99151" custLinFactNeighborX="-584" custLinFactNeighborY="8251"/>
      <dgm:spPr/>
    </dgm:pt>
    <dgm:pt modelId="{9B16E606-6804-44EE-ABEA-A829F9DA5E8A}" type="pres">
      <dgm:prSet presAssocID="{01BAE5DB-ADE5-429E-9CA0-D8CFCEE60104}" presName="arrowDiagram4" presStyleCnt="0"/>
      <dgm:spPr/>
    </dgm:pt>
    <dgm:pt modelId="{7D7FBBE1-63E0-433F-9C79-22A583BB44BE}" type="pres">
      <dgm:prSet presAssocID="{21506FDE-C395-41C1-B668-DCB994DF8003}" presName="bullet4a" presStyleLbl="node1" presStyleIdx="0" presStyleCnt="4"/>
      <dgm:spPr/>
    </dgm:pt>
    <dgm:pt modelId="{FDBDF448-B540-4F9B-A5D3-6B3060F51043}" type="pres">
      <dgm:prSet presAssocID="{21506FDE-C395-41C1-B668-DCB994DF8003}" presName="textBox4a" presStyleLbl="revTx" presStyleIdx="0" presStyleCnt="4">
        <dgm:presLayoutVars>
          <dgm:bulletEnabled val="1"/>
        </dgm:presLayoutVars>
      </dgm:prSet>
      <dgm:spPr/>
    </dgm:pt>
    <dgm:pt modelId="{47EE48F6-217D-4BB0-BFDE-6F33536C3208}" type="pres">
      <dgm:prSet presAssocID="{76685ACF-529A-4224-A73D-D11172BC9009}" presName="bullet4b" presStyleLbl="node1" presStyleIdx="1" presStyleCnt="4"/>
      <dgm:spPr/>
    </dgm:pt>
    <dgm:pt modelId="{90A5CC6A-6201-4455-8844-3C9E6267259B}" type="pres">
      <dgm:prSet presAssocID="{76685ACF-529A-4224-A73D-D11172BC9009}" presName="textBox4b" presStyleLbl="revTx" presStyleIdx="1" presStyleCnt="4">
        <dgm:presLayoutVars>
          <dgm:bulletEnabled val="1"/>
        </dgm:presLayoutVars>
      </dgm:prSet>
      <dgm:spPr/>
    </dgm:pt>
    <dgm:pt modelId="{1BF8D238-51F5-4889-8F0A-7699691A530B}" type="pres">
      <dgm:prSet presAssocID="{8EA23334-8C58-419A-9373-F44185968A3F}" presName="bullet4c" presStyleLbl="node1" presStyleIdx="2" presStyleCnt="4"/>
      <dgm:spPr/>
    </dgm:pt>
    <dgm:pt modelId="{36A013A1-B22C-4680-ACEE-AC471542B9A4}" type="pres">
      <dgm:prSet presAssocID="{8EA23334-8C58-419A-9373-F44185968A3F}" presName="textBox4c" presStyleLbl="revTx" presStyleIdx="2" presStyleCnt="4">
        <dgm:presLayoutVars>
          <dgm:bulletEnabled val="1"/>
        </dgm:presLayoutVars>
      </dgm:prSet>
      <dgm:spPr/>
    </dgm:pt>
    <dgm:pt modelId="{5DFF423B-F14E-40D4-898E-E1193439E303}" type="pres">
      <dgm:prSet presAssocID="{B0CAC876-5B13-4F98-9E3B-555A8ACBE0F3}" presName="bullet4d" presStyleLbl="node1" presStyleIdx="3" presStyleCnt="4"/>
      <dgm:spPr/>
    </dgm:pt>
    <dgm:pt modelId="{458C1679-3C3C-4BC4-8173-A794CF9DC7F5}" type="pres">
      <dgm:prSet presAssocID="{B0CAC876-5B13-4F98-9E3B-555A8ACBE0F3}" presName="textBox4d" presStyleLbl="revTx" presStyleIdx="3" presStyleCnt="4">
        <dgm:presLayoutVars>
          <dgm:bulletEnabled val="1"/>
        </dgm:presLayoutVars>
      </dgm:prSet>
      <dgm:spPr/>
    </dgm:pt>
  </dgm:ptLst>
  <dgm:cxnLst>
    <dgm:cxn modelId="{7AFCCA00-279B-4BEE-9E76-DB60268D7C64}" srcId="{01BAE5DB-ADE5-429E-9CA0-D8CFCEE60104}" destId="{8EA23334-8C58-419A-9373-F44185968A3F}" srcOrd="2" destOrd="0" parTransId="{19CB91F6-F0DE-402D-A63C-0AC687E080FB}" sibTransId="{47BC692C-E1BB-4672-B853-21342E49B0AF}"/>
    <dgm:cxn modelId="{3DD09E11-BCAA-6F47-A05A-DDC677DF4745}" type="presOf" srcId="{B0CAC876-5B13-4F98-9E3B-555A8ACBE0F3}" destId="{458C1679-3C3C-4BC4-8173-A794CF9DC7F5}" srcOrd="0" destOrd="0" presId="urn:microsoft.com/office/officeart/2005/8/layout/arrow2"/>
    <dgm:cxn modelId="{36BE3036-C376-1A49-838F-8A6B8443FE4D}" type="presOf" srcId="{01BAE5DB-ADE5-429E-9CA0-D8CFCEE60104}" destId="{7A71E9D7-257B-4FBB-96D7-BD4C2AE5B26C}" srcOrd="0" destOrd="0" presId="urn:microsoft.com/office/officeart/2005/8/layout/arrow2"/>
    <dgm:cxn modelId="{71D80B7F-472B-C341-B9BB-AE80E007A144}" type="presOf" srcId="{8EA23334-8C58-419A-9373-F44185968A3F}" destId="{36A013A1-B22C-4680-ACEE-AC471542B9A4}" srcOrd="0" destOrd="0" presId="urn:microsoft.com/office/officeart/2005/8/layout/arrow2"/>
    <dgm:cxn modelId="{5A77E8AC-D721-E743-B962-C7D48509F961}" type="presOf" srcId="{21506FDE-C395-41C1-B668-DCB994DF8003}" destId="{FDBDF448-B540-4F9B-A5D3-6B3060F51043}" srcOrd="0" destOrd="0" presId="urn:microsoft.com/office/officeart/2005/8/layout/arrow2"/>
    <dgm:cxn modelId="{D622DEB4-9CFF-F34C-960D-570BB42DEADC}" type="presOf" srcId="{76685ACF-529A-4224-A73D-D11172BC9009}" destId="{90A5CC6A-6201-4455-8844-3C9E6267259B}" srcOrd="0" destOrd="0" presId="urn:microsoft.com/office/officeart/2005/8/layout/arrow2"/>
    <dgm:cxn modelId="{7A7820C5-CEA9-4E35-AC2D-C6B78DF6E1DD}" srcId="{01BAE5DB-ADE5-429E-9CA0-D8CFCEE60104}" destId="{76685ACF-529A-4224-A73D-D11172BC9009}" srcOrd="1" destOrd="0" parTransId="{C359E11D-52F3-411E-9D7A-F02C9F4526E9}" sibTransId="{381D1119-E77C-4A75-B95F-30BDE448EA10}"/>
    <dgm:cxn modelId="{25CDEBCB-35DD-48E8-9E84-1DAB8540170A}" srcId="{01BAE5DB-ADE5-429E-9CA0-D8CFCEE60104}" destId="{21506FDE-C395-41C1-B668-DCB994DF8003}" srcOrd="0" destOrd="0" parTransId="{7FCB24BA-AA6E-443C-B6FC-E26D27C9B33E}" sibTransId="{40541D1B-72D6-412D-86F0-2D5F90792D49}"/>
    <dgm:cxn modelId="{BCC160E9-34F9-406D-8CDE-73B91ED91C44}" srcId="{01BAE5DB-ADE5-429E-9CA0-D8CFCEE60104}" destId="{B0CAC876-5B13-4F98-9E3B-555A8ACBE0F3}" srcOrd="3" destOrd="0" parTransId="{7D4545F1-C356-46CF-A588-9926CC29E2B4}" sibTransId="{4807BAED-8A1E-41C0-967C-BF04F5EF346E}"/>
    <dgm:cxn modelId="{DF083737-6100-7E41-8765-FAD57EFEEF9F}" type="presParOf" srcId="{7A71E9D7-257B-4FBB-96D7-BD4C2AE5B26C}" destId="{CBB9E9ED-29CD-4594-A287-EBBCC137FA42}" srcOrd="0" destOrd="0" presId="urn:microsoft.com/office/officeart/2005/8/layout/arrow2"/>
    <dgm:cxn modelId="{20ECF16B-0CA6-8245-AF3E-3A8AEB00EDFF}" type="presParOf" srcId="{7A71E9D7-257B-4FBB-96D7-BD4C2AE5B26C}" destId="{9B16E606-6804-44EE-ABEA-A829F9DA5E8A}" srcOrd="1" destOrd="0" presId="urn:microsoft.com/office/officeart/2005/8/layout/arrow2"/>
    <dgm:cxn modelId="{F1A7D000-0C67-0147-B9B8-81F1C54EDB5E}" type="presParOf" srcId="{9B16E606-6804-44EE-ABEA-A829F9DA5E8A}" destId="{7D7FBBE1-63E0-433F-9C79-22A583BB44BE}" srcOrd="0" destOrd="0" presId="urn:microsoft.com/office/officeart/2005/8/layout/arrow2"/>
    <dgm:cxn modelId="{82F0AF72-B4F9-804A-87F0-15BB977CD2BC}" type="presParOf" srcId="{9B16E606-6804-44EE-ABEA-A829F9DA5E8A}" destId="{FDBDF448-B540-4F9B-A5D3-6B3060F51043}" srcOrd="1" destOrd="0" presId="urn:microsoft.com/office/officeart/2005/8/layout/arrow2"/>
    <dgm:cxn modelId="{2DD15C37-BB94-7B41-A920-777BB87EE5AC}" type="presParOf" srcId="{9B16E606-6804-44EE-ABEA-A829F9DA5E8A}" destId="{47EE48F6-217D-4BB0-BFDE-6F33536C3208}" srcOrd="2" destOrd="0" presId="urn:microsoft.com/office/officeart/2005/8/layout/arrow2"/>
    <dgm:cxn modelId="{A4934245-C55B-814A-8168-E733CDEE45DA}" type="presParOf" srcId="{9B16E606-6804-44EE-ABEA-A829F9DA5E8A}" destId="{90A5CC6A-6201-4455-8844-3C9E6267259B}" srcOrd="3" destOrd="0" presId="urn:microsoft.com/office/officeart/2005/8/layout/arrow2"/>
    <dgm:cxn modelId="{96A45DEE-A04B-9044-A465-6CE48541515E}" type="presParOf" srcId="{9B16E606-6804-44EE-ABEA-A829F9DA5E8A}" destId="{1BF8D238-51F5-4889-8F0A-7699691A530B}" srcOrd="4" destOrd="0" presId="urn:microsoft.com/office/officeart/2005/8/layout/arrow2"/>
    <dgm:cxn modelId="{2627190B-E053-EE40-AEB9-C6202B0E1221}" type="presParOf" srcId="{9B16E606-6804-44EE-ABEA-A829F9DA5E8A}" destId="{36A013A1-B22C-4680-ACEE-AC471542B9A4}" srcOrd="5" destOrd="0" presId="urn:microsoft.com/office/officeart/2005/8/layout/arrow2"/>
    <dgm:cxn modelId="{AFE2A4B0-481B-3044-8910-7D624A89A9D6}" type="presParOf" srcId="{9B16E606-6804-44EE-ABEA-A829F9DA5E8A}" destId="{5DFF423B-F14E-40D4-898E-E1193439E303}" srcOrd="6" destOrd="0" presId="urn:microsoft.com/office/officeart/2005/8/layout/arrow2"/>
    <dgm:cxn modelId="{EBEC9BFA-971C-D346-B555-66DADF7D99D8}" type="presParOf" srcId="{9B16E606-6804-44EE-ABEA-A829F9DA5E8A}" destId="{458C1679-3C3C-4BC4-8173-A794CF9DC7F5}"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9E9ED-29CD-4594-A287-EBBCC137FA42}">
      <dsp:nvSpPr>
        <dsp:cNvPr id="0" name=""/>
        <dsp:cNvSpPr/>
      </dsp:nvSpPr>
      <dsp:spPr>
        <a:xfrm>
          <a:off x="0" y="186947"/>
          <a:ext cx="8305800" cy="5147052"/>
        </a:xfrm>
        <a:prstGeom prst="swooshArrow">
          <a:avLst>
            <a:gd name="adj1" fmla="val 25000"/>
            <a:gd name="adj2" fmla="val 25000"/>
          </a:avLst>
        </a:prstGeom>
        <a:solidFill>
          <a:schemeClr val="accent3">
            <a:tint val="5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D7FBBE1-63E0-433F-9C79-22A583BB44BE}">
      <dsp:nvSpPr>
        <dsp:cNvPr id="0" name=""/>
        <dsp:cNvSpPr/>
      </dsp:nvSpPr>
      <dsp:spPr>
        <a:xfrm>
          <a:off x="818121" y="3920539"/>
          <a:ext cx="191033" cy="191033"/>
        </a:xfrm>
        <a:prstGeom prst="ellipse">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DBDF448-B540-4F9B-A5D3-6B3060F51043}">
      <dsp:nvSpPr>
        <dsp:cNvPr id="0" name=""/>
        <dsp:cNvSpPr/>
      </dsp:nvSpPr>
      <dsp:spPr>
        <a:xfrm>
          <a:off x="913638" y="4016056"/>
          <a:ext cx="1420291" cy="1235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225" tIns="0" rIns="0" bIns="0" numCol="1" spcCol="1270" anchor="t" anchorCtr="0">
          <a:noAutofit/>
        </a:bodyPr>
        <a:lstStyle/>
        <a:p>
          <a:pPr marL="0" lvl="0" indent="0" algn="l" defTabSz="622300">
            <a:lnSpc>
              <a:spcPct val="90000"/>
            </a:lnSpc>
            <a:spcBef>
              <a:spcPct val="0"/>
            </a:spcBef>
            <a:spcAft>
              <a:spcPct val="35000"/>
            </a:spcAft>
            <a:buNone/>
          </a:pPr>
          <a:r>
            <a:rPr lang="en-US" sz="1400" b="1" kern="1200" dirty="0">
              <a:latin typeface="Calibri" pitchFamily="34" charset="0"/>
            </a:rPr>
            <a:t>During trauma incident:</a:t>
          </a:r>
          <a:r>
            <a:rPr lang="en-US" sz="1400" kern="1200" dirty="0">
              <a:latin typeface="Calibri" pitchFamily="34" charset="0"/>
            </a:rPr>
            <a:t> Sensory overload, fixation on a particular aspect, miss other things</a:t>
          </a:r>
        </a:p>
      </dsp:txBody>
      <dsp:txXfrm>
        <a:off x="913638" y="4016056"/>
        <a:ext cx="1420291" cy="1235487"/>
      </dsp:txXfrm>
    </dsp:sp>
    <dsp:sp modelId="{47EE48F6-217D-4BB0-BFDE-6F33536C3208}">
      <dsp:nvSpPr>
        <dsp:cNvPr id="0" name=""/>
        <dsp:cNvSpPr/>
      </dsp:nvSpPr>
      <dsp:spPr>
        <a:xfrm>
          <a:off x="2167813" y="2713084"/>
          <a:ext cx="332232" cy="332232"/>
        </a:xfrm>
        <a:prstGeom prst="ellipse">
          <a:avLst/>
        </a:prstGeom>
        <a:gradFill rotWithShape="0">
          <a:gsLst>
            <a:gs pos="0">
              <a:schemeClr val="accent3">
                <a:shade val="50000"/>
                <a:hueOff val="76503"/>
                <a:satOff val="13819"/>
                <a:lumOff val="18186"/>
                <a:alphaOff val="0"/>
                <a:shade val="51000"/>
                <a:satMod val="130000"/>
              </a:schemeClr>
            </a:gs>
            <a:gs pos="80000">
              <a:schemeClr val="accent3">
                <a:shade val="50000"/>
                <a:hueOff val="76503"/>
                <a:satOff val="13819"/>
                <a:lumOff val="18186"/>
                <a:alphaOff val="0"/>
                <a:shade val="93000"/>
                <a:satMod val="130000"/>
              </a:schemeClr>
            </a:gs>
            <a:gs pos="100000">
              <a:schemeClr val="accent3">
                <a:shade val="50000"/>
                <a:hueOff val="76503"/>
                <a:satOff val="13819"/>
                <a:lumOff val="181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0A5CC6A-6201-4455-8844-3C9E6267259B}">
      <dsp:nvSpPr>
        <dsp:cNvPr id="0" name=""/>
        <dsp:cNvSpPr/>
      </dsp:nvSpPr>
      <dsp:spPr>
        <a:xfrm>
          <a:off x="2333929" y="2879200"/>
          <a:ext cx="1744218" cy="2372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043" tIns="0" rIns="0" bIns="0" numCol="1" spcCol="1270" anchor="t" anchorCtr="0">
          <a:noAutofit/>
        </a:bodyPr>
        <a:lstStyle/>
        <a:p>
          <a:pPr marL="0" lvl="0" indent="0" algn="l" defTabSz="622300">
            <a:lnSpc>
              <a:spcPct val="90000"/>
            </a:lnSpc>
            <a:spcBef>
              <a:spcPct val="0"/>
            </a:spcBef>
            <a:spcAft>
              <a:spcPct val="35000"/>
            </a:spcAft>
            <a:buNone/>
          </a:pPr>
          <a:r>
            <a:rPr lang="en-US" sz="1400" b="1" kern="1200" dirty="0">
              <a:latin typeface="Calibri" pitchFamily="34" charset="0"/>
            </a:rPr>
            <a:t>Immediately after: </a:t>
          </a:r>
          <a:r>
            <a:rPr lang="en-US" sz="1400" kern="1200" dirty="0">
              <a:latin typeface="Calibri" pitchFamily="34" charset="0"/>
            </a:rPr>
            <a:t>“post incident amnesia”—failure to remember most of what was observed</a:t>
          </a:r>
        </a:p>
      </dsp:txBody>
      <dsp:txXfrm>
        <a:off x="2333929" y="2879200"/>
        <a:ext cx="1744218" cy="2372344"/>
      </dsp:txXfrm>
    </dsp:sp>
    <dsp:sp modelId="{1BF8D238-51F5-4889-8F0A-7699691A530B}">
      <dsp:nvSpPr>
        <dsp:cNvPr id="0" name=""/>
        <dsp:cNvSpPr/>
      </dsp:nvSpPr>
      <dsp:spPr>
        <a:xfrm>
          <a:off x="3891267" y="1823325"/>
          <a:ext cx="440207" cy="440207"/>
        </a:xfrm>
        <a:prstGeom prst="ellipse">
          <a:avLst/>
        </a:prstGeom>
        <a:gradFill rotWithShape="0">
          <a:gsLst>
            <a:gs pos="0">
              <a:schemeClr val="accent3">
                <a:shade val="50000"/>
                <a:hueOff val="153007"/>
                <a:satOff val="27638"/>
                <a:lumOff val="36372"/>
                <a:alphaOff val="0"/>
                <a:shade val="51000"/>
                <a:satMod val="130000"/>
              </a:schemeClr>
            </a:gs>
            <a:gs pos="80000">
              <a:schemeClr val="accent3">
                <a:shade val="50000"/>
                <a:hueOff val="153007"/>
                <a:satOff val="27638"/>
                <a:lumOff val="36372"/>
                <a:alphaOff val="0"/>
                <a:shade val="93000"/>
                <a:satMod val="130000"/>
              </a:schemeClr>
            </a:gs>
            <a:gs pos="100000">
              <a:schemeClr val="accent3">
                <a:shade val="50000"/>
                <a:hueOff val="153007"/>
                <a:satOff val="27638"/>
                <a:lumOff val="3637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6A013A1-B22C-4680-ACEE-AC471542B9A4}">
      <dsp:nvSpPr>
        <dsp:cNvPr id="0" name=""/>
        <dsp:cNvSpPr/>
      </dsp:nvSpPr>
      <dsp:spPr>
        <a:xfrm>
          <a:off x="4111371" y="2043429"/>
          <a:ext cx="1744218" cy="3208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257" tIns="0" rIns="0" bIns="0" numCol="1" spcCol="1270" anchor="t" anchorCtr="0">
          <a:noAutofit/>
        </a:bodyPr>
        <a:lstStyle/>
        <a:p>
          <a:pPr marL="0" lvl="0" indent="0" algn="l" defTabSz="622300">
            <a:lnSpc>
              <a:spcPct val="90000"/>
            </a:lnSpc>
            <a:spcBef>
              <a:spcPct val="0"/>
            </a:spcBef>
            <a:spcAft>
              <a:spcPct val="35000"/>
            </a:spcAft>
            <a:buNone/>
          </a:pPr>
          <a:r>
            <a:rPr lang="en-US" sz="1400" b="1" kern="1200" dirty="0">
              <a:latin typeface="Calibri" pitchFamily="34" charset="0"/>
            </a:rPr>
            <a:t>After a healthy night’s sleep: </a:t>
          </a:r>
          <a:r>
            <a:rPr lang="en-US" sz="1400" kern="1200" dirty="0">
              <a:latin typeface="Calibri" pitchFamily="34" charset="0"/>
            </a:rPr>
            <a:t>“memory recovery”—result  in remembering  majority of what occurred; probably most ‘pure’ recollection</a:t>
          </a:r>
        </a:p>
      </dsp:txBody>
      <dsp:txXfrm>
        <a:off x="4111371" y="2043429"/>
        <a:ext cx="1744218" cy="3208115"/>
      </dsp:txXfrm>
    </dsp:sp>
    <dsp:sp modelId="{5DFF423B-F14E-40D4-898E-E1193439E303}">
      <dsp:nvSpPr>
        <dsp:cNvPr id="0" name=""/>
        <dsp:cNvSpPr/>
      </dsp:nvSpPr>
      <dsp:spPr>
        <a:xfrm>
          <a:off x="5768378" y="1234651"/>
          <a:ext cx="589711" cy="589711"/>
        </a:xfrm>
        <a:prstGeom prst="ellipse">
          <a:avLst/>
        </a:prstGeom>
        <a:gradFill rotWithShape="0">
          <a:gsLst>
            <a:gs pos="0">
              <a:schemeClr val="accent3">
                <a:shade val="50000"/>
                <a:hueOff val="76503"/>
                <a:satOff val="13819"/>
                <a:lumOff val="18186"/>
                <a:alphaOff val="0"/>
                <a:shade val="51000"/>
                <a:satMod val="130000"/>
              </a:schemeClr>
            </a:gs>
            <a:gs pos="80000">
              <a:schemeClr val="accent3">
                <a:shade val="50000"/>
                <a:hueOff val="76503"/>
                <a:satOff val="13819"/>
                <a:lumOff val="18186"/>
                <a:alphaOff val="0"/>
                <a:shade val="93000"/>
                <a:satMod val="130000"/>
              </a:schemeClr>
            </a:gs>
            <a:gs pos="100000">
              <a:schemeClr val="accent3">
                <a:shade val="50000"/>
                <a:hueOff val="76503"/>
                <a:satOff val="13819"/>
                <a:lumOff val="181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58C1679-3C3C-4BC4-8173-A794CF9DC7F5}">
      <dsp:nvSpPr>
        <dsp:cNvPr id="0" name=""/>
        <dsp:cNvSpPr/>
      </dsp:nvSpPr>
      <dsp:spPr>
        <a:xfrm>
          <a:off x="6063234" y="1529507"/>
          <a:ext cx="1744218" cy="3722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476" tIns="0" rIns="0" bIns="0" numCol="1" spcCol="1270" anchor="t" anchorCtr="0">
          <a:noAutofit/>
        </a:bodyPr>
        <a:lstStyle/>
        <a:p>
          <a:pPr marL="0" lvl="0" indent="0" algn="l" defTabSz="622300">
            <a:lnSpc>
              <a:spcPct val="90000"/>
            </a:lnSpc>
            <a:spcBef>
              <a:spcPct val="0"/>
            </a:spcBef>
            <a:spcAft>
              <a:spcPct val="35000"/>
            </a:spcAft>
            <a:buNone/>
          </a:pPr>
          <a:r>
            <a:rPr lang="en-US" sz="1400" b="1" kern="1200" dirty="0">
              <a:latin typeface="Calibri" pitchFamily="34" charset="0"/>
            </a:rPr>
            <a:t>Within 72 hours: </a:t>
          </a:r>
          <a:r>
            <a:rPr lang="en-US" sz="1400" kern="1200" dirty="0">
              <a:latin typeface="Calibri" pitchFamily="34" charset="0"/>
            </a:rPr>
            <a:t>final &amp; most complete memory—but at least partially reconstructed after normal process of integrating other sources of information</a:t>
          </a:r>
        </a:p>
      </dsp:txBody>
      <dsp:txXfrm>
        <a:off x="6063234" y="1529507"/>
        <a:ext cx="1744218" cy="372203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469ACA1-403C-4CE7-A7D4-561C5725B3DA}" type="datetimeFigureOut">
              <a:rPr lang="en-US" smtClean="0"/>
              <a:t>2/27/2026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CC064E7-C48E-4997-9BE7-6B31B80C8274}" type="slidenum">
              <a:rPr lang="en-US" smtClean="0"/>
              <a:t>‹#›</a:t>
            </a:fld>
            <a:endParaRPr lang="en-US"/>
          </a:p>
        </p:txBody>
      </p:sp>
    </p:spTree>
    <p:extLst>
      <p:ext uri="{BB962C8B-B14F-4D97-AF65-F5344CB8AC3E}">
        <p14:creationId xmlns:p14="http://schemas.microsoft.com/office/powerpoint/2010/main" val="2276658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a:t>
            </a:fld>
            <a:endParaRPr lang="en-US" dirty="0"/>
          </a:p>
        </p:txBody>
      </p:sp>
    </p:spTree>
    <p:extLst>
      <p:ext uri="{BB962C8B-B14F-4D97-AF65-F5344CB8AC3E}">
        <p14:creationId xmlns:p14="http://schemas.microsoft.com/office/powerpoint/2010/main" val="1427780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10</a:t>
            </a:fld>
            <a:endParaRPr lang="en-US"/>
          </a:p>
        </p:txBody>
      </p:sp>
    </p:spTree>
    <p:extLst>
      <p:ext uri="{BB962C8B-B14F-4D97-AF65-F5344CB8AC3E}">
        <p14:creationId xmlns:p14="http://schemas.microsoft.com/office/powerpoint/2010/main" val="118372046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109</a:t>
            </a:fld>
            <a:endParaRPr lang="en-US" dirty="0"/>
          </a:p>
        </p:txBody>
      </p:sp>
    </p:spTree>
    <p:extLst>
      <p:ext uri="{BB962C8B-B14F-4D97-AF65-F5344CB8AC3E}">
        <p14:creationId xmlns:p14="http://schemas.microsoft.com/office/powerpoint/2010/main" val="310775310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110</a:t>
            </a:fld>
            <a:endParaRPr lang="en-US" dirty="0"/>
          </a:p>
        </p:txBody>
      </p:sp>
    </p:spTree>
    <p:extLst>
      <p:ext uri="{BB962C8B-B14F-4D97-AF65-F5344CB8AC3E}">
        <p14:creationId xmlns:p14="http://schemas.microsoft.com/office/powerpoint/2010/main" val="361774725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111</a:t>
            </a:fld>
            <a:endParaRPr lang="en-US" dirty="0"/>
          </a:p>
        </p:txBody>
      </p:sp>
    </p:spTree>
    <p:extLst>
      <p:ext uri="{BB962C8B-B14F-4D97-AF65-F5344CB8AC3E}">
        <p14:creationId xmlns:p14="http://schemas.microsoft.com/office/powerpoint/2010/main" val="94687776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p:spPr>
      </p:sp>
      <p:sp>
        <p:nvSpPr>
          <p:cNvPr id="778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778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ＭＳ Ｐゴシック" panose="020B0600070205080204" pitchFamily="34" charset="-128"/>
              </a:defRPr>
            </a:lvl1pPr>
            <a:lvl2pPr marL="800294" indent="-307805">
              <a:defRPr sz="2500">
                <a:solidFill>
                  <a:schemeClr val="tx1"/>
                </a:solidFill>
                <a:latin typeface="Arial" panose="020B0604020202020204" pitchFamily="34" charset="0"/>
                <a:ea typeface="ＭＳ Ｐゴシック" panose="020B0600070205080204" pitchFamily="34" charset="-128"/>
              </a:defRPr>
            </a:lvl2pPr>
            <a:lvl3pPr marL="1231222" indent="-246244">
              <a:defRPr sz="2500">
                <a:solidFill>
                  <a:schemeClr val="tx1"/>
                </a:solidFill>
                <a:latin typeface="Arial" panose="020B0604020202020204" pitchFamily="34" charset="0"/>
                <a:ea typeface="ＭＳ Ｐゴシック" panose="020B0600070205080204" pitchFamily="34" charset="-128"/>
              </a:defRPr>
            </a:lvl3pPr>
            <a:lvl4pPr marL="1723711" indent="-246244">
              <a:defRPr sz="2500">
                <a:solidFill>
                  <a:schemeClr val="tx1"/>
                </a:solidFill>
                <a:latin typeface="Arial" panose="020B0604020202020204" pitchFamily="34" charset="0"/>
                <a:ea typeface="ＭＳ Ｐゴシック" panose="020B0600070205080204" pitchFamily="34" charset="-128"/>
              </a:defRPr>
            </a:lvl4pPr>
            <a:lvl5pPr marL="2216201" indent="-246244">
              <a:defRPr sz="2500">
                <a:solidFill>
                  <a:schemeClr val="tx1"/>
                </a:solidFill>
                <a:latin typeface="Arial" panose="020B0604020202020204" pitchFamily="34" charset="0"/>
                <a:ea typeface="ＭＳ Ｐゴシック" panose="020B0600070205080204" pitchFamily="34" charset="-128"/>
              </a:defRPr>
            </a:lvl5pPr>
            <a:lvl6pPr marL="2708689" indent="-246244"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3201178" indent="-246244"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3693667" indent="-246244"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4186156" indent="-246244"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fld id="{8C800963-7C5E-4039-9846-3F2DC660D621}" type="slidenum">
              <a:rPr lang="en-US" altLang="en-US" sz="1300"/>
              <a:pPr/>
              <a:t>112</a:t>
            </a:fld>
            <a:endParaRPr lang="en-US" altLang="en-US" sz="1300" dirty="0"/>
          </a:p>
        </p:txBody>
      </p:sp>
    </p:spTree>
    <p:extLst>
      <p:ext uri="{BB962C8B-B14F-4D97-AF65-F5344CB8AC3E}">
        <p14:creationId xmlns:p14="http://schemas.microsoft.com/office/powerpoint/2010/main" val="28106145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113</a:t>
            </a:fld>
            <a:endParaRPr lang="en-US" dirty="0"/>
          </a:p>
        </p:txBody>
      </p:sp>
    </p:spTree>
    <p:extLst>
      <p:ext uri="{BB962C8B-B14F-4D97-AF65-F5344CB8AC3E}">
        <p14:creationId xmlns:p14="http://schemas.microsoft.com/office/powerpoint/2010/main" val="376273677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114</a:t>
            </a:fld>
            <a:endParaRPr lang="en-US" dirty="0"/>
          </a:p>
        </p:txBody>
      </p:sp>
    </p:spTree>
    <p:extLst>
      <p:ext uri="{BB962C8B-B14F-4D97-AF65-F5344CB8AC3E}">
        <p14:creationId xmlns:p14="http://schemas.microsoft.com/office/powerpoint/2010/main" val="225763099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115</a:t>
            </a:fld>
            <a:endParaRPr lang="en-US" dirty="0"/>
          </a:p>
        </p:txBody>
      </p:sp>
    </p:spTree>
    <p:extLst>
      <p:ext uri="{BB962C8B-B14F-4D97-AF65-F5344CB8AC3E}">
        <p14:creationId xmlns:p14="http://schemas.microsoft.com/office/powerpoint/2010/main" val="274988382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116</a:t>
            </a:fld>
            <a:endParaRPr lang="en-US" dirty="0"/>
          </a:p>
        </p:txBody>
      </p:sp>
    </p:spTree>
    <p:extLst>
      <p:ext uri="{BB962C8B-B14F-4D97-AF65-F5344CB8AC3E}">
        <p14:creationId xmlns:p14="http://schemas.microsoft.com/office/powerpoint/2010/main" val="279223728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117</a:t>
            </a:fld>
            <a:endParaRPr lang="en-US" dirty="0"/>
          </a:p>
        </p:txBody>
      </p:sp>
    </p:spTree>
    <p:extLst>
      <p:ext uri="{BB962C8B-B14F-4D97-AF65-F5344CB8AC3E}">
        <p14:creationId xmlns:p14="http://schemas.microsoft.com/office/powerpoint/2010/main" val="222587430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118</a:t>
            </a:fld>
            <a:endParaRPr lang="en-US" dirty="0"/>
          </a:p>
        </p:txBody>
      </p:sp>
    </p:spTree>
    <p:extLst>
      <p:ext uri="{BB962C8B-B14F-4D97-AF65-F5344CB8AC3E}">
        <p14:creationId xmlns:p14="http://schemas.microsoft.com/office/powerpoint/2010/main" val="1174817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11</a:t>
            </a:fld>
            <a:endParaRPr lang="en-US"/>
          </a:p>
        </p:txBody>
      </p:sp>
    </p:spTree>
    <p:extLst>
      <p:ext uri="{BB962C8B-B14F-4D97-AF65-F5344CB8AC3E}">
        <p14:creationId xmlns:p14="http://schemas.microsoft.com/office/powerpoint/2010/main" val="125430109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119</a:t>
            </a:fld>
            <a:endParaRPr lang="en-US" dirty="0"/>
          </a:p>
        </p:txBody>
      </p:sp>
    </p:spTree>
    <p:extLst>
      <p:ext uri="{BB962C8B-B14F-4D97-AF65-F5344CB8AC3E}">
        <p14:creationId xmlns:p14="http://schemas.microsoft.com/office/powerpoint/2010/main" val="168548801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120</a:t>
            </a:fld>
            <a:endParaRPr lang="en-US" dirty="0"/>
          </a:p>
        </p:txBody>
      </p:sp>
    </p:spTree>
    <p:extLst>
      <p:ext uri="{BB962C8B-B14F-4D97-AF65-F5344CB8AC3E}">
        <p14:creationId xmlns:p14="http://schemas.microsoft.com/office/powerpoint/2010/main" val="33219991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121</a:t>
            </a:fld>
            <a:endParaRPr lang="en-US" dirty="0"/>
          </a:p>
        </p:txBody>
      </p:sp>
    </p:spTree>
    <p:extLst>
      <p:ext uri="{BB962C8B-B14F-4D97-AF65-F5344CB8AC3E}">
        <p14:creationId xmlns:p14="http://schemas.microsoft.com/office/powerpoint/2010/main" val="68072092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122</a:t>
            </a:fld>
            <a:endParaRPr lang="en-US" dirty="0"/>
          </a:p>
        </p:txBody>
      </p:sp>
    </p:spTree>
    <p:extLst>
      <p:ext uri="{BB962C8B-B14F-4D97-AF65-F5344CB8AC3E}">
        <p14:creationId xmlns:p14="http://schemas.microsoft.com/office/powerpoint/2010/main" val="58452884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123</a:t>
            </a:fld>
            <a:endParaRPr lang="en-US" dirty="0"/>
          </a:p>
        </p:txBody>
      </p:sp>
    </p:spTree>
    <p:extLst>
      <p:ext uri="{BB962C8B-B14F-4D97-AF65-F5344CB8AC3E}">
        <p14:creationId xmlns:p14="http://schemas.microsoft.com/office/powerpoint/2010/main" val="214299845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124</a:t>
            </a:fld>
            <a:endParaRPr lang="en-US" dirty="0"/>
          </a:p>
        </p:txBody>
      </p:sp>
    </p:spTree>
    <p:extLst>
      <p:ext uri="{BB962C8B-B14F-4D97-AF65-F5344CB8AC3E}">
        <p14:creationId xmlns:p14="http://schemas.microsoft.com/office/powerpoint/2010/main" val="334326927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Garamond" pitchFamily="18" charset="0"/>
              </a:defRPr>
            </a:lvl1pPr>
            <a:lvl2pPr marL="815484" indent="-313647" eaLnBrk="0" hangingPunct="0">
              <a:defRPr sz="2500">
                <a:solidFill>
                  <a:schemeClr val="tx1"/>
                </a:solidFill>
                <a:latin typeface="Garamond" pitchFamily="18" charset="0"/>
              </a:defRPr>
            </a:lvl2pPr>
            <a:lvl3pPr marL="1254591" indent="-250919" eaLnBrk="0" hangingPunct="0">
              <a:defRPr sz="2500">
                <a:solidFill>
                  <a:schemeClr val="tx1"/>
                </a:solidFill>
                <a:latin typeface="Garamond" pitchFamily="18" charset="0"/>
              </a:defRPr>
            </a:lvl3pPr>
            <a:lvl4pPr marL="1756427" indent="-250919" eaLnBrk="0" hangingPunct="0">
              <a:defRPr sz="2500">
                <a:solidFill>
                  <a:schemeClr val="tx1"/>
                </a:solidFill>
                <a:latin typeface="Garamond" pitchFamily="18" charset="0"/>
              </a:defRPr>
            </a:lvl4pPr>
            <a:lvl5pPr marL="2258264" indent="-250919" eaLnBrk="0" hangingPunct="0">
              <a:defRPr sz="2500">
                <a:solidFill>
                  <a:schemeClr val="tx1"/>
                </a:solidFill>
                <a:latin typeface="Garamond" pitchFamily="18" charset="0"/>
              </a:defRPr>
            </a:lvl5pPr>
            <a:lvl6pPr marL="2760099" indent="-250919" eaLnBrk="0" fontAlgn="base" hangingPunct="0">
              <a:spcBef>
                <a:spcPct val="0"/>
              </a:spcBef>
              <a:spcAft>
                <a:spcPct val="0"/>
              </a:spcAft>
              <a:defRPr sz="2500">
                <a:solidFill>
                  <a:schemeClr val="tx1"/>
                </a:solidFill>
                <a:latin typeface="Garamond" pitchFamily="18" charset="0"/>
              </a:defRPr>
            </a:lvl6pPr>
            <a:lvl7pPr marL="3261936" indent="-250919" eaLnBrk="0" fontAlgn="base" hangingPunct="0">
              <a:spcBef>
                <a:spcPct val="0"/>
              </a:spcBef>
              <a:spcAft>
                <a:spcPct val="0"/>
              </a:spcAft>
              <a:defRPr sz="2500">
                <a:solidFill>
                  <a:schemeClr val="tx1"/>
                </a:solidFill>
                <a:latin typeface="Garamond" pitchFamily="18" charset="0"/>
              </a:defRPr>
            </a:lvl7pPr>
            <a:lvl8pPr marL="3763773" indent="-250919" eaLnBrk="0" fontAlgn="base" hangingPunct="0">
              <a:spcBef>
                <a:spcPct val="0"/>
              </a:spcBef>
              <a:spcAft>
                <a:spcPct val="0"/>
              </a:spcAft>
              <a:defRPr sz="2500">
                <a:solidFill>
                  <a:schemeClr val="tx1"/>
                </a:solidFill>
                <a:latin typeface="Garamond" pitchFamily="18" charset="0"/>
              </a:defRPr>
            </a:lvl8pPr>
            <a:lvl9pPr marL="4265607" indent="-250919" eaLnBrk="0" fontAlgn="base" hangingPunct="0">
              <a:spcBef>
                <a:spcPct val="0"/>
              </a:spcBef>
              <a:spcAft>
                <a:spcPct val="0"/>
              </a:spcAft>
              <a:defRPr sz="2500">
                <a:solidFill>
                  <a:schemeClr val="tx1"/>
                </a:solidFill>
                <a:latin typeface="Garamond" pitchFamily="18" charset="0"/>
              </a:defRPr>
            </a:lvl9pPr>
          </a:lstStyle>
          <a:p>
            <a:pPr eaLnBrk="1" hangingPunct="1"/>
            <a:r>
              <a:rPr lang="en-US" altLang="en-US" sz="1300" dirty="0"/>
              <a:t>Sexual Assault Victim Interviews</a:t>
            </a:r>
          </a:p>
        </p:txBody>
      </p:sp>
      <p:sp>
        <p:nvSpPr>
          <p:cNvPr id="481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Garamond" pitchFamily="18" charset="0"/>
              </a:defRPr>
            </a:lvl1pPr>
            <a:lvl2pPr marL="815484" indent="-313647" eaLnBrk="0" hangingPunct="0">
              <a:defRPr sz="2500">
                <a:solidFill>
                  <a:schemeClr val="tx1"/>
                </a:solidFill>
                <a:latin typeface="Garamond" pitchFamily="18" charset="0"/>
              </a:defRPr>
            </a:lvl2pPr>
            <a:lvl3pPr marL="1254591" indent="-250919" eaLnBrk="0" hangingPunct="0">
              <a:defRPr sz="2500">
                <a:solidFill>
                  <a:schemeClr val="tx1"/>
                </a:solidFill>
                <a:latin typeface="Garamond" pitchFamily="18" charset="0"/>
              </a:defRPr>
            </a:lvl3pPr>
            <a:lvl4pPr marL="1756427" indent="-250919" eaLnBrk="0" hangingPunct="0">
              <a:defRPr sz="2500">
                <a:solidFill>
                  <a:schemeClr val="tx1"/>
                </a:solidFill>
                <a:latin typeface="Garamond" pitchFamily="18" charset="0"/>
              </a:defRPr>
            </a:lvl4pPr>
            <a:lvl5pPr marL="2258264" indent="-250919" eaLnBrk="0" hangingPunct="0">
              <a:defRPr sz="2500">
                <a:solidFill>
                  <a:schemeClr val="tx1"/>
                </a:solidFill>
                <a:latin typeface="Garamond" pitchFamily="18" charset="0"/>
              </a:defRPr>
            </a:lvl5pPr>
            <a:lvl6pPr marL="2760099" indent="-250919" eaLnBrk="0" fontAlgn="base" hangingPunct="0">
              <a:spcBef>
                <a:spcPct val="0"/>
              </a:spcBef>
              <a:spcAft>
                <a:spcPct val="0"/>
              </a:spcAft>
              <a:defRPr sz="2500">
                <a:solidFill>
                  <a:schemeClr val="tx1"/>
                </a:solidFill>
                <a:latin typeface="Garamond" pitchFamily="18" charset="0"/>
              </a:defRPr>
            </a:lvl6pPr>
            <a:lvl7pPr marL="3261936" indent="-250919" eaLnBrk="0" fontAlgn="base" hangingPunct="0">
              <a:spcBef>
                <a:spcPct val="0"/>
              </a:spcBef>
              <a:spcAft>
                <a:spcPct val="0"/>
              </a:spcAft>
              <a:defRPr sz="2500">
                <a:solidFill>
                  <a:schemeClr val="tx1"/>
                </a:solidFill>
                <a:latin typeface="Garamond" pitchFamily="18" charset="0"/>
              </a:defRPr>
            </a:lvl7pPr>
            <a:lvl8pPr marL="3763773" indent="-250919" eaLnBrk="0" fontAlgn="base" hangingPunct="0">
              <a:spcBef>
                <a:spcPct val="0"/>
              </a:spcBef>
              <a:spcAft>
                <a:spcPct val="0"/>
              </a:spcAft>
              <a:defRPr sz="2500">
                <a:solidFill>
                  <a:schemeClr val="tx1"/>
                </a:solidFill>
                <a:latin typeface="Garamond" pitchFamily="18" charset="0"/>
              </a:defRPr>
            </a:lvl8pPr>
            <a:lvl9pPr marL="4265607" indent="-250919" eaLnBrk="0" fontAlgn="base" hangingPunct="0">
              <a:spcBef>
                <a:spcPct val="0"/>
              </a:spcBef>
              <a:spcAft>
                <a:spcPct val="0"/>
              </a:spcAft>
              <a:defRPr sz="2500">
                <a:solidFill>
                  <a:schemeClr val="tx1"/>
                </a:solidFill>
                <a:latin typeface="Garamond" pitchFamily="18" charset="0"/>
              </a:defRPr>
            </a:lvl9pPr>
          </a:lstStyle>
          <a:p>
            <a:pPr eaLnBrk="1" hangingPunct="1"/>
            <a:fld id="{90CE0DD7-DAE9-4166-A1D7-C4E94C0BE4E5}" type="slidenum">
              <a:rPr lang="en-US" altLang="en-US" sz="1300"/>
              <a:pPr eaLnBrk="1" hangingPunct="1"/>
              <a:t>125</a:t>
            </a:fld>
            <a:endParaRPr lang="en-US" altLang="en-US" sz="1300" dirty="0"/>
          </a:p>
        </p:txBody>
      </p:sp>
      <p:sp>
        <p:nvSpPr>
          <p:cNvPr id="48132" name="Rectangle 2"/>
          <p:cNvSpPr>
            <a:spLocks noGrp="1" noRot="1" noChangeAspect="1" noChangeArrowheads="1" noTextEdit="1"/>
          </p:cNvSpPr>
          <p:nvPr>
            <p:ph type="sldImg"/>
          </p:nvPr>
        </p:nvSpPr>
        <p:spPr>
          <a:solidFill>
            <a:srgbClr val="FFFFFF"/>
          </a:solidFill>
          <a:ln/>
        </p:spPr>
      </p:sp>
      <p:sp>
        <p:nvSpPr>
          <p:cNvPr id="48133"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57286039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126</a:t>
            </a:fld>
            <a:endParaRPr lang="en-US" dirty="0"/>
          </a:p>
        </p:txBody>
      </p:sp>
    </p:spTree>
    <p:extLst>
      <p:ext uri="{BB962C8B-B14F-4D97-AF65-F5344CB8AC3E}">
        <p14:creationId xmlns:p14="http://schemas.microsoft.com/office/powerpoint/2010/main" val="342784277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127</a:t>
            </a:fld>
            <a:endParaRPr lang="en-US" dirty="0"/>
          </a:p>
        </p:txBody>
      </p:sp>
    </p:spTree>
    <p:extLst>
      <p:ext uri="{BB962C8B-B14F-4D97-AF65-F5344CB8AC3E}">
        <p14:creationId xmlns:p14="http://schemas.microsoft.com/office/powerpoint/2010/main" val="323142493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128</a:t>
            </a:fld>
            <a:endParaRPr lang="en-US" dirty="0"/>
          </a:p>
        </p:txBody>
      </p:sp>
    </p:spTree>
    <p:extLst>
      <p:ext uri="{BB962C8B-B14F-4D97-AF65-F5344CB8AC3E}">
        <p14:creationId xmlns:p14="http://schemas.microsoft.com/office/powerpoint/2010/main" val="468431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12</a:t>
            </a:fld>
            <a:endParaRPr lang="en-US"/>
          </a:p>
        </p:txBody>
      </p:sp>
    </p:spTree>
    <p:extLst>
      <p:ext uri="{BB962C8B-B14F-4D97-AF65-F5344CB8AC3E}">
        <p14:creationId xmlns:p14="http://schemas.microsoft.com/office/powerpoint/2010/main" val="391973839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129</a:t>
            </a:fld>
            <a:endParaRPr lang="en-US" dirty="0"/>
          </a:p>
        </p:txBody>
      </p:sp>
    </p:spTree>
    <p:extLst>
      <p:ext uri="{BB962C8B-B14F-4D97-AF65-F5344CB8AC3E}">
        <p14:creationId xmlns:p14="http://schemas.microsoft.com/office/powerpoint/2010/main" val="5053089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130</a:t>
            </a:fld>
            <a:endParaRPr lang="en-US" dirty="0"/>
          </a:p>
        </p:txBody>
      </p:sp>
    </p:spTree>
    <p:extLst>
      <p:ext uri="{BB962C8B-B14F-4D97-AF65-F5344CB8AC3E}">
        <p14:creationId xmlns:p14="http://schemas.microsoft.com/office/powerpoint/2010/main" val="35788057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131</a:t>
            </a:fld>
            <a:endParaRPr lang="en-US" dirty="0"/>
          </a:p>
        </p:txBody>
      </p:sp>
    </p:spTree>
    <p:extLst>
      <p:ext uri="{BB962C8B-B14F-4D97-AF65-F5344CB8AC3E}">
        <p14:creationId xmlns:p14="http://schemas.microsoft.com/office/powerpoint/2010/main" val="347126256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132</a:t>
            </a:fld>
            <a:endParaRPr lang="en-US" dirty="0"/>
          </a:p>
        </p:txBody>
      </p:sp>
    </p:spTree>
    <p:extLst>
      <p:ext uri="{BB962C8B-B14F-4D97-AF65-F5344CB8AC3E}">
        <p14:creationId xmlns:p14="http://schemas.microsoft.com/office/powerpoint/2010/main" val="377073771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Garamond" pitchFamily="18" charset="0"/>
              </a:defRPr>
            </a:lvl1pPr>
            <a:lvl2pPr marL="815484" indent="-313647" eaLnBrk="0" hangingPunct="0">
              <a:defRPr sz="2500">
                <a:solidFill>
                  <a:schemeClr val="tx1"/>
                </a:solidFill>
                <a:latin typeface="Garamond" pitchFamily="18" charset="0"/>
              </a:defRPr>
            </a:lvl2pPr>
            <a:lvl3pPr marL="1254591" indent="-250919" eaLnBrk="0" hangingPunct="0">
              <a:defRPr sz="2500">
                <a:solidFill>
                  <a:schemeClr val="tx1"/>
                </a:solidFill>
                <a:latin typeface="Garamond" pitchFamily="18" charset="0"/>
              </a:defRPr>
            </a:lvl3pPr>
            <a:lvl4pPr marL="1756427" indent="-250919" eaLnBrk="0" hangingPunct="0">
              <a:defRPr sz="2500">
                <a:solidFill>
                  <a:schemeClr val="tx1"/>
                </a:solidFill>
                <a:latin typeface="Garamond" pitchFamily="18" charset="0"/>
              </a:defRPr>
            </a:lvl4pPr>
            <a:lvl5pPr marL="2258264" indent="-250919" eaLnBrk="0" hangingPunct="0">
              <a:defRPr sz="2500">
                <a:solidFill>
                  <a:schemeClr val="tx1"/>
                </a:solidFill>
                <a:latin typeface="Garamond" pitchFamily="18" charset="0"/>
              </a:defRPr>
            </a:lvl5pPr>
            <a:lvl6pPr marL="2760099" indent="-250919" eaLnBrk="0" fontAlgn="base" hangingPunct="0">
              <a:spcBef>
                <a:spcPct val="0"/>
              </a:spcBef>
              <a:spcAft>
                <a:spcPct val="0"/>
              </a:spcAft>
              <a:defRPr sz="2500">
                <a:solidFill>
                  <a:schemeClr val="tx1"/>
                </a:solidFill>
                <a:latin typeface="Garamond" pitchFamily="18" charset="0"/>
              </a:defRPr>
            </a:lvl6pPr>
            <a:lvl7pPr marL="3261936" indent="-250919" eaLnBrk="0" fontAlgn="base" hangingPunct="0">
              <a:spcBef>
                <a:spcPct val="0"/>
              </a:spcBef>
              <a:spcAft>
                <a:spcPct val="0"/>
              </a:spcAft>
              <a:defRPr sz="2500">
                <a:solidFill>
                  <a:schemeClr val="tx1"/>
                </a:solidFill>
                <a:latin typeface="Garamond" pitchFamily="18" charset="0"/>
              </a:defRPr>
            </a:lvl7pPr>
            <a:lvl8pPr marL="3763773" indent="-250919" eaLnBrk="0" fontAlgn="base" hangingPunct="0">
              <a:spcBef>
                <a:spcPct val="0"/>
              </a:spcBef>
              <a:spcAft>
                <a:spcPct val="0"/>
              </a:spcAft>
              <a:defRPr sz="2500">
                <a:solidFill>
                  <a:schemeClr val="tx1"/>
                </a:solidFill>
                <a:latin typeface="Garamond" pitchFamily="18" charset="0"/>
              </a:defRPr>
            </a:lvl8pPr>
            <a:lvl9pPr marL="4265607" indent="-250919" eaLnBrk="0" fontAlgn="base" hangingPunct="0">
              <a:spcBef>
                <a:spcPct val="0"/>
              </a:spcBef>
              <a:spcAft>
                <a:spcPct val="0"/>
              </a:spcAft>
              <a:defRPr sz="2500">
                <a:solidFill>
                  <a:schemeClr val="tx1"/>
                </a:solidFill>
                <a:latin typeface="Garamond" pitchFamily="18" charset="0"/>
              </a:defRPr>
            </a:lvl9pPr>
          </a:lstStyle>
          <a:p>
            <a:pPr eaLnBrk="1" hangingPunct="1"/>
            <a:r>
              <a:rPr lang="en-US" altLang="en-US" sz="1300" dirty="0"/>
              <a:t>Sexual Assault Victim Interviews</a:t>
            </a:r>
          </a:p>
        </p:txBody>
      </p:sp>
      <p:sp>
        <p:nvSpPr>
          <p:cNvPr id="491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Garamond" pitchFamily="18" charset="0"/>
              </a:defRPr>
            </a:lvl1pPr>
            <a:lvl2pPr marL="815484" indent="-313647" eaLnBrk="0" hangingPunct="0">
              <a:defRPr sz="2500">
                <a:solidFill>
                  <a:schemeClr val="tx1"/>
                </a:solidFill>
                <a:latin typeface="Garamond" pitchFamily="18" charset="0"/>
              </a:defRPr>
            </a:lvl2pPr>
            <a:lvl3pPr marL="1254591" indent="-250919" eaLnBrk="0" hangingPunct="0">
              <a:defRPr sz="2500">
                <a:solidFill>
                  <a:schemeClr val="tx1"/>
                </a:solidFill>
                <a:latin typeface="Garamond" pitchFamily="18" charset="0"/>
              </a:defRPr>
            </a:lvl3pPr>
            <a:lvl4pPr marL="1756427" indent="-250919" eaLnBrk="0" hangingPunct="0">
              <a:defRPr sz="2500">
                <a:solidFill>
                  <a:schemeClr val="tx1"/>
                </a:solidFill>
                <a:latin typeface="Garamond" pitchFamily="18" charset="0"/>
              </a:defRPr>
            </a:lvl4pPr>
            <a:lvl5pPr marL="2258264" indent="-250919" eaLnBrk="0" hangingPunct="0">
              <a:defRPr sz="2500">
                <a:solidFill>
                  <a:schemeClr val="tx1"/>
                </a:solidFill>
                <a:latin typeface="Garamond" pitchFamily="18" charset="0"/>
              </a:defRPr>
            </a:lvl5pPr>
            <a:lvl6pPr marL="2760099" indent="-250919" eaLnBrk="0" fontAlgn="base" hangingPunct="0">
              <a:spcBef>
                <a:spcPct val="0"/>
              </a:spcBef>
              <a:spcAft>
                <a:spcPct val="0"/>
              </a:spcAft>
              <a:defRPr sz="2500">
                <a:solidFill>
                  <a:schemeClr val="tx1"/>
                </a:solidFill>
                <a:latin typeface="Garamond" pitchFamily="18" charset="0"/>
              </a:defRPr>
            </a:lvl6pPr>
            <a:lvl7pPr marL="3261936" indent="-250919" eaLnBrk="0" fontAlgn="base" hangingPunct="0">
              <a:spcBef>
                <a:spcPct val="0"/>
              </a:spcBef>
              <a:spcAft>
                <a:spcPct val="0"/>
              </a:spcAft>
              <a:defRPr sz="2500">
                <a:solidFill>
                  <a:schemeClr val="tx1"/>
                </a:solidFill>
                <a:latin typeface="Garamond" pitchFamily="18" charset="0"/>
              </a:defRPr>
            </a:lvl7pPr>
            <a:lvl8pPr marL="3763773" indent="-250919" eaLnBrk="0" fontAlgn="base" hangingPunct="0">
              <a:spcBef>
                <a:spcPct val="0"/>
              </a:spcBef>
              <a:spcAft>
                <a:spcPct val="0"/>
              </a:spcAft>
              <a:defRPr sz="2500">
                <a:solidFill>
                  <a:schemeClr val="tx1"/>
                </a:solidFill>
                <a:latin typeface="Garamond" pitchFamily="18" charset="0"/>
              </a:defRPr>
            </a:lvl8pPr>
            <a:lvl9pPr marL="4265607" indent="-250919" eaLnBrk="0" fontAlgn="base" hangingPunct="0">
              <a:spcBef>
                <a:spcPct val="0"/>
              </a:spcBef>
              <a:spcAft>
                <a:spcPct val="0"/>
              </a:spcAft>
              <a:defRPr sz="2500">
                <a:solidFill>
                  <a:schemeClr val="tx1"/>
                </a:solidFill>
                <a:latin typeface="Garamond" pitchFamily="18" charset="0"/>
              </a:defRPr>
            </a:lvl9pPr>
          </a:lstStyle>
          <a:p>
            <a:pPr eaLnBrk="1" hangingPunct="1"/>
            <a:fld id="{C6E434E5-68DF-4731-9EE2-20F5121EEBC1}" type="slidenum">
              <a:rPr lang="en-US" altLang="en-US" sz="1300"/>
              <a:pPr eaLnBrk="1" hangingPunct="1"/>
              <a:t>133</a:t>
            </a:fld>
            <a:endParaRPr lang="en-US" altLang="en-US" sz="1300" dirty="0"/>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9060716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134</a:t>
            </a:fld>
            <a:endParaRPr lang="en-US" dirty="0"/>
          </a:p>
        </p:txBody>
      </p:sp>
    </p:spTree>
    <p:extLst>
      <p:ext uri="{BB962C8B-B14F-4D97-AF65-F5344CB8AC3E}">
        <p14:creationId xmlns:p14="http://schemas.microsoft.com/office/powerpoint/2010/main" val="198258803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135</a:t>
            </a:fld>
            <a:endParaRPr lang="en-US" dirty="0"/>
          </a:p>
        </p:txBody>
      </p:sp>
    </p:spTree>
    <p:extLst>
      <p:ext uri="{BB962C8B-B14F-4D97-AF65-F5344CB8AC3E}">
        <p14:creationId xmlns:p14="http://schemas.microsoft.com/office/powerpoint/2010/main" val="427893208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136</a:t>
            </a:fld>
            <a:endParaRPr lang="en-US" dirty="0"/>
          </a:p>
        </p:txBody>
      </p:sp>
    </p:spTree>
    <p:extLst>
      <p:ext uri="{BB962C8B-B14F-4D97-AF65-F5344CB8AC3E}">
        <p14:creationId xmlns:p14="http://schemas.microsoft.com/office/powerpoint/2010/main" val="168981132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137</a:t>
            </a:fld>
            <a:endParaRPr lang="en-US" dirty="0"/>
          </a:p>
        </p:txBody>
      </p:sp>
    </p:spTree>
    <p:extLst>
      <p:ext uri="{BB962C8B-B14F-4D97-AF65-F5344CB8AC3E}">
        <p14:creationId xmlns:p14="http://schemas.microsoft.com/office/powerpoint/2010/main" val="82082703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138</a:t>
            </a:fld>
            <a:endParaRPr lang="en-US" dirty="0"/>
          </a:p>
        </p:txBody>
      </p:sp>
    </p:spTree>
    <p:extLst>
      <p:ext uri="{BB962C8B-B14F-4D97-AF65-F5344CB8AC3E}">
        <p14:creationId xmlns:p14="http://schemas.microsoft.com/office/powerpoint/2010/main" val="3341272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13</a:t>
            </a:fld>
            <a:endParaRPr lang="en-US"/>
          </a:p>
        </p:txBody>
      </p:sp>
    </p:spTree>
    <p:extLst>
      <p:ext uri="{BB962C8B-B14F-4D97-AF65-F5344CB8AC3E}">
        <p14:creationId xmlns:p14="http://schemas.microsoft.com/office/powerpoint/2010/main" val="221656072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140</a:t>
            </a:fld>
            <a:endParaRPr lang="en-US" dirty="0"/>
          </a:p>
        </p:txBody>
      </p:sp>
    </p:spTree>
    <p:extLst>
      <p:ext uri="{BB962C8B-B14F-4D97-AF65-F5344CB8AC3E}">
        <p14:creationId xmlns:p14="http://schemas.microsoft.com/office/powerpoint/2010/main" val="425996955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141</a:t>
            </a:fld>
            <a:endParaRPr lang="en-US" dirty="0"/>
          </a:p>
        </p:txBody>
      </p:sp>
    </p:spTree>
    <p:extLst>
      <p:ext uri="{BB962C8B-B14F-4D97-AF65-F5344CB8AC3E}">
        <p14:creationId xmlns:p14="http://schemas.microsoft.com/office/powerpoint/2010/main" val="297358327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142</a:t>
            </a:fld>
            <a:endParaRPr lang="en-US" dirty="0"/>
          </a:p>
        </p:txBody>
      </p:sp>
    </p:spTree>
    <p:extLst>
      <p:ext uri="{BB962C8B-B14F-4D97-AF65-F5344CB8AC3E}">
        <p14:creationId xmlns:p14="http://schemas.microsoft.com/office/powerpoint/2010/main" val="404457644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143</a:t>
            </a:fld>
            <a:endParaRPr lang="en-US" dirty="0"/>
          </a:p>
        </p:txBody>
      </p:sp>
    </p:spTree>
    <p:extLst>
      <p:ext uri="{BB962C8B-B14F-4D97-AF65-F5344CB8AC3E}">
        <p14:creationId xmlns:p14="http://schemas.microsoft.com/office/powerpoint/2010/main" val="342970794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144</a:t>
            </a:fld>
            <a:endParaRPr lang="en-US" dirty="0"/>
          </a:p>
        </p:txBody>
      </p:sp>
    </p:spTree>
    <p:extLst>
      <p:ext uri="{BB962C8B-B14F-4D97-AF65-F5344CB8AC3E}">
        <p14:creationId xmlns:p14="http://schemas.microsoft.com/office/powerpoint/2010/main" val="212004225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146</a:t>
            </a:fld>
            <a:endParaRPr lang="en-US" dirty="0"/>
          </a:p>
        </p:txBody>
      </p:sp>
    </p:spTree>
    <p:extLst>
      <p:ext uri="{BB962C8B-B14F-4D97-AF65-F5344CB8AC3E}">
        <p14:creationId xmlns:p14="http://schemas.microsoft.com/office/powerpoint/2010/main" val="385701362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147</a:t>
            </a:fld>
            <a:endParaRPr lang="en-US" dirty="0"/>
          </a:p>
        </p:txBody>
      </p:sp>
    </p:spTree>
    <p:extLst>
      <p:ext uri="{BB962C8B-B14F-4D97-AF65-F5344CB8AC3E}">
        <p14:creationId xmlns:p14="http://schemas.microsoft.com/office/powerpoint/2010/main" val="145721587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148</a:t>
            </a:fld>
            <a:endParaRPr lang="en-US" dirty="0"/>
          </a:p>
        </p:txBody>
      </p:sp>
    </p:spTree>
    <p:extLst>
      <p:ext uri="{BB962C8B-B14F-4D97-AF65-F5344CB8AC3E}">
        <p14:creationId xmlns:p14="http://schemas.microsoft.com/office/powerpoint/2010/main" val="299682210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149</a:t>
            </a:fld>
            <a:endParaRPr lang="en-US" dirty="0"/>
          </a:p>
        </p:txBody>
      </p:sp>
    </p:spTree>
    <p:extLst>
      <p:ext uri="{BB962C8B-B14F-4D97-AF65-F5344CB8AC3E}">
        <p14:creationId xmlns:p14="http://schemas.microsoft.com/office/powerpoint/2010/main" val="160467953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953B0A-020D-42B5-BA0C-FCA7D1105D79}" type="slidenum">
              <a:rPr lang="en-US" smtClean="0"/>
              <a:t>150</a:t>
            </a:fld>
            <a:endParaRPr lang="en-US" dirty="0"/>
          </a:p>
        </p:txBody>
      </p:sp>
    </p:spTree>
    <p:extLst>
      <p:ext uri="{BB962C8B-B14F-4D97-AF65-F5344CB8AC3E}">
        <p14:creationId xmlns:p14="http://schemas.microsoft.com/office/powerpoint/2010/main" val="131341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14</a:t>
            </a:fld>
            <a:endParaRPr lang="en-US"/>
          </a:p>
        </p:txBody>
      </p:sp>
    </p:spTree>
    <p:extLst>
      <p:ext uri="{BB962C8B-B14F-4D97-AF65-F5344CB8AC3E}">
        <p14:creationId xmlns:p14="http://schemas.microsoft.com/office/powerpoint/2010/main" val="189577924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151</a:t>
            </a:fld>
            <a:endParaRPr lang="en-US" dirty="0"/>
          </a:p>
        </p:txBody>
      </p:sp>
    </p:spTree>
    <p:extLst>
      <p:ext uri="{BB962C8B-B14F-4D97-AF65-F5344CB8AC3E}">
        <p14:creationId xmlns:p14="http://schemas.microsoft.com/office/powerpoint/2010/main" val="362586691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152</a:t>
            </a:fld>
            <a:endParaRPr lang="en-US" dirty="0"/>
          </a:p>
        </p:txBody>
      </p:sp>
    </p:spTree>
    <p:extLst>
      <p:ext uri="{BB962C8B-B14F-4D97-AF65-F5344CB8AC3E}">
        <p14:creationId xmlns:p14="http://schemas.microsoft.com/office/powerpoint/2010/main" val="117209076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153</a:t>
            </a:fld>
            <a:endParaRPr lang="en-US" dirty="0"/>
          </a:p>
        </p:txBody>
      </p:sp>
    </p:spTree>
    <p:extLst>
      <p:ext uri="{BB962C8B-B14F-4D97-AF65-F5344CB8AC3E}">
        <p14:creationId xmlns:p14="http://schemas.microsoft.com/office/powerpoint/2010/main" val="680661776"/>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154</a:t>
            </a:fld>
            <a:endParaRPr lang="en-US" dirty="0"/>
          </a:p>
        </p:txBody>
      </p:sp>
    </p:spTree>
    <p:extLst>
      <p:ext uri="{BB962C8B-B14F-4D97-AF65-F5344CB8AC3E}">
        <p14:creationId xmlns:p14="http://schemas.microsoft.com/office/powerpoint/2010/main" val="3503652953"/>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155</a:t>
            </a:fld>
            <a:endParaRPr lang="en-US" dirty="0"/>
          </a:p>
        </p:txBody>
      </p:sp>
    </p:spTree>
    <p:extLst>
      <p:ext uri="{BB962C8B-B14F-4D97-AF65-F5344CB8AC3E}">
        <p14:creationId xmlns:p14="http://schemas.microsoft.com/office/powerpoint/2010/main" val="360772538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156</a:t>
            </a:fld>
            <a:endParaRPr lang="en-US" dirty="0"/>
          </a:p>
        </p:txBody>
      </p:sp>
    </p:spTree>
    <p:extLst>
      <p:ext uri="{BB962C8B-B14F-4D97-AF65-F5344CB8AC3E}">
        <p14:creationId xmlns:p14="http://schemas.microsoft.com/office/powerpoint/2010/main" val="325024862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157</a:t>
            </a:fld>
            <a:endParaRPr lang="en-US" dirty="0"/>
          </a:p>
        </p:txBody>
      </p:sp>
    </p:spTree>
    <p:extLst>
      <p:ext uri="{BB962C8B-B14F-4D97-AF65-F5344CB8AC3E}">
        <p14:creationId xmlns:p14="http://schemas.microsoft.com/office/powerpoint/2010/main" val="401018530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158</a:t>
            </a:fld>
            <a:endParaRPr lang="en-US" dirty="0"/>
          </a:p>
        </p:txBody>
      </p:sp>
    </p:spTree>
    <p:extLst>
      <p:ext uri="{BB962C8B-B14F-4D97-AF65-F5344CB8AC3E}">
        <p14:creationId xmlns:p14="http://schemas.microsoft.com/office/powerpoint/2010/main" val="4121688372"/>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160</a:t>
            </a:fld>
            <a:endParaRPr lang="en-US" dirty="0"/>
          </a:p>
        </p:txBody>
      </p:sp>
    </p:spTree>
    <p:extLst>
      <p:ext uri="{BB962C8B-B14F-4D97-AF65-F5344CB8AC3E}">
        <p14:creationId xmlns:p14="http://schemas.microsoft.com/office/powerpoint/2010/main" val="419376859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161</a:t>
            </a:fld>
            <a:endParaRPr lang="en-US" dirty="0"/>
          </a:p>
        </p:txBody>
      </p:sp>
    </p:spTree>
    <p:extLst>
      <p:ext uri="{BB962C8B-B14F-4D97-AF65-F5344CB8AC3E}">
        <p14:creationId xmlns:p14="http://schemas.microsoft.com/office/powerpoint/2010/main" val="3253709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15</a:t>
            </a:fld>
            <a:endParaRPr lang="en-US"/>
          </a:p>
        </p:txBody>
      </p:sp>
    </p:spTree>
    <p:extLst>
      <p:ext uri="{BB962C8B-B14F-4D97-AF65-F5344CB8AC3E}">
        <p14:creationId xmlns:p14="http://schemas.microsoft.com/office/powerpoint/2010/main" val="617058455"/>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707CA6-E429-4C83-A196-3AC6E0E6E593}" type="slidenum">
              <a:rPr lang="en-US" smtClean="0"/>
              <a:t>162</a:t>
            </a:fld>
            <a:endParaRPr lang="en-US" dirty="0"/>
          </a:p>
        </p:txBody>
      </p:sp>
    </p:spTree>
    <p:extLst>
      <p:ext uri="{BB962C8B-B14F-4D97-AF65-F5344CB8AC3E}">
        <p14:creationId xmlns:p14="http://schemas.microsoft.com/office/powerpoint/2010/main" val="3424075655"/>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707CA6-E429-4C83-A196-3AC6E0E6E593}" type="slidenum">
              <a:rPr lang="en-US" smtClean="0"/>
              <a:t>163</a:t>
            </a:fld>
            <a:endParaRPr lang="en-US" dirty="0"/>
          </a:p>
        </p:txBody>
      </p:sp>
    </p:spTree>
    <p:extLst>
      <p:ext uri="{BB962C8B-B14F-4D97-AF65-F5344CB8AC3E}">
        <p14:creationId xmlns:p14="http://schemas.microsoft.com/office/powerpoint/2010/main" val="2824436142"/>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164</a:t>
            </a:fld>
            <a:endParaRPr lang="en-US" dirty="0"/>
          </a:p>
        </p:txBody>
      </p:sp>
    </p:spTree>
    <p:extLst>
      <p:ext uri="{BB962C8B-B14F-4D97-AF65-F5344CB8AC3E}">
        <p14:creationId xmlns:p14="http://schemas.microsoft.com/office/powerpoint/2010/main" val="1943891241"/>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165</a:t>
            </a:fld>
            <a:endParaRPr lang="en-US" dirty="0"/>
          </a:p>
        </p:txBody>
      </p:sp>
    </p:spTree>
    <p:extLst>
      <p:ext uri="{BB962C8B-B14F-4D97-AF65-F5344CB8AC3E}">
        <p14:creationId xmlns:p14="http://schemas.microsoft.com/office/powerpoint/2010/main" val="2141908242"/>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166</a:t>
            </a:fld>
            <a:endParaRPr lang="en-US" dirty="0"/>
          </a:p>
        </p:txBody>
      </p:sp>
    </p:spTree>
    <p:extLst>
      <p:ext uri="{BB962C8B-B14F-4D97-AF65-F5344CB8AC3E}">
        <p14:creationId xmlns:p14="http://schemas.microsoft.com/office/powerpoint/2010/main" val="246043557"/>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167</a:t>
            </a:fld>
            <a:endParaRPr lang="en-US" dirty="0"/>
          </a:p>
        </p:txBody>
      </p:sp>
    </p:spTree>
    <p:extLst>
      <p:ext uri="{BB962C8B-B14F-4D97-AF65-F5344CB8AC3E}">
        <p14:creationId xmlns:p14="http://schemas.microsoft.com/office/powerpoint/2010/main" val="104437997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168</a:t>
            </a:fld>
            <a:endParaRPr lang="en-US" dirty="0"/>
          </a:p>
        </p:txBody>
      </p:sp>
    </p:spTree>
    <p:extLst>
      <p:ext uri="{BB962C8B-B14F-4D97-AF65-F5344CB8AC3E}">
        <p14:creationId xmlns:p14="http://schemas.microsoft.com/office/powerpoint/2010/main" val="1693590150"/>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169</a:t>
            </a:fld>
            <a:endParaRPr lang="en-US" dirty="0"/>
          </a:p>
        </p:txBody>
      </p:sp>
    </p:spTree>
    <p:extLst>
      <p:ext uri="{BB962C8B-B14F-4D97-AF65-F5344CB8AC3E}">
        <p14:creationId xmlns:p14="http://schemas.microsoft.com/office/powerpoint/2010/main" val="191159885"/>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170</a:t>
            </a:fld>
            <a:endParaRPr lang="en-US" dirty="0"/>
          </a:p>
        </p:txBody>
      </p:sp>
    </p:spTree>
    <p:extLst>
      <p:ext uri="{BB962C8B-B14F-4D97-AF65-F5344CB8AC3E}">
        <p14:creationId xmlns:p14="http://schemas.microsoft.com/office/powerpoint/2010/main" val="176846874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171</a:t>
            </a:fld>
            <a:endParaRPr lang="en-US" dirty="0"/>
          </a:p>
        </p:txBody>
      </p:sp>
    </p:spTree>
    <p:extLst>
      <p:ext uri="{BB962C8B-B14F-4D97-AF65-F5344CB8AC3E}">
        <p14:creationId xmlns:p14="http://schemas.microsoft.com/office/powerpoint/2010/main" val="592533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16</a:t>
            </a:fld>
            <a:endParaRPr lang="en-US"/>
          </a:p>
        </p:txBody>
      </p:sp>
    </p:spTree>
    <p:extLst>
      <p:ext uri="{BB962C8B-B14F-4D97-AF65-F5344CB8AC3E}">
        <p14:creationId xmlns:p14="http://schemas.microsoft.com/office/powerpoint/2010/main" val="3133978959"/>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37F48-D485-49AB-BF6E-DE5EA95E8848}" type="slidenum">
              <a:rPr lang="en-US" smtClean="0"/>
              <a:t>172</a:t>
            </a:fld>
            <a:endParaRPr lang="en-US" dirty="0"/>
          </a:p>
        </p:txBody>
      </p:sp>
    </p:spTree>
    <p:extLst>
      <p:ext uri="{BB962C8B-B14F-4D97-AF65-F5344CB8AC3E}">
        <p14:creationId xmlns:p14="http://schemas.microsoft.com/office/powerpoint/2010/main" val="3961384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17</a:t>
            </a:fld>
            <a:endParaRPr lang="en-US"/>
          </a:p>
        </p:txBody>
      </p:sp>
    </p:spTree>
    <p:extLst>
      <p:ext uri="{BB962C8B-B14F-4D97-AF65-F5344CB8AC3E}">
        <p14:creationId xmlns:p14="http://schemas.microsoft.com/office/powerpoint/2010/main" val="4156623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18</a:t>
            </a:fld>
            <a:endParaRPr lang="en-US"/>
          </a:p>
        </p:txBody>
      </p:sp>
    </p:spTree>
    <p:extLst>
      <p:ext uri="{BB962C8B-B14F-4D97-AF65-F5344CB8AC3E}">
        <p14:creationId xmlns:p14="http://schemas.microsoft.com/office/powerpoint/2010/main" val="3459616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19</a:t>
            </a:fld>
            <a:endParaRPr lang="en-US"/>
          </a:p>
        </p:txBody>
      </p:sp>
    </p:spTree>
    <p:extLst>
      <p:ext uri="{BB962C8B-B14F-4D97-AF65-F5344CB8AC3E}">
        <p14:creationId xmlns:p14="http://schemas.microsoft.com/office/powerpoint/2010/main" val="549101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2</a:t>
            </a:fld>
            <a:endParaRPr lang="en-US"/>
          </a:p>
        </p:txBody>
      </p:sp>
    </p:spTree>
    <p:extLst>
      <p:ext uri="{BB962C8B-B14F-4D97-AF65-F5344CB8AC3E}">
        <p14:creationId xmlns:p14="http://schemas.microsoft.com/office/powerpoint/2010/main" val="2558434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20</a:t>
            </a:fld>
            <a:endParaRPr lang="en-US"/>
          </a:p>
        </p:txBody>
      </p:sp>
    </p:spTree>
    <p:extLst>
      <p:ext uri="{BB962C8B-B14F-4D97-AF65-F5344CB8AC3E}">
        <p14:creationId xmlns:p14="http://schemas.microsoft.com/office/powerpoint/2010/main" val="4032791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21</a:t>
            </a:fld>
            <a:endParaRPr lang="en-US"/>
          </a:p>
        </p:txBody>
      </p:sp>
    </p:spTree>
    <p:extLst>
      <p:ext uri="{BB962C8B-B14F-4D97-AF65-F5344CB8AC3E}">
        <p14:creationId xmlns:p14="http://schemas.microsoft.com/office/powerpoint/2010/main" val="665925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22</a:t>
            </a:fld>
            <a:endParaRPr lang="en-US"/>
          </a:p>
        </p:txBody>
      </p:sp>
    </p:spTree>
    <p:extLst>
      <p:ext uri="{BB962C8B-B14F-4D97-AF65-F5344CB8AC3E}">
        <p14:creationId xmlns:p14="http://schemas.microsoft.com/office/powerpoint/2010/main" val="2516602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23</a:t>
            </a:fld>
            <a:endParaRPr lang="en-US"/>
          </a:p>
        </p:txBody>
      </p:sp>
    </p:spTree>
    <p:extLst>
      <p:ext uri="{BB962C8B-B14F-4D97-AF65-F5344CB8AC3E}">
        <p14:creationId xmlns:p14="http://schemas.microsoft.com/office/powerpoint/2010/main" val="2484403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24</a:t>
            </a:fld>
            <a:endParaRPr lang="en-US"/>
          </a:p>
        </p:txBody>
      </p:sp>
    </p:spTree>
    <p:extLst>
      <p:ext uri="{BB962C8B-B14F-4D97-AF65-F5344CB8AC3E}">
        <p14:creationId xmlns:p14="http://schemas.microsoft.com/office/powerpoint/2010/main" val="1081157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25</a:t>
            </a:fld>
            <a:endParaRPr lang="en-US"/>
          </a:p>
        </p:txBody>
      </p:sp>
    </p:spTree>
    <p:extLst>
      <p:ext uri="{BB962C8B-B14F-4D97-AF65-F5344CB8AC3E}">
        <p14:creationId xmlns:p14="http://schemas.microsoft.com/office/powerpoint/2010/main" val="206892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26</a:t>
            </a:fld>
            <a:endParaRPr lang="en-US"/>
          </a:p>
        </p:txBody>
      </p:sp>
    </p:spTree>
    <p:extLst>
      <p:ext uri="{BB962C8B-B14F-4D97-AF65-F5344CB8AC3E}">
        <p14:creationId xmlns:p14="http://schemas.microsoft.com/office/powerpoint/2010/main" val="2873443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27</a:t>
            </a:fld>
            <a:endParaRPr lang="en-US"/>
          </a:p>
        </p:txBody>
      </p:sp>
    </p:spTree>
    <p:extLst>
      <p:ext uri="{BB962C8B-B14F-4D97-AF65-F5344CB8AC3E}">
        <p14:creationId xmlns:p14="http://schemas.microsoft.com/office/powerpoint/2010/main" val="32837530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28</a:t>
            </a:fld>
            <a:endParaRPr lang="en-US"/>
          </a:p>
        </p:txBody>
      </p:sp>
    </p:spTree>
    <p:extLst>
      <p:ext uri="{BB962C8B-B14F-4D97-AF65-F5344CB8AC3E}">
        <p14:creationId xmlns:p14="http://schemas.microsoft.com/office/powerpoint/2010/main" val="20934219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29</a:t>
            </a:fld>
            <a:endParaRPr lang="en-US"/>
          </a:p>
        </p:txBody>
      </p:sp>
    </p:spTree>
    <p:extLst>
      <p:ext uri="{BB962C8B-B14F-4D97-AF65-F5344CB8AC3E}">
        <p14:creationId xmlns:p14="http://schemas.microsoft.com/office/powerpoint/2010/main" val="4249636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pPr defTabSz="966612">
              <a:defRPr/>
            </a:pPr>
            <a:fld id="{EB937F48-D485-49AB-BF6E-DE5EA95E8848}" type="slidenum">
              <a:rPr lang="en-US">
                <a:solidFill>
                  <a:prstClr val="black"/>
                </a:solidFill>
                <a:latin typeface="Calibri"/>
              </a:rPr>
              <a:pPr defTabSz="966612">
                <a:defRPr/>
              </a:pPr>
              <a:t>3</a:t>
            </a:fld>
            <a:endParaRPr lang="en-US" dirty="0">
              <a:solidFill>
                <a:prstClr val="black"/>
              </a:solidFill>
              <a:latin typeface="Calibri"/>
            </a:endParaRPr>
          </a:p>
        </p:txBody>
      </p:sp>
    </p:spTree>
    <p:extLst>
      <p:ext uri="{BB962C8B-B14F-4D97-AF65-F5344CB8AC3E}">
        <p14:creationId xmlns:p14="http://schemas.microsoft.com/office/powerpoint/2010/main" val="27593974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30</a:t>
            </a:fld>
            <a:endParaRPr lang="en-US"/>
          </a:p>
        </p:txBody>
      </p:sp>
    </p:spTree>
    <p:extLst>
      <p:ext uri="{BB962C8B-B14F-4D97-AF65-F5344CB8AC3E}">
        <p14:creationId xmlns:p14="http://schemas.microsoft.com/office/powerpoint/2010/main" val="2916010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31</a:t>
            </a:fld>
            <a:endParaRPr lang="en-US"/>
          </a:p>
        </p:txBody>
      </p:sp>
    </p:spTree>
    <p:extLst>
      <p:ext uri="{BB962C8B-B14F-4D97-AF65-F5344CB8AC3E}">
        <p14:creationId xmlns:p14="http://schemas.microsoft.com/office/powerpoint/2010/main" val="41820996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32</a:t>
            </a:fld>
            <a:endParaRPr lang="en-US"/>
          </a:p>
        </p:txBody>
      </p:sp>
    </p:spTree>
    <p:extLst>
      <p:ext uri="{BB962C8B-B14F-4D97-AF65-F5344CB8AC3E}">
        <p14:creationId xmlns:p14="http://schemas.microsoft.com/office/powerpoint/2010/main" val="913931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Garamond" pitchFamily="18" charset="0"/>
              </a:defRPr>
            </a:lvl1pPr>
            <a:lvl2pPr marL="815484" indent="-313647" eaLnBrk="0" hangingPunct="0">
              <a:defRPr sz="2500">
                <a:solidFill>
                  <a:schemeClr val="tx1"/>
                </a:solidFill>
                <a:latin typeface="Garamond" pitchFamily="18" charset="0"/>
              </a:defRPr>
            </a:lvl2pPr>
            <a:lvl3pPr marL="1254591" indent="-250919" eaLnBrk="0" hangingPunct="0">
              <a:defRPr sz="2500">
                <a:solidFill>
                  <a:schemeClr val="tx1"/>
                </a:solidFill>
                <a:latin typeface="Garamond" pitchFamily="18" charset="0"/>
              </a:defRPr>
            </a:lvl3pPr>
            <a:lvl4pPr marL="1756427" indent="-250919" eaLnBrk="0" hangingPunct="0">
              <a:defRPr sz="2500">
                <a:solidFill>
                  <a:schemeClr val="tx1"/>
                </a:solidFill>
                <a:latin typeface="Garamond" pitchFamily="18" charset="0"/>
              </a:defRPr>
            </a:lvl4pPr>
            <a:lvl5pPr marL="2258264" indent="-250919" eaLnBrk="0" hangingPunct="0">
              <a:defRPr sz="2500">
                <a:solidFill>
                  <a:schemeClr val="tx1"/>
                </a:solidFill>
                <a:latin typeface="Garamond" pitchFamily="18" charset="0"/>
              </a:defRPr>
            </a:lvl5pPr>
            <a:lvl6pPr marL="2760099" indent="-250919" eaLnBrk="0" fontAlgn="base" hangingPunct="0">
              <a:spcBef>
                <a:spcPct val="0"/>
              </a:spcBef>
              <a:spcAft>
                <a:spcPct val="0"/>
              </a:spcAft>
              <a:defRPr sz="2500">
                <a:solidFill>
                  <a:schemeClr val="tx1"/>
                </a:solidFill>
                <a:latin typeface="Garamond" pitchFamily="18" charset="0"/>
              </a:defRPr>
            </a:lvl6pPr>
            <a:lvl7pPr marL="3261936" indent="-250919" eaLnBrk="0" fontAlgn="base" hangingPunct="0">
              <a:spcBef>
                <a:spcPct val="0"/>
              </a:spcBef>
              <a:spcAft>
                <a:spcPct val="0"/>
              </a:spcAft>
              <a:defRPr sz="2500">
                <a:solidFill>
                  <a:schemeClr val="tx1"/>
                </a:solidFill>
                <a:latin typeface="Garamond" pitchFamily="18" charset="0"/>
              </a:defRPr>
            </a:lvl7pPr>
            <a:lvl8pPr marL="3763773" indent="-250919" eaLnBrk="0" fontAlgn="base" hangingPunct="0">
              <a:spcBef>
                <a:spcPct val="0"/>
              </a:spcBef>
              <a:spcAft>
                <a:spcPct val="0"/>
              </a:spcAft>
              <a:defRPr sz="2500">
                <a:solidFill>
                  <a:schemeClr val="tx1"/>
                </a:solidFill>
                <a:latin typeface="Garamond" pitchFamily="18" charset="0"/>
              </a:defRPr>
            </a:lvl8pPr>
            <a:lvl9pPr marL="4265607" indent="-250919" eaLnBrk="0" fontAlgn="base" hangingPunct="0">
              <a:spcBef>
                <a:spcPct val="0"/>
              </a:spcBef>
              <a:spcAft>
                <a:spcPct val="0"/>
              </a:spcAft>
              <a:defRPr sz="2500">
                <a:solidFill>
                  <a:schemeClr val="tx1"/>
                </a:solidFill>
                <a:latin typeface="Garamond" pitchFamily="18" charset="0"/>
              </a:defRPr>
            </a:lvl9pPr>
          </a:lstStyle>
          <a:p>
            <a:pPr eaLnBrk="1" hangingPunct="1"/>
            <a:r>
              <a:rPr lang="en-US" altLang="en-US" sz="1300" dirty="0"/>
              <a:t>Sexual Assault Victim Interviews</a:t>
            </a:r>
          </a:p>
        </p:txBody>
      </p:sp>
      <p:sp>
        <p:nvSpPr>
          <p:cNvPr id="491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Garamond" pitchFamily="18" charset="0"/>
              </a:defRPr>
            </a:lvl1pPr>
            <a:lvl2pPr marL="815484" indent="-313647" eaLnBrk="0" hangingPunct="0">
              <a:defRPr sz="2500">
                <a:solidFill>
                  <a:schemeClr val="tx1"/>
                </a:solidFill>
                <a:latin typeface="Garamond" pitchFamily="18" charset="0"/>
              </a:defRPr>
            </a:lvl2pPr>
            <a:lvl3pPr marL="1254591" indent="-250919" eaLnBrk="0" hangingPunct="0">
              <a:defRPr sz="2500">
                <a:solidFill>
                  <a:schemeClr val="tx1"/>
                </a:solidFill>
                <a:latin typeface="Garamond" pitchFamily="18" charset="0"/>
              </a:defRPr>
            </a:lvl3pPr>
            <a:lvl4pPr marL="1756427" indent="-250919" eaLnBrk="0" hangingPunct="0">
              <a:defRPr sz="2500">
                <a:solidFill>
                  <a:schemeClr val="tx1"/>
                </a:solidFill>
                <a:latin typeface="Garamond" pitchFamily="18" charset="0"/>
              </a:defRPr>
            </a:lvl4pPr>
            <a:lvl5pPr marL="2258264" indent="-250919" eaLnBrk="0" hangingPunct="0">
              <a:defRPr sz="2500">
                <a:solidFill>
                  <a:schemeClr val="tx1"/>
                </a:solidFill>
                <a:latin typeface="Garamond" pitchFamily="18" charset="0"/>
              </a:defRPr>
            </a:lvl5pPr>
            <a:lvl6pPr marL="2760099" indent="-250919" eaLnBrk="0" fontAlgn="base" hangingPunct="0">
              <a:spcBef>
                <a:spcPct val="0"/>
              </a:spcBef>
              <a:spcAft>
                <a:spcPct val="0"/>
              </a:spcAft>
              <a:defRPr sz="2500">
                <a:solidFill>
                  <a:schemeClr val="tx1"/>
                </a:solidFill>
                <a:latin typeface="Garamond" pitchFamily="18" charset="0"/>
              </a:defRPr>
            </a:lvl6pPr>
            <a:lvl7pPr marL="3261936" indent="-250919" eaLnBrk="0" fontAlgn="base" hangingPunct="0">
              <a:spcBef>
                <a:spcPct val="0"/>
              </a:spcBef>
              <a:spcAft>
                <a:spcPct val="0"/>
              </a:spcAft>
              <a:defRPr sz="2500">
                <a:solidFill>
                  <a:schemeClr val="tx1"/>
                </a:solidFill>
                <a:latin typeface="Garamond" pitchFamily="18" charset="0"/>
              </a:defRPr>
            </a:lvl7pPr>
            <a:lvl8pPr marL="3763773" indent="-250919" eaLnBrk="0" fontAlgn="base" hangingPunct="0">
              <a:spcBef>
                <a:spcPct val="0"/>
              </a:spcBef>
              <a:spcAft>
                <a:spcPct val="0"/>
              </a:spcAft>
              <a:defRPr sz="2500">
                <a:solidFill>
                  <a:schemeClr val="tx1"/>
                </a:solidFill>
                <a:latin typeface="Garamond" pitchFamily="18" charset="0"/>
              </a:defRPr>
            </a:lvl8pPr>
            <a:lvl9pPr marL="4265607" indent="-250919" eaLnBrk="0" fontAlgn="base" hangingPunct="0">
              <a:spcBef>
                <a:spcPct val="0"/>
              </a:spcBef>
              <a:spcAft>
                <a:spcPct val="0"/>
              </a:spcAft>
              <a:defRPr sz="2500">
                <a:solidFill>
                  <a:schemeClr val="tx1"/>
                </a:solidFill>
                <a:latin typeface="Garamond" pitchFamily="18" charset="0"/>
              </a:defRPr>
            </a:lvl9pPr>
          </a:lstStyle>
          <a:p>
            <a:pPr eaLnBrk="1" hangingPunct="1"/>
            <a:fld id="{C6E434E5-68DF-4731-9EE2-20F5121EEBC1}" type="slidenum">
              <a:rPr lang="en-US" altLang="en-US" sz="1300"/>
              <a:pPr eaLnBrk="1" hangingPunct="1"/>
              <a:t>41</a:t>
            </a:fld>
            <a:endParaRPr lang="en-US" altLang="en-US" sz="1300" dirty="0"/>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126535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EB937F48-D485-49AB-BF6E-DE5EA95E8848}" type="slidenum">
              <a:rPr lang="en-US">
                <a:solidFill>
                  <a:prstClr val="black"/>
                </a:solidFill>
                <a:latin typeface="Calibri"/>
              </a:rPr>
              <a:pPr defTabSz="966612">
                <a:defRPr/>
              </a:pPr>
              <a:t>42</a:t>
            </a:fld>
            <a:endParaRPr lang="en-US" dirty="0">
              <a:solidFill>
                <a:prstClr val="black"/>
              </a:solidFill>
              <a:latin typeface="Calibri"/>
            </a:endParaRPr>
          </a:p>
        </p:txBody>
      </p:sp>
    </p:spTree>
    <p:extLst>
      <p:ext uri="{BB962C8B-B14F-4D97-AF65-F5344CB8AC3E}">
        <p14:creationId xmlns:p14="http://schemas.microsoft.com/office/powerpoint/2010/main" val="9928998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43</a:t>
            </a:fld>
            <a:endParaRPr lang="en-US" dirty="0"/>
          </a:p>
        </p:txBody>
      </p:sp>
    </p:spTree>
    <p:extLst>
      <p:ext uri="{BB962C8B-B14F-4D97-AF65-F5344CB8AC3E}">
        <p14:creationId xmlns:p14="http://schemas.microsoft.com/office/powerpoint/2010/main" val="33908143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44</a:t>
            </a:fld>
            <a:endParaRPr lang="en-US" dirty="0"/>
          </a:p>
        </p:txBody>
      </p:sp>
    </p:spTree>
    <p:extLst>
      <p:ext uri="{BB962C8B-B14F-4D97-AF65-F5344CB8AC3E}">
        <p14:creationId xmlns:p14="http://schemas.microsoft.com/office/powerpoint/2010/main" val="6960044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45</a:t>
            </a:fld>
            <a:endParaRPr lang="en-US" dirty="0"/>
          </a:p>
        </p:txBody>
      </p:sp>
    </p:spTree>
    <p:extLst>
      <p:ext uri="{BB962C8B-B14F-4D97-AF65-F5344CB8AC3E}">
        <p14:creationId xmlns:p14="http://schemas.microsoft.com/office/powerpoint/2010/main" val="26391826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46</a:t>
            </a:fld>
            <a:endParaRPr lang="en-US" dirty="0"/>
          </a:p>
        </p:txBody>
      </p:sp>
    </p:spTree>
    <p:extLst>
      <p:ext uri="{BB962C8B-B14F-4D97-AF65-F5344CB8AC3E}">
        <p14:creationId xmlns:p14="http://schemas.microsoft.com/office/powerpoint/2010/main" val="34777649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47</a:t>
            </a:fld>
            <a:endParaRPr lang="en-US" dirty="0"/>
          </a:p>
        </p:txBody>
      </p:sp>
    </p:spTree>
    <p:extLst>
      <p:ext uri="{BB962C8B-B14F-4D97-AF65-F5344CB8AC3E}">
        <p14:creationId xmlns:p14="http://schemas.microsoft.com/office/powerpoint/2010/main" val="90272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EB937F48-D485-49AB-BF6E-DE5EA95E8848}" type="slidenum">
              <a:rPr lang="en-US">
                <a:solidFill>
                  <a:prstClr val="black"/>
                </a:solidFill>
                <a:latin typeface="Calibri"/>
              </a:rPr>
              <a:pPr defTabSz="966612">
                <a:defRPr/>
              </a:pPr>
              <a:t>4</a:t>
            </a:fld>
            <a:endParaRPr lang="en-US" dirty="0">
              <a:solidFill>
                <a:prstClr val="black"/>
              </a:solidFill>
              <a:latin typeface="Calibri"/>
            </a:endParaRPr>
          </a:p>
        </p:txBody>
      </p:sp>
    </p:spTree>
    <p:extLst>
      <p:ext uri="{BB962C8B-B14F-4D97-AF65-F5344CB8AC3E}">
        <p14:creationId xmlns:p14="http://schemas.microsoft.com/office/powerpoint/2010/main" val="37770147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48</a:t>
            </a:fld>
            <a:endParaRPr lang="en-US" dirty="0"/>
          </a:p>
        </p:txBody>
      </p:sp>
    </p:spTree>
    <p:extLst>
      <p:ext uri="{BB962C8B-B14F-4D97-AF65-F5344CB8AC3E}">
        <p14:creationId xmlns:p14="http://schemas.microsoft.com/office/powerpoint/2010/main" val="25905755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49</a:t>
            </a:fld>
            <a:endParaRPr lang="en-US" dirty="0"/>
          </a:p>
        </p:txBody>
      </p:sp>
    </p:spTree>
    <p:extLst>
      <p:ext uri="{BB962C8B-B14F-4D97-AF65-F5344CB8AC3E}">
        <p14:creationId xmlns:p14="http://schemas.microsoft.com/office/powerpoint/2010/main" val="10040746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50</a:t>
            </a:fld>
            <a:endParaRPr lang="en-US" dirty="0"/>
          </a:p>
        </p:txBody>
      </p:sp>
    </p:spTree>
    <p:extLst>
      <p:ext uri="{BB962C8B-B14F-4D97-AF65-F5344CB8AC3E}">
        <p14:creationId xmlns:p14="http://schemas.microsoft.com/office/powerpoint/2010/main" val="40535928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51</a:t>
            </a:fld>
            <a:endParaRPr lang="en-US" dirty="0"/>
          </a:p>
        </p:txBody>
      </p:sp>
    </p:spTree>
    <p:extLst>
      <p:ext uri="{BB962C8B-B14F-4D97-AF65-F5344CB8AC3E}">
        <p14:creationId xmlns:p14="http://schemas.microsoft.com/office/powerpoint/2010/main" val="6199790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52</a:t>
            </a:fld>
            <a:endParaRPr lang="en-US" dirty="0"/>
          </a:p>
        </p:txBody>
      </p:sp>
    </p:spTree>
    <p:extLst>
      <p:ext uri="{BB962C8B-B14F-4D97-AF65-F5344CB8AC3E}">
        <p14:creationId xmlns:p14="http://schemas.microsoft.com/office/powerpoint/2010/main" val="3217919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53</a:t>
            </a:fld>
            <a:endParaRPr lang="en-US" dirty="0"/>
          </a:p>
        </p:txBody>
      </p:sp>
    </p:spTree>
    <p:extLst>
      <p:ext uri="{BB962C8B-B14F-4D97-AF65-F5344CB8AC3E}">
        <p14:creationId xmlns:p14="http://schemas.microsoft.com/office/powerpoint/2010/main" val="42033571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34507D-9D70-4723-A314-2B9D300FA705}" type="slidenum">
              <a:rPr lang="en-US" smtClean="0"/>
              <a:t>54</a:t>
            </a:fld>
            <a:endParaRPr lang="en-US" dirty="0"/>
          </a:p>
        </p:txBody>
      </p:sp>
    </p:spTree>
    <p:extLst>
      <p:ext uri="{BB962C8B-B14F-4D97-AF65-F5344CB8AC3E}">
        <p14:creationId xmlns:p14="http://schemas.microsoft.com/office/powerpoint/2010/main" val="17017366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34507D-9D70-4723-A314-2B9D300FA705}" type="slidenum">
              <a:rPr lang="en-US" smtClean="0"/>
              <a:t>55</a:t>
            </a:fld>
            <a:endParaRPr lang="en-US" dirty="0"/>
          </a:p>
        </p:txBody>
      </p:sp>
    </p:spTree>
    <p:extLst>
      <p:ext uri="{BB962C8B-B14F-4D97-AF65-F5344CB8AC3E}">
        <p14:creationId xmlns:p14="http://schemas.microsoft.com/office/powerpoint/2010/main" val="22133127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56</a:t>
            </a:fld>
            <a:endParaRPr lang="en-US" dirty="0"/>
          </a:p>
        </p:txBody>
      </p:sp>
    </p:spTree>
    <p:extLst>
      <p:ext uri="{BB962C8B-B14F-4D97-AF65-F5344CB8AC3E}">
        <p14:creationId xmlns:p14="http://schemas.microsoft.com/office/powerpoint/2010/main" val="25570791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57</a:t>
            </a:fld>
            <a:endParaRPr lang="en-US" dirty="0"/>
          </a:p>
        </p:txBody>
      </p:sp>
    </p:spTree>
    <p:extLst>
      <p:ext uri="{BB962C8B-B14F-4D97-AF65-F5344CB8AC3E}">
        <p14:creationId xmlns:p14="http://schemas.microsoft.com/office/powerpoint/2010/main" val="122155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5</a:t>
            </a:fld>
            <a:endParaRPr lang="en-US"/>
          </a:p>
        </p:txBody>
      </p:sp>
    </p:spTree>
    <p:extLst>
      <p:ext uri="{BB962C8B-B14F-4D97-AF65-F5344CB8AC3E}">
        <p14:creationId xmlns:p14="http://schemas.microsoft.com/office/powerpoint/2010/main" val="2865347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58</a:t>
            </a:fld>
            <a:endParaRPr lang="en-US" dirty="0"/>
          </a:p>
        </p:txBody>
      </p:sp>
    </p:spTree>
    <p:extLst>
      <p:ext uri="{BB962C8B-B14F-4D97-AF65-F5344CB8AC3E}">
        <p14:creationId xmlns:p14="http://schemas.microsoft.com/office/powerpoint/2010/main" val="26425082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59</a:t>
            </a:fld>
            <a:endParaRPr lang="en-US" dirty="0"/>
          </a:p>
        </p:txBody>
      </p:sp>
    </p:spTree>
    <p:extLst>
      <p:ext uri="{BB962C8B-B14F-4D97-AF65-F5344CB8AC3E}">
        <p14:creationId xmlns:p14="http://schemas.microsoft.com/office/powerpoint/2010/main" val="22089619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60</a:t>
            </a:fld>
            <a:endParaRPr lang="en-US" dirty="0"/>
          </a:p>
        </p:txBody>
      </p:sp>
    </p:spTree>
    <p:extLst>
      <p:ext uri="{BB962C8B-B14F-4D97-AF65-F5344CB8AC3E}">
        <p14:creationId xmlns:p14="http://schemas.microsoft.com/office/powerpoint/2010/main" val="8447504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61</a:t>
            </a:fld>
            <a:endParaRPr lang="en-US" dirty="0"/>
          </a:p>
        </p:txBody>
      </p:sp>
    </p:spTree>
    <p:extLst>
      <p:ext uri="{BB962C8B-B14F-4D97-AF65-F5344CB8AC3E}">
        <p14:creationId xmlns:p14="http://schemas.microsoft.com/office/powerpoint/2010/main" val="23431589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62</a:t>
            </a:fld>
            <a:endParaRPr lang="en-US" dirty="0"/>
          </a:p>
        </p:txBody>
      </p:sp>
    </p:spTree>
    <p:extLst>
      <p:ext uri="{BB962C8B-B14F-4D97-AF65-F5344CB8AC3E}">
        <p14:creationId xmlns:p14="http://schemas.microsoft.com/office/powerpoint/2010/main" val="8885073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63</a:t>
            </a:fld>
            <a:endParaRPr lang="en-US" dirty="0"/>
          </a:p>
        </p:txBody>
      </p:sp>
    </p:spTree>
    <p:extLst>
      <p:ext uri="{BB962C8B-B14F-4D97-AF65-F5344CB8AC3E}">
        <p14:creationId xmlns:p14="http://schemas.microsoft.com/office/powerpoint/2010/main" val="36524093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64</a:t>
            </a:fld>
            <a:endParaRPr lang="en-US" dirty="0"/>
          </a:p>
        </p:txBody>
      </p:sp>
    </p:spTree>
    <p:extLst>
      <p:ext uri="{BB962C8B-B14F-4D97-AF65-F5344CB8AC3E}">
        <p14:creationId xmlns:p14="http://schemas.microsoft.com/office/powerpoint/2010/main" val="1110573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65</a:t>
            </a:fld>
            <a:endParaRPr lang="en-US" dirty="0"/>
          </a:p>
        </p:txBody>
      </p:sp>
    </p:spTree>
    <p:extLst>
      <p:ext uri="{BB962C8B-B14F-4D97-AF65-F5344CB8AC3E}">
        <p14:creationId xmlns:p14="http://schemas.microsoft.com/office/powerpoint/2010/main" val="5203562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66</a:t>
            </a:fld>
            <a:endParaRPr lang="en-US" dirty="0"/>
          </a:p>
        </p:txBody>
      </p:sp>
    </p:spTree>
    <p:extLst>
      <p:ext uri="{BB962C8B-B14F-4D97-AF65-F5344CB8AC3E}">
        <p14:creationId xmlns:p14="http://schemas.microsoft.com/office/powerpoint/2010/main" val="22730536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67</a:t>
            </a:fld>
            <a:endParaRPr lang="en-US" dirty="0"/>
          </a:p>
        </p:txBody>
      </p:sp>
    </p:spTree>
    <p:extLst>
      <p:ext uri="{BB962C8B-B14F-4D97-AF65-F5344CB8AC3E}">
        <p14:creationId xmlns:p14="http://schemas.microsoft.com/office/powerpoint/2010/main" val="1682828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6</a:t>
            </a:fld>
            <a:endParaRPr lang="en-US"/>
          </a:p>
        </p:txBody>
      </p:sp>
    </p:spTree>
    <p:extLst>
      <p:ext uri="{BB962C8B-B14F-4D97-AF65-F5344CB8AC3E}">
        <p14:creationId xmlns:p14="http://schemas.microsoft.com/office/powerpoint/2010/main" val="16662332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68</a:t>
            </a:fld>
            <a:endParaRPr lang="en-US" dirty="0"/>
          </a:p>
        </p:txBody>
      </p:sp>
    </p:spTree>
    <p:extLst>
      <p:ext uri="{BB962C8B-B14F-4D97-AF65-F5344CB8AC3E}">
        <p14:creationId xmlns:p14="http://schemas.microsoft.com/office/powerpoint/2010/main" val="37822336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69</a:t>
            </a:fld>
            <a:endParaRPr lang="en-US" dirty="0"/>
          </a:p>
        </p:txBody>
      </p:sp>
    </p:spTree>
    <p:extLst>
      <p:ext uri="{BB962C8B-B14F-4D97-AF65-F5344CB8AC3E}">
        <p14:creationId xmlns:p14="http://schemas.microsoft.com/office/powerpoint/2010/main" val="20404651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70</a:t>
            </a:fld>
            <a:endParaRPr lang="en-US" dirty="0"/>
          </a:p>
        </p:txBody>
      </p:sp>
    </p:spTree>
    <p:extLst>
      <p:ext uri="{BB962C8B-B14F-4D97-AF65-F5344CB8AC3E}">
        <p14:creationId xmlns:p14="http://schemas.microsoft.com/office/powerpoint/2010/main" val="21955502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71</a:t>
            </a:fld>
            <a:endParaRPr lang="en-US" dirty="0"/>
          </a:p>
        </p:txBody>
      </p:sp>
    </p:spTree>
    <p:extLst>
      <p:ext uri="{BB962C8B-B14F-4D97-AF65-F5344CB8AC3E}">
        <p14:creationId xmlns:p14="http://schemas.microsoft.com/office/powerpoint/2010/main" val="18871668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72</a:t>
            </a:fld>
            <a:endParaRPr lang="en-US" dirty="0"/>
          </a:p>
        </p:txBody>
      </p:sp>
    </p:spTree>
    <p:extLst>
      <p:ext uri="{BB962C8B-B14F-4D97-AF65-F5344CB8AC3E}">
        <p14:creationId xmlns:p14="http://schemas.microsoft.com/office/powerpoint/2010/main" val="33650004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73</a:t>
            </a:fld>
            <a:endParaRPr lang="en-US" dirty="0"/>
          </a:p>
        </p:txBody>
      </p:sp>
    </p:spTree>
    <p:extLst>
      <p:ext uri="{BB962C8B-B14F-4D97-AF65-F5344CB8AC3E}">
        <p14:creationId xmlns:p14="http://schemas.microsoft.com/office/powerpoint/2010/main" val="10208671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74</a:t>
            </a:fld>
            <a:endParaRPr lang="en-US" dirty="0"/>
          </a:p>
        </p:txBody>
      </p:sp>
    </p:spTree>
    <p:extLst>
      <p:ext uri="{BB962C8B-B14F-4D97-AF65-F5344CB8AC3E}">
        <p14:creationId xmlns:p14="http://schemas.microsoft.com/office/powerpoint/2010/main" val="35745930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75</a:t>
            </a:fld>
            <a:endParaRPr lang="en-US" dirty="0"/>
          </a:p>
        </p:txBody>
      </p:sp>
    </p:spTree>
    <p:extLst>
      <p:ext uri="{BB962C8B-B14F-4D97-AF65-F5344CB8AC3E}">
        <p14:creationId xmlns:p14="http://schemas.microsoft.com/office/powerpoint/2010/main" val="13771787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76</a:t>
            </a:fld>
            <a:endParaRPr lang="en-US" dirty="0"/>
          </a:p>
        </p:txBody>
      </p:sp>
    </p:spTree>
    <p:extLst>
      <p:ext uri="{BB962C8B-B14F-4D97-AF65-F5344CB8AC3E}">
        <p14:creationId xmlns:p14="http://schemas.microsoft.com/office/powerpoint/2010/main" val="28032045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77</a:t>
            </a:fld>
            <a:endParaRPr lang="en-US" dirty="0"/>
          </a:p>
        </p:txBody>
      </p:sp>
    </p:spTree>
    <p:extLst>
      <p:ext uri="{BB962C8B-B14F-4D97-AF65-F5344CB8AC3E}">
        <p14:creationId xmlns:p14="http://schemas.microsoft.com/office/powerpoint/2010/main" val="760810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7</a:t>
            </a:fld>
            <a:endParaRPr lang="en-US"/>
          </a:p>
        </p:txBody>
      </p:sp>
    </p:spTree>
    <p:extLst>
      <p:ext uri="{BB962C8B-B14F-4D97-AF65-F5344CB8AC3E}">
        <p14:creationId xmlns:p14="http://schemas.microsoft.com/office/powerpoint/2010/main" val="38106201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78</a:t>
            </a:fld>
            <a:endParaRPr lang="en-US" dirty="0"/>
          </a:p>
        </p:txBody>
      </p:sp>
    </p:spTree>
    <p:extLst>
      <p:ext uri="{BB962C8B-B14F-4D97-AF65-F5344CB8AC3E}">
        <p14:creationId xmlns:p14="http://schemas.microsoft.com/office/powerpoint/2010/main" val="10190067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79</a:t>
            </a:fld>
            <a:endParaRPr lang="en-US" dirty="0"/>
          </a:p>
        </p:txBody>
      </p:sp>
    </p:spTree>
    <p:extLst>
      <p:ext uri="{BB962C8B-B14F-4D97-AF65-F5344CB8AC3E}">
        <p14:creationId xmlns:p14="http://schemas.microsoft.com/office/powerpoint/2010/main" val="423760258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80</a:t>
            </a:fld>
            <a:endParaRPr lang="en-US" dirty="0"/>
          </a:p>
        </p:txBody>
      </p:sp>
    </p:spTree>
    <p:extLst>
      <p:ext uri="{BB962C8B-B14F-4D97-AF65-F5344CB8AC3E}">
        <p14:creationId xmlns:p14="http://schemas.microsoft.com/office/powerpoint/2010/main" val="27486395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anose="020B0604020202020204" pitchFamily="34" charset="0"/>
              <a:ea typeface="ＭＳ Ｐゴシック" panose="020B0600070205080204" pitchFamily="34" charset="-128"/>
            </a:endParaRPr>
          </a:p>
        </p:txBody>
      </p:sp>
      <p:sp>
        <p:nvSpPr>
          <p:cNvPr id="563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800294" indent="-307805">
              <a:defRPr>
                <a:solidFill>
                  <a:schemeClr val="tx1"/>
                </a:solidFill>
                <a:latin typeface="Arial" panose="020B0604020202020204" pitchFamily="34" charset="0"/>
                <a:ea typeface="ＭＳ Ｐゴシック" panose="020B0600070205080204" pitchFamily="34" charset="-128"/>
              </a:defRPr>
            </a:lvl2pPr>
            <a:lvl3pPr marL="1231222" indent="-246244">
              <a:defRPr>
                <a:solidFill>
                  <a:schemeClr val="tx1"/>
                </a:solidFill>
                <a:latin typeface="Arial" panose="020B0604020202020204" pitchFamily="34" charset="0"/>
                <a:ea typeface="ＭＳ Ｐゴシック" panose="020B0600070205080204" pitchFamily="34" charset="-128"/>
              </a:defRPr>
            </a:lvl3pPr>
            <a:lvl4pPr marL="1723711" indent="-246244">
              <a:defRPr>
                <a:solidFill>
                  <a:schemeClr val="tx1"/>
                </a:solidFill>
                <a:latin typeface="Arial" panose="020B0604020202020204" pitchFamily="34" charset="0"/>
                <a:ea typeface="ＭＳ Ｐゴシック" panose="020B0600070205080204" pitchFamily="34" charset="-128"/>
              </a:defRPr>
            </a:lvl4pPr>
            <a:lvl5pPr marL="2216201" indent="-246244">
              <a:defRPr>
                <a:solidFill>
                  <a:schemeClr val="tx1"/>
                </a:solidFill>
                <a:latin typeface="Arial" panose="020B0604020202020204" pitchFamily="34" charset="0"/>
                <a:ea typeface="ＭＳ Ｐゴシック" panose="020B0600070205080204" pitchFamily="34" charset="-128"/>
              </a:defRPr>
            </a:lvl5pPr>
            <a:lvl6pPr marL="2708689" indent="-2462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201178" indent="-2462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93667" indent="-2462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86156" indent="-2462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55A0B19-E162-4555-855D-C33683879414}" type="slidenum">
              <a:rPr lang="en-US" altLang="en-US"/>
              <a:pPr/>
              <a:t>81</a:t>
            </a:fld>
            <a:endParaRPr lang="en-US" altLang="en-US" dirty="0"/>
          </a:p>
        </p:txBody>
      </p:sp>
    </p:spTree>
    <p:extLst>
      <p:ext uri="{BB962C8B-B14F-4D97-AF65-F5344CB8AC3E}">
        <p14:creationId xmlns:p14="http://schemas.microsoft.com/office/powerpoint/2010/main" val="30288220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82</a:t>
            </a:fld>
            <a:endParaRPr lang="en-US" dirty="0"/>
          </a:p>
        </p:txBody>
      </p:sp>
    </p:spTree>
    <p:extLst>
      <p:ext uri="{BB962C8B-B14F-4D97-AF65-F5344CB8AC3E}">
        <p14:creationId xmlns:p14="http://schemas.microsoft.com/office/powerpoint/2010/main" val="381778181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83</a:t>
            </a:fld>
            <a:endParaRPr lang="en-US" dirty="0"/>
          </a:p>
        </p:txBody>
      </p:sp>
    </p:spTree>
    <p:extLst>
      <p:ext uri="{BB962C8B-B14F-4D97-AF65-F5344CB8AC3E}">
        <p14:creationId xmlns:p14="http://schemas.microsoft.com/office/powerpoint/2010/main" val="263093237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84</a:t>
            </a:fld>
            <a:endParaRPr lang="en-US" dirty="0"/>
          </a:p>
        </p:txBody>
      </p:sp>
    </p:spTree>
    <p:extLst>
      <p:ext uri="{BB962C8B-B14F-4D97-AF65-F5344CB8AC3E}">
        <p14:creationId xmlns:p14="http://schemas.microsoft.com/office/powerpoint/2010/main" val="223256557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85</a:t>
            </a:fld>
            <a:endParaRPr lang="en-US" dirty="0"/>
          </a:p>
        </p:txBody>
      </p:sp>
    </p:spTree>
    <p:extLst>
      <p:ext uri="{BB962C8B-B14F-4D97-AF65-F5344CB8AC3E}">
        <p14:creationId xmlns:p14="http://schemas.microsoft.com/office/powerpoint/2010/main" val="289006245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86</a:t>
            </a:fld>
            <a:endParaRPr lang="en-US" dirty="0"/>
          </a:p>
        </p:txBody>
      </p:sp>
    </p:spTree>
    <p:extLst>
      <p:ext uri="{BB962C8B-B14F-4D97-AF65-F5344CB8AC3E}">
        <p14:creationId xmlns:p14="http://schemas.microsoft.com/office/powerpoint/2010/main" val="74642578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87</a:t>
            </a:fld>
            <a:endParaRPr lang="en-US" dirty="0"/>
          </a:p>
        </p:txBody>
      </p:sp>
    </p:spTree>
    <p:extLst>
      <p:ext uri="{BB962C8B-B14F-4D97-AF65-F5344CB8AC3E}">
        <p14:creationId xmlns:p14="http://schemas.microsoft.com/office/powerpoint/2010/main" val="21408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8</a:t>
            </a:fld>
            <a:endParaRPr lang="en-US"/>
          </a:p>
        </p:txBody>
      </p:sp>
    </p:spTree>
    <p:extLst>
      <p:ext uri="{BB962C8B-B14F-4D97-AF65-F5344CB8AC3E}">
        <p14:creationId xmlns:p14="http://schemas.microsoft.com/office/powerpoint/2010/main" val="408617803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88</a:t>
            </a:fld>
            <a:endParaRPr lang="en-US" dirty="0"/>
          </a:p>
        </p:txBody>
      </p:sp>
    </p:spTree>
    <p:extLst>
      <p:ext uri="{BB962C8B-B14F-4D97-AF65-F5344CB8AC3E}">
        <p14:creationId xmlns:p14="http://schemas.microsoft.com/office/powerpoint/2010/main" val="316323290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89</a:t>
            </a:fld>
            <a:endParaRPr lang="en-US" dirty="0"/>
          </a:p>
        </p:txBody>
      </p:sp>
    </p:spTree>
    <p:extLst>
      <p:ext uri="{BB962C8B-B14F-4D97-AF65-F5344CB8AC3E}">
        <p14:creationId xmlns:p14="http://schemas.microsoft.com/office/powerpoint/2010/main" val="246151258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90</a:t>
            </a:fld>
            <a:endParaRPr lang="en-US" dirty="0"/>
          </a:p>
        </p:txBody>
      </p:sp>
    </p:spTree>
    <p:extLst>
      <p:ext uri="{BB962C8B-B14F-4D97-AF65-F5344CB8AC3E}">
        <p14:creationId xmlns:p14="http://schemas.microsoft.com/office/powerpoint/2010/main" val="207451859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7826" name="Notes Placeholder 2"/>
          <p:cNvSpPr>
            <a:spLocks noGrp="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pitchFamily="34" charset="0"/>
            </a:endParaRPr>
          </a:p>
        </p:txBody>
      </p:sp>
      <p:sp>
        <p:nvSpPr>
          <p:cNvPr id="77827"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fld id="{562A8C07-3C64-4B71-9D2A-A2E88D35CAB4}" type="slidenum">
              <a:rPr lang="en-US">
                <a:latin typeface="Calibri" pitchFamily="34" charset="0"/>
              </a:rPr>
              <a:pPr eaLnBrk="1" hangingPunct="1"/>
              <a:t>91</a:t>
            </a:fld>
            <a:endParaRPr lang="en-US" dirty="0">
              <a:latin typeface="Calibri" pitchFamily="34" charset="0"/>
            </a:endParaRPr>
          </a:p>
        </p:txBody>
      </p:sp>
    </p:spTree>
    <p:extLst>
      <p:ext uri="{BB962C8B-B14F-4D97-AF65-F5344CB8AC3E}">
        <p14:creationId xmlns:p14="http://schemas.microsoft.com/office/powerpoint/2010/main" val="383772204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92</a:t>
            </a:fld>
            <a:endParaRPr lang="en-US" dirty="0"/>
          </a:p>
        </p:txBody>
      </p:sp>
    </p:spTree>
    <p:extLst>
      <p:ext uri="{BB962C8B-B14F-4D97-AF65-F5344CB8AC3E}">
        <p14:creationId xmlns:p14="http://schemas.microsoft.com/office/powerpoint/2010/main" val="345221988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93</a:t>
            </a:fld>
            <a:endParaRPr lang="en-US" dirty="0"/>
          </a:p>
        </p:txBody>
      </p:sp>
    </p:spTree>
    <p:extLst>
      <p:ext uri="{BB962C8B-B14F-4D97-AF65-F5344CB8AC3E}">
        <p14:creationId xmlns:p14="http://schemas.microsoft.com/office/powerpoint/2010/main" val="240857394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94</a:t>
            </a:fld>
            <a:endParaRPr lang="en-US" dirty="0"/>
          </a:p>
        </p:txBody>
      </p:sp>
    </p:spTree>
    <p:extLst>
      <p:ext uri="{BB962C8B-B14F-4D97-AF65-F5344CB8AC3E}">
        <p14:creationId xmlns:p14="http://schemas.microsoft.com/office/powerpoint/2010/main" val="389713794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95</a:t>
            </a:fld>
            <a:endParaRPr lang="en-US" dirty="0"/>
          </a:p>
        </p:txBody>
      </p:sp>
    </p:spTree>
    <p:extLst>
      <p:ext uri="{BB962C8B-B14F-4D97-AF65-F5344CB8AC3E}">
        <p14:creationId xmlns:p14="http://schemas.microsoft.com/office/powerpoint/2010/main" val="37577787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97</a:t>
            </a:fld>
            <a:endParaRPr lang="en-US" dirty="0"/>
          </a:p>
        </p:txBody>
      </p:sp>
    </p:spTree>
    <p:extLst>
      <p:ext uri="{BB962C8B-B14F-4D97-AF65-F5344CB8AC3E}">
        <p14:creationId xmlns:p14="http://schemas.microsoft.com/office/powerpoint/2010/main" val="280539602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98</a:t>
            </a:fld>
            <a:endParaRPr lang="en-US" dirty="0"/>
          </a:p>
        </p:txBody>
      </p:sp>
    </p:spTree>
    <p:extLst>
      <p:ext uri="{BB962C8B-B14F-4D97-AF65-F5344CB8AC3E}">
        <p14:creationId xmlns:p14="http://schemas.microsoft.com/office/powerpoint/2010/main" val="3574123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064E7-C48E-4997-9BE7-6B31B80C8274}" type="slidenum">
              <a:rPr lang="en-US" smtClean="0"/>
              <a:t>9</a:t>
            </a:fld>
            <a:endParaRPr lang="en-US"/>
          </a:p>
        </p:txBody>
      </p:sp>
    </p:spTree>
    <p:extLst>
      <p:ext uri="{BB962C8B-B14F-4D97-AF65-F5344CB8AC3E}">
        <p14:creationId xmlns:p14="http://schemas.microsoft.com/office/powerpoint/2010/main" val="66560181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99</a:t>
            </a:fld>
            <a:endParaRPr lang="en-US" dirty="0"/>
          </a:p>
        </p:txBody>
      </p:sp>
    </p:spTree>
    <p:extLst>
      <p:ext uri="{BB962C8B-B14F-4D97-AF65-F5344CB8AC3E}">
        <p14:creationId xmlns:p14="http://schemas.microsoft.com/office/powerpoint/2010/main" val="354676310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100</a:t>
            </a:fld>
            <a:endParaRPr lang="en-US" dirty="0"/>
          </a:p>
        </p:txBody>
      </p:sp>
    </p:spTree>
    <p:extLst>
      <p:ext uri="{BB962C8B-B14F-4D97-AF65-F5344CB8AC3E}">
        <p14:creationId xmlns:p14="http://schemas.microsoft.com/office/powerpoint/2010/main" val="144183502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101</a:t>
            </a:fld>
            <a:endParaRPr lang="en-US" dirty="0"/>
          </a:p>
        </p:txBody>
      </p:sp>
    </p:spTree>
    <p:extLst>
      <p:ext uri="{BB962C8B-B14F-4D97-AF65-F5344CB8AC3E}">
        <p14:creationId xmlns:p14="http://schemas.microsoft.com/office/powerpoint/2010/main" val="312838157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102</a:t>
            </a:fld>
            <a:endParaRPr lang="en-US" dirty="0"/>
          </a:p>
        </p:txBody>
      </p:sp>
    </p:spTree>
    <p:extLst>
      <p:ext uri="{BB962C8B-B14F-4D97-AF65-F5344CB8AC3E}">
        <p14:creationId xmlns:p14="http://schemas.microsoft.com/office/powerpoint/2010/main" val="12096807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103</a:t>
            </a:fld>
            <a:endParaRPr lang="en-US" dirty="0"/>
          </a:p>
        </p:txBody>
      </p:sp>
    </p:spTree>
    <p:extLst>
      <p:ext uri="{BB962C8B-B14F-4D97-AF65-F5344CB8AC3E}">
        <p14:creationId xmlns:p14="http://schemas.microsoft.com/office/powerpoint/2010/main" val="227224078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104</a:t>
            </a:fld>
            <a:endParaRPr lang="en-US" dirty="0"/>
          </a:p>
        </p:txBody>
      </p:sp>
    </p:spTree>
    <p:extLst>
      <p:ext uri="{BB962C8B-B14F-4D97-AF65-F5344CB8AC3E}">
        <p14:creationId xmlns:p14="http://schemas.microsoft.com/office/powerpoint/2010/main" val="354703465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105</a:t>
            </a:fld>
            <a:endParaRPr lang="en-US" dirty="0"/>
          </a:p>
        </p:txBody>
      </p:sp>
    </p:spTree>
    <p:extLst>
      <p:ext uri="{BB962C8B-B14F-4D97-AF65-F5344CB8AC3E}">
        <p14:creationId xmlns:p14="http://schemas.microsoft.com/office/powerpoint/2010/main" val="31900197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106</a:t>
            </a:fld>
            <a:endParaRPr lang="en-US" dirty="0"/>
          </a:p>
        </p:txBody>
      </p:sp>
    </p:spTree>
    <p:extLst>
      <p:ext uri="{BB962C8B-B14F-4D97-AF65-F5344CB8AC3E}">
        <p14:creationId xmlns:p14="http://schemas.microsoft.com/office/powerpoint/2010/main" val="189225579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107</a:t>
            </a:fld>
            <a:endParaRPr lang="en-US" dirty="0"/>
          </a:p>
        </p:txBody>
      </p:sp>
    </p:spTree>
    <p:extLst>
      <p:ext uri="{BB962C8B-B14F-4D97-AF65-F5344CB8AC3E}">
        <p14:creationId xmlns:p14="http://schemas.microsoft.com/office/powerpoint/2010/main" val="272418826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108</a:t>
            </a:fld>
            <a:endParaRPr lang="en-US" dirty="0"/>
          </a:p>
        </p:txBody>
      </p:sp>
    </p:spTree>
    <p:extLst>
      <p:ext uri="{BB962C8B-B14F-4D97-AF65-F5344CB8AC3E}">
        <p14:creationId xmlns:p14="http://schemas.microsoft.com/office/powerpoint/2010/main" val="1197466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537C4-6D50-4580-89F7-5E0F974D69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855A84-B315-4D24-A245-F532290D10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B17C98-816B-4985-B485-97ABE5621C32}"/>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5" name="Footer Placeholder 4">
            <a:extLst>
              <a:ext uri="{FF2B5EF4-FFF2-40B4-BE49-F238E27FC236}">
                <a16:creationId xmlns:a16="http://schemas.microsoft.com/office/drawing/2014/main" id="{6AA2C6A2-DCFF-4A7B-BE2D-A3766E9F49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B2B238-4554-43E0-8BA8-D0639685C013}"/>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368090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06209-1796-404A-BF82-F3DBC45EEF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6B0795-FF99-490C-B775-9351EA9064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54C05B-588A-4523-9179-EBA3AE98AFF0}"/>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5" name="Footer Placeholder 4">
            <a:extLst>
              <a:ext uri="{FF2B5EF4-FFF2-40B4-BE49-F238E27FC236}">
                <a16:creationId xmlns:a16="http://schemas.microsoft.com/office/drawing/2014/main" id="{1CDF4F77-14AE-4B9F-B7C6-0976D71F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7BED00-F195-4008-967F-7499E5A896C6}"/>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310432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1EB0F5-4BD3-428B-B742-7ACAE76788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052BB3-35B3-49C3-B84A-BF34FB4E7B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32F792-5D00-4029-90C8-4ED5C7C94676}"/>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5" name="Footer Placeholder 4">
            <a:extLst>
              <a:ext uri="{FF2B5EF4-FFF2-40B4-BE49-F238E27FC236}">
                <a16:creationId xmlns:a16="http://schemas.microsoft.com/office/drawing/2014/main" id="{BCC55237-FD10-44C9-B80E-DFF4C4B241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BC802A-A636-447A-9CBB-42E400FDBB4E}"/>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4187476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358896"/>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778134"/>
            <a:ext cx="12192000" cy="115824"/>
          </a:xfrm>
          <a:prstGeom prst="rect">
            <a:avLst/>
          </a:prstGeom>
        </p:spPr>
      </p:pic>
      <p:sp>
        <p:nvSpPr>
          <p:cNvPr id="8" name="Text Placeholder 7"/>
          <p:cNvSpPr>
            <a:spLocks noGrp="1"/>
          </p:cNvSpPr>
          <p:nvPr>
            <p:ph type="body" sz="quarter" idx="10" hasCustomPrompt="1"/>
          </p:nvPr>
        </p:nvSpPr>
        <p:spPr>
          <a:xfrm>
            <a:off x="7213600" y="3124200"/>
            <a:ext cx="3556000" cy="457200"/>
          </a:xfrm>
          <a:prstGeom prst="rect">
            <a:avLst/>
          </a:prstGeom>
        </p:spPr>
        <p:txBody>
          <a:bodyPr>
            <a:normAutofit/>
          </a:bodyPr>
          <a:lstStyle>
            <a:lvl1pPr marL="0" indent="0" algn="r">
              <a:buNone/>
              <a:defRPr sz="1800" b="1">
                <a:solidFill>
                  <a:schemeClr val="tx2"/>
                </a:solidFill>
              </a:defRPr>
            </a:lvl1pPr>
          </a:lstStyle>
          <a:p>
            <a:pPr lvl="0"/>
            <a:r>
              <a:rPr lang="en-US" dirty="0"/>
              <a:t>Click to edit Date</a:t>
            </a:r>
          </a:p>
        </p:txBody>
      </p:sp>
      <p:sp>
        <p:nvSpPr>
          <p:cNvPr id="10" name="Text Placeholder 9"/>
          <p:cNvSpPr>
            <a:spLocks noGrp="1"/>
          </p:cNvSpPr>
          <p:nvPr>
            <p:ph type="body" sz="quarter" idx="11" hasCustomPrompt="1"/>
          </p:nvPr>
        </p:nvSpPr>
        <p:spPr>
          <a:xfrm>
            <a:off x="6299200" y="3468688"/>
            <a:ext cx="4470400" cy="417512"/>
          </a:xfrm>
          <a:prstGeom prst="rect">
            <a:avLst/>
          </a:prstGeom>
        </p:spPr>
        <p:txBody>
          <a:bodyPr>
            <a:noAutofit/>
          </a:bodyPr>
          <a:lstStyle>
            <a:lvl1pPr marL="0" indent="0" algn="r">
              <a:buNone/>
              <a:defRPr sz="1600" b="1">
                <a:solidFill>
                  <a:schemeClr val="tx2"/>
                </a:solidFill>
              </a:defRPr>
            </a:lvl1pPr>
          </a:lstStyle>
          <a:p>
            <a:pPr lvl="0"/>
            <a:r>
              <a:rPr lang="en-US" dirty="0"/>
              <a:t>Click to edit DEPARMENT NAME</a:t>
            </a:r>
          </a:p>
        </p:txBody>
      </p:sp>
      <p:sp>
        <p:nvSpPr>
          <p:cNvPr id="12" name="Content Placeholder 11"/>
          <p:cNvSpPr>
            <a:spLocks noGrp="1"/>
          </p:cNvSpPr>
          <p:nvPr>
            <p:ph sz="quarter" idx="12" hasCustomPrompt="1"/>
          </p:nvPr>
        </p:nvSpPr>
        <p:spPr>
          <a:xfrm>
            <a:off x="1320800" y="3886200"/>
            <a:ext cx="7924800" cy="1143000"/>
          </a:xfrm>
          <a:prstGeom prst="rect">
            <a:avLst/>
          </a:prstGeom>
        </p:spPr>
        <p:txBody>
          <a:bodyPr>
            <a:noAutofit/>
          </a:bodyPr>
          <a:lstStyle>
            <a:lvl1pPr marL="0" indent="0">
              <a:buNone/>
              <a:defRPr sz="4000" b="1" baseline="0">
                <a:solidFill>
                  <a:schemeClr val="tx2"/>
                </a:solidFill>
              </a:defRPr>
            </a:lvl1pPr>
          </a:lstStyle>
          <a:p>
            <a:pPr lvl="0"/>
            <a:r>
              <a:rPr lang="en-US" dirty="0"/>
              <a:t>Click to edit POWERPOINT PRESENTATION title</a:t>
            </a:r>
          </a:p>
        </p:txBody>
      </p:sp>
      <p:sp>
        <p:nvSpPr>
          <p:cNvPr id="14" name="Text Placeholder 13"/>
          <p:cNvSpPr>
            <a:spLocks noGrp="1"/>
          </p:cNvSpPr>
          <p:nvPr>
            <p:ph type="body" sz="quarter" idx="13" hasCustomPrompt="1"/>
          </p:nvPr>
        </p:nvSpPr>
        <p:spPr>
          <a:xfrm>
            <a:off x="1320800" y="5105400"/>
            <a:ext cx="3556000" cy="533400"/>
          </a:xfrm>
          <a:prstGeom prst="rect">
            <a:avLst/>
          </a:prstGeom>
        </p:spPr>
        <p:txBody>
          <a:bodyPr>
            <a:normAutofit/>
          </a:bodyPr>
          <a:lstStyle>
            <a:lvl1pPr marL="0" indent="0">
              <a:buNone/>
              <a:defRPr sz="2000" b="1">
                <a:solidFill>
                  <a:schemeClr val="bg2"/>
                </a:solidFill>
              </a:defRPr>
            </a:lvl1pPr>
          </a:lstStyle>
          <a:p>
            <a:pPr lvl="0"/>
            <a:r>
              <a:rPr lang="en-US" dirty="0"/>
              <a:t>Click to edit Subhead</a:t>
            </a:r>
          </a:p>
        </p:txBody>
      </p:sp>
      <p:sp>
        <p:nvSpPr>
          <p:cNvPr id="5" name="Text Placeholder 4" title="Text Box with MINNESOTA STATE typed in gray"/>
          <p:cNvSpPr>
            <a:spLocks noGrp="1"/>
          </p:cNvSpPr>
          <p:nvPr>
            <p:ph type="body" sz="quarter" idx="14" hasCustomPrompt="1"/>
          </p:nvPr>
        </p:nvSpPr>
        <p:spPr>
          <a:xfrm>
            <a:off x="1320800" y="5715000"/>
            <a:ext cx="3759200" cy="381000"/>
          </a:xfrm>
          <a:prstGeom prst="rect">
            <a:avLst/>
          </a:prstGeom>
        </p:spPr>
        <p:txBody>
          <a:bodyPr>
            <a:normAutofit/>
          </a:bodyPr>
          <a:lstStyle>
            <a:lvl1pPr marL="0" indent="0">
              <a:buNone/>
              <a:defRPr sz="1400" b="1">
                <a:solidFill>
                  <a:schemeClr val="bg1">
                    <a:lumMod val="50000"/>
                  </a:schemeClr>
                </a:solidFill>
                <a:latin typeface="+mn-lt"/>
              </a:defRPr>
            </a:lvl1pPr>
          </a:lstStyle>
          <a:p>
            <a:pPr lvl="0"/>
            <a:r>
              <a:rPr lang="en-US" dirty="0"/>
              <a:t>MINNESOTA STATE</a:t>
            </a:r>
          </a:p>
        </p:txBody>
      </p:sp>
    </p:spTree>
    <p:extLst>
      <p:ext uri="{BB962C8B-B14F-4D97-AF65-F5344CB8AC3E}">
        <p14:creationId xmlns:p14="http://schemas.microsoft.com/office/powerpoint/2010/main" val="2010553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819400"/>
            <a:ext cx="10972800" cy="1143000"/>
          </a:xfrm>
        </p:spPr>
        <p:txBody>
          <a:bodyPr>
            <a:normAutofit/>
          </a:bodyPr>
          <a:lstStyle>
            <a:lvl1pPr algn="l">
              <a:defRPr sz="3600">
                <a:solidFill>
                  <a:schemeClr val="tx2"/>
                </a:solidFill>
              </a:defRPr>
            </a:lvl1pPr>
          </a:lstStyle>
          <a:p>
            <a:r>
              <a:rPr lang="en-US" dirty="0"/>
              <a:t>CLICK TO EDIT SECTION TITLE PAGE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Tree>
    <p:extLst>
      <p:ext uri="{BB962C8B-B14F-4D97-AF65-F5344CB8AC3E}">
        <p14:creationId xmlns:p14="http://schemas.microsoft.com/office/powerpoint/2010/main" val="599576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96" y="306640"/>
            <a:ext cx="4673035" cy="1977521"/>
          </a:xfrm>
          <a:prstGeom prst="rect">
            <a:avLst/>
          </a:prstGeom>
        </p:spPr>
      </p:pic>
      <p:sp>
        <p:nvSpPr>
          <p:cNvPr id="4" name="Title 1"/>
          <p:cNvSpPr>
            <a:spLocks noGrp="1"/>
          </p:cNvSpPr>
          <p:nvPr>
            <p:ph type="title" hasCustomPrompt="1"/>
          </p:nvPr>
        </p:nvSpPr>
        <p:spPr>
          <a:xfrm>
            <a:off x="508000" y="2819400"/>
            <a:ext cx="10972800" cy="1143000"/>
          </a:xfrm>
        </p:spPr>
        <p:txBody>
          <a:bodyPr/>
          <a:lstStyle>
            <a:lvl1pPr algn="l">
              <a:defRPr>
                <a:solidFill>
                  <a:schemeClr val="tx2"/>
                </a:solidFill>
              </a:defRPr>
            </a:lvl1pPr>
          </a:lstStyle>
          <a:p>
            <a:r>
              <a:rPr lang="en-US" dirty="0"/>
              <a:t>CLICK TO EDIT SECTION TITLE PAGE</a:t>
            </a:r>
          </a:p>
        </p:txBody>
      </p:sp>
    </p:spTree>
    <p:extLst>
      <p:ext uri="{BB962C8B-B14F-4D97-AF65-F5344CB8AC3E}">
        <p14:creationId xmlns:p14="http://schemas.microsoft.com/office/powerpoint/2010/main" val="2497658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Poin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1200" y="2057400"/>
            <a:ext cx="8432800" cy="1752600"/>
          </a:xfrm>
        </p:spPr>
        <p:txBody>
          <a:bodyPr anchor="t">
            <a:noAutofit/>
          </a:bodyPr>
          <a:lstStyle>
            <a:lvl1pPr algn="l">
              <a:defRPr sz="4400" b="1" cap="all" baseline="0">
                <a:solidFill>
                  <a:schemeClr val="tx2"/>
                </a:solidFill>
              </a:defRPr>
            </a:lvl1pPr>
          </a:lstStyle>
          <a:p>
            <a:r>
              <a:rPr lang="en-US" dirty="0"/>
              <a:t>Click to edit DATA POINT</a:t>
            </a:r>
          </a:p>
        </p:txBody>
      </p:sp>
      <p:sp>
        <p:nvSpPr>
          <p:cNvPr id="10" name="Text Placeholder 9"/>
          <p:cNvSpPr>
            <a:spLocks noGrp="1"/>
          </p:cNvSpPr>
          <p:nvPr>
            <p:ph type="body" sz="quarter" idx="14" hasCustomPrompt="1"/>
          </p:nvPr>
        </p:nvSpPr>
        <p:spPr>
          <a:xfrm>
            <a:off x="711200" y="3886200"/>
            <a:ext cx="5181600" cy="838200"/>
          </a:xfrm>
        </p:spPr>
        <p:txBody>
          <a:bodyPr>
            <a:normAutofit/>
          </a:bodyPr>
          <a:lstStyle>
            <a:lvl1pPr marL="0" indent="0" algn="l">
              <a:buNone/>
              <a:defRPr sz="2400" b="1">
                <a:solidFill>
                  <a:schemeClr val="bg1">
                    <a:lumMod val="50000"/>
                  </a:schemeClr>
                </a:solidFill>
              </a:defRPr>
            </a:lvl1pPr>
          </a:lstStyle>
          <a:p>
            <a:pPr lvl="0"/>
            <a:r>
              <a:rPr lang="en-US" dirty="0"/>
              <a:t>click to edit descriptor text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2"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dirty="0"/>
              <a:t>Click to edit header</a:t>
            </a:r>
          </a:p>
        </p:txBody>
      </p:sp>
    </p:spTree>
    <p:extLst>
      <p:ext uri="{BB962C8B-B14F-4D97-AF65-F5344CB8AC3E}">
        <p14:creationId xmlns:p14="http://schemas.microsoft.com/office/powerpoint/2010/main" val="2328567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g Ide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86000"/>
            <a:ext cx="10972800" cy="2590800"/>
          </a:xfrm>
        </p:spPr>
        <p:txBody>
          <a:bodyPr>
            <a:normAutofit/>
          </a:bodyPr>
          <a:lstStyle>
            <a:lvl1pPr algn="l">
              <a:defRPr sz="3600" b="0" baseline="0">
                <a:solidFill>
                  <a:schemeClr val="bg2"/>
                </a:solidFill>
                <a:latin typeface="+mn-lt"/>
              </a:defRPr>
            </a:lvl1pPr>
          </a:lstStyle>
          <a:p>
            <a:br>
              <a:rPr lang="en-US" dirty="0"/>
            </a:br>
            <a:r>
              <a:rPr lang="en-US" dirty="0"/>
              <a:t>Click to edit big idea:</a:t>
            </a:r>
            <a:br>
              <a:rPr lang="en-US" dirty="0"/>
            </a:br>
            <a:r>
              <a:rPr lang="en-US" dirty="0"/>
              <a:t>and copy description</a:t>
            </a:r>
            <a:br>
              <a:rPr lang="en-US" dirty="0"/>
            </a:br>
            <a:br>
              <a:rPr lang="en-US" dirty="0"/>
            </a:br>
            <a:br>
              <a:rPr lang="en-US" dirty="0"/>
            </a:b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0"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dirty="0"/>
              <a:t>Click to edit header</a:t>
            </a:r>
          </a:p>
        </p:txBody>
      </p:sp>
    </p:spTree>
    <p:extLst>
      <p:ext uri="{BB962C8B-B14F-4D97-AF65-F5344CB8AC3E}">
        <p14:creationId xmlns:p14="http://schemas.microsoft.com/office/powerpoint/2010/main" val="2646596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9F4D"/>
              </a:buClr>
              <a:defRPr sz="2800">
                <a:solidFill>
                  <a:schemeClr val="tx2"/>
                </a:solidFill>
              </a:defRPr>
            </a:lvl1pPr>
            <a:lvl2pPr>
              <a:buClr>
                <a:srgbClr val="009F4D"/>
              </a:buClr>
              <a:defRPr sz="2400">
                <a:solidFill>
                  <a:schemeClr val="tx2"/>
                </a:solidFill>
              </a:defRPr>
            </a:lvl2pPr>
            <a:lvl3pPr>
              <a:buClr>
                <a:srgbClr val="009F4D"/>
              </a:buClr>
              <a:defRPr sz="2200">
                <a:solidFill>
                  <a:schemeClr val="tx2"/>
                </a:solidFill>
              </a:defRPr>
            </a:lvl3pPr>
            <a:lvl4pPr>
              <a:buClr>
                <a:srgbClr val="009F4D"/>
              </a:buClr>
              <a:defRPr>
                <a:solidFill>
                  <a:schemeClr val="tx2"/>
                </a:solidFill>
              </a:defRPr>
            </a:lvl4pPr>
            <a:lvl5pPr marL="2057400" indent="-228600">
              <a:buClr>
                <a:srgbClr val="009F4D"/>
              </a:buClr>
              <a:buFont typeface="Courier New" panose="02070309020205020404" pitchFamily="49" charset="0"/>
              <a:buChar char="o"/>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0"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dirty="0"/>
              <a:t>Click to edit header</a:t>
            </a:r>
          </a:p>
        </p:txBody>
      </p:sp>
    </p:spTree>
    <p:extLst>
      <p:ext uri="{BB962C8B-B14F-4D97-AF65-F5344CB8AC3E}">
        <p14:creationId xmlns:p14="http://schemas.microsoft.com/office/powerpoint/2010/main" val="3930359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11200" y="1752600"/>
            <a:ext cx="52832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Content Placeholder 9"/>
          <p:cNvSpPr>
            <a:spLocks noGrp="1"/>
          </p:cNvSpPr>
          <p:nvPr>
            <p:ph sz="quarter" idx="14" hasCustomPrompt="1"/>
          </p:nvPr>
        </p:nvSpPr>
        <p:spPr>
          <a:xfrm>
            <a:off x="6604000" y="2133600"/>
            <a:ext cx="4470400" cy="2895600"/>
          </a:xfrm>
        </p:spPr>
        <p:txBody>
          <a:bodyPr>
            <a:normAutofit/>
          </a:bodyPr>
          <a:lstStyle>
            <a:lvl1pPr marL="0" indent="0">
              <a:buNone/>
              <a:defRPr sz="2000" baseline="0">
                <a:solidFill>
                  <a:schemeClr val="tx2"/>
                </a:solidFill>
              </a:defRPr>
            </a:lvl1pPr>
          </a:lstStyle>
          <a:p>
            <a:pPr lvl="0"/>
            <a:r>
              <a:rPr lang="en-US" dirty="0"/>
              <a:t>Click to edit single column copy layout text</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9"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dirty="0"/>
              <a:t>Click to edit header</a:t>
            </a:r>
          </a:p>
        </p:txBody>
      </p:sp>
    </p:spTree>
    <p:extLst>
      <p:ext uri="{BB962C8B-B14F-4D97-AF65-F5344CB8AC3E}">
        <p14:creationId xmlns:p14="http://schemas.microsoft.com/office/powerpoint/2010/main" val="3413488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6" name="Chart Placeholder 5"/>
          <p:cNvSpPr>
            <a:spLocks noGrp="1"/>
          </p:cNvSpPr>
          <p:nvPr>
            <p:ph type="chart" sz="quarter" idx="12"/>
          </p:nvPr>
        </p:nvSpPr>
        <p:spPr>
          <a:xfrm>
            <a:off x="609600" y="1524000"/>
            <a:ext cx="10261600" cy="3505200"/>
          </a:xfrm>
        </p:spPr>
        <p:txBody>
          <a:bodyPr/>
          <a:lstStyle/>
          <a:p>
            <a:r>
              <a:rPr lang="en-US" dirty="0"/>
              <a:t>Click icon to add chart</a:t>
            </a:r>
          </a:p>
        </p:txBody>
      </p:sp>
      <p:sp>
        <p:nvSpPr>
          <p:cNvPr id="11" name="Text Placeholder 10"/>
          <p:cNvSpPr>
            <a:spLocks noGrp="1"/>
          </p:cNvSpPr>
          <p:nvPr>
            <p:ph type="body" sz="quarter" idx="14" hasCustomPrompt="1"/>
          </p:nvPr>
        </p:nvSpPr>
        <p:spPr>
          <a:xfrm>
            <a:off x="609600" y="5257800"/>
            <a:ext cx="8331200" cy="762000"/>
          </a:xfrm>
        </p:spPr>
        <p:txBody>
          <a:bodyPr>
            <a:normAutofit/>
          </a:bodyPr>
          <a:lstStyle>
            <a:lvl1pPr marL="0" indent="0" algn="l">
              <a:buNone/>
              <a:defRPr sz="2800" b="1">
                <a:solidFill>
                  <a:schemeClr val="bg1">
                    <a:lumMod val="50000"/>
                  </a:schemeClr>
                </a:solidFill>
              </a:defRPr>
            </a:lvl1pPr>
          </a:lstStyle>
          <a:p>
            <a:pPr lvl="0"/>
            <a:r>
              <a:rPr lang="en-US" dirty="0"/>
              <a:t>Click to edit descriptor caption</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2"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dirty="0"/>
              <a:t>Click to edit header</a:t>
            </a:r>
          </a:p>
        </p:txBody>
      </p:sp>
    </p:spTree>
    <p:extLst>
      <p:ext uri="{BB962C8B-B14F-4D97-AF65-F5344CB8AC3E}">
        <p14:creationId xmlns:p14="http://schemas.microsoft.com/office/powerpoint/2010/main" val="4141110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6D252-FAAA-4ECF-91DF-95C22233C0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1F89F9-77A4-4AC9-B042-99E8E14C9D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7159A0-FB9F-47E3-9406-350A92066B61}"/>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5" name="Footer Placeholder 4">
            <a:extLst>
              <a:ext uri="{FF2B5EF4-FFF2-40B4-BE49-F238E27FC236}">
                <a16:creationId xmlns:a16="http://schemas.microsoft.com/office/drawing/2014/main" id="{6F5F21A5-7A1B-407C-8899-1983B2E0B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BBC2B8-2905-4171-ACE1-EB4C1DF6B004}"/>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3871616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harts page">
    <p:spTree>
      <p:nvGrpSpPr>
        <p:cNvPr id="1" name=""/>
        <p:cNvGrpSpPr/>
        <p:nvPr/>
      </p:nvGrpSpPr>
      <p:grpSpPr>
        <a:xfrm>
          <a:off x="0" y="0"/>
          <a:ext cx="0" cy="0"/>
          <a:chOff x="0" y="0"/>
          <a:chExt cx="0" cy="0"/>
        </a:xfrm>
      </p:grpSpPr>
      <p:sp>
        <p:nvSpPr>
          <p:cNvPr id="6" name="Chart Placeholder 5"/>
          <p:cNvSpPr>
            <a:spLocks noGrp="1"/>
          </p:cNvSpPr>
          <p:nvPr>
            <p:ph type="chart" sz="quarter" idx="12"/>
          </p:nvPr>
        </p:nvSpPr>
        <p:spPr>
          <a:xfrm>
            <a:off x="711200" y="2133600"/>
            <a:ext cx="2641600" cy="2057400"/>
          </a:xfrm>
        </p:spPr>
        <p:txBody>
          <a:bodyPr/>
          <a:lstStyle/>
          <a:p>
            <a:r>
              <a:rPr lang="en-US" dirty="0"/>
              <a:t>Click icon to add chart</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73600" y="2206626"/>
            <a:ext cx="2641600" cy="2060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Chart Placeholder 5"/>
          <p:cNvSpPr>
            <a:spLocks noGrp="1"/>
          </p:cNvSpPr>
          <p:nvPr>
            <p:ph type="chart" sz="quarter" idx="13"/>
          </p:nvPr>
        </p:nvSpPr>
        <p:spPr>
          <a:xfrm>
            <a:off x="4775200" y="2133600"/>
            <a:ext cx="2641600" cy="2057400"/>
          </a:xfrm>
        </p:spPr>
        <p:txBody>
          <a:bodyPr/>
          <a:lstStyle/>
          <a:p>
            <a:r>
              <a:rPr lang="en-US" dirty="0"/>
              <a:t>Click icon to add chart</a:t>
            </a:r>
          </a:p>
        </p:txBody>
      </p:sp>
      <p:sp>
        <p:nvSpPr>
          <p:cNvPr id="9" name="Chart Placeholder 5"/>
          <p:cNvSpPr>
            <a:spLocks noGrp="1"/>
          </p:cNvSpPr>
          <p:nvPr>
            <p:ph type="chart" sz="quarter" idx="14"/>
          </p:nvPr>
        </p:nvSpPr>
        <p:spPr>
          <a:xfrm>
            <a:off x="8940800" y="2133600"/>
            <a:ext cx="2641600" cy="2057400"/>
          </a:xfrm>
        </p:spPr>
        <p:txBody>
          <a:bodyPr/>
          <a:lstStyle/>
          <a:p>
            <a:r>
              <a:rPr lang="en-US" dirty="0"/>
              <a:t>Click icon to add chart</a:t>
            </a:r>
          </a:p>
        </p:txBody>
      </p:sp>
      <p:sp>
        <p:nvSpPr>
          <p:cNvPr id="11" name="Text Placeholder 10"/>
          <p:cNvSpPr>
            <a:spLocks noGrp="1"/>
          </p:cNvSpPr>
          <p:nvPr>
            <p:ph type="body" sz="quarter" idx="16" hasCustomPrompt="1"/>
          </p:nvPr>
        </p:nvSpPr>
        <p:spPr>
          <a:xfrm>
            <a:off x="711200" y="4419600"/>
            <a:ext cx="2641600" cy="1447800"/>
          </a:xfrm>
        </p:spPr>
        <p:txBody>
          <a:bodyPr>
            <a:normAutofit/>
          </a:bodyPr>
          <a:lstStyle>
            <a:lvl1pPr marL="0" indent="0">
              <a:buNone/>
              <a:defRPr sz="1600">
                <a:solidFill>
                  <a:schemeClr val="bg1">
                    <a:lumMod val="50000"/>
                  </a:schemeClr>
                </a:solidFill>
              </a:defRPr>
            </a:lvl1pPr>
          </a:lstStyle>
          <a:p>
            <a:pPr lvl="0"/>
            <a:r>
              <a:rPr lang="en-US" dirty="0"/>
              <a:t>Click to edit copy </a:t>
            </a:r>
          </a:p>
        </p:txBody>
      </p:sp>
      <p:sp>
        <p:nvSpPr>
          <p:cNvPr id="13" name="Text Placeholder 10"/>
          <p:cNvSpPr>
            <a:spLocks noGrp="1"/>
          </p:cNvSpPr>
          <p:nvPr>
            <p:ph type="body" sz="quarter" idx="17" hasCustomPrompt="1"/>
          </p:nvPr>
        </p:nvSpPr>
        <p:spPr>
          <a:xfrm>
            <a:off x="4876800" y="4419600"/>
            <a:ext cx="2641600" cy="1447800"/>
          </a:xfrm>
        </p:spPr>
        <p:txBody>
          <a:bodyPr>
            <a:normAutofit/>
          </a:bodyPr>
          <a:lstStyle>
            <a:lvl1pPr marL="0" indent="0">
              <a:buNone/>
              <a:defRPr sz="1600">
                <a:solidFill>
                  <a:schemeClr val="bg1">
                    <a:lumMod val="50000"/>
                  </a:schemeClr>
                </a:solidFill>
              </a:defRPr>
            </a:lvl1pPr>
          </a:lstStyle>
          <a:p>
            <a:pPr lvl="0"/>
            <a:r>
              <a:rPr lang="en-US" dirty="0"/>
              <a:t>Click to edit copy </a:t>
            </a:r>
          </a:p>
        </p:txBody>
      </p:sp>
      <p:sp>
        <p:nvSpPr>
          <p:cNvPr id="14" name="Text Placeholder 10"/>
          <p:cNvSpPr>
            <a:spLocks noGrp="1"/>
          </p:cNvSpPr>
          <p:nvPr>
            <p:ph type="body" sz="quarter" idx="18" hasCustomPrompt="1"/>
          </p:nvPr>
        </p:nvSpPr>
        <p:spPr>
          <a:xfrm>
            <a:off x="8940800" y="4419600"/>
            <a:ext cx="2641600" cy="1447800"/>
          </a:xfrm>
        </p:spPr>
        <p:txBody>
          <a:bodyPr>
            <a:normAutofit/>
          </a:bodyPr>
          <a:lstStyle>
            <a:lvl1pPr marL="0" indent="0">
              <a:buNone/>
              <a:defRPr sz="1600">
                <a:solidFill>
                  <a:schemeClr val="bg1">
                    <a:lumMod val="50000"/>
                  </a:schemeClr>
                </a:solidFill>
              </a:defRPr>
            </a:lvl1pPr>
          </a:lstStyle>
          <a:p>
            <a:pPr lvl="0"/>
            <a:r>
              <a:rPr lang="en-US" dirty="0"/>
              <a:t>Click to edit copy </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7"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dirty="0"/>
              <a:t>Click to edit header</a:t>
            </a:r>
          </a:p>
        </p:txBody>
      </p:sp>
    </p:spTree>
    <p:extLst>
      <p:ext uri="{BB962C8B-B14F-4D97-AF65-F5344CB8AC3E}">
        <p14:creationId xmlns:p14="http://schemas.microsoft.com/office/powerpoint/2010/main" val="257685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Points Page">
    <p:spTree>
      <p:nvGrpSpPr>
        <p:cNvPr id="1" name=""/>
        <p:cNvGrpSpPr/>
        <p:nvPr/>
      </p:nvGrpSpPr>
      <p:grpSpPr>
        <a:xfrm>
          <a:off x="0" y="0"/>
          <a:ext cx="0" cy="0"/>
          <a:chOff x="0" y="0"/>
          <a:chExt cx="0" cy="0"/>
        </a:xfrm>
      </p:grpSpPr>
      <p:sp>
        <p:nvSpPr>
          <p:cNvPr id="5" name="Oval 4" title="Blue circle image for type to go on top of"/>
          <p:cNvSpPr/>
          <p:nvPr userDrawn="1"/>
        </p:nvSpPr>
        <p:spPr>
          <a:xfrm>
            <a:off x="711200" y="1676400"/>
            <a:ext cx="3149600" cy="22860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2"/>
              </a:solidFill>
            </a:endParaRPr>
          </a:p>
        </p:txBody>
      </p:sp>
      <p:sp>
        <p:nvSpPr>
          <p:cNvPr id="6" name="Oval 5" title="Blue circle image for type to go on top of"/>
          <p:cNvSpPr/>
          <p:nvPr userDrawn="1"/>
        </p:nvSpPr>
        <p:spPr>
          <a:xfrm>
            <a:off x="4572000" y="1752600"/>
            <a:ext cx="3149600" cy="22860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Oval 6" title="Blue circle image for type to go on top of"/>
          <p:cNvSpPr/>
          <p:nvPr userDrawn="1"/>
        </p:nvSpPr>
        <p:spPr>
          <a:xfrm>
            <a:off x="8534400" y="1752600"/>
            <a:ext cx="3149600" cy="22860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 Placeholder 10"/>
          <p:cNvSpPr>
            <a:spLocks noGrp="1"/>
          </p:cNvSpPr>
          <p:nvPr>
            <p:ph type="body" sz="quarter" idx="16" hasCustomPrompt="1"/>
          </p:nvPr>
        </p:nvSpPr>
        <p:spPr>
          <a:xfrm>
            <a:off x="8788400" y="4419600"/>
            <a:ext cx="2641600" cy="1447800"/>
          </a:xfrm>
        </p:spPr>
        <p:txBody>
          <a:bodyPr>
            <a:normAutofit/>
          </a:bodyPr>
          <a:lstStyle>
            <a:lvl1pPr marL="0" indent="0">
              <a:buNone/>
              <a:defRPr sz="1600">
                <a:solidFill>
                  <a:schemeClr val="bg1">
                    <a:lumMod val="50000"/>
                  </a:schemeClr>
                </a:solidFill>
              </a:defRPr>
            </a:lvl1pPr>
          </a:lstStyle>
          <a:p>
            <a:pPr lvl="0"/>
            <a:r>
              <a:rPr lang="en-US" dirty="0"/>
              <a:t>Click to edit copy </a:t>
            </a:r>
          </a:p>
        </p:txBody>
      </p:sp>
      <p:sp>
        <p:nvSpPr>
          <p:cNvPr id="10" name="Text Placeholder 10"/>
          <p:cNvSpPr>
            <a:spLocks noGrp="1"/>
          </p:cNvSpPr>
          <p:nvPr>
            <p:ph type="body" sz="quarter" idx="17" hasCustomPrompt="1"/>
          </p:nvPr>
        </p:nvSpPr>
        <p:spPr>
          <a:xfrm>
            <a:off x="4876800" y="4419600"/>
            <a:ext cx="2641600" cy="1447800"/>
          </a:xfrm>
        </p:spPr>
        <p:txBody>
          <a:bodyPr>
            <a:normAutofit/>
          </a:bodyPr>
          <a:lstStyle>
            <a:lvl1pPr marL="0" indent="0">
              <a:buNone/>
              <a:defRPr sz="1600">
                <a:solidFill>
                  <a:schemeClr val="bg1">
                    <a:lumMod val="50000"/>
                  </a:schemeClr>
                </a:solidFill>
              </a:defRPr>
            </a:lvl1pPr>
          </a:lstStyle>
          <a:p>
            <a:pPr lvl="0"/>
            <a:r>
              <a:rPr lang="en-US" dirty="0"/>
              <a:t>Click to edit copy </a:t>
            </a:r>
          </a:p>
        </p:txBody>
      </p:sp>
      <p:sp>
        <p:nvSpPr>
          <p:cNvPr id="11" name="Text Placeholder 10"/>
          <p:cNvSpPr>
            <a:spLocks noGrp="1"/>
          </p:cNvSpPr>
          <p:nvPr>
            <p:ph type="body" sz="quarter" idx="18" hasCustomPrompt="1"/>
          </p:nvPr>
        </p:nvSpPr>
        <p:spPr>
          <a:xfrm>
            <a:off x="914400" y="4419600"/>
            <a:ext cx="2641600" cy="1447800"/>
          </a:xfrm>
        </p:spPr>
        <p:txBody>
          <a:bodyPr>
            <a:normAutofit/>
          </a:bodyPr>
          <a:lstStyle>
            <a:lvl1pPr marL="0" indent="0">
              <a:buNone/>
              <a:defRPr sz="1600">
                <a:solidFill>
                  <a:schemeClr val="bg1">
                    <a:lumMod val="50000"/>
                  </a:schemeClr>
                </a:solidFill>
              </a:defRPr>
            </a:lvl1pPr>
          </a:lstStyle>
          <a:p>
            <a:pPr lvl="0"/>
            <a:r>
              <a:rPr lang="en-US" dirty="0"/>
              <a:t>Click to edit copy </a:t>
            </a:r>
          </a:p>
        </p:txBody>
      </p:sp>
      <p:sp>
        <p:nvSpPr>
          <p:cNvPr id="13" name="Content Placeholder 12"/>
          <p:cNvSpPr>
            <a:spLocks noGrp="1"/>
          </p:cNvSpPr>
          <p:nvPr>
            <p:ph sz="quarter" idx="19" hasCustomPrompt="1"/>
          </p:nvPr>
        </p:nvSpPr>
        <p:spPr>
          <a:xfrm>
            <a:off x="1117600" y="2133600"/>
            <a:ext cx="23368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dirty="0"/>
              <a:t>Click to edit copy</a:t>
            </a:r>
          </a:p>
        </p:txBody>
      </p:sp>
      <p:sp>
        <p:nvSpPr>
          <p:cNvPr id="14" name="Content Placeholder 12"/>
          <p:cNvSpPr>
            <a:spLocks noGrp="1"/>
          </p:cNvSpPr>
          <p:nvPr>
            <p:ph sz="quarter" idx="20" hasCustomPrompt="1"/>
          </p:nvPr>
        </p:nvSpPr>
        <p:spPr>
          <a:xfrm>
            <a:off x="4978400" y="2133600"/>
            <a:ext cx="23368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dirty="0"/>
              <a:t>Click to edit copy</a:t>
            </a:r>
          </a:p>
        </p:txBody>
      </p:sp>
      <p:sp>
        <p:nvSpPr>
          <p:cNvPr id="15" name="Content Placeholder 12"/>
          <p:cNvSpPr>
            <a:spLocks noGrp="1"/>
          </p:cNvSpPr>
          <p:nvPr>
            <p:ph sz="quarter" idx="21" hasCustomPrompt="1"/>
          </p:nvPr>
        </p:nvSpPr>
        <p:spPr>
          <a:xfrm>
            <a:off x="8940800" y="2133600"/>
            <a:ext cx="23368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dirty="0"/>
              <a:t>Click to edit copy</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9"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dirty="0"/>
              <a:t>Click to edit header</a:t>
            </a:r>
          </a:p>
        </p:txBody>
      </p:sp>
    </p:spTree>
    <p:extLst>
      <p:ext uri="{BB962C8B-B14F-4D97-AF65-F5344CB8AC3E}">
        <p14:creationId xmlns:p14="http://schemas.microsoft.com/office/powerpoint/2010/main" val="2598106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6"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dirty="0"/>
              <a:t>Click to edit header</a:t>
            </a:r>
          </a:p>
        </p:txBody>
      </p:sp>
    </p:spTree>
    <p:extLst>
      <p:ext uri="{BB962C8B-B14F-4D97-AF65-F5344CB8AC3E}">
        <p14:creationId xmlns:p14="http://schemas.microsoft.com/office/powerpoint/2010/main" val="4043442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8"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dirty="0"/>
              <a:t>Click to edit header</a:t>
            </a:r>
          </a:p>
        </p:txBody>
      </p:sp>
    </p:spTree>
    <p:extLst>
      <p:ext uri="{BB962C8B-B14F-4D97-AF65-F5344CB8AC3E}">
        <p14:creationId xmlns:p14="http://schemas.microsoft.com/office/powerpoint/2010/main" val="625965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Column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0"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dirty="0"/>
              <a:t>Click to edit header</a:t>
            </a:r>
          </a:p>
        </p:txBody>
      </p:sp>
    </p:spTree>
    <p:extLst>
      <p:ext uri="{BB962C8B-B14F-4D97-AF65-F5344CB8AC3E}">
        <p14:creationId xmlns:p14="http://schemas.microsoft.com/office/powerpoint/2010/main" val="1354517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2F780A3-8C0C-4F21-AD78-0DBE366A5FC8}" type="datetimeFigureOut">
              <a:rPr lang="en-US" smtClean="0"/>
              <a:t>2/27/2026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977828-9959-41D3-9E74-797D0B282C81}" type="slidenum">
              <a:rPr lang="en-US" smtClean="0"/>
              <a:t>‹#›</a:t>
            </a:fld>
            <a:endParaRPr lang="en-US" dirty="0"/>
          </a:p>
        </p:txBody>
      </p:sp>
    </p:spTree>
    <p:extLst>
      <p:ext uri="{BB962C8B-B14F-4D97-AF65-F5344CB8AC3E}">
        <p14:creationId xmlns:p14="http://schemas.microsoft.com/office/powerpoint/2010/main" val="1925331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9F4D"/>
              </a:buClr>
              <a:defRPr sz="2800">
                <a:solidFill>
                  <a:srgbClr val="0C2340"/>
                </a:solidFill>
              </a:defRPr>
            </a:lvl1pPr>
            <a:lvl2pPr>
              <a:buClr>
                <a:srgbClr val="009F4D"/>
              </a:buClr>
              <a:defRPr sz="2400">
                <a:solidFill>
                  <a:srgbClr val="0C2340"/>
                </a:solidFill>
              </a:defRPr>
            </a:lvl2pPr>
            <a:lvl3pPr>
              <a:buClr>
                <a:srgbClr val="009F4D"/>
              </a:buClr>
              <a:defRPr sz="2200">
                <a:solidFill>
                  <a:srgbClr val="0C2340"/>
                </a:solidFill>
              </a:defRPr>
            </a:lvl3pPr>
            <a:lvl4pPr>
              <a:buClr>
                <a:srgbClr val="009F4D"/>
              </a:buClr>
              <a:defRPr>
                <a:solidFill>
                  <a:srgbClr val="0C2340"/>
                </a:solidFill>
              </a:defRPr>
            </a:lvl4pPr>
            <a:lvl5pPr marL="2057400" indent="-228600">
              <a:buClr>
                <a:srgbClr val="009F4D"/>
              </a:buClr>
              <a:buFont typeface="Courier New" panose="02070309020205020404" pitchFamily="49" charset="0"/>
              <a:buChar char="o"/>
              <a:defRPr>
                <a:solidFill>
                  <a:srgbClr val="0C23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idx="13"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TITLE </a:t>
            </a:r>
          </a:p>
          <a:p>
            <a:pPr lvl="0"/>
            <a:r>
              <a:rPr lang="en-US" dirty="0"/>
              <a:t>(WHICH can RUN OVER two lines)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29735457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819400"/>
            <a:ext cx="10972800" cy="1143000"/>
          </a:xfrm>
        </p:spPr>
        <p:txBody>
          <a:bodyPr/>
          <a:lstStyle>
            <a:lvl1pPr algn="l">
              <a:defRPr/>
            </a:lvl1pPr>
          </a:lstStyle>
          <a:p>
            <a:r>
              <a:rPr lang="en-US" dirty="0"/>
              <a:t>Click to edit Section Title Page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1717204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971800"/>
            <a:ext cx="8534400" cy="1447800"/>
          </a:xfrm>
        </p:spPr>
        <p:txBody>
          <a:bodyPr anchor="t"/>
          <a:lstStyle>
            <a:lvl1pPr algn="l">
              <a:defRPr sz="4000" b="1" cap="all">
                <a:solidFill>
                  <a:srgbClr val="0C2340"/>
                </a:solidFill>
              </a:defRPr>
            </a:lvl1pPr>
          </a:lstStyle>
          <a:p>
            <a:r>
              <a:rPr lang="en-US" dirty="0"/>
              <a:t>Click to edit SECTION title PAGE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96" y="304800"/>
            <a:ext cx="4673035" cy="1981200"/>
          </a:xfrm>
          <a:prstGeom prst="rect">
            <a:avLst/>
          </a:prstGeom>
        </p:spPr>
      </p:pic>
    </p:spTree>
    <p:extLst>
      <p:ext uri="{BB962C8B-B14F-4D97-AF65-F5344CB8AC3E}">
        <p14:creationId xmlns:p14="http://schemas.microsoft.com/office/powerpoint/2010/main" val="25546936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ta Poin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1200" y="2057400"/>
            <a:ext cx="8432800" cy="1752600"/>
          </a:xfrm>
        </p:spPr>
        <p:txBody>
          <a:bodyPr anchor="t">
            <a:noAutofit/>
          </a:bodyPr>
          <a:lstStyle>
            <a:lvl1pPr algn="l">
              <a:defRPr sz="6000" b="1" cap="all" baseline="0">
                <a:solidFill>
                  <a:srgbClr val="0C2340"/>
                </a:solidFill>
              </a:defRPr>
            </a:lvl1pPr>
          </a:lstStyle>
          <a:p>
            <a:r>
              <a:rPr lang="en-US" dirty="0"/>
              <a:t>Click to edit DATA POINT</a:t>
            </a:r>
          </a:p>
        </p:txBody>
      </p:sp>
      <p:sp>
        <p:nvSpPr>
          <p:cNvPr id="3" name="Text Placeholder 2"/>
          <p:cNvSpPr>
            <a:spLocks noGrp="1"/>
          </p:cNvSpPr>
          <p:nvPr>
            <p:ph type="body" idx="1"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TITLE </a:t>
            </a:r>
          </a:p>
          <a:p>
            <a:pPr lvl="0"/>
            <a:r>
              <a:rPr lang="en-US" dirty="0"/>
              <a:t>(WHICH can RUN OVER two lines)</a:t>
            </a:r>
          </a:p>
        </p:txBody>
      </p:sp>
      <p:sp>
        <p:nvSpPr>
          <p:cNvPr id="10" name="Text Placeholder 9"/>
          <p:cNvSpPr>
            <a:spLocks noGrp="1"/>
          </p:cNvSpPr>
          <p:nvPr>
            <p:ph type="body" sz="quarter" idx="14" hasCustomPrompt="1"/>
          </p:nvPr>
        </p:nvSpPr>
        <p:spPr>
          <a:xfrm>
            <a:off x="711200" y="3886200"/>
            <a:ext cx="5181600" cy="838200"/>
          </a:xfrm>
        </p:spPr>
        <p:txBody>
          <a:bodyPr>
            <a:normAutofit/>
          </a:bodyPr>
          <a:lstStyle>
            <a:lvl1pPr marL="0" indent="0" algn="l">
              <a:buNone/>
              <a:defRPr sz="2400" b="1">
                <a:solidFill>
                  <a:srgbClr val="ACA39A"/>
                </a:solidFill>
              </a:defRPr>
            </a:lvl1pPr>
          </a:lstStyle>
          <a:p>
            <a:pPr lvl="0"/>
            <a:r>
              <a:rPr lang="en-US" dirty="0"/>
              <a:t>click to edit descriptor text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1401909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6816A-836B-4DB2-B516-6A39406896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104BA9-79EC-4499-BCC8-2126FF73C6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70C145-39E6-4DEE-8AA3-10B61A8C8BB8}"/>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5" name="Footer Placeholder 4">
            <a:extLst>
              <a:ext uri="{FF2B5EF4-FFF2-40B4-BE49-F238E27FC236}">
                <a16:creationId xmlns:a16="http://schemas.microsoft.com/office/drawing/2014/main" id="{9948DB98-B10A-4CC4-A965-CAD03D829F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8633F8-CAE2-4337-A5FA-9287B9E4FE2E}"/>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36270937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g Ide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86000"/>
            <a:ext cx="10972800" cy="2590800"/>
          </a:xfrm>
        </p:spPr>
        <p:txBody>
          <a:bodyPr>
            <a:normAutofit/>
          </a:bodyPr>
          <a:lstStyle>
            <a:lvl1pPr algn="l">
              <a:defRPr sz="3600" b="0" baseline="0">
                <a:solidFill>
                  <a:srgbClr val="009F4D"/>
                </a:solidFill>
                <a:latin typeface="+mn-lt"/>
              </a:defRPr>
            </a:lvl1pPr>
          </a:lstStyle>
          <a:p>
            <a:br>
              <a:rPr lang="en-US" dirty="0"/>
            </a:br>
            <a:r>
              <a:rPr lang="en-US" dirty="0"/>
              <a:t>Click to edit big idea:</a:t>
            </a:r>
            <a:br>
              <a:rPr lang="en-US" dirty="0"/>
            </a:br>
            <a:r>
              <a:rPr lang="en-US" dirty="0"/>
              <a:t>and copy description</a:t>
            </a:r>
            <a:br>
              <a:rPr lang="en-US" dirty="0"/>
            </a:br>
            <a:br>
              <a:rPr lang="en-US" dirty="0"/>
            </a:br>
            <a:br>
              <a:rPr lang="en-US" dirty="0"/>
            </a:br>
            <a:endParaRPr lang="en-US" dirty="0"/>
          </a:p>
        </p:txBody>
      </p:sp>
      <p:sp>
        <p:nvSpPr>
          <p:cNvPr id="5" name="Text Placeholder 2"/>
          <p:cNvSpPr>
            <a:spLocks noGrp="1"/>
          </p:cNvSpPr>
          <p:nvPr>
            <p:ph type="body" idx="1"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TITLE </a:t>
            </a:r>
          </a:p>
          <a:p>
            <a:pPr lvl="0"/>
            <a:r>
              <a:rPr lang="en-US" dirty="0"/>
              <a:t>(WHICH can RUN OVER two lines)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2257148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9F4D"/>
              </a:buClr>
              <a:defRPr sz="2800">
                <a:solidFill>
                  <a:srgbClr val="0C2340"/>
                </a:solidFill>
              </a:defRPr>
            </a:lvl1pPr>
            <a:lvl2pPr>
              <a:buClr>
                <a:srgbClr val="009F4D"/>
              </a:buClr>
              <a:defRPr sz="2400">
                <a:solidFill>
                  <a:srgbClr val="0C2340"/>
                </a:solidFill>
              </a:defRPr>
            </a:lvl2pPr>
            <a:lvl3pPr>
              <a:buClr>
                <a:srgbClr val="009F4D"/>
              </a:buClr>
              <a:defRPr sz="2200">
                <a:solidFill>
                  <a:srgbClr val="0C2340"/>
                </a:solidFill>
              </a:defRPr>
            </a:lvl3pPr>
            <a:lvl4pPr>
              <a:buClr>
                <a:srgbClr val="009F4D"/>
              </a:buClr>
              <a:defRPr>
                <a:solidFill>
                  <a:srgbClr val="0C2340"/>
                </a:solidFill>
              </a:defRPr>
            </a:lvl4pPr>
            <a:lvl5pPr marL="2057400" indent="-228600">
              <a:buClr>
                <a:srgbClr val="009F4D"/>
              </a:buClr>
              <a:buFont typeface="Courier New" panose="02070309020205020404" pitchFamily="49" charset="0"/>
              <a:buChar char="o"/>
              <a:defRPr>
                <a:solidFill>
                  <a:srgbClr val="0C23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idx="13"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TITLE </a:t>
            </a:r>
          </a:p>
          <a:p>
            <a:pPr lvl="0"/>
            <a:r>
              <a:rPr lang="en-US" dirty="0"/>
              <a:t>(WHICH can RUN OVER two lines)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17489485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11200" y="1752600"/>
            <a:ext cx="52832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 Placeholder 2"/>
          <p:cNvSpPr>
            <a:spLocks noGrp="1"/>
          </p:cNvSpPr>
          <p:nvPr>
            <p:ph type="body" idx="13"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TITLE </a:t>
            </a:r>
          </a:p>
          <a:p>
            <a:pPr lvl="0"/>
            <a:r>
              <a:rPr lang="en-US" dirty="0"/>
              <a:t>(WHICH can RUN OVER two lines)</a:t>
            </a:r>
          </a:p>
        </p:txBody>
      </p:sp>
      <p:sp>
        <p:nvSpPr>
          <p:cNvPr id="10" name="Content Placeholder 9"/>
          <p:cNvSpPr>
            <a:spLocks noGrp="1"/>
          </p:cNvSpPr>
          <p:nvPr>
            <p:ph sz="quarter" idx="14" hasCustomPrompt="1"/>
          </p:nvPr>
        </p:nvSpPr>
        <p:spPr>
          <a:xfrm>
            <a:off x="6604000" y="2133600"/>
            <a:ext cx="4470400" cy="2895600"/>
          </a:xfrm>
        </p:spPr>
        <p:txBody>
          <a:bodyPr>
            <a:normAutofit/>
          </a:bodyPr>
          <a:lstStyle>
            <a:lvl1pPr marL="0" indent="0">
              <a:buNone/>
              <a:defRPr sz="2000" baseline="0"/>
            </a:lvl1pPr>
          </a:lstStyle>
          <a:p>
            <a:pPr lvl="0"/>
            <a:r>
              <a:rPr lang="en-US" dirty="0"/>
              <a:t>Click to edit single column copy layout text</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25530763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6" name="Chart Placeholder 5"/>
          <p:cNvSpPr>
            <a:spLocks noGrp="1"/>
          </p:cNvSpPr>
          <p:nvPr>
            <p:ph type="chart" sz="quarter" idx="12"/>
          </p:nvPr>
        </p:nvSpPr>
        <p:spPr>
          <a:xfrm>
            <a:off x="609600" y="1524000"/>
            <a:ext cx="10261600" cy="3505200"/>
          </a:xfrm>
        </p:spPr>
        <p:txBody>
          <a:bodyPr/>
          <a:lstStyle/>
          <a:p>
            <a:r>
              <a:rPr lang="en-US" dirty="0"/>
              <a:t>Click icon to add chart</a:t>
            </a:r>
          </a:p>
        </p:txBody>
      </p:sp>
      <p:sp>
        <p:nvSpPr>
          <p:cNvPr id="9" name="Text Placeholder 2"/>
          <p:cNvSpPr>
            <a:spLocks noGrp="1"/>
          </p:cNvSpPr>
          <p:nvPr>
            <p:ph type="body" idx="13"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TITLE </a:t>
            </a:r>
          </a:p>
          <a:p>
            <a:pPr lvl="0"/>
            <a:r>
              <a:rPr lang="en-US" dirty="0"/>
              <a:t>(WHICH can RUN OVER two lines)</a:t>
            </a:r>
          </a:p>
        </p:txBody>
      </p:sp>
      <p:sp>
        <p:nvSpPr>
          <p:cNvPr id="11" name="Text Placeholder 10"/>
          <p:cNvSpPr>
            <a:spLocks noGrp="1"/>
          </p:cNvSpPr>
          <p:nvPr>
            <p:ph type="body" sz="quarter" idx="14" hasCustomPrompt="1"/>
          </p:nvPr>
        </p:nvSpPr>
        <p:spPr>
          <a:xfrm>
            <a:off x="609600" y="5257800"/>
            <a:ext cx="8331200" cy="762000"/>
          </a:xfrm>
        </p:spPr>
        <p:txBody>
          <a:bodyPr>
            <a:normAutofit/>
          </a:bodyPr>
          <a:lstStyle>
            <a:lvl1pPr marL="0" indent="0" algn="l">
              <a:buNone/>
              <a:defRPr sz="2800" b="1">
                <a:solidFill>
                  <a:srgbClr val="ACA39A"/>
                </a:solidFill>
              </a:defRPr>
            </a:lvl1pPr>
          </a:lstStyle>
          <a:p>
            <a:pPr lvl="0"/>
            <a:r>
              <a:rPr lang="en-US" dirty="0"/>
              <a:t>Click to edit descriptor caption</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28214063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charts page">
    <p:spTree>
      <p:nvGrpSpPr>
        <p:cNvPr id="1" name=""/>
        <p:cNvGrpSpPr/>
        <p:nvPr/>
      </p:nvGrpSpPr>
      <p:grpSpPr>
        <a:xfrm>
          <a:off x="0" y="0"/>
          <a:ext cx="0" cy="0"/>
          <a:chOff x="0" y="0"/>
          <a:chExt cx="0" cy="0"/>
        </a:xfrm>
      </p:grpSpPr>
      <p:sp>
        <p:nvSpPr>
          <p:cNvPr id="6" name="Chart Placeholder 5"/>
          <p:cNvSpPr>
            <a:spLocks noGrp="1"/>
          </p:cNvSpPr>
          <p:nvPr>
            <p:ph type="chart" sz="quarter" idx="12"/>
          </p:nvPr>
        </p:nvSpPr>
        <p:spPr>
          <a:xfrm>
            <a:off x="711200" y="2133600"/>
            <a:ext cx="2641600" cy="2057400"/>
          </a:xfrm>
        </p:spPr>
        <p:txBody>
          <a:bodyPr/>
          <a:lstStyle/>
          <a:p>
            <a:r>
              <a:rPr lang="en-US" dirty="0"/>
              <a:t>Click icon to add chart</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73600" y="2206626"/>
            <a:ext cx="2641600"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hart Placeholder 5"/>
          <p:cNvSpPr>
            <a:spLocks noGrp="1"/>
          </p:cNvSpPr>
          <p:nvPr>
            <p:ph type="chart" sz="quarter" idx="13"/>
          </p:nvPr>
        </p:nvSpPr>
        <p:spPr>
          <a:xfrm>
            <a:off x="4775200" y="2133600"/>
            <a:ext cx="2641600" cy="2057400"/>
          </a:xfrm>
        </p:spPr>
        <p:txBody>
          <a:bodyPr/>
          <a:lstStyle/>
          <a:p>
            <a:r>
              <a:rPr lang="en-US" dirty="0"/>
              <a:t>Click icon to add chart</a:t>
            </a:r>
          </a:p>
        </p:txBody>
      </p:sp>
      <p:sp>
        <p:nvSpPr>
          <p:cNvPr id="9" name="Chart Placeholder 5"/>
          <p:cNvSpPr>
            <a:spLocks noGrp="1"/>
          </p:cNvSpPr>
          <p:nvPr>
            <p:ph type="chart" sz="quarter" idx="14"/>
          </p:nvPr>
        </p:nvSpPr>
        <p:spPr>
          <a:xfrm>
            <a:off x="8940800" y="2133600"/>
            <a:ext cx="2641600" cy="2057400"/>
          </a:xfrm>
        </p:spPr>
        <p:txBody>
          <a:bodyPr/>
          <a:lstStyle/>
          <a:p>
            <a:r>
              <a:rPr lang="en-US" dirty="0"/>
              <a:t>Click icon to add chart</a:t>
            </a:r>
          </a:p>
        </p:txBody>
      </p:sp>
      <p:sp>
        <p:nvSpPr>
          <p:cNvPr id="10" name="Text Placeholder 2"/>
          <p:cNvSpPr>
            <a:spLocks noGrp="1"/>
          </p:cNvSpPr>
          <p:nvPr>
            <p:ph type="body" idx="15"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TITLE </a:t>
            </a:r>
          </a:p>
          <a:p>
            <a:pPr lvl="0"/>
            <a:r>
              <a:rPr lang="en-US" dirty="0"/>
              <a:t>(WHICH can RUN OVER two lines)</a:t>
            </a:r>
          </a:p>
        </p:txBody>
      </p:sp>
      <p:sp>
        <p:nvSpPr>
          <p:cNvPr id="11" name="Text Placeholder 10"/>
          <p:cNvSpPr>
            <a:spLocks noGrp="1"/>
          </p:cNvSpPr>
          <p:nvPr>
            <p:ph type="body" sz="quarter" idx="16" hasCustomPrompt="1"/>
          </p:nvPr>
        </p:nvSpPr>
        <p:spPr>
          <a:xfrm>
            <a:off x="711200" y="4419600"/>
            <a:ext cx="2641600" cy="1447800"/>
          </a:xfrm>
        </p:spPr>
        <p:txBody>
          <a:bodyPr>
            <a:normAutofit/>
          </a:bodyPr>
          <a:lstStyle>
            <a:lvl1pPr marL="0" indent="0">
              <a:buNone/>
              <a:defRPr sz="1600">
                <a:solidFill>
                  <a:srgbClr val="ACA39A"/>
                </a:solidFill>
              </a:defRPr>
            </a:lvl1pPr>
          </a:lstStyle>
          <a:p>
            <a:pPr lvl="0"/>
            <a:r>
              <a:rPr lang="en-US" dirty="0"/>
              <a:t>Click to edit copy </a:t>
            </a:r>
          </a:p>
        </p:txBody>
      </p:sp>
      <p:sp>
        <p:nvSpPr>
          <p:cNvPr id="13" name="Text Placeholder 10"/>
          <p:cNvSpPr>
            <a:spLocks noGrp="1"/>
          </p:cNvSpPr>
          <p:nvPr>
            <p:ph type="body" sz="quarter" idx="17" hasCustomPrompt="1"/>
          </p:nvPr>
        </p:nvSpPr>
        <p:spPr>
          <a:xfrm>
            <a:off x="4876800" y="4419600"/>
            <a:ext cx="2641600" cy="1447800"/>
          </a:xfrm>
        </p:spPr>
        <p:txBody>
          <a:bodyPr>
            <a:normAutofit/>
          </a:bodyPr>
          <a:lstStyle>
            <a:lvl1pPr marL="0" indent="0">
              <a:buNone/>
              <a:defRPr sz="1600">
                <a:solidFill>
                  <a:srgbClr val="ACA39A"/>
                </a:solidFill>
              </a:defRPr>
            </a:lvl1pPr>
          </a:lstStyle>
          <a:p>
            <a:pPr lvl="0"/>
            <a:r>
              <a:rPr lang="en-US" dirty="0"/>
              <a:t>Click to edit copy </a:t>
            </a:r>
          </a:p>
        </p:txBody>
      </p:sp>
      <p:sp>
        <p:nvSpPr>
          <p:cNvPr id="14" name="Text Placeholder 10"/>
          <p:cNvSpPr>
            <a:spLocks noGrp="1"/>
          </p:cNvSpPr>
          <p:nvPr>
            <p:ph type="body" sz="quarter" idx="18" hasCustomPrompt="1"/>
          </p:nvPr>
        </p:nvSpPr>
        <p:spPr>
          <a:xfrm>
            <a:off x="8940800" y="4419600"/>
            <a:ext cx="2641600" cy="1447800"/>
          </a:xfrm>
        </p:spPr>
        <p:txBody>
          <a:bodyPr>
            <a:normAutofit/>
          </a:bodyPr>
          <a:lstStyle>
            <a:lvl1pPr marL="0" indent="0">
              <a:buNone/>
              <a:defRPr sz="1600">
                <a:solidFill>
                  <a:srgbClr val="ACA39A"/>
                </a:solidFill>
              </a:defRPr>
            </a:lvl1pPr>
          </a:lstStyle>
          <a:p>
            <a:pPr lvl="0"/>
            <a:r>
              <a:rPr lang="en-US" dirty="0"/>
              <a:t>Click to edit copy </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25061363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Points Page">
    <p:spTree>
      <p:nvGrpSpPr>
        <p:cNvPr id="1" name=""/>
        <p:cNvGrpSpPr/>
        <p:nvPr/>
      </p:nvGrpSpPr>
      <p:grpSpPr>
        <a:xfrm>
          <a:off x="0" y="0"/>
          <a:ext cx="0" cy="0"/>
          <a:chOff x="0" y="0"/>
          <a:chExt cx="0" cy="0"/>
        </a:xfrm>
      </p:grpSpPr>
      <p:sp>
        <p:nvSpPr>
          <p:cNvPr id="5" name="Oval 4"/>
          <p:cNvSpPr/>
          <p:nvPr userDrawn="1"/>
        </p:nvSpPr>
        <p:spPr>
          <a:xfrm>
            <a:off x="711200" y="1676400"/>
            <a:ext cx="3149600" cy="2286000"/>
          </a:xfrm>
          <a:prstGeom prst="ellipse">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Oval 5"/>
          <p:cNvSpPr/>
          <p:nvPr userDrawn="1"/>
        </p:nvSpPr>
        <p:spPr>
          <a:xfrm>
            <a:off x="4572000" y="1752600"/>
            <a:ext cx="3149600" cy="2286000"/>
          </a:xfrm>
          <a:prstGeom prst="ellipse">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Oval 6"/>
          <p:cNvSpPr/>
          <p:nvPr userDrawn="1"/>
        </p:nvSpPr>
        <p:spPr>
          <a:xfrm>
            <a:off x="8534400" y="1752600"/>
            <a:ext cx="3149600" cy="2286000"/>
          </a:xfrm>
          <a:prstGeom prst="ellipse">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2"/>
          <p:cNvSpPr>
            <a:spLocks noGrp="1"/>
          </p:cNvSpPr>
          <p:nvPr>
            <p:ph type="body" idx="15"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TITLE </a:t>
            </a:r>
          </a:p>
          <a:p>
            <a:pPr lvl="0"/>
            <a:r>
              <a:rPr lang="en-US" dirty="0"/>
              <a:t>(WHICH can RUN OVER two lines)</a:t>
            </a:r>
          </a:p>
        </p:txBody>
      </p:sp>
      <p:sp>
        <p:nvSpPr>
          <p:cNvPr id="9" name="Text Placeholder 10"/>
          <p:cNvSpPr>
            <a:spLocks noGrp="1"/>
          </p:cNvSpPr>
          <p:nvPr>
            <p:ph type="body" sz="quarter" idx="16" hasCustomPrompt="1"/>
          </p:nvPr>
        </p:nvSpPr>
        <p:spPr>
          <a:xfrm>
            <a:off x="8788400" y="4419600"/>
            <a:ext cx="2641600" cy="1447800"/>
          </a:xfrm>
        </p:spPr>
        <p:txBody>
          <a:bodyPr>
            <a:normAutofit/>
          </a:bodyPr>
          <a:lstStyle>
            <a:lvl1pPr marL="0" indent="0">
              <a:buNone/>
              <a:defRPr sz="1600">
                <a:solidFill>
                  <a:srgbClr val="ACA39A"/>
                </a:solidFill>
              </a:defRPr>
            </a:lvl1pPr>
          </a:lstStyle>
          <a:p>
            <a:pPr lvl="0"/>
            <a:r>
              <a:rPr lang="en-US" dirty="0"/>
              <a:t>Click to edit copy </a:t>
            </a:r>
          </a:p>
        </p:txBody>
      </p:sp>
      <p:sp>
        <p:nvSpPr>
          <p:cNvPr id="10" name="Text Placeholder 10"/>
          <p:cNvSpPr>
            <a:spLocks noGrp="1"/>
          </p:cNvSpPr>
          <p:nvPr>
            <p:ph type="body" sz="quarter" idx="17" hasCustomPrompt="1"/>
          </p:nvPr>
        </p:nvSpPr>
        <p:spPr>
          <a:xfrm>
            <a:off x="4876800" y="4419600"/>
            <a:ext cx="2641600" cy="1447800"/>
          </a:xfrm>
        </p:spPr>
        <p:txBody>
          <a:bodyPr>
            <a:normAutofit/>
          </a:bodyPr>
          <a:lstStyle>
            <a:lvl1pPr marL="0" indent="0">
              <a:buNone/>
              <a:defRPr sz="1600">
                <a:solidFill>
                  <a:srgbClr val="ACA39A"/>
                </a:solidFill>
              </a:defRPr>
            </a:lvl1pPr>
          </a:lstStyle>
          <a:p>
            <a:pPr lvl="0"/>
            <a:r>
              <a:rPr lang="en-US" dirty="0"/>
              <a:t>Click to edit copy </a:t>
            </a:r>
          </a:p>
        </p:txBody>
      </p:sp>
      <p:sp>
        <p:nvSpPr>
          <p:cNvPr id="11" name="Text Placeholder 10"/>
          <p:cNvSpPr>
            <a:spLocks noGrp="1"/>
          </p:cNvSpPr>
          <p:nvPr>
            <p:ph type="body" sz="quarter" idx="18" hasCustomPrompt="1"/>
          </p:nvPr>
        </p:nvSpPr>
        <p:spPr>
          <a:xfrm>
            <a:off x="914400" y="4419600"/>
            <a:ext cx="2641600" cy="1447800"/>
          </a:xfrm>
        </p:spPr>
        <p:txBody>
          <a:bodyPr>
            <a:normAutofit/>
          </a:bodyPr>
          <a:lstStyle>
            <a:lvl1pPr marL="0" indent="0">
              <a:buNone/>
              <a:defRPr sz="1600">
                <a:solidFill>
                  <a:srgbClr val="ACA39A"/>
                </a:solidFill>
              </a:defRPr>
            </a:lvl1pPr>
          </a:lstStyle>
          <a:p>
            <a:pPr lvl="0"/>
            <a:r>
              <a:rPr lang="en-US" dirty="0"/>
              <a:t>Click to edit copy </a:t>
            </a:r>
          </a:p>
        </p:txBody>
      </p:sp>
      <p:sp>
        <p:nvSpPr>
          <p:cNvPr id="13" name="Content Placeholder 12"/>
          <p:cNvSpPr>
            <a:spLocks noGrp="1"/>
          </p:cNvSpPr>
          <p:nvPr>
            <p:ph sz="quarter" idx="19" hasCustomPrompt="1"/>
          </p:nvPr>
        </p:nvSpPr>
        <p:spPr>
          <a:xfrm>
            <a:off x="1117600" y="2133600"/>
            <a:ext cx="23368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dirty="0"/>
              <a:t>Click to edit copy</a:t>
            </a:r>
          </a:p>
        </p:txBody>
      </p:sp>
      <p:sp>
        <p:nvSpPr>
          <p:cNvPr id="14" name="Content Placeholder 12"/>
          <p:cNvSpPr>
            <a:spLocks noGrp="1"/>
          </p:cNvSpPr>
          <p:nvPr>
            <p:ph sz="quarter" idx="20" hasCustomPrompt="1"/>
          </p:nvPr>
        </p:nvSpPr>
        <p:spPr>
          <a:xfrm>
            <a:off x="4978400" y="2133600"/>
            <a:ext cx="23368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dirty="0"/>
              <a:t>Click to edit copy</a:t>
            </a:r>
          </a:p>
        </p:txBody>
      </p:sp>
      <p:sp>
        <p:nvSpPr>
          <p:cNvPr id="15" name="Content Placeholder 12"/>
          <p:cNvSpPr>
            <a:spLocks noGrp="1"/>
          </p:cNvSpPr>
          <p:nvPr>
            <p:ph sz="quarter" idx="21" hasCustomPrompt="1"/>
          </p:nvPr>
        </p:nvSpPr>
        <p:spPr>
          <a:xfrm>
            <a:off x="8940800" y="2133600"/>
            <a:ext cx="23368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dirty="0"/>
              <a:t>Click to edit copy</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30923798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TITLE </a:t>
            </a:r>
          </a:p>
          <a:p>
            <a:pPr lvl="0"/>
            <a:r>
              <a:rPr lang="en-US" dirty="0"/>
              <a:t>(WHICH can RUN OVER two lines)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36765203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solidFill>
                  <a:srgbClr val="0C2340"/>
                </a:solidFill>
              </a:defRPr>
            </a:lvl1pPr>
            <a:lvl2pPr>
              <a:defRPr sz="2400">
                <a:solidFill>
                  <a:srgbClr val="0C2340"/>
                </a:solidFill>
              </a:defRPr>
            </a:lvl2pPr>
            <a:lvl3pPr>
              <a:defRPr sz="2000">
                <a:solidFill>
                  <a:srgbClr val="0C2340"/>
                </a:solidFill>
              </a:defRPr>
            </a:lvl3pPr>
            <a:lvl4pPr>
              <a:defRPr sz="1800">
                <a:solidFill>
                  <a:srgbClr val="0C2340"/>
                </a:solidFill>
              </a:defRPr>
            </a:lvl4pPr>
            <a:lvl5pPr>
              <a:defRPr sz="1800">
                <a:solidFill>
                  <a:srgbClr val="0C234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solidFill>
                  <a:srgbClr val="0C2340"/>
                </a:solidFill>
              </a:defRPr>
            </a:lvl1pPr>
            <a:lvl2pPr>
              <a:defRPr sz="2400">
                <a:solidFill>
                  <a:srgbClr val="0C2340"/>
                </a:solidFill>
              </a:defRPr>
            </a:lvl2pPr>
            <a:lvl3pPr>
              <a:defRPr sz="2000">
                <a:solidFill>
                  <a:srgbClr val="0C2340"/>
                </a:solidFill>
              </a:defRPr>
            </a:lvl3pPr>
            <a:lvl4pPr>
              <a:defRPr sz="1800">
                <a:solidFill>
                  <a:srgbClr val="0C2340"/>
                </a:solidFill>
              </a:defRPr>
            </a:lvl4pPr>
            <a:lvl5pPr>
              <a:defRPr sz="1800">
                <a:solidFill>
                  <a:srgbClr val="0C234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idx="13"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TITLE </a:t>
            </a:r>
          </a:p>
          <a:p>
            <a:pPr lvl="0"/>
            <a:r>
              <a:rPr lang="en-US" dirty="0"/>
              <a:t>(WHICH can RUN OVER two lines)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767938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Column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rgbClr val="009F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rgbClr val="009F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p:cNvSpPr>
            <a:spLocks noGrp="1"/>
          </p:cNvSpPr>
          <p:nvPr>
            <p:ph type="body" idx="13"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TITLE </a:t>
            </a:r>
          </a:p>
          <a:p>
            <a:pPr lvl="0"/>
            <a:r>
              <a:rPr lang="en-US" dirty="0"/>
              <a:t>(WHICH can RUN OVER two lines)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41978179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cxnSp>
        <p:nvCxnSpPr>
          <p:cNvPr id="6" name="Straight Connector 5"/>
          <p:cNvCxnSpPr/>
          <p:nvPr userDrawn="1"/>
        </p:nvCxnSpPr>
        <p:spPr>
          <a:xfrm>
            <a:off x="5889059" y="5791200"/>
            <a:ext cx="511741" cy="0"/>
          </a:xfrm>
          <a:prstGeom prst="line">
            <a:avLst/>
          </a:prstGeom>
          <a:ln w="88900">
            <a:solidFill>
              <a:srgbClr val="009F4D"/>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2540000" y="2505670"/>
            <a:ext cx="7112000" cy="923330"/>
          </a:xfrm>
          <a:prstGeom prst="rect">
            <a:avLst/>
          </a:prstGeom>
          <a:noFill/>
        </p:spPr>
        <p:txBody>
          <a:bodyPr wrap="square" rtlCol="0">
            <a:spAutoFit/>
          </a:bodyPr>
          <a:lstStyle/>
          <a:p>
            <a:pPr marL="0" lvl="0" indent="0" algn="ctr" defTabSz="914400" rtl="0" eaLnBrk="1" latinLnBrk="0" hangingPunct="1">
              <a:spcBef>
                <a:spcPct val="20000"/>
              </a:spcBef>
              <a:buClr>
                <a:srgbClr val="009F4D"/>
              </a:buClr>
              <a:buFont typeface="Arial" panose="020B0604020202020204" pitchFamily="34" charset="0"/>
              <a:buNone/>
            </a:pPr>
            <a:r>
              <a:rPr lang="en-US" sz="5400" b="1" kern="1200" baseline="0" dirty="0">
                <a:solidFill>
                  <a:srgbClr val="0C2340"/>
                </a:solidFill>
                <a:latin typeface="+mn-lt"/>
                <a:ea typeface="+mn-ea"/>
                <a:cs typeface="+mn-cs"/>
              </a:rPr>
              <a:t>THANK YOU</a:t>
            </a:r>
          </a:p>
        </p:txBody>
      </p:sp>
      <p:sp>
        <p:nvSpPr>
          <p:cNvPr id="8" name="TextBox 7"/>
          <p:cNvSpPr txBox="1"/>
          <p:nvPr userDrawn="1"/>
        </p:nvSpPr>
        <p:spPr>
          <a:xfrm>
            <a:off x="3364613" y="3429000"/>
            <a:ext cx="5576187" cy="1938992"/>
          </a:xfrm>
          <a:prstGeom prst="rect">
            <a:avLst/>
          </a:prstGeom>
          <a:noFill/>
        </p:spPr>
        <p:txBody>
          <a:bodyPr wrap="square" rtlCol="0">
            <a:spAutoFit/>
          </a:bodyPr>
          <a:lstStyle/>
          <a:p>
            <a:pPr lvl="0" algn="ctr"/>
            <a:r>
              <a:rPr lang="en-US" sz="2400" b="1" dirty="0">
                <a:solidFill>
                  <a:srgbClr val="ACA39A"/>
                </a:solidFill>
              </a:rPr>
              <a:t>30 East 7th Street</a:t>
            </a:r>
          </a:p>
          <a:p>
            <a:pPr lvl="0" algn="ctr"/>
            <a:r>
              <a:rPr lang="en-US" sz="2400" b="1" dirty="0">
                <a:solidFill>
                  <a:srgbClr val="ACA39A"/>
                </a:solidFill>
              </a:rPr>
              <a:t>St. Paul, MN  55101</a:t>
            </a:r>
          </a:p>
          <a:p>
            <a:pPr lvl="0" algn="ctr"/>
            <a:endParaRPr lang="en-US" sz="2400" b="1" dirty="0">
              <a:solidFill>
                <a:srgbClr val="ACA39A"/>
              </a:solidFill>
            </a:endParaRPr>
          </a:p>
          <a:p>
            <a:pPr lvl="0" algn="ctr"/>
            <a:r>
              <a:rPr lang="en-US" sz="2400" b="1" dirty="0">
                <a:solidFill>
                  <a:srgbClr val="ACA39A"/>
                </a:solidFill>
              </a:rPr>
              <a:t>651-201-1800</a:t>
            </a:r>
          </a:p>
          <a:p>
            <a:pPr lvl="0" algn="ctr"/>
            <a:r>
              <a:rPr lang="en-US" sz="2400" b="1" dirty="0">
                <a:solidFill>
                  <a:srgbClr val="ACA39A"/>
                </a:solidFill>
              </a:rPr>
              <a:t>888-667-2848</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1201" y="533400"/>
            <a:ext cx="5745239" cy="1447800"/>
          </a:xfrm>
          <a:prstGeom prst="rect">
            <a:avLst/>
          </a:prstGeom>
        </p:spPr>
      </p:pic>
      <p:sp>
        <p:nvSpPr>
          <p:cNvPr id="14" name="TextBox 13"/>
          <p:cNvSpPr txBox="1"/>
          <p:nvPr userDrawn="1"/>
        </p:nvSpPr>
        <p:spPr>
          <a:xfrm>
            <a:off x="2540000" y="6200002"/>
            <a:ext cx="7112000" cy="276999"/>
          </a:xfrm>
          <a:prstGeom prst="rect">
            <a:avLst/>
          </a:prstGeom>
          <a:noFill/>
        </p:spPr>
        <p:txBody>
          <a:bodyPr wrap="square" rtlCol="0">
            <a:spAutoFit/>
          </a:bodyPr>
          <a:lstStyle/>
          <a:p>
            <a:pPr lvl="0" algn="ctr"/>
            <a:r>
              <a:rPr lang="en-US" sz="1200" dirty="0"/>
              <a:t>MINNESOTA STATE IS AN EQUAL OPPORTUNITY EMPLOYER AND EDUCATOR</a:t>
            </a:r>
          </a:p>
        </p:txBody>
      </p:sp>
    </p:spTree>
    <p:extLst>
      <p:ext uri="{BB962C8B-B14F-4D97-AF65-F5344CB8AC3E}">
        <p14:creationId xmlns:p14="http://schemas.microsoft.com/office/powerpoint/2010/main" val="80662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B1B06-0547-48D3-A0EA-B1D4BE9862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6BE8C2-CCC7-4409-8600-49F3DE8A5F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BABD50-72C6-4564-9CAC-44CB95BE4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553DEC-1A89-484A-9198-697C810ABE39}"/>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6" name="Footer Placeholder 5">
            <a:extLst>
              <a:ext uri="{FF2B5EF4-FFF2-40B4-BE49-F238E27FC236}">
                <a16:creationId xmlns:a16="http://schemas.microsoft.com/office/drawing/2014/main" id="{6A52E054-6BB0-47E8-A3E1-4FB5361232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DDABBE-AFB3-4828-9171-025D42A2B10A}"/>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2241531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9F4D"/>
              </a:buClr>
              <a:defRPr sz="2800">
                <a:solidFill>
                  <a:schemeClr val="tx2"/>
                </a:solidFill>
              </a:defRPr>
            </a:lvl1pPr>
            <a:lvl2pPr>
              <a:buClr>
                <a:srgbClr val="009F4D"/>
              </a:buClr>
              <a:defRPr sz="2400">
                <a:solidFill>
                  <a:schemeClr val="tx2"/>
                </a:solidFill>
              </a:defRPr>
            </a:lvl2pPr>
            <a:lvl3pPr>
              <a:buClr>
                <a:srgbClr val="009F4D"/>
              </a:buClr>
              <a:defRPr sz="2200">
                <a:solidFill>
                  <a:schemeClr val="tx2"/>
                </a:solidFill>
              </a:defRPr>
            </a:lvl3pPr>
            <a:lvl4pPr>
              <a:buClr>
                <a:srgbClr val="009F4D"/>
              </a:buClr>
              <a:defRPr>
                <a:solidFill>
                  <a:schemeClr val="tx2"/>
                </a:solidFill>
              </a:defRPr>
            </a:lvl4pPr>
            <a:lvl5pPr marL="2057400" indent="-228600">
              <a:buClr>
                <a:srgbClr val="009F4D"/>
              </a:buClr>
              <a:buFont typeface="Courier New" panose="02070309020205020404" pitchFamily="49" charset="0"/>
              <a:buChar char="o"/>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0"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dirty="0"/>
              <a:t>Click to edit header</a:t>
            </a:r>
          </a:p>
        </p:txBody>
      </p:sp>
    </p:spTree>
    <p:extLst>
      <p:ext uri="{BB962C8B-B14F-4D97-AF65-F5344CB8AC3E}">
        <p14:creationId xmlns:p14="http://schemas.microsoft.com/office/powerpoint/2010/main" val="35939205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6"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dirty="0"/>
              <a:t>Click to edit header</a:t>
            </a:r>
          </a:p>
        </p:txBody>
      </p:sp>
    </p:spTree>
    <p:extLst>
      <p:ext uri="{BB962C8B-B14F-4D97-AF65-F5344CB8AC3E}">
        <p14:creationId xmlns:p14="http://schemas.microsoft.com/office/powerpoint/2010/main" val="27232299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8"/>
            <a:ext cx="10515600" cy="1325563"/>
          </a:xfrm>
        </p:spPr>
        <p:txBody>
          <a:bodyPr/>
          <a:lstStyle>
            <a:lvl1pPr>
              <a:defRPr b="1"/>
            </a:lvl1pPr>
          </a:lstStyle>
          <a:p>
            <a:r>
              <a:rPr lang="en-US"/>
              <a:t>Click to edit Master title style</a:t>
            </a:r>
            <a:endParaRPr lang="en-US" dirty="0"/>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11176000" y="6520934"/>
            <a:ext cx="609600" cy="184666"/>
          </a:xfrm>
          <a:prstGeom prst="rect">
            <a:avLst/>
          </a:prstGeom>
          <a:noFill/>
        </p:spPr>
        <p:txBody>
          <a:bodyPr wrap="square" rtlCol="0">
            <a:spAutoFit/>
          </a:bodyPr>
          <a:lstStyle/>
          <a:p>
            <a:pPr algn="ctr"/>
            <a:fld id="{BB705689-6DE3-4ABD-A330-F43849DB3358}" type="slidenum">
              <a:rPr lang="en-US" sz="600" b="1" smtClean="0">
                <a:solidFill>
                  <a:srgbClr val="003C66"/>
                </a:solidFill>
              </a:rPr>
              <a:pPr algn="ctr"/>
              <a:t>‹#›</a:t>
            </a:fld>
            <a:endParaRPr lang="en-US" sz="700" b="1" dirty="0">
              <a:solidFill>
                <a:srgbClr val="003C66"/>
              </a:solidFill>
            </a:endParaRPr>
          </a:p>
        </p:txBody>
      </p:sp>
      <p:pic>
        <p:nvPicPr>
          <p:cNvPr id="11" name="Picture 10" title="Minnesota Stat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6172203"/>
            <a:ext cx="1584960" cy="402335"/>
          </a:xfrm>
          <a:prstGeom prst="rect">
            <a:avLst/>
          </a:prstGeom>
        </p:spPr>
      </p:pic>
      <p:grpSp>
        <p:nvGrpSpPr>
          <p:cNvPr id="9" name="Group 8" title="Blue and green decorative border"/>
          <p:cNvGrpSpPr/>
          <p:nvPr userDrawn="1"/>
        </p:nvGrpSpPr>
        <p:grpSpPr>
          <a:xfrm>
            <a:off x="0" y="-76200"/>
            <a:ext cx="406400" cy="6934200"/>
            <a:chOff x="0" y="-76200"/>
            <a:chExt cx="304800" cy="6934200"/>
          </a:xfrm>
        </p:grpSpPr>
        <p:sp>
          <p:nvSpPr>
            <p:cNvPr id="12" name="Rectangle 11"/>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3" name="Straight Connector 12"/>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6151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FA6AD-2D46-4980-9659-8F47289C22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D1FE75-690B-4E0E-870F-00A4BEE6B2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CEF485-6121-4AD7-A5D9-AF08B08C60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4C0283-B42A-4988-9217-DFF87089BD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5EFB28-37C4-4DDE-BF87-3E3F9A2E9B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2B12CB-78D7-47FC-9189-988A2AA41BBC}"/>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8" name="Footer Placeholder 7">
            <a:extLst>
              <a:ext uri="{FF2B5EF4-FFF2-40B4-BE49-F238E27FC236}">
                <a16:creationId xmlns:a16="http://schemas.microsoft.com/office/drawing/2014/main" id="{4508D519-7538-47EF-8B6C-1869EBE5D5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20B569-ECE1-45CC-8038-E290430036EA}"/>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667347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59ECF-39AA-4035-B0F6-4B730C8109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B1F312-FD40-4D00-B4AC-8CDBB015CE4C}"/>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4" name="Footer Placeholder 3">
            <a:extLst>
              <a:ext uri="{FF2B5EF4-FFF2-40B4-BE49-F238E27FC236}">
                <a16:creationId xmlns:a16="http://schemas.microsoft.com/office/drawing/2014/main" id="{50529E3F-8A88-483A-BBF7-46BCFE1BC7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5AD417-1D00-46F1-84BA-F3DDFE491CE8}"/>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3605762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3B7933-2CC6-4CF7-95BC-1BB50E78FDBA}"/>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3" name="Footer Placeholder 2">
            <a:extLst>
              <a:ext uri="{FF2B5EF4-FFF2-40B4-BE49-F238E27FC236}">
                <a16:creationId xmlns:a16="http://schemas.microsoft.com/office/drawing/2014/main" id="{65700F9E-906B-4024-8645-0D417C9A97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A58020-3DB4-437B-8CAD-F8A7763AA724}"/>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3068046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E3C5B-6E01-4ED0-83F6-8BF4BEA114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ACD199-F6D5-4ED9-86C7-66D498C4A4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FB3D27-760A-480E-932E-B02FDB9C60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405D75-79FD-4947-806A-894FB929B348}"/>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6" name="Footer Placeholder 5">
            <a:extLst>
              <a:ext uri="{FF2B5EF4-FFF2-40B4-BE49-F238E27FC236}">
                <a16:creationId xmlns:a16="http://schemas.microsoft.com/office/drawing/2014/main" id="{BD785482-2538-4FB7-BC50-582F05DBD1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F78056-C698-43D2-8C3A-3A43D3456791}"/>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215102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1BD60-0B98-49EA-9D97-0E70C49C5B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1C1B9C-60DF-4167-9365-131CB473B9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E60B4B-8733-4F43-A9D0-35FC8BCF88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CB6497-BB10-4683-A271-7F247FA4F495}"/>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6" name="Footer Placeholder 5">
            <a:extLst>
              <a:ext uri="{FF2B5EF4-FFF2-40B4-BE49-F238E27FC236}">
                <a16:creationId xmlns:a16="http://schemas.microsoft.com/office/drawing/2014/main" id="{AA8B4816-8FAB-4ECC-9817-95278775F9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2EC73C-5C69-4447-963D-F7EE9D3C95BF}"/>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1283975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666535-0D32-478F-B1F9-E9E38C6E0C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7E95C1-661C-4DDD-B638-B931926FE0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A8910D-5016-4F0E-9637-60439F565D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4413EA-73F6-4EA3-BDC9-22A2AEE7376D}" type="datetimeFigureOut">
              <a:rPr lang="en-US" smtClean="0"/>
              <a:t>2/27/2026</a:t>
            </a:fld>
            <a:endParaRPr lang="en-US"/>
          </a:p>
        </p:txBody>
      </p:sp>
      <p:sp>
        <p:nvSpPr>
          <p:cNvPr id="5" name="Footer Placeholder 4">
            <a:extLst>
              <a:ext uri="{FF2B5EF4-FFF2-40B4-BE49-F238E27FC236}">
                <a16:creationId xmlns:a16="http://schemas.microsoft.com/office/drawing/2014/main" id="{0ABB5E8B-696D-4388-A408-E9F63B7E51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6DE158-E265-4D95-93B4-A02DB3BE2B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270C9-A962-4BD3-AFBB-05B780D5ED3C}" type="slidenum">
              <a:rPr lang="en-US" smtClean="0"/>
              <a:t>‹#›</a:t>
            </a:fld>
            <a:endParaRPr lang="en-US"/>
          </a:p>
        </p:txBody>
      </p:sp>
    </p:spTree>
    <p:extLst>
      <p:ext uri="{BB962C8B-B14F-4D97-AF65-F5344CB8AC3E}">
        <p14:creationId xmlns:p14="http://schemas.microsoft.com/office/powerpoint/2010/main" val="3097365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p:cNvSpPr txBox="1"/>
          <p:nvPr userDrawn="1"/>
        </p:nvSpPr>
        <p:spPr>
          <a:xfrm>
            <a:off x="609600" y="6400801"/>
            <a:ext cx="2641600" cy="307777"/>
          </a:xfrm>
          <a:prstGeom prst="rect">
            <a:avLst/>
          </a:prstGeom>
          <a:noFill/>
        </p:spPr>
        <p:txBody>
          <a:bodyPr wrap="square" rtlCol="0">
            <a:spAutoFit/>
          </a:bodyPr>
          <a:lstStyle/>
          <a:p>
            <a:fld id="{BB705689-6DE3-4ABD-A330-F43849DB3358}" type="slidenum">
              <a:rPr lang="en-US" sz="1400" smtClean="0">
                <a:solidFill>
                  <a:schemeClr val="tx2"/>
                </a:solidFill>
              </a:rPr>
              <a:t>‹#›</a:t>
            </a:fld>
            <a:endParaRPr lang="en-US" sz="1400" dirty="0">
              <a:solidFill>
                <a:schemeClr val="tx2"/>
              </a:solidFill>
            </a:endParaRPr>
          </a:p>
        </p:txBody>
      </p:sp>
    </p:spTree>
    <p:extLst>
      <p:ext uri="{BB962C8B-B14F-4D97-AF65-F5344CB8AC3E}">
        <p14:creationId xmlns:p14="http://schemas.microsoft.com/office/powerpoint/2010/main" val="7439721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txStyles>
    <p:titleStyle>
      <a:lvl1pPr algn="l" defTabSz="914400" rtl="0" eaLnBrk="1" latinLnBrk="0" hangingPunct="1">
        <a:spcBef>
          <a:spcPct val="0"/>
        </a:spcBef>
        <a:buNone/>
        <a:defRPr sz="3600" b="1" kern="1200">
          <a:solidFill>
            <a:schemeClr val="tx2"/>
          </a:solidFill>
          <a:latin typeface="+mj-lt"/>
          <a:ea typeface="+mj-ea"/>
          <a:cs typeface="+mj-cs"/>
        </a:defRPr>
      </a:lvl1pPr>
    </p:titleStyle>
    <p:bodyStyle>
      <a:lvl1pPr marL="342900" indent="-342900" algn="l" defTabSz="914400" rtl="0" eaLnBrk="1" latinLnBrk="0" hangingPunct="1">
        <a:spcBef>
          <a:spcPct val="20000"/>
        </a:spcBef>
        <a:buClr>
          <a:srgbClr val="009F4D"/>
        </a:buClr>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Clr>
          <a:srgbClr val="009F4D"/>
        </a:buClr>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Clr>
          <a:srgbClr val="009F4D"/>
        </a:buClr>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Clr>
          <a:srgbClr val="009F4D"/>
        </a:buClr>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Clr>
          <a:srgbClr val="009F4D"/>
        </a:buClr>
        <a:buFont typeface="Courier New" panose="02070309020205020404" pitchFamily="49" charset="0"/>
        <a:buChar char="o"/>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p:cNvSpPr txBox="1"/>
          <p:nvPr userDrawn="1"/>
        </p:nvSpPr>
        <p:spPr>
          <a:xfrm>
            <a:off x="609600" y="6400801"/>
            <a:ext cx="2641600" cy="307777"/>
          </a:xfrm>
          <a:prstGeom prst="rect">
            <a:avLst/>
          </a:prstGeom>
          <a:noFill/>
        </p:spPr>
        <p:txBody>
          <a:bodyPr wrap="square" rtlCol="0">
            <a:spAutoFit/>
          </a:bodyPr>
          <a:lstStyle/>
          <a:p>
            <a:fld id="{BB705689-6DE3-4ABD-A330-F43849DB3358}" type="slidenum">
              <a:rPr lang="en-US" sz="1400" smtClean="0">
                <a:solidFill>
                  <a:srgbClr val="0C2340"/>
                </a:solidFill>
              </a:rPr>
              <a:t>‹#›</a:t>
            </a:fld>
            <a:endParaRPr lang="en-US" sz="1400" dirty="0">
              <a:solidFill>
                <a:srgbClr val="0C2340"/>
              </a:solidFill>
            </a:endParaRPr>
          </a:p>
        </p:txBody>
      </p:sp>
    </p:spTree>
    <p:extLst>
      <p:ext uri="{BB962C8B-B14F-4D97-AF65-F5344CB8AC3E}">
        <p14:creationId xmlns:p14="http://schemas.microsoft.com/office/powerpoint/2010/main" val="48371734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ctr" defTabSz="914400" rtl="0" eaLnBrk="1" latinLnBrk="0" hangingPunct="1">
        <a:spcBef>
          <a:spcPct val="0"/>
        </a:spcBef>
        <a:buNone/>
        <a:defRPr sz="4400" b="1" kern="1200">
          <a:solidFill>
            <a:srgbClr val="0C2340"/>
          </a:solidFill>
          <a:latin typeface="+mj-lt"/>
          <a:ea typeface="+mj-ea"/>
          <a:cs typeface="+mj-cs"/>
        </a:defRPr>
      </a:lvl1pPr>
    </p:titleStyle>
    <p:bodyStyle>
      <a:lvl1pPr marL="342900" indent="-342900" algn="l" defTabSz="914400" rtl="0" eaLnBrk="1" latinLnBrk="0" hangingPunct="1">
        <a:spcBef>
          <a:spcPct val="20000"/>
        </a:spcBef>
        <a:buClr>
          <a:srgbClr val="009F4D"/>
        </a:buClr>
        <a:buFont typeface="Arial" panose="020B0604020202020204" pitchFamily="34" charset="0"/>
        <a:buChar char="•"/>
        <a:defRPr sz="3200" kern="1200">
          <a:solidFill>
            <a:srgbClr val="0C2340"/>
          </a:solidFill>
          <a:latin typeface="+mn-lt"/>
          <a:ea typeface="+mn-ea"/>
          <a:cs typeface="+mn-cs"/>
        </a:defRPr>
      </a:lvl1pPr>
      <a:lvl2pPr marL="742950" indent="-285750" algn="l" defTabSz="914400" rtl="0" eaLnBrk="1" latinLnBrk="0" hangingPunct="1">
        <a:spcBef>
          <a:spcPct val="20000"/>
        </a:spcBef>
        <a:buClr>
          <a:srgbClr val="009F4D"/>
        </a:buClr>
        <a:buFont typeface="Arial" panose="020B0604020202020204" pitchFamily="34" charset="0"/>
        <a:buChar char="–"/>
        <a:defRPr sz="2800" kern="1200">
          <a:solidFill>
            <a:srgbClr val="0C2340"/>
          </a:solidFill>
          <a:latin typeface="+mn-lt"/>
          <a:ea typeface="+mn-ea"/>
          <a:cs typeface="+mn-cs"/>
        </a:defRPr>
      </a:lvl2pPr>
      <a:lvl3pPr marL="1143000" indent="-228600" algn="l" defTabSz="914400" rtl="0" eaLnBrk="1" latinLnBrk="0" hangingPunct="1">
        <a:spcBef>
          <a:spcPct val="20000"/>
        </a:spcBef>
        <a:buClr>
          <a:srgbClr val="009F4D"/>
        </a:buClr>
        <a:buFont typeface="Arial" panose="020B0604020202020204" pitchFamily="34" charset="0"/>
        <a:buChar char="•"/>
        <a:defRPr sz="2400" kern="1200">
          <a:solidFill>
            <a:srgbClr val="0C2340"/>
          </a:solidFill>
          <a:latin typeface="+mn-lt"/>
          <a:ea typeface="+mn-ea"/>
          <a:cs typeface="+mn-cs"/>
        </a:defRPr>
      </a:lvl3pPr>
      <a:lvl4pPr marL="1600200" indent="-228600" algn="l" defTabSz="914400" rtl="0" eaLnBrk="1" latinLnBrk="0" hangingPunct="1">
        <a:spcBef>
          <a:spcPct val="20000"/>
        </a:spcBef>
        <a:buClr>
          <a:srgbClr val="009F4D"/>
        </a:buClr>
        <a:buFont typeface="Arial" panose="020B0604020202020204" pitchFamily="34" charset="0"/>
        <a:buChar char="–"/>
        <a:defRPr sz="2000" kern="1200">
          <a:solidFill>
            <a:srgbClr val="0C2340"/>
          </a:solidFill>
          <a:latin typeface="+mn-lt"/>
          <a:ea typeface="+mn-ea"/>
          <a:cs typeface="+mn-cs"/>
        </a:defRPr>
      </a:lvl4pPr>
      <a:lvl5pPr marL="2057400" indent="-228600" algn="l" defTabSz="914400" rtl="0" eaLnBrk="1" latinLnBrk="0" hangingPunct="1">
        <a:spcBef>
          <a:spcPct val="20000"/>
        </a:spcBef>
        <a:buClr>
          <a:srgbClr val="009F4D"/>
        </a:buClr>
        <a:buFont typeface="Courier New" panose="02070309020205020404" pitchFamily="49" charset="0"/>
        <a:buChar char="o"/>
        <a:defRPr sz="2000" kern="1200">
          <a:solidFill>
            <a:srgbClr val="0C234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5.xml"/></Relationships>
</file>

<file path=ppt/slides/_rels/slide10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3.xml"/><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1.xml"/><Relationship Id="rId1" Type="http://schemas.openxmlformats.org/officeDocument/2006/relationships/slideLayout" Target="../slideLayouts/slideLayout1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7.xml"/></Relationships>
</file>

<file path=ppt/slides/_rels/slide1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3.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5.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5.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5.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5.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4.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5.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5.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5.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5.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5.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5.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5.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5.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5.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5.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5.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5.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5.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5.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5.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5.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5.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5.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5.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5.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5.xml"/></Relationships>
</file>

<file path=ppt/slides/_rels/slide172.xml.rels><?xml version="1.0" encoding="UTF-8" standalone="yes"?>
<Relationships xmlns="http://schemas.openxmlformats.org/package/2006/relationships"><Relationship Id="rId3" Type="http://schemas.openxmlformats.org/officeDocument/2006/relationships/hyperlink" Target="http://www.minnstate.edu/system/ogc/" TargetMode="External"/><Relationship Id="rId2" Type="http://schemas.openxmlformats.org/officeDocument/2006/relationships/notesSlide" Target="../notesSlides/notesSlide160.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2.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3.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4.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7.xml"/><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title" idx="4294967295"/>
          </p:nvPr>
        </p:nvSpPr>
        <p:spPr>
          <a:xfrm>
            <a:off x="1320800" y="3886200"/>
            <a:ext cx="79248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tx2"/>
                </a:solidFill>
                <a:effectLst/>
                <a:uLnTx/>
                <a:uFillTx/>
                <a:latin typeface="+mn-lt"/>
                <a:ea typeface="+mn-ea"/>
                <a:cs typeface="+mn-cs"/>
              </a:rPr>
              <a:t>Title IX &amp; Sexual Violence Investigations</a:t>
            </a:r>
          </a:p>
        </p:txBody>
      </p:sp>
      <p:sp>
        <p:nvSpPr>
          <p:cNvPr id="7" name="Text Placeholder 6"/>
          <p:cNvSpPr>
            <a:spLocks noGrp="1"/>
          </p:cNvSpPr>
          <p:nvPr>
            <p:ph type="body" sz="quarter" idx="10"/>
          </p:nvPr>
        </p:nvSpPr>
        <p:spPr/>
        <p:txBody>
          <a:bodyPr/>
          <a:lstStyle/>
          <a:p>
            <a:r>
              <a:rPr lang="en-US" dirty="0"/>
              <a:t>April 22, 2022</a:t>
            </a:r>
          </a:p>
        </p:txBody>
      </p:sp>
      <p:sp>
        <p:nvSpPr>
          <p:cNvPr id="3" name="Text Placeholder 2"/>
          <p:cNvSpPr>
            <a:spLocks noGrp="1"/>
          </p:cNvSpPr>
          <p:nvPr>
            <p:ph type="body" sz="quarter" idx="11"/>
          </p:nvPr>
        </p:nvSpPr>
        <p:spPr>
          <a:xfrm>
            <a:off x="6333707" y="3468688"/>
            <a:ext cx="4495800" cy="417512"/>
          </a:xfrm>
        </p:spPr>
        <p:txBody>
          <a:bodyPr/>
          <a:lstStyle/>
          <a:p>
            <a:r>
              <a:rPr lang="en-US" dirty="0"/>
              <a:t>Office of Equity and Inclusion</a:t>
            </a:r>
          </a:p>
        </p:txBody>
      </p:sp>
      <p:sp>
        <p:nvSpPr>
          <p:cNvPr id="5" name="Text Placeholder 4"/>
          <p:cNvSpPr>
            <a:spLocks noGrp="1"/>
          </p:cNvSpPr>
          <p:nvPr>
            <p:ph type="body" sz="quarter" idx="13"/>
          </p:nvPr>
        </p:nvSpPr>
        <p:spPr>
          <a:xfrm>
            <a:off x="1408114" y="5029200"/>
            <a:ext cx="2562061" cy="619125"/>
          </a:xfrm>
        </p:spPr>
        <p:txBody>
          <a:bodyPr>
            <a:noAutofit/>
          </a:bodyPr>
          <a:lstStyle/>
          <a:p>
            <a:pPr lvl="0">
              <a:lnSpc>
                <a:spcPct val="100000"/>
              </a:lnSpc>
              <a:spcBef>
                <a:spcPct val="20000"/>
              </a:spcBef>
              <a:buClr>
                <a:srgbClr val="009F4D"/>
              </a:buClr>
            </a:pPr>
            <a:r>
              <a:rPr lang="en-US" sz="1100" dirty="0">
                <a:solidFill>
                  <a:srgbClr val="139445"/>
                </a:solidFill>
              </a:rPr>
              <a:t>Desiree’ Clark</a:t>
            </a:r>
          </a:p>
          <a:p>
            <a:pPr lvl="0">
              <a:lnSpc>
                <a:spcPct val="100000"/>
              </a:lnSpc>
              <a:spcBef>
                <a:spcPct val="20000"/>
              </a:spcBef>
              <a:buClr>
                <a:srgbClr val="009F4D"/>
              </a:buClr>
            </a:pPr>
            <a:r>
              <a:rPr lang="en-US" sz="1100" dirty="0">
                <a:solidFill>
                  <a:srgbClr val="139445"/>
                </a:solidFill>
              </a:rPr>
              <a:t>Office of Equity &amp; Inclusion</a:t>
            </a:r>
          </a:p>
        </p:txBody>
      </p:sp>
      <p:sp>
        <p:nvSpPr>
          <p:cNvPr id="8" name="TextBox 7">
            <a:extLst>
              <a:ext uri="{FF2B5EF4-FFF2-40B4-BE49-F238E27FC236}">
                <a16:creationId xmlns:a16="http://schemas.microsoft.com/office/drawing/2014/main" id="{6D77FF85-1E3E-4D5E-89E2-8B0BB4283244}"/>
              </a:ext>
            </a:extLst>
          </p:cNvPr>
          <p:cNvSpPr txBox="1"/>
          <p:nvPr/>
        </p:nvSpPr>
        <p:spPr>
          <a:xfrm>
            <a:off x="4754500" y="5061238"/>
            <a:ext cx="2682999" cy="430887"/>
          </a:xfrm>
          <a:prstGeom prst="rect">
            <a:avLst/>
          </a:prstGeom>
          <a:noFill/>
        </p:spPr>
        <p:txBody>
          <a:bodyPr wrap="square" rtlCol="0">
            <a:spAutoFit/>
          </a:bodyPr>
          <a:lstStyle/>
          <a:p>
            <a:r>
              <a:rPr lang="en-US" sz="1100" b="1" dirty="0">
                <a:solidFill>
                  <a:srgbClr val="139445"/>
                </a:solidFill>
              </a:rPr>
              <a:t>Scott Goings</a:t>
            </a:r>
            <a:br>
              <a:rPr lang="en-US" sz="1100" b="1" dirty="0">
                <a:solidFill>
                  <a:srgbClr val="139445"/>
                </a:solidFill>
              </a:rPr>
            </a:br>
            <a:r>
              <a:rPr lang="en-US" sz="1100" b="1" dirty="0">
                <a:solidFill>
                  <a:srgbClr val="139445"/>
                </a:solidFill>
              </a:rPr>
              <a:t>Office of General Counsel</a:t>
            </a:r>
          </a:p>
        </p:txBody>
      </p:sp>
      <p:sp>
        <p:nvSpPr>
          <p:cNvPr id="9" name="Text Placeholder 4">
            <a:extLst>
              <a:ext uri="{FF2B5EF4-FFF2-40B4-BE49-F238E27FC236}">
                <a16:creationId xmlns:a16="http://schemas.microsoft.com/office/drawing/2014/main" id="{7D1BC49B-C704-4088-80E9-9413F704EA24}"/>
              </a:ext>
            </a:extLst>
          </p:cNvPr>
          <p:cNvSpPr txBox="1">
            <a:spLocks/>
          </p:cNvSpPr>
          <p:nvPr/>
        </p:nvSpPr>
        <p:spPr>
          <a:xfrm>
            <a:off x="8040221" y="5024437"/>
            <a:ext cx="2562061" cy="619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20000"/>
              </a:spcBef>
              <a:buClr>
                <a:srgbClr val="009F4D"/>
              </a:buClr>
            </a:pPr>
            <a:r>
              <a:rPr lang="en-US" sz="1100" dirty="0">
                <a:solidFill>
                  <a:srgbClr val="139445"/>
                </a:solidFill>
              </a:rPr>
              <a:t>Andriel Dees</a:t>
            </a:r>
          </a:p>
          <a:p>
            <a:pPr>
              <a:lnSpc>
                <a:spcPct val="100000"/>
              </a:lnSpc>
              <a:spcBef>
                <a:spcPct val="20000"/>
              </a:spcBef>
              <a:buClr>
                <a:srgbClr val="009F4D"/>
              </a:buClr>
            </a:pPr>
            <a:r>
              <a:rPr lang="en-US" sz="1100" dirty="0">
                <a:solidFill>
                  <a:srgbClr val="139445"/>
                </a:solidFill>
              </a:rPr>
              <a:t>Office of Equity &amp; Inclusion</a:t>
            </a:r>
          </a:p>
        </p:txBody>
      </p:sp>
      <p:sp>
        <p:nvSpPr>
          <p:cNvPr id="6" name="Text Placeholder 5"/>
          <p:cNvSpPr>
            <a:spLocks noGrp="1"/>
          </p:cNvSpPr>
          <p:nvPr>
            <p:ph type="body" sz="quarter" idx="14"/>
          </p:nvPr>
        </p:nvSpPr>
        <p:spPr/>
        <p:txBody>
          <a:bodyPr>
            <a:normAutofit/>
          </a:bodyPr>
          <a:lstStyle/>
          <a:p>
            <a:r>
              <a:rPr lang="en-US" sz="1600" dirty="0">
                <a:solidFill>
                  <a:srgbClr val="002060"/>
                </a:solidFill>
              </a:rPr>
              <a:t>Minnesota State</a:t>
            </a:r>
          </a:p>
        </p:txBody>
      </p:sp>
    </p:spTree>
    <p:extLst>
      <p:ext uri="{BB962C8B-B14F-4D97-AF65-F5344CB8AC3E}">
        <p14:creationId xmlns:p14="http://schemas.microsoft.com/office/powerpoint/2010/main" val="1220921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819400" y="1676400"/>
            <a:ext cx="6858000"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2060"/>
                </a:solidFill>
                <a:effectLst/>
                <a:uLnTx/>
                <a:uFillTx/>
                <a:latin typeface="Calibri"/>
                <a:ea typeface="+mn-ea"/>
                <a:cs typeface="+mn-cs"/>
              </a:rPr>
              <a:t>Key Elements of the New Procedure</a:t>
            </a:r>
          </a:p>
        </p:txBody>
      </p:sp>
    </p:spTree>
    <p:extLst>
      <p:ext uri="{BB962C8B-B14F-4D97-AF65-F5344CB8AC3E}">
        <p14:creationId xmlns:p14="http://schemas.microsoft.com/office/powerpoint/2010/main" val="357522987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43000"/>
            <a:ext cx="8229600" cy="5105400"/>
          </a:xfrm>
        </p:spPr>
        <p:txBody>
          <a:bodyPr>
            <a:normAutofit/>
          </a:bodyPr>
          <a:lstStyle/>
          <a:p>
            <a:r>
              <a:rPr lang="en-US" sz="2000" dirty="0"/>
              <a:t>*Physical trauma;</a:t>
            </a:r>
            <a:br>
              <a:rPr lang="en-US" sz="2000" dirty="0"/>
            </a:br>
            <a:r>
              <a:rPr lang="en-US" sz="2000" dirty="0"/>
              <a:t>*Medical trauma;</a:t>
            </a:r>
            <a:br>
              <a:rPr lang="en-US" sz="2000" dirty="0"/>
            </a:br>
            <a:r>
              <a:rPr lang="en-US" sz="2000" dirty="0"/>
              <a:t>*Psychological trauma;</a:t>
            </a:r>
            <a:br>
              <a:rPr lang="en-US" sz="2000" dirty="0"/>
            </a:br>
            <a:r>
              <a:rPr lang="en-US" sz="2000" dirty="0"/>
              <a:t>*Social or Collective trauma;</a:t>
            </a:r>
            <a:br>
              <a:rPr lang="en-US" sz="2000" dirty="0"/>
            </a:br>
            <a:r>
              <a:rPr lang="en-US" sz="2000" dirty="0"/>
              <a:t>*Historical or Intergenerational trauma; </a:t>
            </a:r>
            <a:br>
              <a:rPr lang="en-US" sz="2000" dirty="0"/>
            </a:br>
            <a:r>
              <a:rPr lang="en-US" sz="2000" dirty="0"/>
              <a:t>*Immigration trauma;</a:t>
            </a:r>
            <a:br>
              <a:rPr lang="en-US" sz="2000" dirty="0"/>
            </a:br>
            <a:r>
              <a:rPr lang="en-US" sz="2000" dirty="0"/>
              <a:t>*Developmental trauma;</a:t>
            </a:r>
            <a:br>
              <a:rPr lang="en-US" sz="2000" dirty="0"/>
            </a:br>
            <a:r>
              <a:rPr lang="en-US" sz="2000" dirty="0"/>
              <a:t>*Ongoing, Chronic, and Enduring trauma; and </a:t>
            </a:r>
            <a:br>
              <a:rPr lang="en-US" sz="2000" dirty="0"/>
            </a:br>
            <a:r>
              <a:rPr lang="en-US" sz="2000" dirty="0"/>
              <a:t>*Vicarious or Secondary Trauma (“Compassion fatigue”)</a:t>
            </a:r>
            <a:br>
              <a:rPr lang="en-US" sz="2000" dirty="0"/>
            </a:br>
            <a:r>
              <a:rPr lang="en-US" sz="2000" dirty="0"/>
              <a:t>				</a:t>
            </a:r>
            <a:br>
              <a:rPr lang="en-US" sz="2000" dirty="0"/>
            </a:br>
            <a:r>
              <a:rPr lang="en-US" sz="2000" dirty="0"/>
              <a:t>				--Brenda Ingram, 2017</a:t>
            </a:r>
            <a:br>
              <a:rPr lang="en-US" sz="2000" dirty="0"/>
            </a:br>
            <a:endParaRPr lang="en-US" sz="2000" dirty="0"/>
          </a:p>
        </p:txBody>
      </p:sp>
      <p:sp>
        <p:nvSpPr>
          <p:cNvPr id="3" name="Text Placeholder 2"/>
          <p:cNvSpPr>
            <a:spLocks noGrp="1"/>
          </p:cNvSpPr>
          <p:nvPr>
            <p:ph type="body" sz="quarter" idx="15"/>
          </p:nvPr>
        </p:nvSpPr>
        <p:spPr/>
        <p:txBody>
          <a:bodyPr/>
          <a:lstStyle/>
          <a:p>
            <a:r>
              <a:rPr lang="en-US" dirty="0"/>
              <a:t>Types of Trauma</a:t>
            </a:r>
          </a:p>
        </p:txBody>
      </p:sp>
    </p:spTree>
    <p:extLst>
      <p:ext uri="{BB962C8B-B14F-4D97-AF65-F5344CB8AC3E}">
        <p14:creationId xmlns:p14="http://schemas.microsoft.com/office/powerpoint/2010/main" val="251661536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Traumatic Events</a:t>
            </a:r>
          </a:p>
        </p:txBody>
      </p:sp>
      <p:sp>
        <p:nvSpPr>
          <p:cNvPr id="3" name="Content Placeholder 2"/>
          <p:cNvSpPr>
            <a:spLocks noGrp="1"/>
          </p:cNvSpPr>
          <p:nvPr>
            <p:ph idx="1"/>
          </p:nvPr>
        </p:nvSpPr>
        <p:spPr/>
        <p:txBody>
          <a:bodyPr>
            <a:normAutofit fontScale="62500" lnSpcReduction="20000"/>
          </a:bodyPr>
          <a:lstStyle/>
          <a:p>
            <a:r>
              <a:rPr lang="en-US" dirty="0"/>
              <a:t>Car accidents</a:t>
            </a:r>
          </a:p>
          <a:p>
            <a:r>
              <a:rPr lang="en-US" dirty="0"/>
              <a:t>Surgery</a:t>
            </a:r>
          </a:p>
          <a:p>
            <a:r>
              <a:rPr lang="en-US" dirty="0"/>
              <a:t>Child abuse</a:t>
            </a:r>
          </a:p>
          <a:p>
            <a:r>
              <a:rPr lang="en-US" dirty="0"/>
              <a:t>Divorce for young children</a:t>
            </a:r>
          </a:p>
          <a:p>
            <a:r>
              <a:rPr lang="en-US" dirty="0"/>
              <a:t>Community violence</a:t>
            </a:r>
          </a:p>
          <a:p>
            <a:r>
              <a:rPr lang="en-US" dirty="0"/>
              <a:t>Sexual abuse and assault</a:t>
            </a:r>
          </a:p>
          <a:p>
            <a:r>
              <a:rPr lang="en-US" dirty="0"/>
              <a:t>Domestic Violence</a:t>
            </a:r>
          </a:p>
          <a:p>
            <a:r>
              <a:rPr lang="en-US" dirty="0"/>
              <a:t>Diagnosis of a terminal illness</a:t>
            </a:r>
          </a:p>
          <a:p>
            <a:r>
              <a:rPr lang="en-US" dirty="0"/>
              <a:t>Suicide or murder of a loved one</a:t>
            </a:r>
          </a:p>
          <a:p>
            <a:r>
              <a:rPr lang="en-US" dirty="0"/>
              <a:t>Earthquakes, tornadoes, natural disasters</a:t>
            </a:r>
          </a:p>
          <a:p>
            <a:r>
              <a:rPr lang="en-US" dirty="0"/>
              <a:t>War</a:t>
            </a:r>
          </a:p>
          <a:p>
            <a:r>
              <a:rPr lang="en-US" dirty="0"/>
              <a:t>Violent Crime</a:t>
            </a:r>
          </a:p>
          <a:p>
            <a:endParaRPr lang="en-US" dirty="0"/>
          </a:p>
          <a:p>
            <a:pPr marL="3657600" lvl="8" indent="0">
              <a:buNone/>
            </a:pPr>
            <a:r>
              <a:rPr lang="en-US" dirty="0"/>
              <a:t>	 --Brenda Ingram, 2017</a:t>
            </a:r>
          </a:p>
        </p:txBody>
      </p:sp>
    </p:spTree>
    <p:extLst>
      <p:ext uri="{BB962C8B-B14F-4D97-AF65-F5344CB8AC3E}">
        <p14:creationId xmlns:p14="http://schemas.microsoft.com/office/powerpoint/2010/main" val="3412817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Neuroscience – The Limbic System</a:t>
            </a:r>
          </a:p>
        </p:txBody>
      </p:sp>
      <p:pic>
        <p:nvPicPr>
          <p:cNvPr id="4104" name="Picture 8" descr="https://3a0b3311-a-62cb3a1a-s-sites.googlegroups.com/site/hookappsychology2a/brain-structure-by-peter-yeung/limbic-system/emotion-limbic-system.jpg?attachauth=ANoY7cqykZkpCtKfwxjyNJ7KGQa-s9o504kaZ-vobOqGwfCj9yWIWxiZsp-DCbSITh0aG80H6_tDIjg_XX8KZs944w7oCcr0VoK_hOlhg828Kx1NUH-oOnqMpD27C8TaieHH2EbBU_ENFwcGhlf9ciI9oU9CITBx24nqOjR6KudazhJx_JRt37_N4siEmzdzU39SnnSeHHIhz0BwD2UZ1qHOHus253EHcvCHbbM4T3R09GKbTvTjzJQe6YO1hCAqQQdJwzTCWxQuZZRypPqE2usy5BjJ6_OmDj_fmWwO26pSvm5exMrnJLA%3D&amp;attredirects=0"/>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tretch>
            <a:fillRect/>
          </a:stretch>
        </p:blipFill>
        <p:spPr bwMode="auto">
          <a:xfrm>
            <a:off x="3886200" y="1600200"/>
            <a:ext cx="44958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08499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Responses of the Brain &amp; Body During Trauma</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3" name="Content Placeholder 2"/>
          <p:cNvSpPr>
            <a:spLocks noGrp="1"/>
          </p:cNvSpPr>
          <p:nvPr>
            <p:ph sz="half" idx="2"/>
          </p:nvPr>
        </p:nvSpPr>
        <p:spPr>
          <a:xfrm>
            <a:off x="711200" y="1600201"/>
            <a:ext cx="10871200" cy="4525963"/>
          </a:xfrm>
        </p:spPr>
        <p:txBody>
          <a:bodyPr>
            <a:normAutofit/>
          </a:bodyPr>
          <a:lstStyle/>
          <a:p>
            <a:pPr>
              <a:buFont typeface="Wingdings 2" charset="2"/>
              <a:buChar char=""/>
              <a:defRPr/>
            </a:pPr>
            <a:r>
              <a:rPr lang="en-US" sz="2400" b="1" dirty="0"/>
              <a:t>Freeze</a:t>
            </a:r>
          </a:p>
          <a:p>
            <a:pPr lvl="1">
              <a:buFont typeface="Wingdings 2" charset="2"/>
              <a:buChar char=""/>
              <a:defRPr/>
            </a:pPr>
            <a:r>
              <a:rPr lang="en-US" dirty="0"/>
              <a:t>Assess situation, avoid (more) attack</a:t>
            </a:r>
          </a:p>
          <a:p>
            <a:pPr>
              <a:buFont typeface="Wingdings 2" charset="2"/>
              <a:buChar char=""/>
              <a:defRPr/>
            </a:pPr>
            <a:r>
              <a:rPr lang="en-US" sz="2400" b="1" dirty="0"/>
              <a:t>Flight and Fight</a:t>
            </a:r>
          </a:p>
          <a:p>
            <a:pPr lvl="1">
              <a:buFont typeface="Wingdings 2" charset="2"/>
              <a:buChar char=""/>
              <a:defRPr/>
            </a:pPr>
            <a:r>
              <a:rPr lang="en-US" dirty="0"/>
              <a:t>Avoid (more) attack</a:t>
            </a:r>
          </a:p>
          <a:p>
            <a:pPr>
              <a:buFont typeface="Wingdings 2" charset="2"/>
              <a:buChar char=""/>
              <a:defRPr/>
            </a:pPr>
            <a:r>
              <a:rPr lang="en-US" dirty="0"/>
              <a:t>When </a:t>
            </a:r>
            <a:r>
              <a:rPr lang="en-US" b="1" i="1" dirty="0"/>
              <a:t>flight</a:t>
            </a:r>
            <a:r>
              <a:rPr lang="en-US" dirty="0"/>
              <a:t> is impossible &amp; </a:t>
            </a:r>
            <a:r>
              <a:rPr lang="en-US" b="1" i="1" dirty="0"/>
              <a:t>fight</a:t>
            </a:r>
            <a:r>
              <a:rPr lang="en-US" dirty="0"/>
              <a:t> useless……….</a:t>
            </a:r>
          </a:p>
          <a:p>
            <a:pPr lvl="1">
              <a:buFont typeface="Wingdings 2" charset="2"/>
              <a:buChar char=""/>
              <a:defRPr/>
            </a:pPr>
            <a:r>
              <a:rPr lang="en-US" b="1" u="sng" dirty="0"/>
              <a:t>Dissociation</a:t>
            </a:r>
          </a:p>
          <a:p>
            <a:pPr lvl="2">
              <a:buFont typeface="Wingdings 2" charset="2"/>
              <a:buChar char=""/>
              <a:defRPr/>
            </a:pPr>
            <a:r>
              <a:rPr lang="en-US" dirty="0"/>
              <a:t>Protect from overwhelming sensations &amp; emotions</a:t>
            </a:r>
          </a:p>
          <a:p>
            <a:pPr lvl="1">
              <a:buFont typeface="Wingdings 2" charset="2"/>
              <a:buChar char=""/>
              <a:defRPr/>
            </a:pPr>
            <a:r>
              <a:rPr lang="en-US" b="1" u="sng" dirty="0"/>
              <a:t>Tonic Immobility</a:t>
            </a:r>
          </a:p>
          <a:p>
            <a:pPr lvl="2">
              <a:buFont typeface="Wingdings 2" charset="2"/>
              <a:buChar char=""/>
              <a:defRPr/>
            </a:pPr>
            <a:r>
              <a:rPr lang="en-US" dirty="0"/>
              <a:t>Last ditch effort to avoid (more) attack – or at least survive</a:t>
            </a:r>
          </a:p>
          <a:p>
            <a:endParaRPr lang="en-US" dirty="0"/>
          </a:p>
        </p:txBody>
      </p:sp>
    </p:spTree>
    <p:extLst>
      <p:ext uri="{BB962C8B-B14F-4D97-AF65-F5344CB8AC3E}">
        <p14:creationId xmlns:p14="http://schemas.microsoft.com/office/powerpoint/2010/main" val="17833928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Dissociation</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sz="half" idx="1"/>
          </p:nvPr>
        </p:nvSpPr>
        <p:spPr>
          <a:xfrm>
            <a:off x="609600" y="1600201"/>
            <a:ext cx="10520516" cy="4525963"/>
          </a:xfrm>
        </p:spPr>
        <p:txBody>
          <a:bodyPr>
            <a:normAutofit lnSpcReduction="10000"/>
          </a:bodyPr>
          <a:lstStyle/>
          <a:p>
            <a:pPr>
              <a:defRPr/>
            </a:pPr>
            <a:r>
              <a:rPr lang="en-US" dirty="0">
                <a:solidFill>
                  <a:schemeClr val="tx1"/>
                </a:solidFill>
              </a:rPr>
              <a:t>Defense mechanism (of the brain) to protect against overwhelming sensations &amp; emotions</a:t>
            </a:r>
          </a:p>
          <a:p>
            <a:pPr lvl="1">
              <a:defRPr/>
            </a:pPr>
            <a:r>
              <a:rPr lang="en-US" dirty="0">
                <a:solidFill>
                  <a:schemeClr val="tx1"/>
                </a:solidFill>
              </a:rPr>
              <a:t>Occurs automatically, without trying</a:t>
            </a:r>
          </a:p>
          <a:p>
            <a:pPr>
              <a:defRPr/>
            </a:pPr>
            <a:r>
              <a:rPr lang="en-US" dirty="0">
                <a:solidFill>
                  <a:schemeClr val="tx1"/>
                </a:solidFill>
              </a:rPr>
              <a:t>Portions (i.e., memories) of an experience that are normally linked together become “dis-associated”</a:t>
            </a:r>
          </a:p>
          <a:p>
            <a:pPr>
              <a:defRPr/>
            </a:pPr>
            <a:r>
              <a:rPr lang="en-US" dirty="0">
                <a:solidFill>
                  <a:schemeClr val="tx1"/>
                </a:solidFill>
              </a:rPr>
              <a:t>Examples (during &amp; immediately following a trauma):</a:t>
            </a:r>
          </a:p>
          <a:p>
            <a:pPr lvl="1">
              <a:defRPr/>
            </a:pPr>
            <a:r>
              <a:rPr lang="en-US" dirty="0">
                <a:solidFill>
                  <a:schemeClr val="tx1"/>
                </a:solidFill>
              </a:rPr>
              <a:t>“Blanked out” or “spaced out” – in some way felt that I was not part of what was going on</a:t>
            </a:r>
          </a:p>
          <a:p>
            <a:pPr lvl="1">
              <a:defRPr/>
            </a:pPr>
            <a:r>
              <a:rPr lang="en-US" dirty="0">
                <a:solidFill>
                  <a:schemeClr val="tx1"/>
                </a:solidFill>
              </a:rPr>
              <a:t>What was happening seemed unreal to me – like I was in a dream or watching a movie or a play</a:t>
            </a:r>
          </a:p>
          <a:p>
            <a:pPr lvl="1">
              <a:defRPr/>
            </a:pPr>
            <a:r>
              <a:rPr lang="en-US" dirty="0">
                <a:solidFill>
                  <a:schemeClr val="tx1"/>
                </a:solidFill>
              </a:rPr>
              <a:t>Felt “disconnected” from my body</a:t>
            </a:r>
          </a:p>
          <a:p>
            <a:pPr>
              <a:defRPr/>
            </a:pPr>
            <a:endParaRPr lang="en-US" dirty="0">
              <a:solidFill>
                <a:schemeClr val="tx1"/>
              </a:solidFill>
            </a:endParaRPr>
          </a:p>
          <a:p>
            <a:endParaRPr lang="en-US" dirty="0"/>
          </a:p>
        </p:txBody>
      </p:sp>
    </p:spTree>
    <p:extLst>
      <p:ext uri="{BB962C8B-B14F-4D97-AF65-F5344CB8AC3E}">
        <p14:creationId xmlns:p14="http://schemas.microsoft.com/office/powerpoint/2010/main" val="342045168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Tonic Immobility</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a:bodyPr>
          <a:lstStyle/>
          <a:p>
            <a:pPr>
              <a:buFont typeface="Wingdings 2" charset="2"/>
              <a:buChar char=""/>
              <a:defRPr/>
            </a:pPr>
            <a:r>
              <a:rPr lang="en-US" dirty="0"/>
              <a:t>Uncontrollable response</a:t>
            </a:r>
          </a:p>
          <a:p>
            <a:pPr>
              <a:buFont typeface="Wingdings 2" charset="2"/>
              <a:buChar char=""/>
              <a:defRPr/>
            </a:pPr>
            <a:r>
              <a:rPr lang="en-US" dirty="0"/>
              <a:t>Mentally know what’s happening but physically unable to move (like being awake during surgery)</a:t>
            </a:r>
          </a:p>
          <a:p>
            <a:pPr>
              <a:buFont typeface="Wingdings 2" charset="2"/>
              <a:buChar char=""/>
              <a:defRPr/>
            </a:pPr>
            <a:r>
              <a:rPr lang="en-US" dirty="0"/>
              <a:t>Rate of occurrence</a:t>
            </a:r>
          </a:p>
          <a:p>
            <a:pPr lvl="1">
              <a:buFont typeface="Wingdings 2" charset="2"/>
              <a:buChar char=""/>
              <a:defRPr/>
            </a:pPr>
            <a:r>
              <a:rPr lang="en-US" dirty="0"/>
              <a:t>12 – 50% victim/survivors of rape experience tonic immobility during assault (most studies are closer to 50%)</a:t>
            </a:r>
          </a:p>
          <a:p>
            <a:pPr lvl="1">
              <a:buFont typeface="Wingdings 2" charset="2"/>
              <a:buChar char=""/>
              <a:defRPr/>
            </a:pPr>
            <a:r>
              <a:rPr lang="en-US" dirty="0"/>
              <a:t>It is more common in victim/survivors with prior history of sexual assault</a:t>
            </a:r>
          </a:p>
          <a:p>
            <a:pPr lvl="2">
              <a:buFont typeface="Wingdings 2" charset="2"/>
              <a:buChar char=""/>
              <a:defRPr/>
            </a:pPr>
            <a:r>
              <a:rPr lang="en-US" sz="2600" dirty="0"/>
              <a:t>Result of activation of memories of old assault plus stress hormones response activation related to new assault</a:t>
            </a:r>
          </a:p>
          <a:p>
            <a:endParaRPr lang="en-US" dirty="0"/>
          </a:p>
        </p:txBody>
      </p:sp>
    </p:spTree>
    <p:extLst>
      <p:ext uri="{BB962C8B-B14F-4D97-AF65-F5344CB8AC3E}">
        <p14:creationId xmlns:p14="http://schemas.microsoft.com/office/powerpoint/2010/main" val="263448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Tonic Immobility (continued)</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lstStyle/>
          <a:p>
            <a:r>
              <a:rPr lang="en-US" altLang="en-US" dirty="0">
                <a:ea typeface="ＭＳ Ｐゴシック" panose="020B0600070205080204" pitchFamily="34" charset="-128"/>
              </a:rPr>
              <a:t>Caused by:</a:t>
            </a:r>
          </a:p>
          <a:p>
            <a:pPr lvl="1"/>
            <a:r>
              <a:rPr lang="en-US" altLang="en-US" dirty="0">
                <a:ea typeface="ＭＳ Ｐゴシック" panose="020B0600070205080204" pitchFamily="34" charset="-128"/>
              </a:rPr>
              <a:t>Fear</a:t>
            </a:r>
          </a:p>
          <a:p>
            <a:pPr lvl="1"/>
            <a:r>
              <a:rPr lang="en-US" altLang="en-US" dirty="0">
                <a:ea typeface="ＭＳ Ｐゴシック" panose="020B0600070205080204" pitchFamily="34" charset="-128"/>
              </a:rPr>
              <a:t>Physical restriction</a:t>
            </a:r>
          </a:p>
          <a:p>
            <a:pPr lvl="1"/>
            <a:r>
              <a:rPr lang="en-US" altLang="en-US" dirty="0">
                <a:ea typeface="ＭＳ Ｐゴシック" panose="020B0600070205080204" pitchFamily="34" charset="-128"/>
              </a:rPr>
              <a:t>“Perceived” inability to escape</a:t>
            </a:r>
          </a:p>
          <a:p>
            <a:r>
              <a:rPr lang="en-US" altLang="en-US" dirty="0">
                <a:ea typeface="ＭＳ Ｐゴシック" panose="020B0600070205080204" pitchFamily="34" charset="-128"/>
              </a:rPr>
              <a:t>Occurs suddenly</a:t>
            </a:r>
          </a:p>
          <a:p>
            <a:pPr lvl="1"/>
            <a:r>
              <a:rPr lang="en-US" altLang="en-US" dirty="0">
                <a:ea typeface="ＭＳ Ｐゴシック" panose="020B0600070205080204" pitchFamily="34" charset="-128"/>
              </a:rPr>
              <a:t>Usually after a failed struggle (escape response)</a:t>
            </a:r>
          </a:p>
          <a:p>
            <a:r>
              <a:rPr lang="en-US" altLang="en-US" dirty="0">
                <a:ea typeface="ＭＳ Ｐゴシック" panose="020B0600070205080204" pitchFamily="34" charset="-128"/>
              </a:rPr>
              <a:t>Can end suddenly</a:t>
            </a:r>
          </a:p>
          <a:p>
            <a:pPr lvl="1"/>
            <a:r>
              <a:rPr lang="en-US" altLang="en-US" dirty="0">
                <a:ea typeface="ＭＳ Ｐゴシック" panose="020B0600070205080204" pitchFamily="34" charset="-128"/>
              </a:rPr>
              <a:t>Followed by more struggle or efforts to escape</a:t>
            </a:r>
          </a:p>
          <a:p>
            <a:r>
              <a:rPr lang="en-US" altLang="en-US" dirty="0">
                <a:ea typeface="ＭＳ Ｐゴシック" panose="020B0600070205080204" pitchFamily="34" charset="-128"/>
              </a:rPr>
              <a:t>Can last from seconds to hours</a:t>
            </a:r>
          </a:p>
          <a:p>
            <a:endParaRPr lang="en-US" dirty="0"/>
          </a:p>
        </p:txBody>
      </p:sp>
    </p:spTree>
    <p:extLst>
      <p:ext uri="{BB962C8B-B14F-4D97-AF65-F5344CB8AC3E}">
        <p14:creationId xmlns:p14="http://schemas.microsoft.com/office/powerpoint/2010/main" val="328284313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Memory Fragmentation</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lstStyle/>
          <a:p>
            <a:pPr>
              <a:buFont typeface="Wingdings 2" charset="2"/>
              <a:buChar char=""/>
              <a:defRPr/>
            </a:pPr>
            <a:r>
              <a:rPr lang="en-US" dirty="0"/>
              <a:t>Memory recall can be very slow and difficult (or not possible)</a:t>
            </a:r>
          </a:p>
          <a:p>
            <a:pPr lvl="1">
              <a:buFont typeface="Wingdings 2" charset="2"/>
              <a:buChar char=""/>
              <a:defRPr/>
            </a:pPr>
            <a:r>
              <a:rPr lang="en-US" dirty="0"/>
              <a:t>Memories are “fragmented” – they come only in bits and pieces (often do not follow a timeline)</a:t>
            </a:r>
          </a:p>
          <a:p>
            <a:pPr lvl="1">
              <a:buFont typeface="Wingdings 2" charset="2"/>
              <a:buChar char=""/>
              <a:defRPr/>
            </a:pPr>
            <a:r>
              <a:rPr lang="en-US" dirty="0"/>
              <a:t>Process can be very frazzling and frustrating for victims </a:t>
            </a:r>
          </a:p>
          <a:p>
            <a:endParaRPr lang="en-US" dirty="0"/>
          </a:p>
        </p:txBody>
      </p:sp>
    </p:spTree>
    <p:extLst>
      <p:ext uri="{BB962C8B-B14F-4D97-AF65-F5344CB8AC3E}">
        <p14:creationId xmlns:p14="http://schemas.microsoft.com/office/powerpoint/2010/main" val="207020071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Traumatic responses can alter…</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a:bodyPr>
          <a:lstStyle/>
          <a:p>
            <a:r>
              <a:rPr lang="en-US" altLang="en-US" dirty="0">
                <a:ea typeface="ＭＳ Ｐゴシック" panose="020B0600070205080204" pitchFamily="34" charset="-128"/>
              </a:rPr>
              <a:t>Physiology</a:t>
            </a:r>
          </a:p>
          <a:p>
            <a:pPr lvl="1"/>
            <a:r>
              <a:rPr lang="en-US" altLang="en-US" dirty="0">
                <a:ea typeface="ＭＳ Ｐゴシック" panose="020B0600070205080204" pitchFamily="34" charset="-128"/>
              </a:rPr>
              <a:t>Heart rate, respirations, dilated pupils, dry mouth, knot in the stomach </a:t>
            </a:r>
          </a:p>
          <a:p>
            <a:r>
              <a:rPr lang="en-US" altLang="en-US" dirty="0">
                <a:ea typeface="ＭＳ Ｐゴシック" panose="020B0600070205080204" pitchFamily="34" charset="-128"/>
              </a:rPr>
              <a:t>Affective (mood and emotion) responses</a:t>
            </a:r>
          </a:p>
          <a:p>
            <a:pPr lvl="1"/>
            <a:r>
              <a:rPr lang="en-US" altLang="en-US" dirty="0">
                <a:ea typeface="ＭＳ Ｐゴシック" panose="020B0600070205080204" pitchFamily="34" charset="-128"/>
              </a:rPr>
              <a:t>Fear, helplessness, horror</a:t>
            </a:r>
          </a:p>
          <a:p>
            <a:r>
              <a:rPr lang="en-US" altLang="en-US" dirty="0">
                <a:ea typeface="ＭＳ Ｐゴシック" panose="020B0600070205080204" pitchFamily="34" charset="-128"/>
              </a:rPr>
              <a:t>Cognitive (thought) processing</a:t>
            </a:r>
          </a:p>
          <a:p>
            <a:pPr lvl="1"/>
            <a:r>
              <a:rPr lang="en-US" altLang="en-US" dirty="0">
                <a:ea typeface="ＭＳ Ｐゴシック" panose="020B0600070205080204" pitchFamily="34" charset="-128"/>
              </a:rPr>
              <a:t>Memory – fragmented, out of sequence</a:t>
            </a:r>
          </a:p>
          <a:p>
            <a:pPr lvl="1"/>
            <a:r>
              <a:rPr lang="en-US" altLang="en-US" dirty="0">
                <a:ea typeface="ＭＳ Ｐゴシック" panose="020B0600070205080204" pitchFamily="34" charset="-128"/>
              </a:rPr>
              <a:t>Time distortion</a:t>
            </a:r>
          </a:p>
          <a:p>
            <a:pPr lvl="1"/>
            <a:r>
              <a:rPr lang="en-US" altLang="en-US" dirty="0">
                <a:ea typeface="ＭＳ Ｐゴシック" panose="020B0600070205080204" pitchFamily="34" charset="-128"/>
              </a:rPr>
              <a:t>Increased confabulation</a:t>
            </a:r>
          </a:p>
          <a:p>
            <a:pPr lvl="1"/>
            <a:r>
              <a:rPr lang="en-US" altLang="en-US" dirty="0">
                <a:ea typeface="ＭＳ Ｐゴシック" panose="020B0600070205080204" pitchFamily="34" charset="-128"/>
              </a:rPr>
              <a:t>Trauma memory and recall</a:t>
            </a:r>
          </a:p>
          <a:p>
            <a:endParaRPr lang="en-US" dirty="0"/>
          </a:p>
        </p:txBody>
      </p:sp>
    </p:spTree>
    <p:extLst>
      <p:ext uri="{BB962C8B-B14F-4D97-AF65-F5344CB8AC3E}">
        <p14:creationId xmlns:p14="http://schemas.microsoft.com/office/powerpoint/2010/main" val="237257324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ＭＳ Ｐゴシック" charset="0"/>
                <a:cs typeface="ＭＳ Ｐゴシック" charset="0"/>
              </a:rPr>
              <a:t>Trauma and Memory: what we know</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a:bodyPr>
          <a:lstStyle/>
          <a:p>
            <a:r>
              <a:rPr lang="en-US" dirty="0"/>
              <a:t>The body and brain react to and record trauma in a different way than we believed traditionally</a:t>
            </a:r>
          </a:p>
          <a:p>
            <a:r>
              <a:rPr lang="en-US" dirty="0"/>
              <a:t>Many professionals were trained to believe that even when a person experiences a traumatic event, the pre-frontal cortex records the vast majority of the event including: Who, What, When, Where, Why, and How</a:t>
            </a:r>
          </a:p>
          <a:p>
            <a:pPr marL="0" indent="0">
              <a:buNone/>
            </a:pPr>
            <a:endParaRPr lang="en-US" dirty="0"/>
          </a:p>
          <a:p>
            <a:endParaRPr lang="en-US" dirty="0"/>
          </a:p>
          <a:p>
            <a:pPr marL="0" indent="0">
              <a:buNone/>
            </a:pPr>
            <a:r>
              <a:rPr lang="en-US" sz="1200" u="sng" dirty="0"/>
              <a:t>The Forensic Experiential Trauma Interview</a:t>
            </a:r>
            <a:r>
              <a:rPr lang="en-US" sz="1200" dirty="0"/>
              <a:t>, Strand &amp; Heitman</a:t>
            </a:r>
          </a:p>
        </p:txBody>
      </p:sp>
    </p:spTree>
    <p:extLst>
      <p:ext uri="{BB962C8B-B14F-4D97-AF65-F5344CB8AC3E}">
        <p14:creationId xmlns:p14="http://schemas.microsoft.com/office/powerpoint/2010/main" val="3254265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Definition of Title IX Sexual Harassment</a:t>
            </a:r>
          </a:p>
        </p:txBody>
      </p:sp>
      <p:sp>
        <p:nvSpPr>
          <p:cNvPr id="2" name="Content Placeholder 1"/>
          <p:cNvSpPr>
            <a:spLocks noGrp="1"/>
          </p:cNvSpPr>
          <p:nvPr>
            <p:ph idx="1"/>
          </p:nvPr>
        </p:nvSpPr>
        <p:spPr/>
        <p:txBody>
          <a:bodyPr>
            <a:normAutofit/>
          </a:bodyPr>
          <a:lstStyle/>
          <a:p>
            <a:r>
              <a:rPr lang="en-US" dirty="0">
                <a:solidFill>
                  <a:srgbClr val="002060"/>
                </a:solidFill>
              </a:rPr>
              <a:t>Conduct based on sex that occurs in a college or university’s program or activity in the United States that satisfies on or more of the following: </a:t>
            </a:r>
          </a:p>
          <a:p>
            <a:pPr lvl="1"/>
            <a:r>
              <a:rPr lang="en-US" dirty="0">
                <a:solidFill>
                  <a:srgbClr val="002060"/>
                </a:solidFill>
              </a:rPr>
              <a:t>An employee of the college or university conditioning the provision of an aid, benefit, or service of the recipient on an individual’s participation in unwelcome sexual conduct;</a:t>
            </a:r>
          </a:p>
          <a:p>
            <a:pPr lvl="1">
              <a:buFont typeface="Wingdings" panose="05000000000000000000" pitchFamily="2" charset="2"/>
              <a:buChar char="§"/>
            </a:pPr>
            <a:r>
              <a:rPr lang="en-US" dirty="0">
                <a:solidFill>
                  <a:srgbClr val="002060"/>
                </a:solidFill>
              </a:rPr>
              <a:t>Unwelcome conduct determined by a reasonable person to be so severe, pervasive and objectively offensive that it effectively denies a person equal access to the college or university’s education program or activity; or </a:t>
            </a:r>
          </a:p>
          <a:p>
            <a:pPr lvl="1">
              <a:buFont typeface="Wingdings" panose="05000000000000000000" pitchFamily="2" charset="2"/>
              <a:buChar char="§"/>
            </a:pPr>
            <a:r>
              <a:rPr lang="en-US" dirty="0">
                <a:solidFill>
                  <a:srgbClr val="002060"/>
                </a:solidFill>
              </a:rPr>
              <a:t>Sexual assault, dating, intimate partner, and relationship violence; and stalking as defined in Board Policy 1B.3.</a:t>
            </a:r>
          </a:p>
        </p:txBody>
      </p:sp>
    </p:spTree>
    <p:extLst>
      <p:ext uri="{BB962C8B-B14F-4D97-AF65-F5344CB8AC3E}">
        <p14:creationId xmlns:p14="http://schemas.microsoft.com/office/powerpoint/2010/main" val="3561738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Trauma and Memory: brain diagram</a:t>
            </a:r>
          </a:p>
        </p:txBody>
      </p:sp>
      <p:pic>
        <p:nvPicPr>
          <p:cNvPr id="5122" name="Picture 2" descr="Different structures in the brain handle, noting different kinds of memory. Diagram showing the striatum, putamen; amygdala; medial temporal lobe, hippocampus; cerebellum; and cortex regions."/>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97" t="-15698" r="297" b="15698"/>
          <a:stretch/>
        </p:blipFill>
        <p:spPr bwMode="auto">
          <a:xfrm>
            <a:off x="3810000" y="762000"/>
            <a:ext cx="4844198"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38760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Trauma and Memory: research</a:t>
            </a:r>
          </a:p>
        </p:txBody>
      </p:sp>
      <p:sp>
        <p:nvSpPr>
          <p:cNvPr id="2" name="Content Placeholder 1"/>
          <p:cNvSpPr>
            <a:spLocks noGrp="1"/>
          </p:cNvSpPr>
          <p:nvPr>
            <p:ph idx="1"/>
          </p:nvPr>
        </p:nvSpPr>
        <p:spPr/>
        <p:txBody>
          <a:bodyPr>
            <a:normAutofit/>
          </a:bodyPr>
          <a:lstStyle/>
          <a:p>
            <a:r>
              <a:rPr lang="en-US" dirty="0"/>
              <a:t>Most trauma victims are not able to accurately provide detailed information, but when asked to do so often inadvertently provide inaccurate information and details which frequently causes the fact finder to become suspicious of the information provided</a:t>
            </a:r>
          </a:p>
          <a:p>
            <a:r>
              <a:rPr lang="en-US" dirty="0"/>
              <a:t>Inconsistent statements are often thought of as red flags – especially in the criminal justice system—however, research shows this is not a reliable assumption when stress and trauma impact memory</a:t>
            </a:r>
          </a:p>
          <a:p>
            <a:pPr marL="0" indent="0">
              <a:buNone/>
            </a:pPr>
            <a:r>
              <a:rPr lang="en-US" dirty="0"/>
              <a:t>						</a:t>
            </a:r>
            <a:r>
              <a:rPr lang="en-US" sz="1900" dirty="0"/>
              <a:t>--Strand, 2013</a:t>
            </a:r>
          </a:p>
        </p:txBody>
      </p:sp>
    </p:spTree>
    <p:extLst>
      <p:ext uri="{BB962C8B-B14F-4D97-AF65-F5344CB8AC3E}">
        <p14:creationId xmlns:p14="http://schemas.microsoft.com/office/powerpoint/2010/main" val="405106621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descr="Arching arrow, starting from the bottom left, rising to the middle, and then pointing to the right. In the bottom right, during trauma incident: sensory overload, fixation on particular aspect, miss other things. Next is Immediately after: &quot;post incident amnesia&quot;--failure to remember most of what was observed. Further up and to the right: after a healthy night's sleep: &quot;memory recovery&quot;--result in remembering majority of what occurred; probably most 'pure' recollection. To the top right: Within 72 hours: final and most complete memory-- but at least partially reconstructed after normal process of integrating other sources of information. The source of this image is Grossman and Siddle, August 2001"/>
          <p:cNvGraphicFramePr/>
          <p:nvPr>
            <p:extLst>
              <p:ext uri="{D42A27DB-BD31-4B8C-83A1-F6EECF244321}">
                <p14:modId xmlns:p14="http://schemas.microsoft.com/office/powerpoint/2010/main" val="1089609540"/>
              </p:ext>
            </p:extLst>
          </p:nvPr>
        </p:nvGraphicFramePr>
        <p:xfrm>
          <a:off x="2057400" y="381000"/>
          <a:ext cx="83058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pPr algn="ctr" eaLnBrk="1" hangingPunct="1">
              <a:defRPr/>
            </a:pPr>
            <a:r>
              <a:rPr lang="en-US" dirty="0">
                <a:ea typeface="ＭＳ Ｐゴシック" charset="0"/>
                <a:cs typeface="ＭＳ Ｐゴシック" charset="0"/>
              </a:rPr>
              <a:t>Memory phenomenon in traumatic situations</a:t>
            </a:r>
          </a:p>
        </p:txBody>
      </p:sp>
      <p:sp>
        <p:nvSpPr>
          <p:cNvPr id="76802" name="Content Placeholder 2"/>
          <p:cNvSpPr>
            <a:spLocks noGrp="1"/>
          </p:cNvSpPr>
          <p:nvPr>
            <p:ph sz="quarter" idx="1"/>
          </p:nvPr>
        </p:nvSpPr>
        <p:spPr>
          <a:xfrm>
            <a:off x="4724400" y="5410200"/>
            <a:ext cx="5562600" cy="1143000"/>
          </a:xfrm>
        </p:spPr>
        <p:txBody>
          <a:bodyPr/>
          <a:lstStyle/>
          <a:p>
            <a:pPr lvl="1" algn="r" eaLnBrk="1" hangingPunct="1">
              <a:buFont typeface="Wingdings 2" panose="05020102010507070707" pitchFamily="18" charset="2"/>
              <a:buNone/>
            </a:pPr>
            <a:endParaRPr lang="en-US" altLang="en-US" sz="1000" dirty="0">
              <a:ea typeface="ＭＳ Ｐゴシック" panose="020B0600070205080204" pitchFamily="34" charset="-128"/>
            </a:endParaRPr>
          </a:p>
          <a:p>
            <a:pPr algn="r" eaLnBrk="1" hangingPunct="1">
              <a:buFont typeface="Wingdings 2" panose="05020102010507070707" pitchFamily="18" charset="2"/>
              <a:buNone/>
            </a:pPr>
            <a:r>
              <a:rPr lang="en-US" altLang="en-US" sz="1000" dirty="0">
                <a:ea typeface="ＭＳ Ｐゴシック" panose="020B0600070205080204" pitchFamily="34" charset="-128"/>
              </a:rPr>
              <a:t>By Lt. Col. Dave Grossman &amp; Bruce K. Siddle</a:t>
            </a:r>
            <a:br>
              <a:rPr lang="en-US" altLang="en-US" sz="1000" dirty="0">
                <a:ea typeface="ＭＳ Ｐゴシック" panose="020B0600070205080204" pitchFamily="34" charset="-128"/>
              </a:rPr>
            </a:br>
            <a:r>
              <a:rPr lang="en-US" altLang="en-US" sz="1000" i="1" dirty="0">
                <a:ea typeface="ＭＳ Ｐゴシック" panose="020B0600070205080204" pitchFamily="34" charset="-128"/>
              </a:rPr>
              <a:t>The Firearms Instructor: The Official Journal of the International Association of Law Enforcement Firearms Instructors</a:t>
            </a:r>
            <a:br>
              <a:rPr lang="en-US" altLang="en-US" sz="1000" dirty="0">
                <a:ea typeface="ＭＳ Ｐゴシック" panose="020B0600070205080204" pitchFamily="34" charset="-128"/>
              </a:rPr>
            </a:br>
            <a:r>
              <a:rPr lang="en-US" altLang="en-US" sz="1000" dirty="0">
                <a:ea typeface="ＭＳ Ｐゴシック" panose="020B0600070205080204" pitchFamily="34" charset="-128"/>
              </a:rPr>
              <a:t>Issue 31 / Aug 2001</a:t>
            </a:r>
          </a:p>
          <a:p>
            <a:pPr eaLnBrk="1" hangingPunct="1">
              <a:buFont typeface="Wingdings 2" panose="05020102010507070707" pitchFamily="18" charset="2"/>
              <a:buNone/>
            </a:pPr>
            <a:endParaRPr lang="en-US" altLang="en-US" sz="1400" dirty="0">
              <a:ea typeface="ＭＳ Ｐゴシック" panose="020B0600070205080204" pitchFamily="34" charset="-128"/>
            </a:endParaRPr>
          </a:p>
        </p:txBody>
      </p:sp>
    </p:spTree>
    <p:extLst>
      <p:ext uri="{BB962C8B-B14F-4D97-AF65-F5344CB8AC3E}">
        <p14:creationId xmlns:p14="http://schemas.microsoft.com/office/powerpoint/2010/main" val="371567770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rgbClr val="FF0000"/>
                </a:solidFill>
                <a:effectLst/>
                <a:uLnTx/>
                <a:uFillTx/>
                <a:latin typeface="+mn-lt"/>
                <a:ea typeface="ＭＳ Ｐゴシック" panose="020B0600070205080204" pitchFamily="34" charset="-128"/>
                <a:cs typeface="+mn-cs"/>
              </a:rPr>
              <a:t>Common Victim/Survivor Behaviors to Consider</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a:bodyPr>
          <a:lstStyle/>
          <a:p>
            <a:pPr>
              <a:lnSpc>
                <a:spcPct val="90000"/>
              </a:lnSpc>
            </a:pPr>
            <a:r>
              <a:rPr lang="en-US" altLang="en-US" dirty="0">
                <a:ea typeface="ＭＳ Ｐゴシック" panose="020B0600070205080204" pitchFamily="34" charset="-128"/>
              </a:rPr>
              <a:t>May be trying to protect others – physically, psychologically</a:t>
            </a:r>
          </a:p>
          <a:p>
            <a:pPr>
              <a:lnSpc>
                <a:spcPct val="90000"/>
              </a:lnSpc>
            </a:pPr>
            <a:r>
              <a:rPr lang="en-US" altLang="en-US" dirty="0">
                <a:ea typeface="ＭＳ Ｐゴシック" panose="020B0600070205080204" pitchFamily="34" charset="-128"/>
              </a:rPr>
              <a:t>May feel pressure from the person causing harm or others</a:t>
            </a:r>
          </a:p>
          <a:p>
            <a:pPr>
              <a:lnSpc>
                <a:spcPct val="90000"/>
              </a:lnSpc>
            </a:pPr>
            <a:r>
              <a:rPr lang="en-US" altLang="en-US" dirty="0">
                <a:ea typeface="ＭＳ Ｐゴシック" panose="020B0600070205080204" pitchFamily="34" charset="-128"/>
              </a:rPr>
              <a:t>May actually feel safer maintaining the relationship</a:t>
            </a:r>
          </a:p>
          <a:p>
            <a:pPr>
              <a:lnSpc>
                <a:spcPct val="90000"/>
              </a:lnSpc>
            </a:pPr>
            <a:r>
              <a:rPr lang="en-US" altLang="en-US" dirty="0">
                <a:ea typeface="ＭＳ Ｐゴシック" panose="020B0600070205080204" pitchFamily="34" charset="-128"/>
              </a:rPr>
              <a:t>May have some emotional/physical attachment with the person causing harm</a:t>
            </a:r>
          </a:p>
          <a:p>
            <a:pPr>
              <a:lnSpc>
                <a:spcPct val="90000"/>
              </a:lnSpc>
            </a:pPr>
            <a:r>
              <a:rPr lang="en-US" altLang="en-US" dirty="0">
                <a:ea typeface="ＭＳ Ｐゴシック" panose="020B0600070205080204" pitchFamily="34" charset="-128"/>
              </a:rPr>
              <a:t>May still be under the influence or manipulation and control of the person causing harm</a:t>
            </a:r>
          </a:p>
          <a:p>
            <a:pPr>
              <a:lnSpc>
                <a:spcPct val="90000"/>
              </a:lnSpc>
            </a:pPr>
            <a:r>
              <a:rPr lang="en-US" altLang="en-US" dirty="0">
                <a:ea typeface="ＭＳ Ｐゴシック" panose="020B0600070205080204" pitchFamily="34" charset="-128"/>
              </a:rPr>
              <a:t>May be worried about collateral misconduct – perceived or real</a:t>
            </a:r>
          </a:p>
          <a:p>
            <a:endParaRPr lang="en-US" dirty="0"/>
          </a:p>
        </p:txBody>
      </p:sp>
    </p:spTree>
    <p:extLst>
      <p:ext uri="{BB962C8B-B14F-4D97-AF65-F5344CB8AC3E}">
        <p14:creationId xmlns:p14="http://schemas.microsoft.com/office/powerpoint/2010/main" val="399427631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Trauma and Memory: applying science</a:t>
            </a:r>
          </a:p>
        </p:txBody>
      </p:sp>
      <p:sp>
        <p:nvSpPr>
          <p:cNvPr id="2" name="Content Placeholder 1"/>
          <p:cNvSpPr>
            <a:spLocks noGrp="1"/>
          </p:cNvSpPr>
          <p:nvPr>
            <p:ph idx="1"/>
          </p:nvPr>
        </p:nvSpPr>
        <p:spPr/>
        <p:txBody>
          <a:bodyPr>
            <a:normAutofit/>
          </a:bodyPr>
          <a:lstStyle/>
          <a:p>
            <a:r>
              <a:rPr lang="en-US" dirty="0"/>
              <a:t>One of the mantras within the criminal justice system is “inconsistent statements equal a lie.”</a:t>
            </a:r>
          </a:p>
          <a:p>
            <a:r>
              <a:rPr lang="en-US" dirty="0"/>
              <a:t>Nothing could be further from the truth when stress and trauma impact memory, research shows. </a:t>
            </a:r>
          </a:p>
          <a:p>
            <a:r>
              <a:rPr lang="en-US" dirty="0"/>
              <a:t>In fact, good solid neurobiological science routinely demonstrates that, when a person is stressed or traumatized, inconsistent statements are not only the norm, but sometimes strong evidence that the memory was encoded in the context of severe stress and trauma. </a:t>
            </a:r>
          </a:p>
          <a:p>
            <a:pPr marL="2286000" lvl="5" indent="0">
              <a:buNone/>
            </a:pPr>
            <a:r>
              <a:rPr lang="en-US" dirty="0"/>
              <a:t>			--Strand, 2013</a:t>
            </a:r>
          </a:p>
        </p:txBody>
      </p:sp>
    </p:spTree>
    <p:extLst>
      <p:ext uri="{BB962C8B-B14F-4D97-AF65-F5344CB8AC3E}">
        <p14:creationId xmlns:p14="http://schemas.microsoft.com/office/powerpoint/2010/main" val="25654815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Impact of Trauma on Victim/Survivor Behavior</a:t>
            </a:r>
          </a:p>
        </p:txBody>
      </p:sp>
      <p:sp>
        <p:nvSpPr>
          <p:cNvPr id="2" name="Content Placeholder 1"/>
          <p:cNvSpPr>
            <a:spLocks noGrp="1"/>
          </p:cNvSpPr>
          <p:nvPr>
            <p:ph idx="1"/>
          </p:nvPr>
        </p:nvSpPr>
        <p:spPr/>
        <p:txBody>
          <a:bodyPr/>
          <a:lstStyle/>
          <a:p>
            <a:r>
              <a:rPr lang="en-US" dirty="0"/>
              <a:t>The effects of trauma can influence behavior of a victim/survivor during an interview</a:t>
            </a:r>
          </a:p>
          <a:p>
            <a:r>
              <a:rPr lang="en-US" dirty="0"/>
              <a:t>People are often reluctant to recall experiences that evoke negative feelings and emotions such as anger, fear, humiliation, or sadness</a:t>
            </a:r>
          </a:p>
          <a:p>
            <a:endParaRPr lang="en-US" dirty="0"/>
          </a:p>
          <a:p>
            <a:pPr marL="0" indent="0">
              <a:buNone/>
            </a:pPr>
            <a:r>
              <a:rPr lang="en-US" dirty="0"/>
              <a:t>				</a:t>
            </a:r>
            <a:r>
              <a:rPr lang="en-US" sz="1800" dirty="0"/>
              <a:t>--Strand, 2013</a:t>
            </a:r>
          </a:p>
          <a:p>
            <a:pPr marL="0" indent="0">
              <a:buNone/>
            </a:pPr>
            <a:endParaRPr lang="en-US" dirty="0"/>
          </a:p>
        </p:txBody>
      </p:sp>
    </p:spTree>
    <p:extLst>
      <p:ext uri="{BB962C8B-B14F-4D97-AF65-F5344CB8AC3E}">
        <p14:creationId xmlns:p14="http://schemas.microsoft.com/office/powerpoint/2010/main" val="277558793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Impact of Trauma:</a:t>
            </a:r>
            <a:r>
              <a:rPr kumimoji="0" lang="en-US" sz="3600" b="1" i="0" u="none" strike="noStrike" kern="1200" cap="none" spc="0" normalizeH="0" noProof="0" dirty="0">
                <a:ln>
                  <a:noFill/>
                </a:ln>
                <a:solidFill>
                  <a:schemeClr val="tx2"/>
                </a:solidFill>
                <a:effectLst/>
                <a:uLnTx/>
                <a:uFillTx/>
                <a:latin typeface="+mn-lt"/>
                <a:ea typeface="+mn-ea"/>
                <a:cs typeface="+mn-cs"/>
              </a:rPr>
              <a:t> Interviewer Considerations</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a:bodyPr>
          <a:lstStyle/>
          <a:p>
            <a:r>
              <a:rPr lang="en-US" dirty="0"/>
              <a:t>Interviewers should be familiar with the signs of trauma and not assume the victim/survivor is evading the truth. </a:t>
            </a:r>
          </a:p>
          <a:p>
            <a:r>
              <a:rPr lang="en-US" dirty="0"/>
              <a:t>Memory loss, lack of focus, emotional reactivity, and multiple versions of a story can all be signs of trauma exhibited during interviews. </a:t>
            </a:r>
          </a:p>
          <a:p>
            <a:r>
              <a:rPr lang="en-US" dirty="0"/>
              <a:t>For example, lack of linear memory is often a sign of trauma, so it may be helpful during initial interviews to ask, “What else happened?” instead of “What happened next?”</a:t>
            </a:r>
          </a:p>
          <a:p>
            <a:pPr marL="457200" lvl="1" indent="0">
              <a:buNone/>
            </a:pPr>
            <a:r>
              <a:rPr lang="en-US" dirty="0"/>
              <a:t>						--Strand, 2013</a:t>
            </a:r>
          </a:p>
          <a:p>
            <a:pPr marL="457200" lvl="1" indent="0">
              <a:buNone/>
            </a:pPr>
            <a:endParaRPr lang="en-US" dirty="0"/>
          </a:p>
        </p:txBody>
      </p:sp>
    </p:spTree>
    <p:extLst>
      <p:ext uri="{BB962C8B-B14F-4D97-AF65-F5344CB8AC3E}">
        <p14:creationId xmlns:p14="http://schemas.microsoft.com/office/powerpoint/2010/main" val="395092786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lvl="0">
              <a:spcBef>
                <a:spcPct val="20000"/>
              </a:spcBef>
              <a:buClr>
                <a:srgbClr val="009F4D"/>
              </a:buClr>
              <a:defRPr/>
            </a:pPr>
            <a:r>
              <a:rPr lang="en-US" dirty="0"/>
              <a:t>The Impact of Trauma: Interviewer Considerations </a:t>
            </a:r>
            <a:br>
              <a:rPr lang="en-US" dirty="0"/>
            </a:br>
            <a:r>
              <a:rPr lang="en-US" dirty="0"/>
              <a:t>(continued)</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lstStyle/>
          <a:p>
            <a:r>
              <a:rPr lang="en-US" dirty="0"/>
              <a:t>Environmental barriers such as the layout of the room, the length of the interview, and the comfort of the interview room are also factors to consider.</a:t>
            </a:r>
          </a:p>
          <a:p>
            <a:r>
              <a:rPr lang="en-US" dirty="0"/>
              <a:t>Privacy and security may be a large concern for people who have just experienced something traumatic; therefore, the interview room should be a quiet area.</a:t>
            </a:r>
          </a:p>
          <a:p>
            <a:endParaRPr lang="en-US" dirty="0"/>
          </a:p>
          <a:p>
            <a:pPr marL="0" indent="0">
              <a:buNone/>
            </a:pPr>
            <a:r>
              <a:rPr lang="en-US" dirty="0"/>
              <a:t>						</a:t>
            </a:r>
            <a:r>
              <a:rPr lang="en-US" sz="1600" dirty="0"/>
              <a:t>--Strand, 2013</a:t>
            </a:r>
          </a:p>
          <a:p>
            <a:pPr marL="0" indent="0">
              <a:buNone/>
            </a:pPr>
            <a:endParaRPr lang="en-US" dirty="0"/>
          </a:p>
        </p:txBody>
      </p:sp>
    </p:spTree>
    <p:extLst>
      <p:ext uri="{BB962C8B-B14F-4D97-AF65-F5344CB8AC3E}">
        <p14:creationId xmlns:p14="http://schemas.microsoft.com/office/powerpoint/2010/main" val="384737006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Impact of Trauma: Cultural Considerations</a:t>
            </a:r>
          </a:p>
        </p:txBody>
      </p:sp>
      <p:sp>
        <p:nvSpPr>
          <p:cNvPr id="2" name="Content Placeholder 1"/>
          <p:cNvSpPr>
            <a:spLocks noGrp="1"/>
          </p:cNvSpPr>
          <p:nvPr>
            <p:ph idx="1"/>
          </p:nvPr>
        </p:nvSpPr>
        <p:spPr/>
        <p:txBody>
          <a:bodyPr>
            <a:normAutofit/>
          </a:bodyPr>
          <a:lstStyle/>
          <a:p>
            <a:r>
              <a:rPr lang="en-US" dirty="0"/>
              <a:t>Cultural and language needs must be ascertained and reasonably accommodated to avoid shutdown due to culturally offensive or inappropriate approaches. </a:t>
            </a:r>
          </a:p>
          <a:p>
            <a:r>
              <a:rPr lang="en-US" dirty="0"/>
              <a:t>Be aware of cultural considerations of gender, subject matter, and narrative style.</a:t>
            </a:r>
          </a:p>
          <a:p>
            <a:r>
              <a:rPr lang="en-US" dirty="0"/>
              <a:t>Some cultures reveal a story in a circular rather than linear manner.</a:t>
            </a:r>
          </a:p>
          <a:p>
            <a:pPr marL="914400" lvl="2" indent="0">
              <a:buNone/>
            </a:pPr>
            <a:endParaRPr lang="en-US" dirty="0"/>
          </a:p>
          <a:p>
            <a:pPr marL="914400" lvl="2" indent="0">
              <a:buNone/>
            </a:pPr>
            <a:r>
              <a:rPr lang="en-US" dirty="0"/>
              <a:t>					--Strand, 2013</a:t>
            </a:r>
          </a:p>
          <a:p>
            <a:pPr marL="914400" lvl="2" indent="0">
              <a:buNone/>
            </a:pPr>
            <a:endParaRPr lang="en-US" dirty="0"/>
          </a:p>
        </p:txBody>
      </p:sp>
    </p:spTree>
    <p:extLst>
      <p:ext uri="{BB962C8B-B14F-4D97-AF65-F5344CB8AC3E}">
        <p14:creationId xmlns:p14="http://schemas.microsoft.com/office/powerpoint/2010/main" val="242605235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981200" y="381000"/>
            <a:ext cx="8153400" cy="5562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endParaRPr kumimoji="0" lang="en-US" sz="3600" b="1" i="0" u="none" strike="noStrike" kern="1200" cap="none" spc="0" normalizeH="0" baseline="0" noProof="0" dirty="0">
              <a:ln>
                <a:noFill/>
              </a:ln>
              <a:solidFill>
                <a:schemeClr val="tx2"/>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endParaRPr kumimoji="0" lang="en-US" sz="3600" b="1" i="0" u="none" strike="noStrike" kern="1200" cap="none" spc="0" normalizeH="0" baseline="0" noProof="0" dirty="0">
              <a:ln>
                <a:noFill/>
              </a:ln>
              <a:solidFill>
                <a:schemeClr val="tx2"/>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endParaRPr kumimoji="0" lang="en-US" sz="3600" b="1" i="0" u="none" strike="noStrike" kern="1200" cap="none" spc="0" normalizeH="0" baseline="0" noProof="0" dirty="0">
              <a:ln>
                <a:noFill/>
              </a:ln>
              <a:solidFill>
                <a:schemeClr val="tx2"/>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6000" b="1" i="0" u="none" strike="noStrike" kern="1200" cap="none" spc="0" normalizeH="0" baseline="0" noProof="0" dirty="0">
                <a:ln>
                  <a:noFill/>
                </a:ln>
                <a:solidFill>
                  <a:schemeClr val="tx2"/>
                </a:solidFill>
                <a:effectLst/>
                <a:uLnTx/>
                <a:uFillTx/>
                <a:latin typeface="+mn-lt"/>
                <a:ea typeface="+mn-ea"/>
                <a:cs typeface="+mn-cs"/>
              </a:rPr>
              <a:t>Trauma-Informed Interviewing</a:t>
            </a:r>
          </a:p>
        </p:txBody>
      </p:sp>
    </p:spTree>
    <p:extLst>
      <p:ext uri="{BB962C8B-B14F-4D97-AF65-F5344CB8AC3E}">
        <p14:creationId xmlns:p14="http://schemas.microsoft.com/office/powerpoint/2010/main" val="1314970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Formal Complaint</a:t>
            </a:r>
          </a:p>
        </p:txBody>
      </p:sp>
      <p:sp>
        <p:nvSpPr>
          <p:cNvPr id="2" name="Content Placeholder 1"/>
          <p:cNvSpPr>
            <a:spLocks noGrp="1"/>
          </p:cNvSpPr>
          <p:nvPr>
            <p:ph idx="1"/>
          </p:nvPr>
        </p:nvSpPr>
        <p:spPr/>
        <p:txBody>
          <a:bodyPr>
            <a:normAutofit/>
          </a:bodyPr>
          <a:lstStyle/>
          <a:p>
            <a:r>
              <a:rPr lang="en-US" dirty="0">
                <a:solidFill>
                  <a:srgbClr val="002060"/>
                </a:solidFill>
              </a:rPr>
              <a:t>Defined as</a:t>
            </a:r>
          </a:p>
          <a:p>
            <a:pPr lvl="1">
              <a:buFont typeface="Wingdings" panose="05000000000000000000" pitchFamily="2" charset="2"/>
              <a:buChar char="§"/>
            </a:pPr>
            <a:r>
              <a:rPr lang="en-US" dirty="0">
                <a:solidFill>
                  <a:srgbClr val="002060"/>
                </a:solidFill>
              </a:rPr>
              <a:t>Document filed by a complainant or signed by the Title IX Coordinator alleging Title IX sexual harassment against a respondent and requesting investigation.  </a:t>
            </a:r>
          </a:p>
          <a:p>
            <a:pPr lvl="1">
              <a:buFont typeface="Wingdings" panose="05000000000000000000" pitchFamily="2" charset="2"/>
              <a:buChar char="§"/>
            </a:pPr>
            <a:r>
              <a:rPr lang="en-US" dirty="0">
                <a:solidFill>
                  <a:srgbClr val="002060"/>
                </a:solidFill>
              </a:rPr>
              <a:t>At the time of filing a formal complaint of Title IX sexual harassment, a complainant must be participating in or attempting to participate in the education program or activity of the college or university with which the formal complaint is filed.  </a:t>
            </a:r>
          </a:p>
          <a:p>
            <a:r>
              <a:rPr lang="en-US" dirty="0">
                <a:solidFill>
                  <a:srgbClr val="002060"/>
                </a:solidFill>
              </a:rPr>
              <a:t>See template.  </a:t>
            </a:r>
          </a:p>
        </p:txBody>
      </p:sp>
    </p:spTree>
    <p:extLst>
      <p:ext uri="{BB962C8B-B14F-4D97-AF65-F5344CB8AC3E}">
        <p14:creationId xmlns:p14="http://schemas.microsoft.com/office/powerpoint/2010/main" val="346513742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A Forensic Interview</a:t>
            </a:r>
          </a:p>
        </p:txBody>
      </p:sp>
      <p:sp>
        <p:nvSpPr>
          <p:cNvPr id="3" name="TextBox 2"/>
          <p:cNvSpPr txBox="1"/>
          <p:nvPr/>
        </p:nvSpPr>
        <p:spPr>
          <a:xfrm>
            <a:off x="2286000" y="1905001"/>
            <a:ext cx="7315200" cy="3662541"/>
          </a:xfrm>
          <a:prstGeom prst="rect">
            <a:avLst/>
          </a:prstGeom>
          <a:noFill/>
        </p:spPr>
        <p:txBody>
          <a:bodyPr wrap="square" rtlCol="0">
            <a:spAutoFit/>
          </a:bodyPr>
          <a:lstStyle/>
          <a:p>
            <a:r>
              <a:rPr lang="en-US" sz="2800" dirty="0"/>
              <a:t>A forensic interview is:</a:t>
            </a:r>
          </a:p>
          <a:p>
            <a:pPr marL="285750" indent="-285750">
              <a:buFont typeface="Arial" panose="020B0604020202020204" pitchFamily="34" charset="0"/>
              <a:buChar char="•"/>
            </a:pPr>
            <a:r>
              <a:rPr lang="en-US" sz="2800" dirty="0"/>
              <a:t>Non-leading</a:t>
            </a:r>
          </a:p>
          <a:p>
            <a:pPr marL="285750" indent="-285750">
              <a:buFont typeface="Arial" panose="020B0604020202020204" pitchFamily="34" charset="0"/>
              <a:buChar char="•"/>
            </a:pPr>
            <a:r>
              <a:rPr lang="en-US" sz="2800" dirty="0"/>
              <a:t>Victim/survivor sensitive</a:t>
            </a:r>
          </a:p>
          <a:p>
            <a:pPr marL="285750" indent="-285750">
              <a:buFont typeface="Arial" panose="020B0604020202020204" pitchFamily="34" charset="0"/>
              <a:buChar char="•"/>
            </a:pPr>
            <a:r>
              <a:rPr lang="en-US" sz="2800" dirty="0"/>
              <a:t>Victim/survivor centered</a:t>
            </a:r>
          </a:p>
          <a:p>
            <a:pPr marL="285750" indent="-285750">
              <a:buFont typeface="Arial" panose="020B0604020202020204" pitchFamily="34" charset="0"/>
              <a:buChar char="•"/>
            </a:pPr>
            <a:r>
              <a:rPr lang="en-US" sz="2800" dirty="0"/>
              <a:t>Neutral and </a:t>
            </a:r>
          </a:p>
          <a:p>
            <a:pPr marL="285750" indent="-285750">
              <a:buFont typeface="Arial" panose="020B0604020202020204" pitchFamily="34" charset="0"/>
              <a:buChar char="•"/>
            </a:pPr>
            <a:r>
              <a:rPr lang="en-US" sz="2800" dirty="0"/>
              <a:t>Developmentally appropriate that helps investigators determine what happened </a:t>
            </a:r>
          </a:p>
          <a:p>
            <a:pPr marL="285750" indent="-285750">
              <a:buFont typeface="Arial" panose="020B0604020202020204" pitchFamily="34" charset="0"/>
              <a:buChar char="•"/>
            </a:pPr>
            <a:endParaRPr lang="en-US" dirty="0"/>
          </a:p>
          <a:p>
            <a:r>
              <a:rPr lang="en-US" dirty="0"/>
              <a:t>						--Strand, 2013</a:t>
            </a:r>
          </a:p>
        </p:txBody>
      </p:sp>
    </p:spTree>
    <p:extLst>
      <p:ext uri="{BB962C8B-B14F-4D97-AF65-F5344CB8AC3E}">
        <p14:creationId xmlns:p14="http://schemas.microsoft.com/office/powerpoint/2010/main" val="44563857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Science of Forensic Interviewing</a:t>
            </a:r>
          </a:p>
        </p:txBody>
      </p:sp>
      <p:sp>
        <p:nvSpPr>
          <p:cNvPr id="4" name="TextBox 3"/>
          <p:cNvSpPr txBox="1"/>
          <p:nvPr/>
        </p:nvSpPr>
        <p:spPr>
          <a:xfrm>
            <a:off x="2057400" y="1219200"/>
            <a:ext cx="7848600" cy="5232202"/>
          </a:xfrm>
          <a:prstGeom prst="rect">
            <a:avLst/>
          </a:prstGeom>
          <a:noFill/>
        </p:spPr>
        <p:txBody>
          <a:bodyPr wrap="square" rtlCol="0">
            <a:spAutoFit/>
          </a:bodyPr>
          <a:lstStyle/>
          <a:p>
            <a:pPr marL="285750" indent="-285750">
              <a:buFont typeface="Arial" panose="020B0604020202020204" pitchFamily="34" charset="0"/>
              <a:buChar char="•"/>
            </a:pPr>
            <a:r>
              <a:rPr lang="en-US" sz="2800" dirty="0"/>
              <a:t>The goals of a forensic interview are to minimize any potential trauma to the victim/survivor, maximize information obtained from the victim/survivor and witnesses, reduce contamination of the victim/survivor’s memory of the alleged event(s), and maintain the integrity of the investigative process.</a:t>
            </a:r>
          </a:p>
          <a:p>
            <a:pPr marL="285750" indent="-285750">
              <a:buFont typeface="Arial" panose="020B0604020202020204" pitchFamily="34" charset="0"/>
              <a:buChar char="•"/>
            </a:pPr>
            <a:r>
              <a:rPr lang="en-US" sz="2800" dirty="0"/>
              <a:t>The Forensic Experiential Trauma Interviewing (FETI) approach is a trauma-informed interviewing approach. </a:t>
            </a:r>
          </a:p>
          <a:p>
            <a:pPr marL="285750" indent="-285750">
              <a:buFont typeface="Arial" panose="020B0604020202020204" pitchFamily="34" charset="0"/>
              <a:buChar char="•"/>
            </a:pPr>
            <a:endParaRPr lang="en-US" dirty="0"/>
          </a:p>
          <a:p>
            <a:r>
              <a:rPr lang="en-US" dirty="0"/>
              <a:t>						--Strand, 2013</a:t>
            </a:r>
          </a:p>
          <a:p>
            <a:endParaRPr lang="en-US" dirty="0"/>
          </a:p>
        </p:txBody>
      </p:sp>
    </p:spTree>
    <p:extLst>
      <p:ext uri="{BB962C8B-B14F-4D97-AF65-F5344CB8AC3E}">
        <p14:creationId xmlns:p14="http://schemas.microsoft.com/office/powerpoint/2010/main" val="16793256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Initial Meeting with Complainant</a:t>
            </a:r>
          </a:p>
        </p:txBody>
      </p:sp>
      <p:sp>
        <p:nvSpPr>
          <p:cNvPr id="2" name="Content Placeholder 1"/>
          <p:cNvSpPr>
            <a:spLocks noGrp="1"/>
          </p:cNvSpPr>
          <p:nvPr>
            <p:ph idx="1"/>
          </p:nvPr>
        </p:nvSpPr>
        <p:spPr/>
        <p:txBody>
          <a:bodyPr/>
          <a:lstStyle/>
          <a:p>
            <a:r>
              <a:rPr lang="en-US" dirty="0"/>
              <a:t>Information on Retaliation</a:t>
            </a:r>
          </a:p>
          <a:p>
            <a:r>
              <a:rPr lang="en-US" dirty="0"/>
              <a:t>Request for Confidentiality or to Not Pursue Complaint</a:t>
            </a:r>
          </a:p>
          <a:p>
            <a:r>
              <a:rPr lang="en-US" dirty="0"/>
              <a:t>Transparency in the process and its limitations</a:t>
            </a:r>
          </a:p>
          <a:p>
            <a:r>
              <a:rPr lang="en-US" dirty="0"/>
              <a:t>Clear information about the school’s complaint resolution process versus law enforcement’s process and information/options about both</a:t>
            </a:r>
          </a:p>
          <a:p>
            <a:endParaRPr lang="en-US" dirty="0"/>
          </a:p>
        </p:txBody>
      </p:sp>
    </p:spTree>
    <p:extLst>
      <p:ext uri="{BB962C8B-B14F-4D97-AF65-F5344CB8AC3E}">
        <p14:creationId xmlns:p14="http://schemas.microsoft.com/office/powerpoint/2010/main" val="235561692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rgbClr val="002060"/>
                </a:solidFill>
                <a:effectLst/>
                <a:uLnTx/>
                <a:uFillTx/>
                <a:latin typeface="Century Gothic" pitchFamily="34" charset="0"/>
                <a:ea typeface="+mn-ea"/>
                <a:cs typeface="+mn-cs"/>
              </a:rPr>
              <a:t>Initiating the Interview</a:t>
            </a:r>
            <a:endParaRPr kumimoji="0" lang="en-US" sz="3600" b="1" i="0" u="none" strike="noStrike" kern="1200" cap="none" spc="0" normalizeH="0" baseline="0" noProof="0" dirty="0">
              <a:ln>
                <a:noFill/>
              </a:ln>
              <a:solidFill>
                <a:srgbClr val="002060"/>
              </a:solidFill>
              <a:effectLst/>
              <a:uLnTx/>
              <a:uFillTx/>
              <a:latin typeface="+mn-lt"/>
              <a:ea typeface="+mn-ea"/>
              <a:cs typeface="+mn-cs"/>
            </a:endParaRPr>
          </a:p>
        </p:txBody>
      </p:sp>
      <p:sp>
        <p:nvSpPr>
          <p:cNvPr id="2" name="Content Placeholder 1"/>
          <p:cNvSpPr>
            <a:spLocks noGrp="1"/>
          </p:cNvSpPr>
          <p:nvPr>
            <p:ph idx="1"/>
          </p:nvPr>
        </p:nvSpPr>
        <p:spPr/>
        <p:txBody>
          <a:bodyPr>
            <a:normAutofit/>
          </a:bodyPr>
          <a:lstStyle/>
          <a:p>
            <a:r>
              <a:rPr lang="en-US" dirty="0">
                <a:solidFill>
                  <a:srgbClr val="002060"/>
                </a:solidFill>
              </a:rPr>
              <a:t>Creating expectations</a:t>
            </a:r>
          </a:p>
          <a:p>
            <a:pPr marL="914400" lvl="1" indent="-514350">
              <a:buFont typeface="Courier New" panose="02070309020205020404" pitchFamily="49" charset="0"/>
              <a:buChar char="o"/>
            </a:pPr>
            <a:r>
              <a:rPr lang="en-US" dirty="0">
                <a:solidFill>
                  <a:srgbClr val="002060"/>
                </a:solidFill>
              </a:rPr>
              <a:t>Timeline</a:t>
            </a:r>
          </a:p>
          <a:p>
            <a:pPr marL="914400" lvl="1" indent="-514350">
              <a:buFont typeface="Courier New" panose="02070309020205020404" pitchFamily="49" charset="0"/>
              <a:buChar char="o"/>
            </a:pPr>
            <a:r>
              <a:rPr lang="en-US" dirty="0">
                <a:solidFill>
                  <a:srgbClr val="002060"/>
                </a:solidFill>
              </a:rPr>
              <a:t>Safe and comfortable location</a:t>
            </a:r>
          </a:p>
          <a:p>
            <a:pPr marL="914400" lvl="1" indent="-514350">
              <a:buFont typeface="Courier New" panose="02070309020205020404" pitchFamily="49" charset="0"/>
              <a:buChar char="o"/>
            </a:pPr>
            <a:r>
              <a:rPr lang="en-US" dirty="0">
                <a:solidFill>
                  <a:srgbClr val="002060"/>
                </a:solidFill>
              </a:rPr>
              <a:t>Explanation of role as a fact finder </a:t>
            </a:r>
          </a:p>
          <a:p>
            <a:pPr marL="914400" lvl="1" indent="-514350">
              <a:buFont typeface="Courier New" panose="02070309020205020404" pitchFamily="49" charset="0"/>
              <a:buChar char="o"/>
            </a:pPr>
            <a:r>
              <a:rPr lang="en-US" dirty="0">
                <a:solidFill>
                  <a:srgbClr val="002060"/>
                </a:solidFill>
              </a:rPr>
              <a:t>Explanation of need to ask a range of questions</a:t>
            </a:r>
          </a:p>
          <a:p>
            <a:pPr marL="914400" lvl="1" indent="-514350">
              <a:buFont typeface="Courier New" panose="02070309020205020404" pitchFamily="49" charset="0"/>
              <a:buChar char="o"/>
            </a:pPr>
            <a:r>
              <a:rPr lang="en-US" dirty="0">
                <a:solidFill>
                  <a:srgbClr val="002060"/>
                </a:solidFill>
              </a:rPr>
              <a:t>Recognition of awkwardness  </a:t>
            </a:r>
          </a:p>
          <a:p>
            <a:r>
              <a:rPr lang="en-US" dirty="0">
                <a:solidFill>
                  <a:srgbClr val="002060"/>
                </a:solidFill>
              </a:rPr>
              <a:t>Determine who accompanying complainant</a:t>
            </a:r>
          </a:p>
          <a:p>
            <a:r>
              <a:rPr lang="en-US" dirty="0">
                <a:solidFill>
                  <a:srgbClr val="002060"/>
                </a:solidFill>
              </a:rPr>
              <a:t>Openness to questions at any time throughout the investigation</a:t>
            </a:r>
          </a:p>
          <a:p>
            <a:pPr marL="0" indent="0">
              <a:buNone/>
            </a:pPr>
            <a:endParaRPr lang="en-US" dirty="0"/>
          </a:p>
        </p:txBody>
      </p:sp>
    </p:spTree>
    <p:extLst>
      <p:ext uri="{BB962C8B-B14F-4D97-AF65-F5344CB8AC3E}">
        <p14:creationId xmlns:p14="http://schemas.microsoft.com/office/powerpoint/2010/main" val="143629210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central investigative question</a:t>
            </a:r>
          </a:p>
        </p:txBody>
      </p:sp>
      <p:sp>
        <p:nvSpPr>
          <p:cNvPr id="2" name="Content Placeholder 1"/>
          <p:cNvSpPr>
            <a:spLocks noGrp="1"/>
          </p:cNvSpPr>
          <p:nvPr>
            <p:ph idx="1"/>
          </p:nvPr>
        </p:nvSpPr>
        <p:spPr/>
        <p:txBody>
          <a:bodyPr/>
          <a:lstStyle/>
          <a:p>
            <a:r>
              <a:rPr lang="en-US" dirty="0">
                <a:solidFill>
                  <a:srgbClr val="000099"/>
                </a:solidFill>
              </a:rPr>
              <a:t>What is the issue you are attempting to determine in your investigation?</a:t>
            </a:r>
          </a:p>
          <a:p>
            <a:r>
              <a:rPr lang="en-US" dirty="0">
                <a:solidFill>
                  <a:srgbClr val="000099"/>
                </a:solidFill>
              </a:rPr>
              <a:t>For instance:</a:t>
            </a:r>
          </a:p>
          <a:p>
            <a:pPr lvl="1"/>
            <a:r>
              <a:rPr lang="en-US" dirty="0">
                <a:solidFill>
                  <a:srgbClr val="000099"/>
                </a:solidFill>
              </a:rPr>
              <a:t>Did Robert engage in forcible, non-consensual sexual intercourse with Susan in violation of Minnesota State’s 1B.3 policy?</a:t>
            </a:r>
          </a:p>
          <a:p>
            <a:pPr lvl="1"/>
            <a:r>
              <a:rPr lang="en-US" dirty="0">
                <a:solidFill>
                  <a:srgbClr val="000099"/>
                </a:solidFill>
              </a:rPr>
              <a:t>Did Sarah intentionally and without consent touch Robert’s genital area in violation of Minnesota State’s 1B.3 Policy?</a:t>
            </a:r>
          </a:p>
          <a:p>
            <a:pPr lvl="1"/>
            <a:r>
              <a:rPr lang="en-US" dirty="0">
                <a:solidFill>
                  <a:srgbClr val="000099"/>
                </a:solidFill>
              </a:rPr>
              <a:t>Did Professor Smith engage in stalking Professor Johnson  in violation of Minnesota State’s 1B.3 policy?</a:t>
            </a:r>
          </a:p>
          <a:p>
            <a:endParaRPr lang="en-US" dirty="0"/>
          </a:p>
        </p:txBody>
      </p:sp>
    </p:spTree>
    <p:extLst>
      <p:ext uri="{BB962C8B-B14F-4D97-AF65-F5344CB8AC3E}">
        <p14:creationId xmlns:p14="http://schemas.microsoft.com/office/powerpoint/2010/main" val="262221978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rgbClr val="002060"/>
                </a:solidFill>
                <a:effectLst/>
                <a:uLnTx/>
                <a:uFillTx/>
                <a:latin typeface="Century Gothic" pitchFamily="34" charset="0"/>
                <a:ea typeface="+mn-ea"/>
                <a:cs typeface="+mn-cs"/>
              </a:rPr>
              <a:t>Information You Should Obtain During the Course of the Interview</a:t>
            </a:r>
            <a:endParaRPr kumimoji="0" lang="en-US" sz="3600" b="1" i="0" u="none" strike="noStrike" kern="1200" cap="none" spc="0" normalizeH="0" baseline="0" noProof="0" dirty="0">
              <a:ln>
                <a:noFill/>
              </a:ln>
              <a:solidFill>
                <a:srgbClr val="002060"/>
              </a:solidFill>
              <a:effectLst/>
              <a:uLnTx/>
              <a:uFillTx/>
              <a:latin typeface="+mn-lt"/>
              <a:ea typeface="+mn-ea"/>
              <a:cs typeface="+mn-cs"/>
            </a:endParaRPr>
          </a:p>
        </p:txBody>
      </p:sp>
      <p:sp>
        <p:nvSpPr>
          <p:cNvPr id="22533" name="Rectangle 7"/>
          <p:cNvSpPr>
            <a:spLocks noChangeArrowheads="1"/>
          </p:cNvSpPr>
          <p:nvPr/>
        </p:nvSpPr>
        <p:spPr bwMode="auto">
          <a:xfrm>
            <a:off x="2133600" y="1905000"/>
            <a:ext cx="7162800" cy="349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7350" indent="-387350"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eaLnBrk="0" fontAlgn="base" hangingPunct="0">
              <a:spcBef>
                <a:spcPct val="0"/>
              </a:spcBef>
              <a:spcAft>
                <a:spcPct val="0"/>
              </a:spcAft>
              <a:defRPr sz="2400">
                <a:solidFill>
                  <a:schemeClr val="tx1"/>
                </a:solidFill>
                <a:latin typeface="Garamond" pitchFamily="18" charset="0"/>
              </a:defRPr>
            </a:lvl6pPr>
            <a:lvl7pPr marL="2971800" indent="-228600" eaLnBrk="0" fontAlgn="base" hangingPunct="0">
              <a:spcBef>
                <a:spcPct val="0"/>
              </a:spcBef>
              <a:spcAft>
                <a:spcPct val="0"/>
              </a:spcAft>
              <a:defRPr sz="2400">
                <a:solidFill>
                  <a:schemeClr val="tx1"/>
                </a:solidFill>
                <a:latin typeface="Garamond" pitchFamily="18" charset="0"/>
              </a:defRPr>
            </a:lvl7pPr>
            <a:lvl8pPr marL="3429000" indent="-228600" eaLnBrk="0" fontAlgn="base" hangingPunct="0">
              <a:spcBef>
                <a:spcPct val="0"/>
              </a:spcBef>
              <a:spcAft>
                <a:spcPct val="0"/>
              </a:spcAft>
              <a:defRPr sz="2400">
                <a:solidFill>
                  <a:schemeClr val="tx1"/>
                </a:solidFill>
                <a:latin typeface="Garamond" pitchFamily="18" charset="0"/>
              </a:defRPr>
            </a:lvl8pPr>
            <a:lvl9pPr marL="3886200" indent="-228600" eaLnBrk="0" fontAlgn="base" hangingPunct="0">
              <a:spcBef>
                <a:spcPct val="0"/>
              </a:spcBef>
              <a:spcAft>
                <a:spcPct val="0"/>
              </a:spcAft>
              <a:defRPr sz="2400">
                <a:solidFill>
                  <a:schemeClr val="tx1"/>
                </a:solidFill>
                <a:latin typeface="Garamond" pitchFamily="18" charset="0"/>
              </a:defRPr>
            </a:lvl9pPr>
          </a:lstStyle>
          <a:p>
            <a:pPr eaLnBrk="1" hangingPunct="1">
              <a:lnSpc>
                <a:spcPct val="90000"/>
              </a:lnSpc>
              <a:spcBef>
                <a:spcPct val="50000"/>
              </a:spcBef>
              <a:buFontTx/>
              <a:buChar char="•"/>
            </a:pPr>
            <a:r>
              <a:rPr lang="en-US" altLang="en-US" dirty="0">
                <a:latin typeface="Arial" charset="0"/>
              </a:rPr>
              <a:t>Description of the complainant’s behavior and relationship with the respondent</a:t>
            </a:r>
          </a:p>
          <a:p>
            <a:pPr eaLnBrk="1" hangingPunct="1">
              <a:lnSpc>
                <a:spcPct val="90000"/>
              </a:lnSpc>
              <a:spcBef>
                <a:spcPct val="50000"/>
              </a:spcBef>
              <a:buFontTx/>
              <a:buChar char="•"/>
            </a:pPr>
            <a:r>
              <a:rPr lang="en-US" altLang="en-US" dirty="0">
                <a:latin typeface="Arial" charset="0"/>
              </a:rPr>
              <a:t>Description of the respondent’s behavior</a:t>
            </a:r>
          </a:p>
          <a:p>
            <a:pPr eaLnBrk="1" hangingPunct="1">
              <a:lnSpc>
                <a:spcPct val="90000"/>
              </a:lnSpc>
              <a:spcBef>
                <a:spcPct val="50000"/>
              </a:spcBef>
              <a:buFontTx/>
              <a:buChar char="•"/>
            </a:pPr>
            <a:r>
              <a:rPr lang="en-US" altLang="en-US" dirty="0">
                <a:latin typeface="Arial" charset="0"/>
              </a:rPr>
              <a:t>Documentation of the specific incidents or acts  committed and whether they were repeated</a:t>
            </a:r>
          </a:p>
          <a:p>
            <a:pPr eaLnBrk="1" hangingPunct="1">
              <a:lnSpc>
                <a:spcPct val="90000"/>
              </a:lnSpc>
              <a:spcBef>
                <a:spcPct val="50000"/>
              </a:spcBef>
              <a:buFontTx/>
              <a:buChar char="•"/>
            </a:pPr>
            <a:r>
              <a:rPr lang="en-US" altLang="en-US" dirty="0">
                <a:latin typeface="Arial" charset="0"/>
              </a:rPr>
              <a:t>Establish whether or not there was consent</a:t>
            </a:r>
          </a:p>
          <a:p>
            <a:pPr eaLnBrk="1" hangingPunct="1">
              <a:lnSpc>
                <a:spcPct val="90000"/>
              </a:lnSpc>
              <a:spcBef>
                <a:spcPct val="50000"/>
              </a:spcBef>
              <a:buFontTx/>
              <a:buChar char="•"/>
            </a:pPr>
            <a:r>
              <a:rPr lang="en-US" altLang="en-US" dirty="0">
                <a:latin typeface="Arial" charset="0"/>
              </a:rPr>
              <a:t>Establish whether there was force or threat of force </a:t>
            </a:r>
          </a:p>
        </p:txBody>
      </p:sp>
    </p:spTree>
    <p:extLst>
      <p:ext uri="{BB962C8B-B14F-4D97-AF65-F5344CB8AC3E}">
        <p14:creationId xmlns:p14="http://schemas.microsoft.com/office/powerpoint/2010/main" val="386052783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Interviewing</a:t>
            </a:r>
          </a:p>
        </p:txBody>
      </p:sp>
      <p:sp>
        <p:nvSpPr>
          <p:cNvPr id="2" name="Content Placeholder 1"/>
          <p:cNvSpPr>
            <a:spLocks noGrp="1"/>
          </p:cNvSpPr>
          <p:nvPr>
            <p:ph idx="1"/>
          </p:nvPr>
        </p:nvSpPr>
        <p:spPr/>
        <p:txBody>
          <a:bodyPr/>
          <a:lstStyle/>
          <a:p>
            <a:pPr marL="865188" indent="-865188">
              <a:buNone/>
            </a:pPr>
            <a:r>
              <a:rPr lang="en-US" altLang="en-US" sz="3600" i="1" dirty="0">
                <a:solidFill>
                  <a:srgbClr val="000066"/>
                </a:solidFill>
                <a:latin typeface="Arial" charset="0"/>
              </a:rPr>
              <a:t>First, do no harm</a:t>
            </a:r>
            <a:r>
              <a:rPr lang="en-US" altLang="en-US" sz="3600" dirty="0">
                <a:solidFill>
                  <a:srgbClr val="000066"/>
                </a:solidFill>
                <a:latin typeface="Arial" charset="0"/>
              </a:rPr>
              <a:t>… </a:t>
            </a:r>
          </a:p>
          <a:p>
            <a:pPr marL="865188" indent="-865188">
              <a:buNone/>
            </a:pPr>
            <a:r>
              <a:rPr lang="en-US" altLang="en-US" dirty="0">
                <a:latin typeface="Arial" charset="0"/>
              </a:rPr>
              <a:t>	Any possible efforts should always be made to minimize potential further trauma to the complainant.</a:t>
            </a:r>
            <a:endParaRPr lang="en-US" dirty="0"/>
          </a:p>
        </p:txBody>
      </p:sp>
    </p:spTree>
    <p:extLst>
      <p:ext uri="{BB962C8B-B14F-4D97-AF65-F5344CB8AC3E}">
        <p14:creationId xmlns:p14="http://schemas.microsoft.com/office/powerpoint/2010/main" val="325833055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800" b="0" i="0" u="none" strike="noStrike" kern="1200" cap="none" spc="0" normalizeH="0" baseline="0" noProof="0" dirty="0">
                <a:ln>
                  <a:noFill/>
                </a:ln>
                <a:solidFill>
                  <a:schemeClr val="tx2"/>
                </a:solidFill>
                <a:effectLst/>
                <a:uLnTx/>
                <a:uFillTx/>
                <a:latin typeface="+mn-lt"/>
                <a:ea typeface="+mn-ea"/>
                <a:cs typeface="+mn-cs"/>
              </a:rPr>
              <a:t>Trauma Informed Interviewing</a:t>
            </a:r>
          </a:p>
        </p:txBody>
      </p:sp>
      <p:sp>
        <p:nvSpPr>
          <p:cNvPr id="2" name="Content Placeholder 1"/>
          <p:cNvSpPr>
            <a:spLocks noGrp="1"/>
          </p:cNvSpPr>
          <p:nvPr>
            <p:ph idx="1"/>
          </p:nvPr>
        </p:nvSpPr>
        <p:spPr/>
        <p:txBody>
          <a:bodyPr>
            <a:normAutofit fontScale="92500"/>
          </a:bodyPr>
          <a:lstStyle/>
          <a:p>
            <a:r>
              <a:rPr lang="en-US" altLang="en-US" dirty="0">
                <a:ea typeface="ＭＳ Ｐゴシック" panose="020B0600070205080204" pitchFamily="34" charset="-128"/>
              </a:rPr>
              <a:t>Most investigators and decisionmakers believe when a victim/survivor experiences trauma, the brain records most of the event including the “</a:t>
            </a:r>
            <a:r>
              <a:rPr lang="en-US" altLang="en-US" u="sng" dirty="0">
                <a:ea typeface="ＭＳ Ｐゴシック" panose="020B0600070205080204" pitchFamily="34" charset="-128"/>
              </a:rPr>
              <a:t>Who</a:t>
            </a:r>
            <a:r>
              <a:rPr lang="en-US" altLang="en-US" dirty="0">
                <a:ea typeface="ＭＳ Ｐゴシック" panose="020B0600070205080204" pitchFamily="34" charset="-128"/>
              </a:rPr>
              <a:t>, </a:t>
            </a:r>
            <a:r>
              <a:rPr lang="en-US" altLang="en-US" u="sng" dirty="0">
                <a:ea typeface="ＭＳ Ｐゴシック" panose="020B0600070205080204" pitchFamily="34" charset="-128"/>
              </a:rPr>
              <a:t>What</a:t>
            </a:r>
            <a:r>
              <a:rPr lang="en-US" altLang="en-US" dirty="0">
                <a:ea typeface="ＭＳ Ｐゴシック" panose="020B0600070205080204" pitchFamily="34" charset="-128"/>
              </a:rPr>
              <a:t>, </a:t>
            </a:r>
            <a:r>
              <a:rPr lang="en-US" altLang="en-US" u="sng" dirty="0">
                <a:ea typeface="ＭＳ Ｐゴシック" panose="020B0600070205080204" pitchFamily="34" charset="-128"/>
              </a:rPr>
              <a:t>Where</a:t>
            </a:r>
            <a:r>
              <a:rPr lang="en-US" altLang="en-US" dirty="0">
                <a:ea typeface="ＭＳ Ｐゴシック" panose="020B0600070205080204" pitchFamily="34" charset="-128"/>
              </a:rPr>
              <a:t>, </a:t>
            </a:r>
            <a:r>
              <a:rPr lang="en-US" altLang="en-US" u="sng" dirty="0">
                <a:ea typeface="ＭＳ Ｐゴシック" panose="020B0600070205080204" pitchFamily="34" charset="-128"/>
              </a:rPr>
              <a:t>Why</a:t>
            </a:r>
            <a:r>
              <a:rPr lang="en-US" altLang="en-US" dirty="0">
                <a:ea typeface="ＭＳ Ｐゴシック" panose="020B0600070205080204" pitchFamily="34" charset="-128"/>
              </a:rPr>
              <a:t>, </a:t>
            </a:r>
            <a:r>
              <a:rPr lang="en-US" altLang="en-US" u="sng" dirty="0">
                <a:ea typeface="ＭＳ Ｐゴシック" panose="020B0600070205080204" pitchFamily="34" charset="-128"/>
              </a:rPr>
              <a:t>When</a:t>
            </a:r>
            <a:r>
              <a:rPr lang="en-US" altLang="en-US" dirty="0">
                <a:ea typeface="ＭＳ Ｐゴシック" panose="020B0600070205080204" pitchFamily="34" charset="-128"/>
              </a:rPr>
              <a:t> and </a:t>
            </a:r>
            <a:r>
              <a:rPr lang="en-US" altLang="en-US" u="sng" dirty="0">
                <a:ea typeface="ＭＳ Ｐゴシック" panose="020B0600070205080204" pitchFamily="34" charset="-128"/>
              </a:rPr>
              <a:t>How</a:t>
            </a:r>
            <a:r>
              <a:rPr lang="en-US" altLang="en-US" dirty="0">
                <a:ea typeface="ＭＳ Ｐゴシック" panose="020B0600070205080204" pitchFamily="34" charset="-128"/>
              </a:rPr>
              <a:t>," as well as other details of the event</a:t>
            </a:r>
          </a:p>
          <a:p>
            <a:r>
              <a:rPr lang="en-US" altLang="en-US" dirty="0">
                <a:ea typeface="ＭＳ Ｐゴシック" panose="020B0600070205080204" pitchFamily="34" charset="-128"/>
              </a:rPr>
              <a:t>Most investigators are trained to obtain this type of information in interviews with victim/survivors</a:t>
            </a:r>
          </a:p>
          <a:p>
            <a:r>
              <a:rPr lang="en-US" altLang="en-US" dirty="0">
                <a:ea typeface="ＭＳ Ｐゴシック" panose="020B0600070205080204" pitchFamily="34" charset="-128"/>
              </a:rPr>
              <a:t>High-stress situations can result in a trauma response on the part of the victim</a:t>
            </a:r>
          </a:p>
          <a:p>
            <a:endParaRPr lang="en-US" dirty="0"/>
          </a:p>
          <a:p>
            <a:endParaRPr lang="en-US" dirty="0"/>
          </a:p>
          <a:p>
            <a:pPr marL="0" indent="0">
              <a:buNone/>
            </a:pPr>
            <a:r>
              <a:rPr lang="en-US" sz="1100" dirty="0">
                <a:latin typeface="Arial" charset="0"/>
                <a:ea typeface="ＭＳ Ｐゴシック" charset="-128"/>
              </a:rPr>
              <a:t>Source: http://www.army.mil/article/72055/Army_expert_receives_national_recognition_for_combating_sexual_assault</a:t>
            </a:r>
            <a:endParaRPr lang="en-US" sz="1100" dirty="0"/>
          </a:p>
        </p:txBody>
      </p:sp>
    </p:spTree>
    <p:extLst>
      <p:ext uri="{BB962C8B-B14F-4D97-AF65-F5344CB8AC3E}">
        <p14:creationId xmlns:p14="http://schemas.microsoft.com/office/powerpoint/2010/main" val="397468868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How Does Trauma Informed Interviewing Work?</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lstStyle/>
          <a:p>
            <a:r>
              <a:rPr lang="en-US" altLang="en-US" dirty="0">
                <a:ea typeface="ＭＳ Ｐゴシック" panose="020B0600070205080204" pitchFamily="34" charset="-128"/>
              </a:rPr>
              <a:t>Start with one basic, open-ended question</a:t>
            </a:r>
          </a:p>
          <a:p>
            <a:pPr lvl="1"/>
            <a:r>
              <a:rPr lang="en-US" altLang="en-US" dirty="0">
                <a:ea typeface="ＭＳ Ｐゴシック" panose="020B0600070205080204" pitchFamily="34" charset="-128"/>
              </a:rPr>
              <a:t>What are you </a:t>
            </a:r>
            <a:r>
              <a:rPr lang="en-US" altLang="en-US" b="1" i="1" dirty="0">
                <a:ea typeface="ＭＳ Ｐゴシック" panose="020B0600070205080204" pitchFamily="34" charset="-128"/>
              </a:rPr>
              <a:t>able</a:t>
            </a:r>
            <a:r>
              <a:rPr lang="en-US" altLang="en-US" dirty="0">
                <a:ea typeface="ＭＳ Ｐゴシック" panose="020B0600070205080204" pitchFamily="34" charset="-128"/>
              </a:rPr>
              <a:t> to tell me about your experience? </a:t>
            </a:r>
            <a:br>
              <a:rPr lang="en-US" altLang="en-US" dirty="0">
                <a:ea typeface="ＭＳ Ｐゴシック" panose="020B0600070205080204" pitchFamily="34" charset="-128"/>
              </a:rPr>
            </a:br>
            <a:r>
              <a:rPr lang="en-US" altLang="en-US" dirty="0">
                <a:ea typeface="ＭＳ Ｐゴシック" panose="020B0600070205080204" pitchFamily="34" charset="-128"/>
              </a:rPr>
              <a:t>(in your own words)</a:t>
            </a:r>
          </a:p>
          <a:p>
            <a:pPr lvl="3"/>
            <a:r>
              <a:rPr lang="en-US" altLang="en-US" sz="2400" dirty="0">
                <a:ea typeface="ＭＳ Ｐゴシック" panose="020B0600070205080204" pitchFamily="34" charset="-128"/>
              </a:rPr>
              <a:t>Just let them talk (ask clarifying questions later)</a:t>
            </a:r>
          </a:p>
          <a:p>
            <a:endParaRPr lang="en-US" altLang="en-US" sz="2400" dirty="0">
              <a:ea typeface="ＭＳ Ｐゴシック" panose="020B0600070205080204" pitchFamily="34" charset="-128"/>
            </a:endParaRPr>
          </a:p>
          <a:p>
            <a:pPr marL="0" indent="0">
              <a:buNone/>
            </a:pPr>
            <a:endParaRPr lang="en-US" dirty="0"/>
          </a:p>
        </p:txBody>
      </p:sp>
    </p:spTree>
    <p:extLst>
      <p:ext uri="{BB962C8B-B14F-4D97-AF65-F5344CB8AC3E}">
        <p14:creationId xmlns:p14="http://schemas.microsoft.com/office/powerpoint/2010/main" val="396991915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Avoid “why” questions</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4" name="Content Placeholder 3"/>
          <p:cNvSpPr>
            <a:spLocks noGrp="1"/>
          </p:cNvSpPr>
          <p:nvPr>
            <p:ph sz="half" idx="1"/>
          </p:nvPr>
        </p:nvSpPr>
        <p:spPr/>
        <p:txBody>
          <a:bodyPr/>
          <a:lstStyle/>
          <a:p>
            <a:r>
              <a:rPr lang="en-US" altLang="en-US" dirty="0">
                <a:ea typeface="ＭＳ Ｐゴシック" panose="020B0600070205080204" pitchFamily="34" charset="-128"/>
              </a:rPr>
              <a:t>Interpreted as blaming</a:t>
            </a:r>
          </a:p>
          <a:p>
            <a:r>
              <a:rPr lang="en-US" altLang="en-US" dirty="0">
                <a:ea typeface="ＭＳ Ｐゴシック" panose="020B0600070205080204" pitchFamily="34" charset="-128"/>
              </a:rPr>
              <a:t>Fear of being blamed is a huge part of why victims do not seek help</a:t>
            </a:r>
          </a:p>
          <a:p>
            <a:r>
              <a:rPr lang="en-US" altLang="en-US" dirty="0">
                <a:ea typeface="ＭＳ Ｐゴシック" panose="020B0600070205080204" pitchFamily="34" charset="-128"/>
              </a:rPr>
              <a:t>Victims are easily re-traumatized by healthcare personnel, LE, prosecution, and loved ones</a:t>
            </a:r>
          </a:p>
          <a:p>
            <a:endParaRPr lang="en-US" dirty="0"/>
          </a:p>
        </p:txBody>
      </p:sp>
      <p:sp>
        <p:nvSpPr>
          <p:cNvPr id="5" name="Content Placeholder 4"/>
          <p:cNvSpPr>
            <a:spLocks noGrp="1"/>
          </p:cNvSpPr>
          <p:nvPr>
            <p:ph sz="half" idx="2"/>
          </p:nvPr>
        </p:nvSpPr>
        <p:spPr/>
        <p:txBody>
          <a:bodyPr/>
          <a:lstStyle/>
          <a:p>
            <a:pPr marL="0" indent="0">
              <a:buNone/>
            </a:pPr>
            <a:r>
              <a:rPr lang="en-US" dirty="0"/>
              <a:t>Examples:</a:t>
            </a:r>
          </a:p>
          <a:p>
            <a:r>
              <a:rPr lang="en-US" dirty="0"/>
              <a:t>Why did you go with him?</a:t>
            </a:r>
          </a:p>
          <a:p>
            <a:r>
              <a:rPr lang="en-US" dirty="0"/>
              <a:t>Why didn’t you scream”</a:t>
            </a:r>
          </a:p>
          <a:p>
            <a:r>
              <a:rPr lang="en-US" dirty="0"/>
              <a:t>Why didn’t you kick him in the -----?</a:t>
            </a:r>
          </a:p>
          <a:p>
            <a:r>
              <a:rPr lang="en-US" dirty="0"/>
              <a:t>Why did you want so long to come forward?</a:t>
            </a:r>
          </a:p>
        </p:txBody>
      </p:sp>
    </p:spTree>
    <p:extLst>
      <p:ext uri="{BB962C8B-B14F-4D97-AF65-F5344CB8AC3E}">
        <p14:creationId xmlns:p14="http://schemas.microsoft.com/office/powerpoint/2010/main" val="1664036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Educational Program or Activity</a:t>
            </a:r>
          </a:p>
        </p:txBody>
      </p:sp>
      <p:sp>
        <p:nvSpPr>
          <p:cNvPr id="2" name="Content Placeholder 1"/>
          <p:cNvSpPr>
            <a:spLocks noGrp="1"/>
          </p:cNvSpPr>
          <p:nvPr>
            <p:ph idx="1"/>
          </p:nvPr>
        </p:nvSpPr>
        <p:spPr/>
        <p:txBody>
          <a:bodyPr/>
          <a:lstStyle/>
          <a:p>
            <a:pPr marL="0" indent="0">
              <a:buNone/>
            </a:pPr>
            <a:r>
              <a:rPr lang="en-US" dirty="0">
                <a:solidFill>
                  <a:srgbClr val="002060"/>
                </a:solidFill>
              </a:rPr>
              <a:t>Includes locations, events, or circumstances over which the college or university exercised substantial control over both the respondent and the context in which the Title IX sexual harassment occurred, and also includes any building owned or controlled by any officially recognized student organization of the college or university.  </a:t>
            </a:r>
          </a:p>
        </p:txBody>
      </p:sp>
    </p:spTree>
    <p:extLst>
      <p:ext uri="{BB962C8B-B14F-4D97-AF65-F5344CB8AC3E}">
        <p14:creationId xmlns:p14="http://schemas.microsoft.com/office/powerpoint/2010/main" val="23222818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Trauma Informed Interview Considerations</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sz="half" idx="1"/>
          </p:nvPr>
        </p:nvSpPr>
        <p:spPr>
          <a:xfrm>
            <a:off x="609600" y="1600201"/>
            <a:ext cx="10599174" cy="4525963"/>
          </a:xfrm>
        </p:spPr>
        <p:txBody>
          <a:bodyPr>
            <a:normAutofit/>
          </a:bodyPr>
          <a:lstStyle/>
          <a:p>
            <a:r>
              <a:rPr lang="en-US" altLang="en-US" dirty="0">
                <a:ea typeface="ＭＳ Ｐゴシック" panose="020B0600070205080204" pitchFamily="34" charset="-128"/>
              </a:rPr>
              <a:t>Engage victim in recalling memories from the event based on their personal experience and their senses</a:t>
            </a:r>
          </a:p>
          <a:p>
            <a:pPr lvl="1"/>
            <a:r>
              <a:rPr lang="en-US" altLang="en-US" dirty="0">
                <a:ea typeface="ＭＳ Ｐゴシック" panose="020B0600070205080204" pitchFamily="34" charset="-128"/>
              </a:rPr>
              <a:t>What was your thought process during this experience?</a:t>
            </a:r>
          </a:p>
          <a:p>
            <a:pPr lvl="1"/>
            <a:r>
              <a:rPr lang="en-US" altLang="en-US" dirty="0">
                <a:ea typeface="ＭＳ Ｐゴシック" panose="020B0600070205080204" pitchFamily="34" charset="-128"/>
              </a:rPr>
              <a:t>What are you </a:t>
            </a:r>
            <a:r>
              <a:rPr lang="en-US" altLang="en-US" i="1" dirty="0">
                <a:ea typeface="ＭＳ Ｐゴシック" panose="020B0600070205080204" pitchFamily="34" charset="-128"/>
              </a:rPr>
              <a:t>able</a:t>
            </a:r>
            <a:r>
              <a:rPr lang="en-US" altLang="en-US" dirty="0">
                <a:ea typeface="ＭＳ Ｐゴシック" panose="020B0600070205080204" pitchFamily="34" charset="-128"/>
              </a:rPr>
              <a:t> to remember about…..the 5 senses?</a:t>
            </a:r>
          </a:p>
          <a:p>
            <a:endParaRPr lang="en-US" dirty="0"/>
          </a:p>
        </p:txBody>
      </p:sp>
      <p:sp>
        <p:nvSpPr>
          <p:cNvPr id="6" name="TextBox 5"/>
          <p:cNvSpPr txBox="1"/>
          <p:nvPr/>
        </p:nvSpPr>
        <p:spPr>
          <a:xfrm>
            <a:off x="6400800" y="5715001"/>
            <a:ext cx="2971800" cy="461665"/>
          </a:xfrm>
          <a:prstGeom prst="rect">
            <a:avLst/>
          </a:prstGeom>
          <a:noFill/>
        </p:spPr>
        <p:txBody>
          <a:bodyPr wrap="square" rtlCol="0">
            <a:spAutoFit/>
          </a:bodyPr>
          <a:lstStyle/>
          <a:p>
            <a:r>
              <a:rPr lang="en-US" sz="1200" dirty="0"/>
              <a:t>The Forensic Experiential Trauma Interview (FETI), Russell W. Strand &amp; Lori D. Heitman</a:t>
            </a:r>
          </a:p>
        </p:txBody>
      </p:sp>
    </p:spTree>
    <p:extLst>
      <p:ext uri="{BB962C8B-B14F-4D97-AF65-F5344CB8AC3E}">
        <p14:creationId xmlns:p14="http://schemas.microsoft.com/office/powerpoint/2010/main" val="8019148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Continuing the Trauma Informed Interview</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lnSpcReduction="10000"/>
          </a:bodyPr>
          <a:lstStyle/>
          <a:p>
            <a:pPr>
              <a:buFont typeface="Wingdings 2" charset="2"/>
              <a:buChar char=""/>
              <a:defRPr/>
            </a:pPr>
            <a:r>
              <a:rPr lang="en-US" dirty="0"/>
              <a:t>Gather information about the victim/survivor’s reactions during and as a result of experience</a:t>
            </a:r>
          </a:p>
          <a:p>
            <a:pPr lvl="1">
              <a:buFont typeface="Wingdings 2" charset="2"/>
              <a:buChar char=""/>
              <a:defRPr/>
            </a:pPr>
            <a:r>
              <a:rPr lang="en-US" dirty="0"/>
              <a:t>What were your reactions to this experience?</a:t>
            </a:r>
          </a:p>
          <a:p>
            <a:pPr lvl="2">
              <a:buFont typeface="Wingdings 2" charset="2"/>
              <a:buChar char=""/>
              <a:defRPr/>
            </a:pPr>
            <a:r>
              <a:rPr lang="en-US" dirty="0"/>
              <a:t>Physically…</a:t>
            </a:r>
          </a:p>
          <a:p>
            <a:pPr lvl="2">
              <a:buFont typeface="Wingdings 2" charset="2"/>
              <a:buChar char=""/>
              <a:defRPr/>
            </a:pPr>
            <a:r>
              <a:rPr lang="en-US" dirty="0"/>
              <a:t>Emotionally…</a:t>
            </a:r>
          </a:p>
          <a:p>
            <a:pPr lvl="3">
              <a:buFont typeface="Wingdings 2" charset="2"/>
              <a:buChar char=""/>
              <a:defRPr/>
            </a:pPr>
            <a:r>
              <a:rPr lang="en-US" sz="2300" dirty="0"/>
              <a:t>Ask them to describe and recall as many memories as possible</a:t>
            </a:r>
          </a:p>
          <a:p>
            <a:pPr lvl="4">
              <a:defRPr/>
            </a:pPr>
            <a:r>
              <a:rPr lang="en-US" sz="2300" dirty="0"/>
              <a:t>Give them time </a:t>
            </a:r>
          </a:p>
          <a:p>
            <a:pPr lvl="4">
              <a:defRPr/>
            </a:pPr>
            <a:r>
              <a:rPr lang="en-US" sz="2300" dirty="0"/>
              <a:t>Try to avoid probing them with additional follow-up questions at this point</a:t>
            </a:r>
          </a:p>
          <a:p>
            <a:pPr lvl="1">
              <a:buFont typeface="Wingdings 2" charset="2"/>
              <a:buChar char=""/>
              <a:defRPr/>
            </a:pPr>
            <a:r>
              <a:rPr lang="en-US" dirty="0"/>
              <a:t>What was the most difficult part of this experience for you?</a:t>
            </a:r>
          </a:p>
          <a:p>
            <a:pPr lvl="1">
              <a:buFont typeface="Wingdings 2" charset="2"/>
              <a:buChar char=""/>
              <a:defRPr/>
            </a:pPr>
            <a:r>
              <a:rPr lang="en-US" dirty="0"/>
              <a:t>What, if anything, can’t you forget about this experience?</a:t>
            </a:r>
          </a:p>
          <a:p>
            <a:endParaRPr lang="en-US" dirty="0"/>
          </a:p>
        </p:txBody>
      </p:sp>
      <p:sp>
        <p:nvSpPr>
          <p:cNvPr id="4" name="TextBox 3"/>
          <p:cNvSpPr txBox="1"/>
          <p:nvPr/>
        </p:nvSpPr>
        <p:spPr>
          <a:xfrm>
            <a:off x="3733800" y="6096000"/>
            <a:ext cx="4267200" cy="738664"/>
          </a:xfrm>
          <a:prstGeom prst="rect">
            <a:avLst/>
          </a:prstGeom>
          <a:noFill/>
        </p:spPr>
        <p:txBody>
          <a:bodyPr wrap="square" rtlCol="0">
            <a:spAutoFit/>
          </a:bodyPr>
          <a:lstStyle/>
          <a:p>
            <a:r>
              <a:rPr lang="en-US" sz="1200" dirty="0"/>
              <a:t>The Forensic Experiential Trauma Interview (FETI), Russell W. Strand &amp; Lori D. Heitman</a:t>
            </a:r>
          </a:p>
          <a:p>
            <a:endParaRPr lang="en-US" dirty="0"/>
          </a:p>
        </p:txBody>
      </p:sp>
    </p:spTree>
    <p:extLst>
      <p:ext uri="{BB962C8B-B14F-4D97-AF65-F5344CB8AC3E}">
        <p14:creationId xmlns:p14="http://schemas.microsoft.com/office/powerpoint/2010/main" val="149597810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Finalizing the Interview</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lstStyle/>
          <a:p>
            <a:r>
              <a:rPr lang="en-US" altLang="en-US" dirty="0">
                <a:ea typeface="ＭＳ Ｐゴシック" panose="020B0600070205080204" pitchFamily="34" charset="-128"/>
              </a:rPr>
              <a:t>Clarify any information and details gathered during interview</a:t>
            </a:r>
          </a:p>
          <a:p>
            <a:pPr lvl="1"/>
            <a:r>
              <a:rPr lang="en-US" altLang="en-US" dirty="0">
                <a:ea typeface="ＭＳ Ｐゴシック" panose="020B0600070205080204" pitchFamily="34" charset="-128"/>
              </a:rPr>
              <a:t>This step is completed only AFTER </a:t>
            </a:r>
            <a:r>
              <a:rPr lang="en-US" altLang="en-US" i="1" dirty="0">
                <a:ea typeface="ＭＳ Ｐゴシック" panose="020B0600070205080204" pitchFamily="34" charset="-128"/>
              </a:rPr>
              <a:t>facilitating</a:t>
            </a:r>
            <a:r>
              <a:rPr lang="en-US" altLang="en-US" dirty="0">
                <a:ea typeface="ＭＳ Ｐゴシック" panose="020B0600070205080204" pitchFamily="34" charset="-128"/>
              </a:rPr>
              <a:t> all you can about the victim/survivor’s “experience”</a:t>
            </a:r>
          </a:p>
          <a:p>
            <a:pPr lvl="1"/>
            <a:r>
              <a:rPr lang="en-US" altLang="en-US" dirty="0">
                <a:ea typeface="ＭＳ Ｐゴシック" panose="020B0600070205080204" pitchFamily="34" charset="-128"/>
              </a:rPr>
              <a:t>“Can you tell me more about….”</a:t>
            </a:r>
          </a:p>
          <a:p>
            <a:pPr lvl="1"/>
            <a:endParaRPr lang="en-US" altLang="en-US" dirty="0">
              <a:ea typeface="ＭＳ Ｐゴシック" panose="020B0600070205080204" pitchFamily="34" charset="-128"/>
            </a:endParaRPr>
          </a:p>
          <a:p>
            <a:pPr marL="457200" lvl="1" indent="0">
              <a:buNone/>
            </a:pPr>
            <a:r>
              <a:rPr lang="en-US" sz="1400" dirty="0"/>
              <a:t>	--The Forensic Experiential Trauma Interview (FETI), Russell W. Strand &amp; Lori D. Heitman</a:t>
            </a:r>
          </a:p>
          <a:p>
            <a:pPr marL="457200" lvl="1" indent="0">
              <a:buNone/>
            </a:pPr>
            <a:endParaRPr lang="en-US" altLang="en-US" dirty="0">
              <a:ea typeface="ＭＳ Ｐゴシック" panose="020B0600070205080204" pitchFamily="34" charset="-128"/>
            </a:endParaRPr>
          </a:p>
          <a:p>
            <a:endParaRPr lang="en-US" dirty="0"/>
          </a:p>
        </p:txBody>
      </p:sp>
    </p:spTree>
    <p:extLst>
      <p:ext uri="{BB962C8B-B14F-4D97-AF65-F5344CB8AC3E}">
        <p14:creationId xmlns:p14="http://schemas.microsoft.com/office/powerpoint/2010/main" val="154523594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Concluding of the Interview</a:t>
            </a:r>
          </a:p>
        </p:txBody>
      </p:sp>
      <p:sp>
        <p:nvSpPr>
          <p:cNvPr id="4" name="Rectangle 3"/>
          <p:cNvSpPr/>
          <p:nvPr/>
        </p:nvSpPr>
        <p:spPr>
          <a:xfrm>
            <a:off x="2362200" y="1447801"/>
            <a:ext cx="7467600" cy="4401205"/>
          </a:xfrm>
          <a:prstGeom prst="rect">
            <a:avLst/>
          </a:prstGeom>
        </p:spPr>
        <p:txBody>
          <a:bodyPr wrap="square">
            <a:spAutoFit/>
          </a:bodyPr>
          <a:lstStyle/>
          <a:p>
            <a:pPr marL="457200" indent="-457200">
              <a:buFont typeface="Arial" panose="020B0604020202020204" pitchFamily="34" charset="0"/>
              <a:buChar char="•"/>
            </a:pPr>
            <a:r>
              <a:rPr lang="en-US" altLang="en-US" sz="2800" dirty="0">
                <a:solidFill>
                  <a:srgbClr val="002060"/>
                </a:solidFill>
                <a:latin typeface="Arial" charset="0"/>
              </a:rPr>
              <a:t>Thank the complainant for bringing the issue forward</a:t>
            </a:r>
          </a:p>
          <a:p>
            <a:endParaRPr lang="en-US" altLang="en-US" sz="2800" dirty="0">
              <a:solidFill>
                <a:srgbClr val="002060"/>
              </a:solidFill>
              <a:latin typeface="Arial" charset="0"/>
            </a:endParaRPr>
          </a:p>
          <a:p>
            <a:pPr marL="457200" indent="-457200">
              <a:buFont typeface="Arial" panose="020B0604020202020204" pitchFamily="34" charset="0"/>
              <a:buChar char="•"/>
            </a:pPr>
            <a:r>
              <a:rPr lang="en-US" altLang="en-US" sz="2800" dirty="0">
                <a:solidFill>
                  <a:srgbClr val="002060"/>
                </a:solidFill>
                <a:latin typeface="Arial" charset="0"/>
              </a:rPr>
              <a:t>Give them your contact information in case they remember anything</a:t>
            </a:r>
          </a:p>
          <a:p>
            <a:r>
              <a:rPr lang="en-US" altLang="en-US" sz="2800" dirty="0">
                <a:solidFill>
                  <a:srgbClr val="002060"/>
                </a:solidFill>
                <a:latin typeface="Arial" charset="0"/>
              </a:rPr>
              <a:t> </a:t>
            </a:r>
          </a:p>
          <a:p>
            <a:pPr marL="457200" indent="-457200">
              <a:buFont typeface="Arial" panose="020B0604020202020204" pitchFamily="34" charset="0"/>
              <a:buChar char="•"/>
            </a:pPr>
            <a:r>
              <a:rPr lang="en-US" altLang="en-US" sz="2800" dirty="0">
                <a:solidFill>
                  <a:srgbClr val="002060"/>
                </a:solidFill>
                <a:latin typeface="Arial" charset="0"/>
              </a:rPr>
              <a:t>Explain future procedures and timeline</a:t>
            </a:r>
          </a:p>
          <a:p>
            <a:endParaRPr lang="en-US" altLang="en-US" sz="2800" dirty="0">
              <a:solidFill>
                <a:srgbClr val="002060"/>
              </a:solidFill>
              <a:latin typeface="Arial" charset="0"/>
            </a:endParaRPr>
          </a:p>
          <a:p>
            <a:pPr marL="457200" indent="-457200">
              <a:buFont typeface="Arial" panose="020B0604020202020204" pitchFamily="34" charset="0"/>
              <a:buChar char="•"/>
            </a:pPr>
            <a:r>
              <a:rPr lang="en-US" altLang="en-US" sz="2800" dirty="0">
                <a:solidFill>
                  <a:srgbClr val="002060"/>
                </a:solidFill>
                <a:latin typeface="Arial" charset="0"/>
              </a:rPr>
              <a:t>Explain retaliation policy and procedure for reporting</a:t>
            </a:r>
          </a:p>
        </p:txBody>
      </p:sp>
    </p:spTree>
    <p:extLst>
      <p:ext uri="{BB962C8B-B14F-4D97-AF65-F5344CB8AC3E}">
        <p14:creationId xmlns:p14="http://schemas.microsoft.com/office/powerpoint/2010/main" val="120777972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Evidence – comprehensive investigation</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a:bodyPr>
          <a:lstStyle/>
          <a:p>
            <a:r>
              <a:rPr lang="en-US" altLang="en-US" dirty="0">
                <a:ea typeface="ＭＳ Ｐゴシック" panose="020B0600070205080204" pitchFamily="34" charset="-128"/>
              </a:rPr>
              <a:t>Your main goals:</a:t>
            </a:r>
          </a:p>
          <a:p>
            <a:pPr lvl="1"/>
            <a:r>
              <a:rPr lang="en-US" altLang="en-US" sz="2800" dirty="0">
                <a:ea typeface="ＭＳ Ｐゴシック" panose="020B0600070205080204" pitchFamily="34" charset="-128"/>
              </a:rPr>
              <a:t>Gather all facts the complainant is able to provide about their experience and try to understand the context</a:t>
            </a:r>
          </a:p>
          <a:p>
            <a:pPr lvl="1">
              <a:buFont typeface="Wingdings 2" panose="05020102010507070707" pitchFamily="18" charset="2"/>
              <a:buNone/>
            </a:pPr>
            <a:endParaRPr lang="en-US" altLang="en-US" sz="2800" dirty="0">
              <a:ea typeface="ＭＳ Ｐゴシック" panose="020B0600070205080204" pitchFamily="34" charset="-128"/>
            </a:endParaRPr>
          </a:p>
          <a:p>
            <a:pPr lvl="1"/>
            <a:r>
              <a:rPr lang="en-US" altLang="en-US" sz="2800" i="1" dirty="0">
                <a:ea typeface="ＭＳ Ｐゴシック" panose="020B0600070205080204" pitchFamily="34" charset="-128"/>
              </a:rPr>
              <a:t>Show</a:t>
            </a:r>
            <a:r>
              <a:rPr lang="en-US" altLang="en-US" sz="2800" dirty="0">
                <a:ea typeface="ＭＳ Ｐゴシック" panose="020B0600070205080204" pitchFamily="34" charset="-128"/>
              </a:rPr>
              <a:t> that you gathered all the facts from every avenue – even if you do not think it will change the outcome!</a:t>
            </a:r>
            <a:r>
              <a:rPr lang="en-US" altLang="en-US" sz="2800" i="1" dirty="0">
                <a:ea typeface="ＭＳ Ｐゴシック" panose="020B0600070205080204" pitchFamily="34" charset="-128"/>
              </a:rPr>
              <a:t>  Why?</a:t>
            </a:r>
            <a:r>
              <a:rPr lang="en-US" altLang="en-US" sz="2800" dirty="0">
                <a:ea typeface="ＭＳ Ｐゴシック" panose="020B0600070205080204" pitchFamily="34" charset="-128"/>
              </a:rPr>
              <a:t>  </a:t>
            </a:r>
            <a:r>
              <a:rPr lang="en-US" altLang="en-US" sz="2800" b="1" dirty="0">
                <a:ea typeface="ＭＳ Ｐゴシック" panose="020B0600070205080204" pitchFamily="34" charset="-128"/>
              </a:rPr>
              <a:t>Your investigation will be highly scrutinized!</a:t>
            </a:r>
          </a:p>
          <a:p>
            <a:pPr lvl="1">
              <a:buFont typeface="Wingdings 2" panose="05020102010507070707" pitchFamily="18" charset="2"/>
              <a:buNone/>
            </a:pPr>
            <a:endParaRPr lang="en-US" altLang="en-US" sz="2800" b="1" dirty="0">
              <a:ea typeface="ＭＳ Ｐゴシック" panose="020B0600070205080204" pitchFamily="34" charset="-128"/>
            </a:endParaRPr>
          </a:p>
          <a:p>
            <a:endParaRPr lang="en-US" dirty="0"/>
          </a:p>
        </p:txBody>
      </p:sp>
    </p:spTree>
    <p:extLst>
      <p:ext uri="{BB962C8B-B14F-4D97-AF65-F5344CB8AC3E}">
        <p14:creationId xmlns:p14="http://schemas.microsoft.com/office/powerpoint/2010/main" val="131989448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Other Witnesses</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lstStyle/>
          <a:p>
            <a:r>
              <a:rPr lang="en-US" altLang="en-US" dirty="0">
                <a:ea typeface="ＭＳ Ｐゴシック" panose="020B0600070205080204" pitchFamily="34" charset="-128"/>
              </a:rPr>
              <a:t>Locate any witness who may have been around the complainant or the respondent before, during, after - try to document all interactions between respondent and complainant from any witness who saw/heard the interactions.</a:t>
            </a:r>
          </a:p>
          <a:p>
            <a:r>
              <a:rPr lang="en-US" altLang="en-US" dirty="0">
                <a:ea typeface="ＭＳ Ｐゴシック" panose="020B0600070205080204" pitchFamily="34" charset="-128"/>
              </a:rPr>
              <a:t>Someone may have noticed level of intoxication, etc.</a:t>
            </a:r>
          </a:p>
          <a:p>
            <a:endParaRPr lang="en-US" dirty="0"/>
          </a:p>
        </p:txBody>
      </p:sp>
    </p:spTree>
    <p:extLst>
      <p:ext uri="{BB962C8B-B14F-4D97-AF65-F5344CB8AC3E}">
        <p14:creationId xmlns:p14="http://schemas.microsoft.com/office/powerpoint/2010/main" val="318822593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Other Witnesses (continued)</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a:bodyPr>
          <a:lstStyle/>
          <a:p>
            <a:r>
              <a:rPr lang="en-US" altLang="en-US" dirty="0">
                <a:ea typeface="ＭＳ Ｐゴシック" panose="020B0600070205080204" pitchFamily="34" charset="-128"/>
              </a:rPr>
              <a:t>Since in many instances only two people saw the actual sexual assault take place, sexual assault cases allow for testimony from a broad definition of witnesses</a:t>
            </a:r>
          </a:p>
          <a:p>
            <a:r>
              <a:rPr lang="ja-JP" altLang="en-US" dirty="0"/>
              <a:t>“</a:t>
            </a:r>
            <a:r>
              <a:rPr lang="en-US" altLang="ja-JP" dirty="0"/>
              <a:t>Ear</a:t>
            </a:r>
            <a:r>
              <a:rPr lang="ja-JP" altLang="en-US" dirty="0"/>
              <a:t>”</a:t>
            </a:r>
            <a:r>
              <a:rPr lang="en-US" altLang="ja-JP" dirty="0"/>
              <a:t> witnesses – overhearing corroborative statements made by the complainant or the respondent to each other, before, during, or after the alleged assault</a:t>
            </a:r>
          </a:p>
          <a:p>
            <a:pPr marL="0" indent="0">
              <a:buNone/>
            </a:pPr>
            <a:endParaRPr lang="en-US" altLang="en-US" dirty="0">
              <a:ea typeface="ＭＳ Ｐゴシック" panose="020B0600070205080204" pitchFamily="34" charset="-128"/>
            </a:endParaRPr>
          </a:p>
          <a:p>
            <a:endParaRPr lang="en-US" dirty="0"/>
          </a:p>
        </p:txBody>
      </p:sp>
    </p:spTree>
    <p:extLst>
      <p:ext uri="{BB962C8B-B14F-4D97-AF65-F5344CB8AC3E}">
        <p14:creationId xmlns:p14="http://schemas.microsoft.com/office/powerpoint/2010/main" val="428063475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Chain of Disclosure Witnesses</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a:bodyPr>
          <a:lstStyle/>
          <a:p>
            <a:r>
              <a:rPr lang="en-US" altLang="en-US" dirty="0">
                <a:ea typeface="ＭＳ Ｐゴシック" panose="020B0600070205080204" pitchFamily="34" charset="-128"/>
              </a:rPr>
              <a:t>Interview the disclosure witnesses – what did the complainant tell to others in the first hours/days after the assault?  </a:t>
            </a:r>
          </a:p>
          <a:p>
            <a:r>
              <a:rPr lang="en-US" altLang="en-US" dirty="0">
                <a:ea typeface="ＭＳ Ｐゴシック" panose="020B0600070205080204" pitchFamily="34" charset="-128"/>
              </a:rPr>
              <a:t>These are </a:t>
            </a:r>
            <a:r>
              <a:rPr lang="en-US" altLang="en-US" i="1" dirty="0">
                <a:ea typeface="ＭＳ Ｐゴシック" panose="020B0600070205080204" pitchFamily="34" charset="-128"/>
              </a:rPr>
              <a:t>invaluable</a:t>
            </a:r>
            <a:r>
              <a:rPr lang="en-US" altLang="en-US" dirty="0">
                <a:ea typeface="ＭＳ Ｐゴシック" panose="020B0600070205080204" pitchFamily="34" charset="-128"/>
              </a:rPr>
              <a:t> witnesses for the investigation – show the </a:t>
            </a:r>
            <a:r>
              <a:rPr lang="ja-JP" altLang="en-US" dirty="0"/>
              <a:t>“</a:t>
            </a:r>
            <a:r>
              <a:rPr lang="en-US" altLang="ja-JP" dirty="0"/>
              <a:t>unfolding</a:t>
            </a:r>
            <a:r>
              <a:rPr lang="ja-JP" altLang="en-US" dirty="0"/>
              <a:t>”</a:t>
            </a:r>
            <a:r>
              <a:rPr lang="en-US" altLang="ja-JP" dirty="0"/>
              <a:t> of the complainant</a:t>
            </a:r>
            <a:r>
              <a:rPr lang="ja-JP" altLang="en-US" dirty="0"/>
              <a:t>’</a:t>
            </a:r>
            <a:r>
              <a:rPr lang="en-US" altLang="ja-JP" dirty="0"/>
              <a:t>s disclosures to friends/family.</a:t>
            </a:r>
            <a:endParaRPr lang="en-US" altLang="en-US" dirty="0">
              <a:ea typeface="ＭＳ Ｐゴシック" panose="020B0600070205080204" pitchFamily="34" charset="-128"/>
            </a:endParaRPr>
          </a:p>
          <a:p>
            <a:r>
              <a:rPr lang="en-US" altLang="en-US" dirty="0">
                <a:ea typeface="ＭＳ Ｐゴシック" panose="020B0600070205080204" pitchFamily="34" charset="-128"/>
              </a:rPr>
              <a:t>Often these people helped the complainant decide to make a complaint</a:t>
            </a:r>
          </a:p>
          <a:p>
            <a:r>
              <a:rPr lang="en-US" altLang="en-US" dirty="0">
                <a:ea typeface="ＭＳ Ｐゴシック" panose="020B0600070205080204" pitchFamily="34" charset="-128"/>
              </a:rPr>
              <a:t>How did the respondent describe to friends or acquaintances what took place between themselves and the complainant?</a:t>
            </a:r>
          </a:p>
          <a:p>
            <a:endParaRPr lang="en-US" altLang="en-US" dirty="0">
              <a:ea typeface="ＭＳ Ｐゴシック" panose="020B0600070205080204" pitchFamily="34" charset="-128"/>
            </a:endParaRPr>
          </a:p>
          <a:p>
            <a:endParaRPr lang="en-US" dirty="0"/>
          </a:p>
        </p:txBody>
      </p:sp>
    </p:spTree>
    <p:extLst>
      <p:ext uri="{BB962C8B-B14F-4D97-AF65-F5344CB8AC3E}">
        <p14:creationId xmlns:p14="http://schemas.microsoft.com/office/powerpoint/2010/main" val="411355942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Documentary Evidence</a:t>
            </a:r>
          </a:p>
        </p:txBody>
      </p:sp>
      <p:sp>
        <p:nvSpPr>
          <p:cNvPr id="2" name="Content Placeholder 1"/>
          <p:cNvSpPr>
            <a:spLocks noGrp="1"/>
          </p:cNvSpPr>
          <p:nvPr>
            <p:ph idx="1"/>
          </p:nvPr>
        </p:nvSpPr>
        <p:spPr/>
        <p:txBody>
          <a:bodyPr/>
          <a:lstStyle/>
          <a:p>
            <a:r>
              <a:rPr lang="en-US" dirty="0"/>
              <a:t>Text messages</a:t>
            </a:r>
          </a:p>
          <a:p>
            <a:r>
              <a:rPr lang="en-US" dirty="0"/>
              <a:t>Videos/Photographs</a:t>
            </a:r>
          </a:p>
          <a:p>
            <a:r>
              <a:rPr lang="en-US" dirty="0"/>
              <a:t>Social media</a:t>
            </a:r>
          </a:p>
          <a:p>
            <a:r>
              <a:rPr lang="en-US" dirty="0"/>
              <a:t>Emails</a:t>
            </a:r>
          </a:p>
          <a:p>
            <a:r>
              <a:rPr lang="en-US" dirty="0"/>
              <a:t>Uber receipts</a:t>
            </a:r>
          </a:p>
          <a:p>
            <a:r>
              <a:rPr lang="en-US" dirty="0"/>
              <a:t>Key card swipe records</a:t>
            </a:r>
          </a:p>
          <a:p>
            <a:r>
              <a:rPr lang="en-US" dirty="0"/>
              <a:t>Police report</a:t>
            </a:r>
          </a:p>
          <a:p>
            <a:r>
              <a:rPr lang="en-US" dirty="0"/>
              <a:t>SART exam, medical records</a:t>
            </a:r>
          </a:p>
          <a:p>
            <a:endParaRPr lang="en-US" dirty="0"/>
          </a:p>
        </p:txBody>
      </p:sp>
    </p:spTree>
    <p:extLst>
      <p:ext uri="{BB962C8B-B14F-4D97-AF65-F5344CB8AC3E}">
        <p14:creationId xmlns:p14="http://schemas.microsoft.com/office/powerpoint/2010/main" val="102361725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Scenario #2</a:t>
            </a:r>
          </a:p>
        </p:txBody>
      </p:sp>
      <p:sp>
        <p:nvSpPr>
          <p:cNvPr id="2" name="Content Placeholder 1"/>
          <p:cNvSpPr>
            <a:spLocks noGrp="1"/>
          </p:cNvSpPr>
          <p:nvPr>
            <p:ph idx="1"/>
          </p:nvPr>
        </p:nvSpPr>
        <p:spPr/>
        <p:txBody>
          <a:bodyPr>
            <a:normAutofit fontScale="70000" lnSpcReduction="20000"/>
          </a:bodyPr>
          <a:lstStyle/>
          <a:p>
            <a:pPr marL="0" indent="0">
              <a:buNone/>
            </a:pPr>
            <a:r>
              <a:rPr lang="en-US" dirty="0"/>
              <a:t>Mary has worked at Davis Community College in the Bursar’s Office for over 32 years.  She recently left her husband Dave, whom she has been married for 30 years, and has filed for divorce.  Dave works at Park State University up the street, in facilities , and Mary put him out because he has battered her physically for many years in addition to calling her names and withholding money from her.  Mary and Dave’s daughter, Madison, contacts HR this morning because:</a:t>
            </a:r>
          </a:p>
          <a:p>
            <a:pPr marL="514350" indent="-514350">
              <a:buAutoNum type="arabicParenR"/>
            </a:pPr>
            <a:r>
              <a:rPr lang="en-US" dirty="0"/>
              <a:t>Dave has been drunk for 3 days and has told the kids that if he cannot have Mary, no one can.</a:t>
            </a:r>
          </a:p>
          <a:p>
            <a:pPr marL="514350" indent="-514350">
              <a:buAutoNum type="arabicParenR"/>
            </a:pPr>
            <a:r>
              <a:rPr lang="en-US" dirty="0"/>
              <a:t>Dave admitted to Mary that he came to Davis campus this morning and flattened her tire; and</a:t>
            </a:r>
          </a:p>
          <a:p>
            <a:pPr marL="514350" indent="-514350">
              <a:buAutoNum type="arabicParenR"/>
            </a:pPr>
            <a:r>
              <a:rPr lang="en-US" dirty="0"/>
              <a:t> Dave has called Mary’s cell phone today 8 times while she was working.  Mary called Madison crying asking her to “make her daddy stop all of this”. </a:t>
            </a:r>
          </a:p>
          <a:p>
            <a:pPr marL="0" indent="0">
              <a:buNone/>
            </a:pPr>
            <a:r>
              <a:rPr lang="en-US" dirty="0"/>
              <a:t>Mary is a private woman and when HR calls her in, she denies everything and says she is “fine”. </a:t>
            </a:r>
          </a:p>
          <a:p>
            <a:pPr marL="0" indent="0">
              <a:buNone/>
            </a:pPr>
            <a:r>
              <a:rPr lang="en-US" dirty="0"/>
              <a:t> </a:t>
            </a:r>
          </a:p>
          <a:p>
            <a:pPr marL="0" indent="0">
              <a:buNone/>
            </a:pPr>
            <a:r>
              <a:rPr lang="en-US" dirty="0"/>
              <a:t>Identify next steps in this scenario.</a:t>
            </a:r>
          </a:p>
        </p:txBody>
      </p:sp>
    </p:spTree>
    <p:extLst>
      <p:ext uri="{BB962C8B-B14F-4D97-AF65-F5344CB8AC3E}">
        <p14:creationId xmlns:p14="http://schemas.microsoft.com/office/powerpoint/2010/main" val="4206484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Title IX Coordinator</a:t>
            </a:r>
          </a:p>
        </p:txBody>
      </p:sp>
      <p:sp>
        <p:nvSpPr>
          <p:cNvPr id="2" name="Content Placeholder 1"/>
          <p:cNvSpPr>
            <a:spLocks noGrp="1"/>
          </p:cNvSpPr>
          <p:nvPr>
            <p:ph idx="1"/>
          </p:nvPr>
        </p:nvSpPr>
        <p:spPr/>
        <p:txBody>
          <a:bodyPr/>
          <a:lstStyle/>
          <a:p>
            <a:r>
              <a:rPr lang="en-US" dirty="0">
                <a:solidFill>
                  <a:srgbClr val="002060"/>
                </a:solidFill>
              </a:rPr>
              <a:t>Employee designated by the president to coordinate the college or university’s efforts to comply with its Title IX responsibilities and Board Policies 1B.1 and 1B.3.  </a:t>
            </a:r>
          </a:p>
          <a:p>
            <a:r>
              <a:rPr lang="en-US" dirty="0">
                <a:solidFill>
                  <a:srgbClr val="002060"/>
                </a:solidFill>
              </a:rPr>
              <a:t>This does not have to be one person – can have deputy Title IX Coordinators, Investigators, etc.</a:t>
            </a:r>
          </a:p>
          <a:p>
            <a:pPr marL="0" indent="0">
              <a:buNone/>
            </a:pPr>
            <a:r>
              <a:rPr lang="en-US" dirty="0">
                <a:solidFill>
                  <a:srgbClr val="002060"/>
                </a:solidFill>
              </a:rPr>
              <a:t> </a:t>
            </a:r>
          </a:p>
        </p:txBody>
      </p:sp>
    </p:spTree>
    <p:extLst>
      <p:ext uri="{BB962C8B-B14F-4D97-AF65-F5344CB8AC3E}">
        <p14:creationId xmlns:p14="http://schemas.microsoft.com/office/powerpoint/2010/main" val="346970727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6700" dirty="0"/>
              <a:t>Affirmative Consent</a:t>
            </a:r>
            <a:br>
              <a:rPr lang="en-US" dirty="0"/>
            </a:br>
            <a:endParaRPr lang="en-US" dirty="0"/>
          </a:p>
        </p:txBody>
      </p:sp>
    </p:spTree>
    <p:extLst>
      <p:ext uri="{BB962C8B-B14F-4D97-AF65-F5344CB8AC3E}">
        <p14:creationId xmlns:p14="http://schemas.microsoft.com/office/powerpoint/2010/main" val="297023083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t>Affirmative Consent – 1B.3 Policy Language</a:t>
            </a:r>
            <a:br>
              <a:rPr lang="en-US" dirty="0"/>
            </a:br>
            <a:br>
              <a:rPr lang="en-US" dirty="0"/>
            </a:br>
            <a:r>
              <a:rPr lang="en-US" b="0" dirty="0"/>
              <a:t>What is Affirmative Consent?</a:t>
            </a:r>
          </a:p>
        </p:txBody>
      </p:sp>
      <p:sp>
        <p:nvSpPr>
          <p:cNvPr id="4" name="Content Placeholder 3"/>
          <p:cNvSpPr>
            <a:spLocks noGrp="1"/>
          </p:cNvSpPr>
          <p:nvPr>
            <p:ph idx="1"/>
          </p:nvPr>
        </p:nvSpPr>
        <p:spPr>
          <a:xfrm>
            <a:off x="1981200" y="1905000"/>
            <a:ext cx="8229600" cy="4038601"/>
          </a:xfrm>
        </p:spPr>
        <p:txBody>
          <a:bodyPr>
            <a:normAutofit fontScale="70000" lnSpcReduction="20000"/>
          </a:bodyPr>
          <a:lstStyle/>
          <a:p>
            <a:r>
              <a:rPr lang="en-US" dirty="0"/>
              <a:t>Consent is </a:t>
            </a:r>
            <a:r>
              <a:rPr lang="en-US" b="1" dirty="0"/>
              <a:t>informed</a:t>
            </a:r>
            <a:r>
              <a:rPr lang="en-US" dirty="0"/>
              <a:t>, </a:t>
            </a:r>
            <a:r>
              <a:rPr lang="en-US" b="1" dirty="0"/>
              <a:t>freely given</a:t>
            </a:r>
            <a:r>
              <a:rPr lang="en-US" dirty="0"/>
              <a:t>, and </a:t>
            </a:r>
            <a:r>
              <a:rPr lang="en-US" b="1" dirty="0"/>
              <a:t>mutually understood </a:t>
            </a:r>
            <a:r>
              <a:rPr lang="en-US" dirty="0"/>
              <a:t>willingness to participate in sexual activity that is expressed by </a:t>
            </a:r>
            <a:r>
              <a:rPr lang="en-US" b="1" dirty="0"/>
              <a:t>clear</a:t>
            </a:r>
            <a:r>
              <a:rPr lang="en-US" dirty="0"/>
              <a:t>, </a:t>
            </a:r>
            <a:r>
              <a:rPr lang="en-US" b="1" dirty="0"/>
              <a:t>unambiguous</a:t>
            </a:r>
            <a:r>
              <a:rPr lang="en-US" dirty="0"/>
              <a:t>, and </a:t>
            </a:r>
            <a:r>
              <a:rPr lang="en-US" b="1" dirty="0"/>
              <a:t>affirmative words or actions</a:t>
            </a:r>
            <a:r>
              <a:rPr lang="en-US" dirty="0"/>
              <a:t>. </a:t>
            </a:r>
          </a:p>
          <a:p>
            <a:endParaRPr lang="en-US" dirty="0"/>
          </a:p>
          <a:p>
            <a:r>
              <a:rPr lang="en-US" dirty="0"/>
              <a:t>A lack of protest, absence of resistance, or silence alone does not constitute consent, and past consent to sexual activities does not imply ongoing future consent. The existence of a dating relationship between the people involved or the existence of a past sexual relationship does not prove the presence of, or otherwise provide the basis for, an assumption of consent. Whether the respondent has taken advantage of a position of influence over the complainant may be a factor in determining consent. </a:t>
            </a:r>
          </a:p>
        </p:txBody>
      </p:sp>
    </p:spTree>
    <p:extLst>
      <p:ext uri="{BB962C8B-B14F-4D97-AF65-F5344CB8AC3E}">
        <p14:creationId xmlns:p14="http://schemas.microsoft.com/office/powerpoint/2010/main" val="363170973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884238"/>
          </a:xfrm>
        </p:spPr>
        <p:txBody>
          <a:bodyPr>
            <a:normAutofit fontScale="90000"/>
          </a:bodyPr>
          <a:lstStyle/>
          <a:p>
            <a:r>
              <a:rPr lang="en-US" dirty="0"/>
              <a:t>Who has the responsibility to obtain affirmative consent?</a:t>
            </a:r>
          </a:p>
        </p:txBody>
      </p:sp>
      <p:sp>
        <p:nvSpPr>
          <p:cNvPr id="3" name="Content Placeholder 2"/>
          <p:cNvSpPr>
            <a:spLocks noGrp="1"/>
          </p:cNvSpPr>
          <p:nvPr>
            <p:ph idx="1"/>
          </p:nvPr>
        </p:nvSpPr>
        <p:spPr>
          <a:xfrm>
            <a:off x="2057400" y="2590800"/>
            <a:ext cx="8153400" cy="3352801"/>
          </a:xfrm>
        </p:spPr>
        <p:txBody>
          <a:bodyPr/>
          <a:lstStyle/>
          <a:p>
            <a:r>
              <a:rPr lang="en-US" dirty="0"/>
              <a:t>It is the responsibility of the person who wants to engage in sexual activity to ensure that the other person has consented to engage in the sexual activity. </a:t>
            </a:r>
          </a:p>
          <a:p>
            <a:endParaRPr lang="en-US" dirty="0"/>
          </a:p>
        </p:txBody>
      </p:sp>
    </p:spTree>
    <p:extLst>
      <p:ext uri="{BB962C8B-B14F-4D97-AF65-F5344CB8AC3E}">
        <p14:creationId xmlns:p14="http://schemas.microsoft.com/office/powerpoint/2010/main" val="333589642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affirmative consent be revoked?</a:t>
            </a:r>
          </a:p>
        </p:txBody>
      </p:sp>
      <p:sp>
        <p:nvSpPr>
          <p:cNvPr id="3" name="Content Placeholder 2"/>
          <p:cNvSpPr>
            <a:spLocks noGrp="1"/>
          </p:cNvSpPr>
          <p:nvPr>
            <p:ph idx="1"/>
          </p:nvPr>
        </p:nvSpPr>
        <p:spPr/>
        <p:txBody>
          <a:bodyPr/>
          <a:lstStyle/>
          <a:p>
            <a:r>
              <a:rPr lang="en-US" dirty="0"/>
              <a:t>Consent must be present throughout the entire sexual activity and can be revoked at any time. If coercion, intimidation, threats, and/or physical force are used, there is no consent. </a:t>
            </a:r>
          </a:p>
          <a:p>
            <a:endParaRPr lang="en-US" dirty="0"/>
          </a:p>
        </p:txBody>
      </p:sp>
    </p:spTree>
    <p:extLst>
      <p:ext uri="{BB962C8B-B14F-4D97-AF65-F5344CB8AC3E}">
        <p14:creationId xmlns:p14="http://schemas.microsoft.com/office/powerpoint/2010/main" val="169995611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cannot give affirmative consent?</a:t>
            </a:r>
          </a:p>
        </p:txBody>
      </p:sp>
      <p:sp>
        <p:nvSpPr>
          <p:cNvPr id="3" name="Content Placeholder 2"/>
          <p:cNvSpPr>
            <a:spLocks noGrp="1"/>
          </p:cNvSpPr>
          <p:nvPr>
            <p:ph idx="1"/>
          </p:nvPr>
        </p:nvSpPr>
        <p:spPr/>
        <p:txBody>
          <a:bodyPr/>
          <a:lstStyle/>
          <a:p>
            <a:r>
              <a:rPr lang="en-US" dirty="0"/>
              <a:t>If the complainant is mentally or physically incapacitated or impaired so that the complainant cannot understand the fact, nature, or extent of the sexual situation, there is no consent; this includes conditions due to alcohol or drug consumption, or being asleep or unconscious.</a:t>
            </a:r>
          </a:p>
        </p:txBody>
      </p:sp>
    </p:spTree>
    <p:extLst>
      <p:ext uri="{BB962C8B-B14F-4D97-AF65-F5344CB8AC3E}">
        <p14:creationId xmlns:p14="http://schemas.microsoft.com/office/powerpoint/2010/main" val="193467868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#3</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Lisa and Steve are first year students at Patterson State University.  They both live in Kent Hall and both on the 3</a:t>
            </a:r>
            <a:r>
              <a:rPr lang="en-US" baseline="30000" dirty="0"/>
              <a:t>rd</a:t>
            </a:r>
            <a:r>
              <a:rPr lang="en-US" dirty="0"/>
              <a:t> floor.  They met during orientation and hit it off.  They have been dating for two weeks.  Last night, an FA received a report from another resident that Lisa was crying in the bathroom.  The resident states that Lisa told them that Steve kept pressuring her (Lisa) to have sex and she agreed, but only if he used a condom.  Halfway through intercourse, Lisa said she noticed that Steve had removed the condom.  She asked him why, and he said “The sex is way better.”  Lisa let him finish but has not talked with him since.  The resident thinks the FA should keep and eye on Lisa because she is really upset and disappointed at Steve.</a:t>
            </a:r>
          </a:p>
          <a:p>
            <a:pPr marL="0" indent="0">
              <a:buNone/>
            </a:pPr>
            <a:endParaRPr lang="en-US" dirty="0"/>
          </a:p>
          <a:p>
            <a:pPr marL="0" indent="0">
              <a:buNone/>
            </a:pPr>
            <a:r>
              <a:rPr lang="en-US" dirty="0"/>
              <a:t>Identify what steps should be taken.</a:t>
            </a:r>
          </a:p>
        </p:txBody>
      </p:sp>
    </p:spTree>
    <p:extLst>
      <p:ext uri="{BB962C8B-B14F-4D97-AF65-F5344CB8AC3E}">
        <p14:creationId xmlns:p14="http://schemas.microsoft.com/office/powerpoint/2010/main" val="30292553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sz="4900" dirty="0"/>
              <a:t>Intoxication versus Incapacitation</a:t>
            </a:r>
            <a:br>
              <a:rPr lang="en-US" dirty="0"/>
            </a:br>
            <a:endParaRPr lang="en-US" dirty="0"/>
          </a:p>
        </p:txBody>
      </p:sp>
    </p:spTree>
    <p:extLst>
      <p:ext uri="{BB962C8B-B14F-4D97-AF65-F5344CB8AC3E}">
        <p14:creationId xmlns:p14="http://schemas.microsoft.com/office/powerpoint/2010/main" val="325129829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Incapacitation is …</a:t>
            </a:r>
          </a:p>
        </p:txBody>
      </p:sp>
      <p:sp>
        <p:nvSpPr>
          <p:cNvPr id="3" name="Content Placeholder 2"/>
          <p:cNvSpPr>
            <a:spLocks noGrp="1"/>
          </p:cNvSpPr>
          <p:nvPr>
            <p:ph idx="1"/>
          </p:nvPr>
        </p:nvSpPr>
        <p:spPr/>
        <p:txBody>
          <a:bodyPr/>
          <a:lstStyle/>
          <a:p>
            <a:r>
              <a:rPr lang="en-US" dirty="0"/>
              <a:t>A state where a person cannot make an informed and rational decision to engage in sexual activity. </a:t>
            </a:r>
          </a:p>
          <a:p>
            <a:r>
              <a:rPr lang="en-US" dirty="0"/>
              <a:t>A person who was incapacitated due to the influence of drugs, alcohol, and/or medication and could not understand the fact, nature or extent of the sexual activity. </a:t>
            </a:r>
          </a:p>
        </p:txBody>
      </p:sp>
    </p:spTree>
    <p:extLst>
      <p:ext uri="{BB962C8B-B14F-4D97-AF65-F5344CB8AC3E}">
        <p14:creationId xmlns:p14="http://schemas.microsoft.com/office/powerpoint/2010/main" val="145144539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Incapacitation</a:t>
            </a:r>
          </a:p>
        </p:txBody>
      </p:sp>
      <p:sp>
        <p:nvSpPr>
          <p:cNvPr id="3" name="Content Placeholder 2"/>
          <p:cNvSpPr>
            <a:spLocks noGrp="1"/>
          </p:cNvSpPr>
          <p:nvPr>
            <p:ph idx="1"/>
          </p:nvPr>
        </p:nvSpPr>
        <p:spPr/>
        <p:txBody>
          <a:bodyPr/>
          <a:lstStyle/>
          <a:p>
            <a:r>
              <a:rPr lang="en-US" dirty="0"/>
              <a:t>Incapacitation is a </a:t>
            </a:r>
            <a:r>
              <a:rPr lang="en-US" b="1" dirty="0"/>
              <a:t>subjective determination </a:t>
            </a:r>
            <a:r>
              <a:rPr lang="en-US" dirty="0"/>
              <a:t>made in light of all the facts available. </a:t>
            </a:r>
          </a:p>
          <a:p>
            <a:r>
              <a:rPr lang="en-US" dirty="0"/>
              <a:t>Why is it a subjective determination? Because people reach incapacitation in different ways and as a result of different stimuli (e.g., alcohol, marijuana, substance interaction with medication, etc.). They also exhibit incapacity in different ways.  </a:t>
            </a:r>
          </a:p>
        </p:txBody>
      </p:sp>
    </p:spTree>
    <p:extLst>
      <p:ext uri="{BB962C8B-B14F-4D97-AF65-F5344CB8AC3E}">
        <p14:creationId xmlns:p14="http://schemas.microsoft.com/office/powerpoint/2010/main" val="134956512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investigator evaluating?</a:t>
            </a:r>
          </a:p>
        </p:txBody>
      </p:sp>
      <p:sp>
        <p:nvSpPr>
          <p:cNvPr id="3" name="Content Placeholder 2"/>
          <p:cNvSpPr>
            <a:spLocks noGrp="1"/>
          </p:cNvSpPr>
          <p:nvPr>
            <p:ph idx="1"/>
          </p:nvPr>
        </p:nvSpPr>
        <p:spPr/>
        <p:txBody>
          <a:bodyPr/>
          <a:lstStyle/>
          <a:p>
            <a:r>
              <a:rPr lang="en-US" dirty="0"/>
              <a:t>Whether the complainant was incapacitated and, therefore, unable to give consent to sexual activity. </a:t>
            </a:r>
          </a:p>
        </p:txBody>
      </p:sp>
    </p:spTree>
    <p:extLst>
      <p:ext uri="{BB962C8B-B14F-4D97-AF65-F5344CB8AC3E}">
        <p14:creationId xmlns:p14="http://schemas.microsoft.com/office/powerpoint/2010/main" val="1828789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Supportive Measures</a:t>
            </a:r>
          </a:p>
        </p:txBody>
      </p:sp>
      <p:sp>
        <p:nvSpPr>
          <p:cNvPr id="2" name="Content Placeholder 1"/>
          <p:cNvSpPr>
            <a:spLocks noGrp="1"/>
          </p:cNvSpPr>
          <p:nvPr>
            <p:ph idx="1"/>
          </p:nvPr>
        </p:nvSpPr>
        <p:spPr/>
        <p:txBody>
          <a:bodyPr>
            <a:normAutofit fontScale="92500" lnSpcReduction="10000"/>
          </a:bodyPr>
          <a:lstStyle/>
          <a:p>
            <a:r>
              <a:rPr lang="en-US" dirty="0">
                <a:solidFill>
                  <a:srgbClr val="002060"/>
                </a:solidFill>
              </a:rPr>
              <a:t>Designed to preserve or restore a student’s access to the education program or activity, with or without a formal complaint (“non-disciplinary, non-punitive individualized services” available to both complainant and respondent).  </a:t>
            </a:r>
          </a:p>
          <a:p>
            <a:r>
              <a:rPr lang="en-US" dirty="0">
                <a:solidFill>
                  <a:srgbClr val="002060"/>
                </a:solidFill>
              </a:rPr>
              <a:t>Examples</a:t>
            </a:r>
          </a:p>
          <a:p>
            <a:pPr lvl="1">
              <a:buFont typeface="Wingdings" panose="05000000000000000000" pitchFamily="2" charset="2"/>
              <a:buChar char="§"/>
            </a:pPr>
            <a:r>
              <a:rPr lang="en-US" dirty="0">
                <a:solidFill>
                  <a:srgbClr val="002060"/>
                </a:solidFill>
              </a:rPr>
              <a:t>Academic course adjustments.</a:t>
            </a:r>
          </a:p>
          <a:p>
            <a:pPr lvl="1">
              <a:buFont typeface="Wingdings" panose="05000000000000000000" pitchFamily="2" charset="2"/>
              <a:buChar char="§"/>
            </a:pPr>
            <a:r>
              <a:rPr lang="en-US" dirty="0">
                <a:solidFill>
                  <a:srgbClr val="002060"/>
                </a:solidFill>
              </a:rPr>
              <a:t>Counseling.</a:t>
            </a:r>
          </a:p>
          <a:p>
            <a:pPr lvl="1">
              <a:buFont typeface="Wingdings" panose="05000000000000000000" pitchFamily="2" charset="2"/>
              <a:buChar char="§"/>
            </a:pPr>
            <a:r>
              <a:rPr lang="en-US" dirty="0">
                <a:solidFill>
                  <a:srgbClr val="002060"/>
                </a:solidFill>
              </a:rPr>
              <a:t>No-contact orders.</a:t>
            </a:r>
          </a:p>
          <a:p>
            <a:pPr lvl="1">
              <a:buFont typeface="Wingdings" panose="05000000000000000000" pitchFamily="2" charset="2"/>
              <a:buChar char="§"/>
            </a:pPr>
            <a:r>
              <a:rPr lang="en-US" dirty="0">
                <a:solidFill>
                  <a:srgbClr val="002060"/>
                </a:solidFill>
              </a:rPr>
              <a:t>Dorm room reassignments.</a:t>
            </a:r>
          </a:p>
          <a:p>
            <a:pPr lvl="1">
              <a:buFont typeface="Wingdings" panose="05000000000000000000" pitchFamily="2" charset="2"/>
              <a:buChar char="§"/>
            </a:pPr>
            <a:r>
              <a:rPr lang="en-US" dirty="0">
                <a:solidFill>
                  <a:srgbClr val="002060"/>
                </a:solidFill>
              </a:rPr>
              <a:t>Leaves of absences.</a:t>
            </a:r>
          </a:p>
          <a:p>
            <a:pPr lvl="1">
              <a:buFont typeface="Wingdings" panose="05000000000000000000" pitchFamily="2" charset="2"/>
              <a:buChar char="§"/>
            </a:pPr>
            <a:r>
              <a:rPr lang="en-US" dirty="0">
                <a:solidFill>
                  <a:srgbClr val="002060"/>
                </a:solidFill>
              </a:rPr>
              <a:t>Class Schedule changes.</a:t>
            </a:r>
          </a:p>
        </p:txBody>
      </p:sp>
    </p:spTree>
    <p:extLst>
      <p:ext uri="{BB962C8B-B14F-4D97-AF65-F5344CB8AC3E}">
        <p14:creationId xmlns:p14="http://schemas.microsoft.com/office/powerpoint/2010/main" val="37273314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Areas of Inquiry</a:t>
            </a:r>
          </a:p>
        </p:txBody>
      </p:sp>
      <p:sp>
        <p:nvSpPr>
          <p:cNvPr id="3" name="Content Placeholder 2"/>
          <p:cNvSpPr>
            <a:spLocks noGrp="1"/>
          </p:cNvSpPr>
          <p:nvPr>
            <p:ph idx="1"/>
          </p:nvPr>
        </p:nvSpPr>
        <p:spPr/>
        <p:txBody>
          <a:bodyPr>
            <a:normAutofit/>
          </a:bodyPr>
          <a:lstStyle/>
          <a:p>
            <a:pPr lvl="1"/>
            <a:r>
              <a:rPr lang="en-US" dirty="0"/>
              <a:t>Body weight, height and size;</a:t>
            </a:r>
          </a:p>
          <a:p>
            <a:pPr lvl="1"/>
            <a:r>
              <a:rPr lang="en-US" dirty="0"/>
              <a:t>Tolerance for alcohol and other drugs; </a:t>
            </a:r>
          </a:p>
          <a:p>
            <a:pPr lvl="1"/>
            <a:r>
              <a:rPr lang="en-US" dirty="0"/>
              <a:t>Gender</a:t>
            </a:r>
          </a:p>
          <a:p>
            <a:pPr lvl="1"/>
            <a:r>
              <a:rPr lang="en-US" dirty="0"/>
              <a:t>Amount, pace and type of alcohol or other drugs consumed</a:t>
            </a:r>
          </a:p>
          <a:p>
            <a:pPr lvl="1"/>
            <a:r>
              <a:rPr lang="en-US" dirty="0"/>
              <a:t>Signs of intoxication</a:t>
            </a:r>
          </a:p>
          <a:p>
            <a:pPr lvl="1"/>
            <a:r>
              <a:rPr lang="en-US" dirty="0"/>
              <a:t>Food and non-alcoholic drinks</a:t>
            </a:r>
          </a:p>
        </p:txBody>
      </p:sp>
    </p:spTree>
    <p:extLst>
      <p:ext uri="{BB962C8B-B14F-4D97-AF65-F5344CB8AC3E}">
        <p14:creationId xmlns:p14="http://schemas.microsoft.com/office/powerpoint/2010/main" val="253120806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Incapacitation Analysis: Evaluation</a:t>
            </a:r>
          </a:p>
        </p:txBody>
      </p:sp>
      <p:sp>
        <p:nvSpPr>
          <p:cNvPr id="3" name="Content Placeholder 2"/>
          <p:cNvSpPr>
            <a:spLocks noGrp="1"/>
          </p:cNvSpPr>
          <p:nvPr>
            <p:ph idx="1"/>
          </p:nvPr>
        </p:nvSpPr>
        <p:spPr/>
        <p:txBody>
          <a:bodyPr>
            <a:normAutofit/>
          </a:bodyPr>
          <a:lstStyle/>
          <a:p>
            <a:r>
              <a:rPr lang="en-US" dirty="0"/>
              <a:t>Evaluating incapacitation requires an assessment of how the consumption of alcohol and/or drugs impacts an individual’s:</a:t>
            </a:r>
          </a:p>
          <a:p>
            <a:pPr lvl="1"/>
            <a:r>
              <a:rPr lang="en-US" dirty="0"/>
              <a:t>Decision-making ability</a:t>
            </a:r>
          </a:p>
          <a:p>
            <a:pPr lvl="1"/>
            <a:r>
              <a:rPr lang="en-US" dirty="0"/>
              <a:t>Awareness of consequences</a:t>
            </a:r>
          </a:p>
          <a:p>
            <a:pPr lvl="1"/>
            <a:r>
              <a:rPr lang="en-US" dirty="0"/>
              <a:t>Ability to make informed judgments; or </a:t>
            </a:r>
          </a:p>
          <a:p>
            <a:pPr lvl="1"/>
            <a:r>
              <a:rPr lang="en-US" dirty="0"/>
              <a:t>Capacity to appreciate the nature and the quality of the act. 	</a:t>
            </a:r>
          </a:p>
          <a:p>
            <a:pPr marL="914400" lvl="2" indent="0">
              <a:buNone/>
            </a:pPr>
            <a:r>
              <a:rPr lang="en-US" dirty="0"/>
              <a:t>				Occidental College Policy</a:t>
            </a:r>
          </a:p>
        </p:txBody>
      </p:sp>
    </p:spTree>
    <p:extLst>
      <p:ext uri="{BB962C8B-B14F-4D97-AF65-F5344CB8AC3E}">
        <p14:creationId xmlns:p14="http://schemas.microsoft.com/office/powerpoint/2010/main" val="303922539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Incapacitation Analysis</a:t>
            </a:r>
          </a:p>
        </p:txBody>
      </p:sp>
      <p:sp>
        <p:nvSpPr>
          <p:cNvPr id="3" name="Content Placeholder 2"/>
          <p:cNvSpPr>
            <a:spLocks noGrp="1"/>
          </p:cNvSpPr>
          <p:nvPr>
            <p:ph idx="1"/>
          </p:nvPr>
        </p:nvSpPr>
        <p:spPr/>
        <p:txBody>
          <a:bodyPr/>
          <a:lstStyle/>
          <a:p>
            <a:r>
              <a:rPr lang="en-US" dirty="0"/>
              <a:t>Incapacitation is a very high bar</a:t>
            </a:r>
          </a:p>
          <a:p>
            <a:r>
              <a:rPr lang="en-US" dirty="0"/>
              <a:t>You can be very intoxicated and still not incapacitated</a:t>
            </a:r>
          </a:p>
          <a:p>
            <a:pPr marL="0" indent="0">
              <a:buNone/>
            </a:pPr>
            <a:r>
              <a:rPr lang="en-US" sz="1800" dirty="0"/>
              <a:t>					--Keith Rohman, 2017</a:t>
            </a:r>
          </a:p>
        </p:txBody>
      </p:sp>
    </p:spTree>
    <p:extLst>
      <p:ext uri="{BB962C8B-B14F-4D97-AF65-F5344CB8AC3E}">
        <p14:creationId xmlns:p14="http://schemas.microsoft.com/office/powerpoint/2010/main" val="88876468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of Incapacitation: Obvious Indicators</a:t>
            </a:r>
          </a:p>
        </p:txBody>
      </p:sp>
      <p:sp>
        <p:nvSpPr>
          <p:cNvPr id="3" name="Content Placeholder 2"/>
          <p:cNvSpPr>
            <a:spLocks noGrp="1"/>
          </p:cNvSpPr>
          <p:nvPr>
            <p:ph idx="1"/>
          </p:nvPr>
        </p:nvSpPr>
        <p:spPr/>
        <p:txBody>
          <a:bodyPr/>
          <a:lstStyle/>
          <a:p>
            <a:r>
              <a:rPr lang="en-US" dirty="0"/>
              <a:t>Obvious indicators</a:t>
            </a:r>
          </a:p>
          <a:p>
            <a:pPr lvl="1"/>
            <a:r>
              <a:rPr lang="en-US" dirty="0"/>
              <a:t>Physically helpless?</a:t>
            </a:r>
          </a:p>
          <a:p>
            <a:pPr lvl="2"/>
            <a:r>
              <a:rPr lang="en-US" dirty="0"/>
              <a:t>Difficulty with motor skills, like walking</a:t>
            </a:r>
          </a:p>
          <a:p>
            <a:pPr lvl="1"/>
            <a:r>
              <a:rPr lang="en-US" dirty="0"/>
              <a:t>Unable to communicate?</a:t>
            </a:r>
          </a:p>
          <a:p>
            <a:pPr lvl="2"/>
            <a:r>
              <a:rPr lang="en-US" dirty="0"/>
              <a:t>Cannot communicate consent to sexual activity</a:t>
            </a:r>
          </a:p>
          <a:p>
            <a:pPr lvl="2"/>
            <a:r>
              <a:rPr lang="en-US" dirty="0"/>
              <a:t>Cannot communicate unwillingness to engage in sexual activity</a:t>
            </a:r>
          </a:p>
          <a:p>
            <a:pPr lvl="2"/>
            <a:endParaRPr lang="en-US" dirty="0"/>
          </a:p>
          <a:p>
            <a:pPr marL="914400" lvl="2" indent="0">
              <a:buNone/>
            </a:pPr>
            <a:r>
              <a:rPr lang="en-US" dirty="0"/>
              <a:t>			--Keith Rohman, 2017</a:t>
            </a:r>
          </a:p>
        </p:txBody>
      </p:sp>
    </p:spTree>
    <p:extLst>
      <p:ext uri="{BB962C8B-B14F-4D97-AF65-F5344CB8AC3E}">
        <p14:creationId xmlns:p14="http://schemas.microsoft.com/office/powerpoint/2010/main" val="40093965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of Incapacitation: Other Indicators</a:t>
            </a:r>
          </a:p>
        </p:txBody>
      </p:sp>
      <p:sp>
        <p:nvSpPr>
          <p:cNvPr id="3" name="Content Placeholder 2"/>
          <p:cNvSpPr>
            <a:spLocks noGrp="1"/>
          </p:cNvSpPr>
          <p:nvPr>
            <p:ph idx="1"/>
          </p:nvPr>
        </p:nvSpPr>
        <p:spPr/>
        <p:txBody>
          <a:bodyPr>
            <a:normAutofit/>
          </a:bodyPr>
          <a:lstStyle/>
          <a:p>
            <a:r>
              <a:rPr lang="en-US" dirty="0"/>
              <a:t>Other indicators:</a:t>
            </a:r>
          </a:p>
          <a:p>
            <a:pPr lvl="1"/>
            <a:r>
              <a:rPr lang="en-US" dirty="0"/>
              <a:t>Does the person know where they are or how they got there?</a:t>
            </a:r>
          </a:p>
          <a:p>
            <a:pPr lvl="1"/>
            <a:r>
              <a:rPr lang="en-US" dirty="0"/>
              <a:t>Did the person do things in public that were out of character?</a:t>
            </a:r>
          </a:p>
          <a:p>
            <a:pPr lvl="1"/>
            <a:r>
              <a:rPr lang="en-US" dirty="0"/>
              <a:t>Possible memory blackout</a:t>
            </a:r>
          </a:p>
          <a:p>
            <a:pPr lvl="1"/>
            <a:r>
              <a:rPr lang="en-US" dirty="0"/>
              <a:t>Cannot verbalize coherently</a:t>
            </a:r>
          </a:p>
          <a:p>
            <a:pPr lvl="1"/>
            <a:r>
              <a:rPr lang="en-US" dirty="0"/>
              <a:t>Bizarre or risky action</a:t>
            </a:r>
          </a:p>
          <a:p>
            <a:pPr marL="1828800" lvl="4" indent="0">
              <a:buNone/>
            </a:pPr>
            <a:r>
              <a:rPr lang="en-US" dirty="0"/>
              <a:t>		--Keith Rohman, 2017</a:t>
            </a:r>
          </a:p>
        </p:txBody>
      </p:sp>
    </p:spTree>
    <p:extLst>
      <p:ext uri="{BB962C8B-B14F-4D97-AF65-F5344CB8AC3E}">
        <p14:creationId xmlns:p14="http://schemas.microsoft.com/office/powerpoint/2010/main" val="264598184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of Incapacitation: Counter-Indicators</a:t>
            </a:r>
          </a:p>
        </p:txBody>
      </p:sp>
      <p:sp>
        <p:nvSpPr>
          <p:cNvPr id="3" name="Content Placeholder 2"/>
          <p:cNvSpPr>
            <a:spLocks noGrp="1"/>
          </p:cNvSpPr>
          <p:nvPr>
            <p:ph idx="1"/>
          </p:nvPr>
        </p:nvSpPr>
        <p:spPr/>
        <p:txBody>
          <a:bodyPr>
            <a:normAutofit lnSpcReduction="10000"/>
          </a:bodyPr>
          <a:lstStyle/>
          <a:p>
            <a:r>
              <a:rPr lang="en-US" dirty="0"/>
              <a:t>Counter-indicators</a:t>
            </a:r>
          </a:p>
          <a:p>
            <a:pPr lvl="1"/>
            <a:r>
              <a:rPr lang="en-US" dirty="0"/>
              <a:t>Stops to use or request birth control</a:t>
            </a:r>
          </a:p>
          <a:p>
            <a:pPr lvl="1"/>
            <a:r>
              <a:rPr lang="en-US" dirty="0"/>
              <a:t>Stops to do things to prepare for sexual activity</a:t>
            </a:r>
          </a:p>
          <a:p>
            <a:pPr lvl="2"/>
            <a:r>
              <a:rPr lang="en-US" dirty="0"/>
              <a:t>Brushes teeth after vomiting</a:t>
            </a:r>
          </a:p>
          <a:p>
            <a:pPr lvl="2"/>
            <a:r>
              <a:rPr lang="en-US" dirty="0"/>
              <a:t>Goes to the bathroom</a:t>
            </a:r>
          </a:p>
          <a:p>
            <a:pPr lvl="2"/>
            <a:r>
              <a:rPr lang="en-US" dirty="0"/>
              <a:t>Carefully removes clothing</a:t>
            </a:r>
          </a:p>
          <a:p>
            <a:pPr lvl="1"/>
            <a:r>
              <a:rPr lang="en-US" dirty="0"/>
              <a:t>Carries on relatively normal conversations</a:t>
            </a:r>
          </a:p>
          <a:p>
            <a:pPr lvl="1"/>
            <a:r>
              <a:rPr lang="en-US" dirty="0"/>
              <a:t>Motor abilities are not impaired</a:t>
            </a:r>
          </a:p>
          <a:p>
            <a:pPr marL="914400" lvl="2" indent="0">
              <a:buNone/>
            </a:pPr>
            <a:r>
              <a:rPr lang="en-US" dirty="0"/>
              <a:t>			--Keith Rohman, 2017</a:t>
            </a:r>
          </a:p>
        </p:txBody>
      </p:sp>
    </p:spTree>
    <p:extLst>
      <p:ext uri="{BB962C8B-B14F-4D97-AF65-F5344CB8AC3E}">
        <p14:creationId xmlns:p14="http://schemas.microsoft.com/office/powerpoint/2010/main" val="94797250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of Knowledge</a:t>
            </a:r>
          </a:p>
        </p:txBody>
      </p:sp>
      <p:sp>
        <p:nvSpPr>
          <p:cNvPr id="3" name="Content Placeholder 2"/>
          <p:cNvSpPr>
            <a:spLocks noGrp="1"/>
          </p:cNvSpPr>
          <p:nvPr>
            <p:ph idx="1"/>
          </p:nvPr>
        </p:nvSpPr>
        <p:spPr/>
        <p:txBody>
          <a:bodyPr>
            <a:normAutofit/>
          </a:bodyPr>
          <a:lstStyle/>
          <a:p>
            <a:r>
              <a:rPr lang="en-US" dirty="0"/>
              <a:t>If the investigator finds complainant was incapacitated, investigator must evaluate respondent’s level of knowledge of the level of incapacitation.</a:t>
            </a:r>
          </a:p>
          <a:p>
            <a:r>
              <a:rPr lang="en-US" dirty="0"/>
              <a:t>Assess whether the Respondent knew or reasonably should have known that the Complainant was unable to consent to the sexual activity. </a:t>
            </a:r>
          </a:p>
          <a:p>
            <a:pPr marL="0" indent="0">
              <a:buNone/>
            </a:pPr>
            <a:r>
              <a:rPr lang="en-US" dirty="0"/>
              <a:t>				</a:t>
            </a:r>
            <a:r>
              <a:rPr lang="en-US" sz="2000" dirty="0"/>
              <a:t>--Keith Rohman, 2017</a:t>
            </a:r>
          </a:p>
        </p:txBody>
      </p:sp>
    </p:spTree>
    <p:extLst>
      <p:ext uri="{BB962C8B-B14F-4D97-AF65-F5344CB8AC3E}">
        <p14:creationId xmlns:p14="http://schemas.microsoft.com/office/powerpoint/2010/main" val="71512815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of Knowledge: Respondent</a:t>
            </a:r>
          </a:p>
        </p:txBody>
      </p:sp>
      <p:sp>
        <p:nvSpPr>
          <p:cNvPr id="3" name="Content Placeholder 2"/>
          <p:cNvSpPr>
            <a:spLocks noGrp="1"/>
          </p:cNvSpPr>
          <p:nvPr>
            <p:ph idx="1"/>
          </p:nvPr>
        </p:nvSpPr>
        <p:spPr/>
        <p:txBody>
          <a:bodyPr>
            <a:normAutofit fontScale="70000" lnSpcReduction="20000"/>
          </a:bodyPr>
          <a:lstStyle/>
          <a:p>
            <a:r>
              <a:rPr lang="en-US" dirty="0"/>
              <a:t>Respondent observed Complainant asleep or unconscious</a:t>
            </a:r>
          </a:p>
          <a:p>
            <a:r>
              <a:rPr lang="en-US" dirty="0"/>
              <a:t>Respondent observed Complainant unable to communicate due to physical or mental condition</a:t>
            </a:r>
          </a:p>
          <a:p>
            <a:r>
              <a:rPr lang="en-US" dirty="0"/>
              <a:t>Respondent observed Complainant ingest alcohol and/or drugs, rate of ingestion, time of consumption</a:t>
            </a:r>
          </a:p>
          <a:p>
            <a:r>
              <a:rPr lang="en-US" dirty="0"/>
              <a:t>Respondent observed Complainant’s physical and verbal behaviors</a:t>
            </a:r>
          </a:p>
          <a:p>
            <a:r>
              <a:rPr lang="en-US" dirty="0"/>
              <a:t>Respondent was told about the amount of alcohol and/or drugs Complainant ingested </a:t>
            </a:r>
          </a:p>
          <a:p>
            <a:r>
              <a:rPr lang="en-US" dirty="0"/>
              <a:t>Respondent’s actions like assisting Complainant after Complainant threw up</a:t>
            </a:r>
          </a:p>
          <a:p>
            <a:r>
              <a:rPr lang="en-US" dirty="0"/>
              <a:t>Respondent’s comments to others about Complainant’s state</a:t>
            </a:r>
          </a:p>
          <a:p>
            <a:endParaRPr lang="en-US" dirty="0"/>
          </a:p>
          <a:p>
            <a:pPr marL="0" indent="0">
              <a:buNone/>
            </a:pPr>
            <a:r>
              <a:rPr lang="en-US" dirty="0"/>
              <a:t>					--Keith Rohman, 2017</a:t>
            </a:r>
          </a:p>
        </p:txBody>
      </p:sp>
    </p:spTree>
    <p:extLst>
      <p:ext uri="{BB962C8B-B14F-4D97-AF65-F5344CB8AC3E}">
        <p14:creationId xmlns:p14="http://schemas.microsoft.com/office/powerpoint/2010/main" val="367825146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Incapacitation Analysis: Questions</a:t>
            </a:r>
          </a:p>
        </p:txBody>
      </p:sp>
      <p:sp>
        <p:nvSpPr>
          <p:cNvPr id="3" name="Content Placeholder 2"/>
          <p:cNvSpPr>
            <a:spLocks noGrp="1"/>
          </p:cNvSpPr>
          <p:nvPr>
            <p:ph idx="1"/>
          </p:nvPr>
        </p:nvSpPr>
        <p:spPr/>
        <p:txBody>
          <a:bodyPr>
            <a:normAutofit/>
          </a:bodyPr>
          <a:lstStyle/>
          <a:p>
            <a:r>
              <a:rPr lang="en-US" dirty="0"/>
              <a:t>1. What is the evidence that the complainant was under the influence of alcohol and/or drugs?</a:t>
            </a:r>
          </a:p>
          <a:p>
            <a:r>
              <a:rPr lang="en-US" dirty="0"/>
              <a:t>2. Did the alcohol and/or drugs cause the complainant to be incapacitated?</a:t>
            </a:r>
          </a:p>
          <a:p>
            <a:r>
              <a:rPr lang="en-US" dirty="0"/>
              <a:t>3. What did the respondent know, or what should the respondent have known, about the complainant’s level of intoxication and/or incapacitation?</a:t>
            </a:r>
          </a:p>
          <a:p>
            <a:endParaRPr lang="en-US" dirty="0"/>
          </a:p>
        </p:txBody>
      </p:sp>
    </p:spTree>
    <p:extLst>
      <p:ext uri="{BB962C8B-B14F-4D97-AF65-F5344CB8AC3E}">
        <p14:creationId xmlns:p14="http://schemas.microsoft.com/office/powerpoint/2010/main" val="62342612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#4</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t>Angela and Aaron have been dating for two years at State Community College and have engaged in consensual sexual intercourse.  They both live on campus.  One night while become intimate,  Angela stops and says she doesn’t feel like having sex that night.  Aaron continues to touch her which Angela enjoys, but say that she got him excited and it isn’t fair of her to lead him on like that.  Later that night they had a few alcoholic drinks and Angela says she fell asleep. She wakes up and finds Aaron on top of her having sexual intercourse.  She says nothing and after intercourse tries to go back to sleep.  Angela reports this to you the Director of Res Life.</a:t>
            </a:r>
          </a:p>
          <a:p>
            <a:pPr marL="0" indent="0">
              <a:buNone/>
            </a:pPr>
            <a:endParaRPr lang="en-US" dirty="0"/>
          </a:p>
          <a:p>
            <a:pPr marL="0" indent="0">
              <a:buNone/>
            </a:pPr>
            <a:r>
              <a:rPr lang="en-US" dirty="0"/>
              <a:t>Identify what steps should be taken.</a:t>
            </a:r>
          </a:p>
        </p:txBody>
      </p:sp>
    </p:spTree>
    <p:extLst>
      <p:ext uri="{BB962C8B-B14F-4D97-AF65-F5344CB8AC3E}">
        <p14:creationId xmlns:p14="http://schemas.microsoft.com/office/powerpoint/2010/main" val="1279148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Reporting</a:t>
            </a:r>
          </a:p>
        </p:txBody>
      </p:sp>
      <p:sp>
        <p:nvSpPr>
          <p:cNvPr id="2" name="Content Placeholder 1"/>
          <p:cNvSpPr>
            <a:spLocks noGrp="1"/>
          </p:cNvSpPr>
          <p:nvPr>
            <p:ph idx="1"/>
          </p:nvPr>
        </p:nvSpPr>
        <p:spPr/>
        <p:txBody>
          <a:bodyPr/>
          <a:lstStyle/>
          <a:p>
            <a:r>
              <a:rPr lang="en-US" dirty="0">
                <a:solidFill>
                  <a:srgbClr val="002060"/>
                </a:solidFill>
              </a:rPr>
              <a:t>Internal Reporting = New Procedure is the same as Old Procedure (3 buckets).</a:t>
            </a:r>
          </a:p>
          <a:p>
            <a:pPr lvl="1">
              <a:buFont typeface="Wingdings" panose="05000000000000000000" pitchFamily="2" charset="2"/>
              <a:buChar char="§"/>
            </a:pPr>
            <a:r>
              <a:rPr lang="en-US" dirty="0">
                <a:solidFill>
                  <a:srgbClr val="002060"/>
                </a:solidFill>
              </a:rPr>
              <a:t>Required Reporters.</a:t>
            </a:r>
          </a:p>
          <a:p>
            <a:pPr lvl="1">
              <a:buFont typeface="Wingdings" panose="05000000000000000000" pitchFamily="2" charset="2"/>
              <a:buChar char="§"/>
            </a:pPr>
            <a:r>
              <a:rPr lang="en-US" dirty="0">
                <a:solidFill>
                  <a:srgbClr val="002060"/>
                </a:solidFill>
              </a:rPr>
              <a:t>Confidential Resources (not required to internally report).</a:t>
            </a:r>
          </a:p>
          <a:p>
            <a:pPr lvl="1">
              <a:buFont typeface="Wingdings" panose="05000000000000000000" pitchFamily="2" charset="2"/>
              <a:buChar char="§"/>
            </a:pPr>
            <a:r>
              <a:rPr lang="en-US" dirty="0">
                <a:solidFill>
                  <a:srgbClr val="002060"/>
                </a:solidFill>
              </a:rPr>
              <a:t>Encouraged Reporters.  </a:t>
            </a:r>
          </a:p>
          <a:p>
            <a:r>
              <a:rPr lang="en-US" dirty="0">
                <a:solidFill>
                  <a:srgbClr val="002060"/>
                </a:solidFill>
              </a:rPr>
              <a:t>Clarifies that reporting is to Title IX Coordinator.</a:t>
            </a:r>
          </a:p>
          <a:p>
            <a:r>
              <a:rPr lang="en-US" dirty="0">
                <a:solidFill>
                  <a:srgbClr val="002060"/>
                </a:solidFill>
              </a:rPr>
              <a:t>New Information on External Mandatory Reporting.</a:t>
            </a:r>
          </a:p>
          <a:p>
            <a:endParaRPr lang="en-US" dirty="0">
              <a:solidFill>
                <a:srgbClr val="002060"/>
              </a:solidFill>
            </a:endParaRPr>
          </a:p>
        </p:txBody>
      </p:sp>
    </p:spTree>
    <p:extLst>
      <p:ext uri="{BB962C8B-B14F-4D97-AF65-F5344CB8AC3E}">
        <p14:creationId xmlns:p14="http://schemas.microsoft.com/office/powerpoint/2010/main" val="414356563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6000" dirty="0"/>
              <a:t>Assessing Credibility</a:t>
            </a:r>
            <a:br>
              <a:rPr lang="en-US" sz="6000" dirty="0"/>
            </a:br>
            <a:endParaRPr lang="en-US" sz="6000" dirty="0"/>
          </a:p>
        </p:txBody>
      </p:sp>
    </p:spTree>
    <p:extLst>
      <p:ext uri="{BB962C8B-B14F-4D97-AF65-F5344CB8AC3E}">
        <p14:creationId xmlns:p14="http://schemas.microsoft.com/office/powerpoint/2010/main" val="146240387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CREDIBILITY?</a:t>
            </a:r>
          </a:p>
        </p:txBody>
      </p:sp>
      <p:sp>
        <p:nvSpPr>
          <p:cNvPr id="3" name="Content Placeholder 2"/>
          <p:cNvSpPr>
            <a:spLocks noGrp="1"/>
          </p:cNvSpPr>
          <p:nvPr>
            <p:ph idx="1"/>
          </p:nvPr>
        </p:nvSpPr>
        <p:spPr/>
        <p:txBody>
          <a:bodyPr>
            <a:normAutofit fontScale="92500" lnSpcReduction="20000"/>
          </a:bodyPr>
          <a:lstStyle/>
          <a:p>
            <a:r>
              <a:rPr lang="en-US" dirty="0"/>
              <a:t>Credibility is about the believability of a party or witness (sometimes about a piece of evidence)</a:t>
            </a:r>
          </a:p>
          <a:p>
            <a:r>
              <a:rPr lang="en-US" dirty="0"/>
              <a:t>It is an assessment of the evidence/facts using a set of factors as tools</a:t>
            </a:r>
          </a:p>
          <a:p>
            <a:r>
              <a:rPr lang="en-US" b="1" u="sng" dirty="0">
                <a:solidFill>
                  <a:srgbClr val="FF0000"/>
                </a:solidFill>
              </a:rPr>
              <a:t>Caution:</a:t>
            </a:r>
            <a:r>
              <a:rPr lang="en-US" u="sng" dirty="0">
                <a:solidFill>
                  <a:srgbClr val="FF0000"/>
                </a:solidFill>
              </a:rPr>
              <a:t> </a:t>
            </a:r>
            <a:r>
              <a:rPr lang="en-US" dirty="0"/>
              <a:t>We are investigating on a preponderance of the evidence standard. It is important to acknowledge how this is different from determining the truth or who is lying. Even a criminal standard—beyond a reasonable doubt, which is much higher does not purport to determine the truth. Including the words truth, lie, or variations, is a misnomer and clouds the standard we are applying. </a:t>
            </a:r>
          </a:p>
          <a:p>
            <a:endParaRPr lang="en-US" dirty="0"/>
          </a:p>
        </p:txBody>
      </p:sp>
    </p:spTree>
    <p:extLst>
      <p:ext uri="{BB962C8B-B14F-4D97-AF65-F5344CB8AC3E}">
        <p14:creationId xmlns:p14="http://schemas.microsoft.com/office/powerpoint/2010/main" val="75355257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and Why USE CREDIBILITY</a:t>
            </a:r>
          </a:p>
        </p:txBody>
      </p:sp>
      <p:sp>
        <p:nvSpPr>
          <p:cNvPr id="3" name="Content Placeholder 2"/>
          <p:cNvSpPr>
            <a:spLocks noGrp="1"/>
          </p:cNvSpPr>
          <p:nvPr>
            <p:ph idx="1"/>
          </p:nvPr>
        </p:nvSpPr>
        <p:spPr/>
        <p:txBody>
          <a:bodyPr>
            <a:normAutofit/>
          </a:bodyPr>
          <a:lstStyle/>
          <a:p>
            <a:r>
              <a:rPr lang="en-US" dirty="0"/>
              <a:t>EVERY investigation requires a credibility assessment – the length and depth of that assessment varies based on other factors in the investigation </a:t>
            </a:r>
          </a:p>
          <a:p>
            <a:r>
              <a:rPr lang="en-US" dirty="0"/>
              <a:t>Why? </a:t>
            </a:r>
          </a:p>
          <a:p>
            <a:pPr lvl="1"/>
            <a:r>
              <a:rPr lang="en-US" dirty="0"/>
              <a:t>Demonstrates the investigator’s impartiality</a:t>
            </a:r>
          </a:p>
          <a:p>
            <a:pPr lvl="1"/>
            <a:r>
              <a:rPr lang="en-US" dirty="0"/>
              <a:t>Ensures the investigator knows the case in detail</a:t>
            </a:r>
          </a:p>
          <a:p>
            <a:pPr lvl="1"/>
            <a:r>
              <a:rPr lang="en-US" dirty="0"/>
              <a:t>Provides extra information/added value for the decisionmaker</a:t>
            </a:r>
          </a:p>
          <a:p>
            <a:pPr lvl="1"/>
            <a:r>
              <a:rPr lang="en-US" dirty="0"/>
              <a:t>Creates a stronger report</a:t>
            </a:r>
          </a:p>
        </p:txBody>
      </p:sp>
    </p:spTree>
    <p:extLst>
      <p:ext uri="{BB962C8B-B14F-4D97-AF65-F5344CB8AC3E}">
        <p14:creationId xmlns:p14="http://schemas.microsoft.com/office/powerpoint/2010/main" val="23574157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Comprehensive Consideration</a:t>
            </a:r>
          </a:p>
        </p:txBody>
      </p:sp>
      <p:sp>
        <p:nvSpPr>
          <p:cNvPr id="3" name="Content Placeholder 2"/>
          <p:cNvSpPr>
            <a:spLocks noGrp="1"/>
          </p:cNvSpPr>
          <p:nvPr>
            <p:ph idx="1"/>
          </p:nvPr>
        </p:nvSpPr>
        <p:spPr/>
        <p:txBody>
          <a:bodyPr>
            <a:normAutofit fontScale="85000" lnSpcReduction="20000"/>
          </a:bodyPr>
          <a:lstStyle/>
          <a:p>
            <a:r>
              <a:rPr lang="en-US" dirty="0"/>
              <a:t>Put every credibility factor in your report template.</a:t>
            </a:r>
          </a:p>
          <a:p>
            <a:pPr lvl="1"/>
            <a:r>
              <a:rPr lang="en-US" dirty="0"/>
              <a:t>Corroboration/Lack of Corroboration</a:t>
            </a:r>
          </a:p>
          <a:p>
            <a:pPr lvl="1"/>
            <a:r>
              <a:rPr lang="en-US" dirty="0"/>
              <a:t>Consistency/Lack of Consistency</a:t>
            </a:r>
          </a:p>
          <a:p>
            <a:pPr lvl="1"/>
            <a:r>
              <a:rPr lang="en-US" dirty="0"/>
              <a:t>Actual Knowledge</a:t>
            </a:r>
          </a:p>
          <a:p>
            <a:pPr lvl="1"/>
            <a:r>
              <a:rPr lang="en-US" dirty="0"/>
              <a:t>Inherent Plausibility</a:t>
            </a:r>
          </a:p>
          <a:p>
            <a:pPr lvl="1"/>
            <a:r>
              <a:rPr lang="en-US" dirty="0"/>
              <a:t>Motive to Falsify</a:t>
            </a:r>
          </a:p>
          <a:p>
            <a:pPr lvl="1"/>
            <a:r>
              <a:rPr lang="en-US" dirty="0"/>
              <a:t>Material Omission</a:t>
            </a:r>
          </a:p>
          <a:p>
            <a:pPr lvl="1"/>
            <a:r>
              <a:rPr lang="en-US" dirty="0"/>
              <a:t>Past Record</a:t>
            </a:r>
          </a:p>
          <a:p>
            <a:r>
              <a:rPr lang="en-US" dirty="0"/>
              <a:t>Consider each factor as you work through the evidence collected. </a:t>
            </a:r>
          </a:p>
          <a:p>
            <a:r>
              <a:rPr lang="en-US" dirty="0"/>
              <a:t>Delete the ones that do not apply. </a:t>
            </a:r>
          </a:p>
          <a:p>
            <a:pPr marL="0" indent="0">
              <a:buNone/>
            </a:pPr>
            <a:r>
              <a:rPr lang="en-US" dirty="0"/>
              <a:t>				--Sue Ann Van Dermyden, 2017</a:t>
            </a:r>
          </a:p>
        </p:txBody>
      </p:sp>
    </p:spTree>
    <p:extLst>
      <p:ext uri="{BB962C8B-B14F-4D97-AF65-F5344CB8AC3E}">
        <p14:creationId xmlns:p14="http://schemas.microsoft.com/office/powerpoint/2010/main" val="420602885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Corroboration</a:t>
            </a:r>
          </a:p>
        </p:txBody>
      </p:sp>
      <p:sp>
        <p:nvSpPr>
          <p:cNvPr id="3" name="Content Placeholder 2"/>
          <p:cNvSpPr>
            <a:spLocks noGrp="1"/>
          </p:cNvSpPr>
          <p:nvPr>
            <p:ph idx="1"/>
          </p:nvPr>
        </p:nvSpPr>
        <p:spPr/>
        <p:txBody>
          <a:bodyPr>
            <a:normAutofit/>
          </a:bodyPr>
          <a:lstStyle/>
          <a:p>
            <a:r>
              <a:rPr lang="en-US" dirty="0"/>
              <a:t>Is there testimony from a party or witness, or a piece of physical or documentary evidence that corroborates the party’s or witness’ testimony? Did the party or witness contemporaneously document or report the incident(s) in some way? </a:t>
            </a:r>
          </a:p>
          <a:p>
            <a:r>
              <a:rPr lang="en-US" dirty="0"/>
              <a:t>What to do in party said versus party said situations? Is corroboration required? Can there be a preponderance of the evidence without corroboration? </a:t>
            </a:r>
          </a:p>
        </p:txBody>
      </p:sp>
    </p:spTree>
    <p:extLst>
      <p:ext uri="{BB962C8B-B14F-4D97-AF65-F5344CB8AC3E}">
        <p14:creationId xmlns:p14="http://schemas.microsoft.com/office/powerpoint/2010/main" val="310435649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Consistency</a:t>
            </a:r>
          </a:p>
        </p:txBody>
      </p:sp>
      <p:sp>
        <p:nvSpPr>
          <p:cNvPr id="3" name="Content Placeholder 2"/>
          <p:cNvSpPr>
            <a:spLocks noGrp="1"/>
          </p:cNvSpPr>
          <p:nvPr>
            <p:ph idx="1"/>
          </p:nvPr>
        </p:nvSpPr>
        <p:spPr/>
        <p:txBody>
          <a:bodyPr>
            <a:normAutofit/>
          </a:bodyPr>
          <a:lstStyle/>
          <a:p>
            <a:r>
              <a:rPr lang="en-US" dirty="0"/>
              <a:t>Is there party or witness testimony or physical evidence that is consistent with the party’s or witness’ testimony? </a:t>
            </a:r>
          </a:p>
          <a:p>
            <a:r>
              <a:rPr lang="en-US" dirty="0"/>
              <a:t>Example: Complainant said he and Respondent went to a party at ABC House around 9 p.m. Friday night. Respondent said she went to a party with Complainant and Witness B on Friday night. There is an Uber receipt confirming a ride from the address of the party to Witness B’s apartment.</a:t>
            </a:r>
          </a:p>
        </p:txBody>
      </p:sp>
    </p:spTree>
    <p:extLst>
      <p:ext uri="{BB962C8B-B14F-4D97-AF65-F5344CB8AC3E}">
        <p14:creationId xmlns:p14="http://schemas.microsoft.com/office/powerpoint/2010/main" val="289364706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Actual Knowledge</a:t>
            </a:r>
          </a:p>
        </p:txBody>
      </p:sp>
      <p:sp>
        <p:nvSpPr>
          <p:cNvPr id="3" name="Content Placeholder 2"/>
          <p:cNvSpPr>
            <a:spLocks noGrp="1"/>
          </p:cNvSpPr>
          <p:nvPr>
            <p:ph idx="1"/>
          </p:nvPr>
        </p:nvSpPr>
        <p:spPr/>
        <p:txBody>
          <a:bodyPr/>
          <a:lstStyle/>
          <a:p>
            <a:r>
              <a:rPr lang="en-US" dirty="0"/>
              <a:t>The extend of the interviewee’s opportunity to perceive matters about which they testified.</a:t>
            </a:r>
          </a:p>
        </p:txBody>
      </p:sp>
    </p:spTree>
    <p:extLst>
      <p:ext uri="{BB962C8B-B14F-4D97-AF65-F5344CB8AC3E}">
        <p14:creationId xmlns:p14="http://schemas.microsoft.com/office/powerpoint/2010/main" val="297451538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Inherent Plausibility</a:t>
            </a:r>
          </a:p>
        </p:txBody>
      </p:sp>
      <p:sp>
        <p:nvSpPr>
          <p:cNvPr id="3" name="Content Placeholder 2"/>
          <p:cNvSpPr>
            <a:spLocks noGrp="1"/>
          </p:cNvSpPr>
          <p:nvPr>
            <p:ph idx="1"/>
          </p:nvPr>
        </p:nvSpPr>
        <p:spPr/>
        <p:txBody>
          <a:bodyPr/>
          <a:lstStyle/>
          <a:p>
            <a:r>
              <a:rPr lang="en-US" dirty="0"/>
              <a:t>Is the testimony believable on its face? Does it make sense?</a:t>
            </a:r>
          </a:p>
        </p:txBody>
      </p:sp>
    </p:spTree>
    <p:extLst>
      <p:ext uri="{BB962C8B-B14F-4D97-AF65-F5344CB8AC3E}">
        <p14:creationId xmlns:p14="http://schemas.microsoft.com/office/powerpoint/2010/main" val="205760636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Inconsistent Statements in a Trauma Environment</a:t>
            </a:r>
          </a:p>
        </p:txBody>
      </p:sp>
      <p:sp>
        <p:nvSpPr>
          <p:cNvPr id="3" name="Content Placeholder 2"/>
          <p:cNvSpPr>
            <a:spLocks noGrp="1"/>
          </p:cNvSpPr>
          <p:nvPr>
            <p:ph idx="1"/>
          </p:nvPr>
        </p:nvSpPr>
        <p:spPr/>
        <p:txBody>
          <a:bodyPr>
            <a:normAutofit lnSpcReduction="10000"/>
          </a:bodyPr>
          <a:lstStyle/>
          <a:p>
            <a:r>
              <a:rPr lang="en-US" dirty="0"/>
              <a:t>Recall Trauma Effects </a:t>
            </a:r>
          </a:p>
          <a:p>
            <a:pPr lvl="1"/>
            <a:r>
              <a:rPr lang="en-US" dirty="0"/>
              <a:t>Memory loss, lack of focus, emotional reactivity, lack of accurate and detailed information, non-linear stories, and multiple versions of a story can all be signs of trauma</a:t>
            </a:r>
          </a:p>
          <a:p>
            <a:pPr lvl="1"/>
            <a:r>
              <a:rPr lang="en-US" dirty="0"/>
              <a:t>Trauma victims may have an interrupted memory process</a:t>
            </a:r>
          </a:p>
          <a:p>
            <a:pPr lvl="1"/>
            <a:r>
              <a:rPr lang="en-US" dirty="0"/>
              <a:t>Trauma victims reluctant to recall experiences that evoke negative feelings</a:t>
            </a:r>
          </a:p>
          <a:p>
            <a:pPr lvl="1"/>
            <a:r>
              <a:rPr lang="en-US" dirty="0"/>
              <a:t>Lack of linear memory is often a sign of trauma</a:t>
            </a:r>
          </a:p>
          <a:p>
            <a:pPr marL="457200" lvl="1" indent="0">
              <a:buNone/>
            </a:pPr>
            <a:r>
              <a:rPr lang="en-US" dirty="0"/>
              <a:t>			</a:t>
            </a:r>
            <a:r>
              <a:rPr lang="en-US" sz="1700" dirty="0"/>
              <a:t>--Brenda Ingram and Sue Ann Van Dermyden, 2017</a:t>
            </a:r>
          </a:p>
        </p:txBody>
      </p:sp>
    </p:spTree>
    <p:extLst>
      <p:ext uri="{BB962C8B-B14F-4D97-AF65-F5344CB8AC3E}">
        <p14:creationId xmlns:p14="http://schemas.microsoft.com/office/powerpoint/2010/main" val="155968636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effects continued</a:t>
            </a:r>
          </a:p>
        </p:txBody>
      </p:sp>
      <p:sp>
        <p:nvSpPr>
          <p:cNvPr id="3" name="Content Placeholder 2"/>
          <p:cNvSpPr>
            <a:spLocks noGrp="1"/>
          </p:cNvSpPr>
          <p:nvPr>
            <p:ph idx="1"/>
          </p:nvPr>
        </p:nvSpPr>
        <p:spPr/>
        <p:txBody>
          <a:bodyPr>
            <a:normAutofit fontScale="92500" lnSpcReduction="10000"/>
          </a:bodyPr>
          <a:lstStyle/>
          <a:p>
            <a:r>
              <a:rPr lang="en-US" dirty="0"/>
              <a:t>Inconsistency by trauma victim is the rule</a:t>
            </a:r>
          </a:p>
          <a:p>
            <a:r>
              <a:rPr lang="en-US" dirty="0"/>
              <a:t>The more confused the victim, the more likely they experienced trauma</a:t>
            </a:r>
          </a:p>
          <a:p>
            <a:r>
              <a:rPr lang="en-US" dirty="0"/>
              <a:t>Additive stories with more details over time does not harm credibility</a:t>
            </a:r>
          </a:p>
          <a:p>
            <a:r>
              <a:rPr lang="en-US" dirty="0"/>
              <a:t>Inconsistent statements do not equal a lie</a:t>
            </a:r>
          </a:p>
          <a:p>
            <a:r>
              <a:rPr lang="en-US" dirty="0"/>
              <a:t>Wildly varying stories more challenging</a:t>
            </a:r>
          </a:p>
          <a:p>
            <a:r>
              <a:rPr lang="en-US" dirty="0"/>
              <a:t>Weigh material vs. immaterial inconsistencies appropriately</a:t>
            </a:r>
          </a:p>
          <a:p>
            <a:pPr marL="0" indent="0">
              <a:buNone/>
            </a:pPr>
            <a:r>
              <a:rPr lang="en-US" sz="1900" dirty="0"/>
              <a:t>			--Brenda Ingram and Sue Ann Van Dermyden, 2017</a:t>
            </a:r>
          </a:p>
        </p:txBody>
      </p:sp>
    </p:spTree>
    <p:extLst>
      <p:ext uri="{BB962C8B-B14F-4D97-AF65-F5344CB8AC3E}">
        <p14:creationId xmlns:p14="http://schemas.microsoft.com/office/powerpoint/2010/main" val="386434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Investigation and Resolution</a:t>
            </a:r>
          </a:p>
        </p:txBody>
      </p:sp>
      <p:sp>
        <p:nvSpPr>
          <p:cNvPr id="2" name="Content Placeholder 1"/>
          <p:cNvSpPr>
            <a:spLocks noGrp="1"/>
          </p:cNvSpPr>
          <p:nvPr>
            <p:ph idx="1"/>
          </p:nvPr>
        </p:nvSpPr>
        <p:spPr/>
        <p:txBody>
          <a:bodyPr>
            <a:normAutofit/>
          </a:bodyPr>
          <a:lstStyle/>
          <a:p>
            <a:r>
              <a:rPr lang="en-US" dirty="0">
                <a:solidFill>
                  <a:srgbClr val="002060"/>
                </a:solidFill>
              </a:rPr>
              <a:t>Title IX Coordinator. </a:t>
            </a:r>
          </a:p>
          <a:p>
            <a:pPr lvl="1">
              <a:buFont typeface="Wingdings" panose="05000000000000000000" pitchFamily="2" charset="2"/>
              <a:buChar char="§"/>
            </a:pPr>
            <a:r>
              <a:rPr lang="en-US" dirty="0">
                <a:solidFill>
                  <a:srgbClr val="002060"/>
                </a:solidFill>
              </a:rPr>
              <a:t>Discuss options with complainant – supportive measures, referral to law enforcement, filing a formal complaint, pursuing other policy processes (1B1, student conduct, etc.) </a:t>
            </a:r>
          </a:p>
          <a:p>
            <a:pPr lvl="1">
              <a:buFont typeface="Wingdings" panose="05000000000000000000" pitchFamily="2" charset="2"/>
              <a:buChar char="§"/>
            </a:pPr>
            <a:r>
              <a:rPr lang="en-US" dirty="0">
                <a:solidFill>
                  <a:srgbClr val="002060"/>
                </a:solidFill>
              </a:rPr>
              <a:t>If formal complaint.</a:t>
            </a:r>
          </a:p>
          <a:p>
            <a:pPr lvl="2"/>
            <a:r>
              <a:rPr lang="en-US" dirty="0">
                <a:solidFill>
                  <a:srgbClr val="002060"/>
                </a:solidFill>
              </a:rPr>
              <a:t>Determines Jurisdiction.</a:t>
            </a:r>
          </a:p>
          <a:p>
            <a:pPr lvl="2"/>
            <a:r>
              <a:rPr lang="en-US" dirty="0">
                <a:solidFill>
                  <a:srgbClr val="002060"/>
                </a:solidFill>
              </a:rPr>
              <a:t>Conflicts. </a:t>
            </a:r>
          </a:p>
          <a:p>
            <a:pPr lvl="2"/>
            <a:r>
              <a:rPr lang="en-US" dirty="0">
                <a:solidFill>
                  <a:srgbClr val="002060"/>
                </a:solidFill>
              </a:rPr>
              <a:t>Information to complainant and respondent (see form notice of allegations).</a:t>
            </a:r>
          </a:p>
          <a:p>
            <a:endParaRPr lang="en-US" dirty="0"/>
          </a:p>
          <a:p>
            <a:endParaRPr lang="en-US" dirty="0"/>
          </a:p>
        </p:txBody>
      </p:sp>
    </p:spTree>
    <p:extLst>
      <p:ext uri="{BB962C8B-B14F-4D97-AF65-F5344CB8AC3E}">
        <p14:creationId xmlns:p14="http://schemas.microsoft.com/office/powerpoint/2010/main" val="24854250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factors</a:t>
            </a:r>
          </a:p>
        </p:txBody>
      </p:sp>
      <p:sp>
        <p:nvSpPr>
          <p:cNvPr id="3" name="Content Placeholder 2"/>
          <p:cNvSpPr>
            <a:spLocks noGrp="1"/>
          </p:cNvSpPr>
          <p:nvPr>
            <p:ph idx="1"/>
          </p:nvPr>
        </p:nvSpPr>
        <p:spPr/>
        <p:txBody>
          <a:bodyPr>
            <a:normAutofit fontScale="92500"/>
          </a:bodyPr>
          <a:lstStyle/>
          <a:p>
            <a:r>
              <a:rPr lang="en-US" b="1" u="sng" dirty="0"/>
              <a:t>Motive to falsify. </a:t>
            </a:r>
            <a:r>
              <a:rPr lang="en-US" dirty="0"/>
              <a:t>Did the person have a reason to lie? Does the person have a bias, interest, or other motive? Consider relationships, history, context.</a:t>
            </a:r>
          </a:p>
          <a:p>
            <a:r>
              <a:rPr lang="en-US" b="1" u="sng" dirty="0"/>
              <a:t>Material omission. </a:t>
            </a:r>
            <a:r>
              <a:rPr lang="en-US" dirty="0"/>
              <a:t>Did a party omit a material piece of evidence, despite having a reasonable opportunity to provide it?</a:t>
            </a:r>
          </a:p>
          <a:p>
            <a:r>
              <a:rPr lang="en-US" b="1" u="sng" dirty="0"/>
              <a:t>Past record. </a:t>
            </a:r>
            <a:r>
              <a:rPr lang="en-US" dirty="0"/>
              <a:t>Does the Respondent have a history of similar behavior in the past? Does the Complainant have a relevant history?</a:t>
            </a:r>
          </a:p>
          <a:p>
            <a:pPr marL="0" indent="0">
              <a:buNone/>
            </a:pPr>
            <a:r>
              <a:rPr lang="en-US" sz="2100" dirty="0"/>
              <a:t>					--Sue Ann Van Dermyden, 2017</a:t>
            </a:r>
          </a:p>
          <a:p>
            <a:pPr marL="0" indent="0">
              <a:buNone/>
            </a:pPr>
            <a:endParaRPr lang="en-US" dirty="0"/>
          </a:p>
        </p:txBody>
      </p:sp>
    </p:spTree>
    <p:extLst>
      <p:ext uri="{BB962C8B-B14F-4D97-AF65-F5344CB8AC3E}">
        <p14:creationId xmlns:p14="http://schemas.microsoft.com/office/powerpoint/2010/main" val="415822894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 </a:t>
            </a:r>
          </a:p>
        </p:txBody>
      </p:sp>
      <p:sp>
        <p:nvSpPr>
          <p:cNvPr id="3" name="Content Placeholder 2"/>
          <p:cNvSpPr>
            <a:spLocks noGrp="1"/>
          </p:cNvSpPr>
          <p:nvPr>
            <p:ph idx="1"/>
          </p:nvPr>
        </p:nvSpPr>
        <p:spPr/>
        <p:txBody>
          <a:bodyPr>
            <a:normAutofit/>
          </a:bodyPr>
          <a:lstStyle/>
          <a:p>
            <a:r>
              <a:rPr lang="en-US" u="sng" dirty="0">
                <a:solidFill>
                  <a:srgbClr val="FF0000"/>
                </a:solidFill>
              </a:rPr>
              <a:t>Reputation. </a:t>
            </a:r>
            <a:r>
              <a:rPr lang="en-US" dirty="0">
                <a:solidFill>
                  <a:srgbClr val="FF0000"/>
                </a:solidFill>
              </a:rPr>
              <a:t>Does the interviewee have a reputation for honesty or veracity or their opposite?</a:t>
            </a:r>
          </a:p>
          <a:p>
            <a:r>
              <a:rPr lang="en-US" u="sng" dirty="0">
                <a:solidFill>
                  <a:srgbClr val="FF0000"/>
                </a:solidFill>
              </a:rPr>
              <a:t>Attitude. </a:t>
            </a:r>
            <a:r>
              <a:rPr lang="en-US" dirty="0">
                <a:solidFill>
                  <a:srgbClr val="FF0000"/>
                </a:solidFill>
              </a:rPr>
              <a:t>Did the person cooperate when participating in the interview and/or providing information?</a:t>
            </a:r>
          </a:p>
          <a:p>
            <a:r>
              <a:rPr lang="en-US" u="sng" dirty="0">
                <a:solidFill>
                  <a:srgbClr val="FF0000"/>
                </a:solidFill>
              </a:rPr>
              <a:t>Demeanor. </a:t>
            </a:r>
            <a:r>
              <a:rPr lang="en-US" dirty="0">
                <a:solidFill>
                  <a:srgbClr val="FF0000"/>
                </a:solidFill>
              </a:rPr>
              <a:t>Did the person seem to be telling the truth or lying (and why)?</a:t>
            </a:r>
          </a:p>
          <a:p>
            <a:pPr marL="0" indent="0">
              <a:buNone/>
            </a:pPr>
            <a:r>
              <a:rPr lang="en-US" sz="1800" dirty="0"/>
              <a:t>					--Sue Ann Van Dermyden, 2017</a:t>
            </a:r>
          </a:p>
          <a:p>
            <a:endParaRPr lang="en-US" dirty="0">
              <a:solidFill>
                <a:srgbClr val="FF0000"/>
              </a:solidFill>
            </a:endParaRPr>
          </a:p>
        </p:txBody>
      </p:sp>
    </p:spTree>
    <p:extLst>
      <p:ext uri="{BB962C8B-B14F-4D97-AF65-F5344CB8AC3E}">
        <p14:creationId xmlns:p14="http://schemas.microsoft.com/office/powerpoint/2010/main" val="325664694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981200" y="609600"/>
            <a:ext cx="8229600" cy="685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200" b="1" i="0" u="none" strike="noStrike" kern="1200" cap="all" spc="0" normalizeH="0" baseline="0" noProof="0" dirty="0">
                <a:ln>
                  <a:noFill/>
                </a:ln>
                <a:solidFill>
                  <a:srgbClr val="0C2340"/>
                </a:solidFill>
                <a:effectLst/>
                <a:uLnTx/>
                <a:uFillTx/>
                <a:latin typeface="+mn-lt"/>
                <a:ea typeface="+mn-ea"/>
                <a:cs typeface="+mn-cs"/>
              </a:rPr>
              <a:t>Minnesota State Contact Information</a:t>
            </a:r>
            <a:endParaRPr kumimoji="0" lang="en-US" sz="3200" b="1" i="0" u="none" strike="noStrike" kern="1200" cap="all" spc="0" normalizeH="0" baseline="0" noProof="0" dirty="0">
              <a:ln>
                <a:noFill/>
              </a:ln>
              <a:solidFill>
                <a:srgbClr val="0C2340"/>
              </a:solidFill>
              <a:effectLst/>
              <a:uLnTx/>
              <a:uFillTx/>
              <a:latin typeface="+mj-lt"/>
              <a:ea typeface="+mn-ea"/>
              <a:cs typeface="+mn-cs"/>
            </a:endParaRPr>
          </a:p>
        </p:txBody>
      </p:sp>
      <p:sp>
        <p:nvSpPr>
          <p:cNvPr id="2" name="Content Placeholder 1"/>
          <p:cNvSpPr>
            <a:spLocks noGrp="1"/>
          </p:cNvSpPr>
          <p:nvPr>
            <p:ph idx="1"/>
          </p:nvPr>
        </p:nvSpPr>
        <p:spPr>
          <a:xfrm>
            <a:off x="1981200" y="1600200"/>
            <a:ext cx="8229600" cy="4648200"/>
          </a:xfrm>
        </p:spPr>
        <p:txBody>
          <a:bodyPr>
            <a:normAutofit/>
          </a:bodyPr>
          <a:lstStyle/>
          <a:p>
            <a:pPr marL="692150" indent="0" algn="ctr">
              <a:spcBef>
                <a:spcPts val="0"/>
              </a:spcBef>
              <a:buNone/>
            </a:pPr>
            <a:endParaRPr lang="en-US" b="1" dirty="0"/>
          </a:p>
          <a:p>
            <a:pPr marL="0" indent="0" algn="ctr">
              <a:spcBef>
                <a:spcPts val="0"/>
              </a:spcBef>
              <a:buNone/>
            </a:pPr>
            <a:r>
              <a:rPr lang="en-US" dirty="0"/>
              <a:t>Office of Equity and Inclusion (OEI)</a:t>
            </a:r>
          </a:p>
          <a:p>
            <a:pPr marL="0" indent="0" algn="ctr">
              <a:spcBef>
                <a:spcPts val="0"/>
              </a:spcBef>
              <a:buNone/>
            </a:pPr>
            <a:r>
              <a:rPr lang="en-US" i="1" spc="100" dirty="0">
                <a:cs typeface="Arial" pitchFamily="34" charset="0"/>
                <a:hlinkClick r:id="rId3"/>
              </a:rPr>
              <a:t>http://www.minnstate.edu/system/equity/</a:t>
            </a:r>
            <a:r>
              <a:rPr lang="en-US" i="1" spc="100" dirty="0">
                <a:cs typeface="Arial" pitchFamily="34" charset="0"/>
              </a:rPr>
              <a:t> </a:t>
            </a:r>
            <a:br>
              <a:rPr lang="en-US" i="1" spc="100" dirty="0">
                <a:cs typeface="Arial" pitchFamily="34" charset="0"/>
              </a:rPr>
            </a:br>
            <a:br>
              <a:rPr lang="en-US" i="1" spc="100" dirty="0">
                <a:cs typeface="Arial" pitchFamily="34" charset="0"/>
              </a:rPr>
            </a:br>
            <a:r>
              <a:rPr lang="en-US" dirty="0"/>
              <a:t>Office of General Counsel (OGC)</a:t>
            </a:r>
          </a:p>
          <a:p>
            <a:pPr marL="0" indent="0" algn="ctr">
              <a:spcBef>
                <a:spcPts val="0"/>
              </a:spcBef>
              <a:buNone/>
            </a:pPr>
            <a:r>
              <a:rPr lang="en-US" i="1" spc="100" dirty="0">
                <a:cs typeface="Arial" pitchFamily="34" charset="0"/>
                <a:hlinkClick r:id="rId3"/>
              </a:rPr>
              <a:t>http://www.minnstate.edu/system/ogc/</a:t>
            </a:r>
            <a:endParaRPr lang="en-US" dirty="0"/>
          </a:p>
        </p:txBody>
      </p:sp>
    </p:spTree>
    <p:extLst>
      <p:ext uri="{BB962C8B-B14F-4D97-AF65-F5344CB8AC3E}">
        <p14:creationId xmlns:p14="http://schemas.microsoft.com/office/powerpoint/2010/main" val="339131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Conflict of Interest</a:t>
            </a:r>
          </a:p>
        </p:txBody>
      </p:sp>
      <p:sp>
        <p:nvSpPr>
          <p:cNvPr id="2" name="Content Placeholder 1"/>
          <p:cNvSpPr>
            <a:spLocks noGrp="1"/>
          </p:cNvSpPr>
          <p:nvPr>
            <p:ph idx="1"/>
          </p:nvPr>
        </p:nvSpPr>
        <p:spPr/>
        <p:txBody>
          <a:bodyPr/>
          <a:lstStyle/>
          <a:p>
            <a:r>
              <a:rPr lang="en-US" dirty="0"/>
              <a:t>Title IX Coordinator to identify any real or perceived conflict of interest in proceeding as the Title IX Coordinator, for the decision-maker, and/or for any person designated to facilitate an informal resolution.</a:t>
            </a:r>
          </a:p>
          <a:p>
            <a:r>
              <a:rPr lang="en-US" dirty="0"/>
              <a:t>Assign new person. </a:t>
            </a:r>
          </a:p>
        </p:txBody>
      </p:sp>
    </p:spTree>
    <p:extLst>
      <p:ext uri="{BB962C8B-B14F-4D97-AF65-F5344CB8AC3E}">
        <p14:creationId xmlns:p14="http://schemas.microsoft.com/office/powerpoint/2010/main" val="855522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chemeClr val="tx2"/>
                </a:solidFill>
                <a:effectLst/>
                <a:uLnTx/>
                <a:uFillTx/>
                <a:latin typeface="+mn-lt"/>
                <a:ea typeface="+mn-ea"/>
                <a:cs typeface="+mn-cs"/>
              </a:rPr>
              <a:t>Informal Resolution</a:t>
            </a:r>
          </a:p>
        </p:txBody>
      </p:sp>
      <p:sp>
        <p:nvSpPr>
          <p:cNvPr id="2" name="Content Placeholder 1"/>
          <p:cNvSpPr>
            <a:spLocks noGrp="1"/>
          </p:cNvSpPr>
          <p:nvPr>
            <p:ph idx="1"/>
          </p:nvPr>
        </p:nvSpPr>
        <p:spPr/>
        <p:txBody>
          <a:bodyPr>
            <a:normAutofit/>
          </a:bodyPr>
          <a:lstStyle/>
          <a:p>
            <a:r>
              <a:rPr lang="en-US" dirty="0"/>
              <a:t>School may facilitate an informal resolution process at any time before reaching a determination regarding responsibility provided that each party provides their voluntary, written consent to the process.  </a:t>
            </a:r>
          </a:p>
          <a:p>
            <a:r>
              <a:rPr lang="en-US" dirty="0"/>
              <a:t>Any party may withdraw from informal resolution process and return to formal complaint process. </a:t>
            </a:r>
          </a:p>
          <a:p>
            <a:r>
              <a:rPr lang="en-US" dirty="0"/>
              <a:t>Informal resolution shall not be used to resolve allegations that an employee sexually harassed or assaulted a student.  </a:t>
            </a:r>
          </a:p>
        </p:txBody>
      </p:sp>
    </p:spTree>
    <p:extLst>
      <p:ext uri="{BB962C8B-B14F-4D97-AF65-F5344CB8AC3E}">
        <p14:creationId xmlns:p14="http://schemas.microsoft.com/office/powerpoint/2010/main" val="771017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Outline of Today’s Presentation</a:t>
            </a:r>
          </a:p>
        </p:txBody>
      </p:sp>
      <p:sp>
        <p:nvSpPr>
          <p:cNvPr id="2" name="Content Placeholder 1"/>
          <p:cNvSpPr>
            <a:spLocks noGrp="1"/>
          </p:cNvSpPr>
          <p:nvPr>
            <p:ph idx="1"/>
          </p:nvPr>
        </p:nvSpPr>
        <p:spPr/>
        <p:txBody>
          <a:bodyPr>
            <a:normAutofit fontScale="92500" lnSpcReduction="20000"/>
          </a:bodyPr>
          <a:lstStyle/>
          <a:p>
            <a:r>
              <a:rPr lang="en-US" sz="2600" dirty="0">
                <a:solidFill>
                  <a:srgbClr val="002060"/>
                </a:solidFill>
              </a:rPr>
              <a:t>Review System Procedure 1B.3.1 </a:t>
            </a:r>
          </a:p>
          <a:p>
            <a:r>
              <a:rPr lang="en-US" sz="2600" dirty="0">
                <a:solidFill>
                  <a:srgbClr val="002060"/>
                </a:solidFill>
              </a:rPr>
              <a:t>Deep Dive on Intake Process</a:t>
            </a:r>
          </a:p>
          <a:p>
            <a:r>
              <a:rPr lang="en-US" sz="2600" dirty="0">
                <a:solidFill>
                  <a:srgbClr val="002060"/>
                </a:solidFill>
              </a:rPr>
              <a:t>Forms of Discrimination</a:t>
            </a:r>
          </a:p>
          <a:p>
            <a:r>
              <a:rPr lang="en-US" sz="2600" dirty="0">
                <a:solidFill>
                  <a:srgbClr val="002060"/>
                </a:solidFill>
              </a:rPr>
              <a:t>Sexual Violence Background</a:t>
            </a:r>
          </a:p>
          <a:p>
            <a:r>
              <a:rPr lang="en-US" sz="2600" dirty="0">
                <a:solidFill>
                  <a:srgbClr val="002060"/>
                </a:solidFill>
              </a:rPr>
              <a:t>Neurobiological Response to Trauma</a:t>
            </a:r>
          </a:p>
          <a:p>
            <a:r>
              <a:rPr lang="en-US" sz="2600" dirty="0">
                <a:solidFill>
                  <a:srgbClr val="002060"/>
                </a:solidFill>
              </a:rPr>
              <a:t>Trauma Informed Interviewing</a:t>
            </a:r>
          </a:p>
          <a:p>
            <a:r>
              <a:rPr lang="en-US" sz="2600" dirty="0">
                <a:solidFill>
                  <a:srgbClr val="002060"/>
                </a:solidFill>
              </a:rPr>
              <a:t>Affirmative Consent</a:t>
            </a:r>
          </a:p>
          <a:p>
            <a:r>
              <a:rPr lang="en-US" sz="2600" dirty="0">
                <a:solidFill>
                  <a:srgbClr val="002060"/>
                </a:solidFill>
              </a:rPr>
              <a:t>Intoxication verses Incapacitation</a:t>
            </a:r>
          </a:p>
          <a:p>
            <a:r>
              <a:rPr lang="en-US" sz="2600" dirty="0">
                <a:solidFill>
                  <a:srgbClr val="002060"/>
                </a:solidFill>
              </a:rPr>
              <a:t>Assessing Credibility</a:t>
            </a:r>
          </a:p>
          <a:p>
            <a:r>
              <a:rPr lang="en-US" sz="2600" dirty="0">
                <a:solidFill>
                  <a:srgbClr val="002060"/>
                </a:solidFill>
              </a:rPr>
              <a:t>Resources.</a:t>
            </a:r>
          </a:p>
          <a:p>
            <a:r>
              <a:rPr lang="en-US" sz="2600" dirty="0">
                <a:solidFill>
                  <a:srgbClr val="002060"/>
                </a:solidFill>
              </a:rPr>
              <a:t>Questions/Discussion.</a:t>
            </a:r>
          </a:p>
        </p:txBody>
      </p:sp>
    </p:spTree>
    <p:extLst>
      <p:ext uri="{BB962C8B-B14F-4D97-AF65-F5344CB8AC3E}">
        <p14:creationId xmlns:p14="http://schemas.microsoft.com/office/powerpoint/2010/main" val="810753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Interim Actions</a:t>
            </a:r>
          </a:p>
        </p:txBody>
      </p:sp>
      <p:sp>
        <p:nvSpPr>
          <p:cNvPr id="2" name="Content Placeholder 1"/>
          <p:cNvSpPr>
            <a:spLocks noGrp="1"/>
          </p:cNvSpPr>
          <p:nvPr>
            <p:ph idx="1"/>
          </p:nvPr>
        </p:nvSpPr>
        <p:spPr/>
        <p:txBody>
          <a:bodyPr/>
          <a:lstStyle/>
          <a:p>
            <a:r>
              <a:rPr lang="en-US" dirty="0">
                <a:solidFill>
                  <a:srgbClr val="002060"/>
                </a:solidFill>
              </a:rPr>
              <a:t>Employee reassignment or administrative leave.</a:t>
            </a:r>
          </a:p>
          <a:p>
            <a:pPr lvl="1">
              <a:buFont typeface="Wingdings" panose="05000000000000000000" pitchFamily="2" charset="2"/>
              <a:buChar char="§"/>
            </a:pPr>
            <a:r>
              <a:rPr lang="en-US" dirty="0">
                <a:solidFill>
                  <a:srgbClr val="002060"/>
                </a:solidFill>
              </a:rPr>
              <a:t>Discuss with HR/LR.  </a:t>
            </a:r>
          </a:p>
          <a:p>
            <a:r>
              <a:rPr lang="en-US" dirty="0">
                <a:solidFill>
                  <a:srgbClr val="002060"/>
                </a:solidFill>
              </a:rPr>
              <a:t>Student summary suspension.</a:t>
            </a:r>
          </a:p>
          <a:p>
            <a:r>
              <a:rPr lang="en-US" dirty="0">
                <a:solidFill>
                  <a:srgbClr val="002060"/>
                </a:solidFill>
              </a:rPr>
              <a:t>No real change to prior practice = note that the regulations use the term “emergency removal.”   </a:t>
            </a:r>
          </a:p>
        </p:txBody>
      </p:sp>
    </p:spTree>
    <p:extLst>
      <p:ext uri="{BB962C8B-B14F-4D97-AF65-F5344CB8AC3E}">
        <p14:creationId xmlns:p14="http://schemas.microsoft.com/office/powerpoint/2010/main" val="2439443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800" b="1" i="0" u="none" strike="noStrike" kern="1200" cap="none" spc="0" normalizeH="0" baseline="0" noProof="0" dirty="0">
                <a:ln>
                  <a:noFill/>
                </a:ln>
                <a:solidFill>
                  <a:srgbClr val="002060"/>
                </a:solidFill>
                <a:effectLst/>
                <a:uLnTx/>
                <a:uFillTx/>
                <a:latin typeface="+mn-lt"/>
                <a:ea typeface="+mn-ea"/>
                <a:cs typeface="+mn-cs"/>
              </a:rPr>
              <a:t>No Basis to Proceed Determinations: Title IX Sexual Harassment</a:t>
            </a:r>
          </a:p>
        </p:txBody>
      </p:sp>
      <p:sp>
        <p:nvSpPr>
          <p:cNvPr id="2" name="Content Placeholder 1"/>
          <p:cNvSpPr>
            <a:spLocks noGrp="1"/>
          </p:cNvSpPr>
          <p:nvPr>
            <p:ph idx="1"/>
          </p:nvPr>
        </p:nvSpPr>
        <p:spPr/>
        <p:txBody>
          <a:bodyPr>
            <a:normAutofit fontScale="85000" lnSpcReduction="20000"/>
          </a:bodyPr>
          <a:lstStyle/>
          <a:p>
            <a:r>
              <a:rPr lang="en-US" dirty="0">
                <a:solidFill>
                  <a:srgbClr val="002060"/>
                </a:solidFill>
              </a:rPr>
              <a:t>Must dismiss formal complaint if:</a:t>
            </a:r>
          </a:p>
          <a:p>
            <a:pPr lvl="1">
              <a:buFont typeface="Wingdings" panose="05000000000000000000" pitchFamily="2" charset="2"/>
              <a:buChar char="§"/>
            </a:pPr>
            <a:r>
              <a:rPr lang="en-US" dirty="0">
                <a:solidFill>
                  <a:srgbClr val="002060"/>
                </a:solidFill>
              </a:rPr>
              <a:t>The conduct would not constitute Title IX Sexual Harassment, even if proved;</a:t>
            </a:r>
          </a:p>
          <a:p>
            <a:pPr lvl="1">
              <a:buFont typeface="Wingdings" panose="05000000000000000000" pitchFamily="2" charset="2"/>
              <a:buChar char="§"/>
            </a:pPr>
            <a:r>
              <a:rPr lang="en-US" dirty="0">
                <a:solidFill>
                  <a:srgbClr val="002060"/>
                </a:solidFill>
              </a:rPr>
              <a:t>The conduct alleged did not occur in the college or university’s educational program or activity;</a:t>
            </a:r>
          </a:p>
          <a:p>
            <a:pPr lvl="1">
              <a:buFont typeface="Wingdings" panose="05000000000000000000" pitchFamily="2" charset="2"/>
              <a:buChar char="§"/>
            </a:pPr>
            <a:r>
              <a:rPr lang="en-US" dirty="0">
                <a:solidFill>
                  <a:srgbClr val="002060"/>
                </a:solidFill>
              </a:rPr>
              <a:t>The conduct did not occur against a person in the United States</a:t>
            </a:r>
          </a:p>
          <a:p>
            <a:r>
              <a:rPr lang="en-US" dirty="0">
                <a:solidFill>
                  <a:srgbClr val="002060"/>
                </a:solidFill>
              </a:rPr>
              <a:t>May dismiss formal complaint if:</a:t>
            </a:r>
          </a:p>
          <a:p>
            <a:pPr lvl="1">
              <a:buFont typeface="Wingdings" panose="05000000000000000000" pitchFamily="2" charset="2"/>
              <a:buChar char="§"/>
            </a:pPr>
            <a:r>
              <a:rPr lang="en-US" dirty="0">
                <a:solidFill>
                  <a:srgbClr val="002060"/>
                </a:solidFill>
              </a:rPr>
              <a:t>The complainant, at any time, notifies the Title IX Coordinator that they would like to withdraw the formal complaint;</a:t>
            </a:r>
          </a:p>
          <a:p>
            <a:pPr lvl="1">
              <a:buFont typeface="Wingdings" panose="05000000000000000000" pitchFamily="2" charset="2"/>
              <a:buChar char="§"/>
            </a:pPr>
            <a:r>
              <a:rPr lang="en-US" dirty="0">
                <a:solidFill>
                  <a:srgbClr val="002060"/>
                </a:solidFill>
              </a:rPr>
              <a:t>The respondent is no longer enrolled or employed by the institution; or </a:t>
            </a:r>
          </a:p>
          <a:p>
            <a:pPr lvl="1">
              <a:buFont typeface="Wingdings" panose="05000000000000000000" pitchFamily="2" charset="2"/>
              <a:buChar char="§"/>
            </a:pPr>
            <a:r>
              <a:rPr lang="en-US" dirty="0">
                <a:solidFill>
                  <a:srgbClr val="002060"/>
                </a:solidFill>
              </a:rPr>
              <a:t>Specific circumstances prevent the college or university from gathering evidence sufficient to reach a determination as to the formal complaint or allegations therein.  </a:t>
            </a:r>
          </a:p>
          <a:p>
            <a:r>
              <a:rPr lang="en-US" dirty="0">
                <a:solidFill>
                  <a:srgbClr val="002060"/>
                </a:solidFill>
              </a:rPr>
              <a:t>And Remember  -- At the time of filing a formal complaint of Title IX sexual harassment, a complainant must be participating in or attempting to participate in the education program or activity of the college or university with which the formal complaint is filed.  </a:t>
            </a:r>
          </a:p>
          <a:p>
            <a:endParaRPr lang="en-US" dirty="0">
              <a:solidFill>
                <a:srgbClr val="002060"/>
              </a:solidFill>
            </a:endParaRPr>
          </a:p>
          <a:p>
            <a:pPr lvl="1">
              <a:buFont typeface="Wingdings" panose="05000000000000000000" pitchFamily="2" charset="2"/>
              <a:buChar char="§"/>
            </a:pPr>
            <a:endParaRPr lang="en-US" dirty="0">
              <a:solidFill>
                <a:srgbClr val="002060"/>
              </a:solidFill>
            </a:endParaRPr>
          </a:p>
          <a:p>
            <a:pPr lvl="1"/>
            <a:endParaRPr lang="en-US" dirty="0"/>
          </a:p>
          <a:p>
            <a:endParaRPr lang="en-US" dirty="0"/>
          </a:p>
        </p:txBody>
      </p:sp>
    </p:spTree>
    <p:extLst>
      <p:ext uri="{BB962C8B-B14F-4D97-AF65-F5344CB8AC3E}">
        <p14:creationId xmlns:p14="http://schemas.microsoft.com/office/powerpoint/2010/main" val="1534730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Dismissals, continued</a:t>
            </a:r>
          </a:p>
        </p:txBody>
      </p:sp>
      <p:sp>
        <p:nvSpPr>
          <p:cNvPr id="2" name="Content Placeholder 1"/>
          <p:cNvSpPr>
            <a:spLocks noGrp="1"/>
          </p:cNvSpPr>
          <p:nvPr>
            <p:ph idx="1"/>
          </p:nvPr>
        </p:nvSpPr>
        <p:spPr/>
        <p:txBody>
          <a:bodyPr>
            <a:normAutofit/>
          </a:bodyPr>
          <a:lstStyle/>
          <a:p>
            <a:r>
              <a:rPr lang="en-US" sz="2400" dirty="0">
                <a:solidFill>
                  <a:srgbClr val="002060"/>
                </a:solidFill>
              </a:rPr>
              <a:t>Must promptly notify both the complainant and the respondent of any dismissal.</a:t>
            </a:r>
          </a:p>
          <a:p>
            <a:r>
              <a:rPr lang="en-US" sz="2400" dirty="0">
                <a:solidFill>
                  <a:srgbClr val="002060"/>
                </a:solidFill>
              </a:rPr>
              <a:t>May consider other policy avenues (1B.1, student conduct, etc.).  </a:t>
            </a:r>
          </a:p>
        </p:txBody>
      </p:sp>
    </p:spTree>
    <p:extLst>
      <p:ext uri="{BB962C8B-B14F-4D97-AF65-F5344CB8AC3E}">
        <p14:creationId xmlns:p14="http://schemas.microsoft.com/office/powerpoint/2010/main" val="3989573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Investigatory Process</a:t>
            </a:r>
          </a:p>
        </p:txBody>
      </p:sp>
      <p:sp>
        <p:nvSpPr>
          <p:cNvPr id="2" name="Content Placeholder 1"/>
          <p:cNvSpPr>
            <a:spLocks noGrp="1"/>
          </p:cNvSpPr>
          <p:nvPr>
            <p:ph idx="1"/>
          </p:nvPr>
        </p:nvSpPr>
        <p:spPr/>
        <p:txBody>
          <a:bodyPr>
            <a:normAutofit/>
          </a:bodyPr>
          <a:lstStyle/>
          <a:p>
            <a:r>
              <a:rPr lang="en-US" dirty="0">
                <a:solidFill>
                  <a:srgbClr val="002060"/>
                </a:solidFill>
              </a:rPr>
              <a:t>Essentially the same as the 1B.1.1 investigatory process.  </a:t>
            </a:r>
            <a:r>
              <a:rPr lang="en-US" b="1" dirty="0">
                <a:solidFill>
                  <a:srgbClr val="002060"/>
                </a:solidFill>
              </a:rPr>
              <a:t>BUT</a:t>
            </a:r>
          </a:p>
          <a:p>
            <a:pPr lvl="1">
              <a:buFont typeface="Wingdings" panose="05000000000000000000" pitchFamily="2" charset="2"/>
              <a:buChar char="§"/>
            </a:pPr>
            <a:r>
              <a:rPr lang="en-US" dirty="0">
                <a:solidFill>
                  <a:srgbClr val="002060"/>
                </a:solidFill>
              </a:rPr>
              <a:t>Required presumption of innocence notice in notice of allegations (see template).</a:t>
            </a:r>
          </a:p>
          <a:p>
            <a:pPr lvl="1">
              <a:buFont typeface="Wingdings" panose="05000000000000000000" pitchFamily="2" charset="2"/>
              <a:buChar char="§"/>
            </a:pPr>
            <a:r>
              <a:rPr lang="en-US" dirty="0">
                <a:solidFill>
                  <a:srgbClr val="002060"/>
                </a:solidFill>
              </a:rPr>
              <a:t>Consider both inculpatory and exculpatory evidence.</a:t>
            </a:r>
          </a:p>
          <a:p>
            <a:pPr lvl="1">
              <a:buFont typeface="Wingdings" panose="05000000000000000000" pitchFamily="2" charset="2"/>
              <a:buChar char="§"/>
            </a:pPr>
            <a:r>
              <a:rPr lang="en-US" dirty="0">
                <a:solidFill>
                  <a:srgbClr val="002060"/>
                </a:solidFill>
              </a:rPr>
              <a:t>Not use questions or evidence that involve a legally recognized privilege.</a:t>
            </a:r>
          </a:p>
          <a:p>
            <a:pPr lvl="1">
              <a:buFont typeface="Wingdings" panose="05000000000000000000" pitchFamily="2" charset="2"/>
              <a:buChar char="§"/>
            </a:pPr>
            <a:r>
              <a:rPr lang="en-US" dirty="0">
                <a:solidFill>
                  <a:srgbClr val="002060"/>
                </a:solidFill>
              </a:rPr>
              <a:t>Before completing investigation report – send to both the complainant and respondent and their advisors, if any, the evidence subject for inspection and review.  Both parties must have at least 10 calendar days to submit a written response to the evidence, which must be considered before completing the report.</a:t>
            </a:r>
          </a:p>
          <a:p>
            <a:pPr marL="457200" lvl="1"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1321704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Timely Completion</a:t>
            </a:r>
          </a:p>
        </p:txBody>
      </p:sp>
      <p:sp>
        <p:nvSpPr>
          <p:cNvPr id="2" name="Content Placeholder 1"/>
          <p:cNvSpPr>
            <a:spLocks noGrp="1"/>
          </p:cNvSpPr>
          <p:nvPr>
            <p:ph idx="1"/>
          </p:nvPr>
        </p:nvSpPr>
        <p:spPr/>
        <p:txBody>
          <a:bodyPr/>
          <a:lstStyle/>
          <a:p>
            <a:r>
              <a:rPr lang="en-US" dirty="0"/>
              <a:t>Timely completion after a complaint = no strict timeline.</a:t>
            </a:r>
          </a:p>
          <a:p>
            <a:r>
              <a:rPr lang="en-US" dirty="0"/>
              <a:t>Reasonable cause for delay includes considerations such as</a:t>
            </a:r>
          </a:p>
          <a:p>
            <a:pPr lvl="1"/>
            <a:r>
              <a:rPr lang="en-US" dirty="0"/>
              <a:t>Absence of a party, an advisor, or a witness;</a:t>
            </a:r>
          </a:p>
          <a:p>
            <a:pPr lvl="1"/>
            <a:r>
              <a:rPr lang="en-US" dirty="0"/>
              <a:t>Concurrent law enforcement activity;</a:t>
            </a:r>
          </a:p>
          <a:p>
            <a:pPr lvl="1"/>
            <a:r>
              <a:rPr lang="en-US" dirty="0"/>
              <a:t>The need for language assistance or accommodation of disabilities.</a:t>
            </a:r>
          </a:p>
        </p:txBody>
      </p:sp>
    </p:spTree>
    <p:extLst>
      <p:ext uri="{BB962C8B-B14F-4D97-AF65-F5344CB8AC3E}">
        <p14:creationId xmlns:p14="http://schemas.microsoft.com/office/powerpoint/2010/main" val="1324678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Formal Hearing</a:t>
            </a:r>
          </a:p>
        </p:txBody>
      </p:sp>
      <p:sp>
        <p:nvSpPr>
          <p:cNvPr id="2" name="Content Placeholder 1"/>
          <p:cNvSpPr>
            <a:spLocks noGrp="1"/>
          </p:cNvSpPr>
          <p:nvPr>
            <p:ph idx="1"/>
          </p:nvPr>
        </p:nvSpPr>
        <p:spPr/>
        <p:txBody>
          <a:bodyPr>
            <a:normAutofit fontScale="92500" lnSpcReduction="20000"/>
          </a:bodyPr>
          <a:lstStyle/>
          <a:p>
            <a:r>
              <a:rPr lang="en-US" dirty="0">
                <a:solidFill>
                  <a:srgbClr val="002060"/>
                </a:solidFill>
              </a:rPr>
              <a:t>If complaint not resolved then:</a:t>
            </a:r>
          </a:p>
          <a:p>
            <a:pPr lvl="1">
              <a:buFont typeface="Wingdings" panose="05000000000000000000" pitchFamily="2" charset="2"/>
              <a:buChar char="§"/>
            </a:pPr>
            <a:r>
              <a:rPr lang="en-US" dirty="0">
                <a:solidFill>
                  <a:srgbClr val="002060"/>
                </a:solidFill>
              </a:rPr>
              <a:t>Prepare investigation report; and </a:t>
            </a:r>
          </a:p>
          <a:p>
            <a:pPr lvl="1">
              <a:buFont typeface="Wingdings" panose="05000000000000000000" pitchFamily="2" charset="2"/>
              <a:buChar char="§"/>
            </a:pPr>
            <a:r>
              <a:rPr lang="en-US" dirty="0">
                <a:solidFill>
                  <a:srgbClr val="002060"/>
                </a:solidFill>
              </a:rPr>
              <a:t>Refer the matter for a formal hearing.</a:t>
            </a:r>
          </a:p>
          <a:p>
            <a:pPr lvl="1">
              <a:buFont typeface="Wingdings" panose="05000000000000000000" pitchFamily="2" charset="2"/>
              <a:buChar char="§"/>
            </a:pPr>
            <a:r>
              <a:rPr lang="en-US" dirty="0">
                <a:solidFill>
                  <a:srgbClr val="002060"/>
                </a:solidFill>
              </a:rPr>
              <a:t>At least ten (10) days prior to formal hearing, parties and advisors, receive the investigation report for their review and response (consult AAG as this should be done through the Ch. 14 process).  </a:t>
            </a:r>
          </a:p>
          <a:p>
            <a:r>
              <a:rPr lang="en-US" dirty="0">
                <a:solidFill>
                  <a:srgbClr val="002060"/>
                </a:solidFill>
              </a:rPr>
              <a:t>Formal Hearings for Title IX sexual harassment complaints conducted by the Office of Administrative Hearings.</a:t>
            </a:r>
          </a:p>
          <a:p>
            <a:pPr lvl="1">
              <a:buFont typeface="Wingdings" panose="05000000000000000000" pitchFamily="2" charset="2"/>
              <a:buChar char="§"/>
            </a:pPr>
            <a:r>
              <a:rPr lang="en-US" dirty="0">
                <a:solidFill>
                  <a:srgbClr val="002060"/>
                </a:solidFill>
              </a:rPr>
              <a:t>Notify assigned Assistant Attorney General or OGC that Ch. 14 required.</a:t>
            </a:r>
          </a:p>
          <a:p>
            <a:pPr lvl="1">
              <a:buFont typeface="Wingdings" panose="05000000000000000000" pitchFamily="2" charset="2"/>
              <a:buChar char="§"/>
            </a:pPr>
            <a:r>
              <a:rPr lang="en-US" dirty="0">
                <a:solidFill>
                  <a:srgbClr val="002060"/>
                </a:solidFill>
              </a:rPr>
              <a:t>Assigned Assistant Attorney General will initiate and arrange for the Ch. 14. </a:t>
            </a:r>
          </a:p>
          <a:p>
            <a:pPr lvl="1">
              <a:buFont typeface="Wingdings" panose="05000000000000000000" pitchFamily="2" charset="2"/>
              <a:buChar char="§"/>
            </a:pPr>
            <a:r>
              <a:rPr lang="en-US" dirty="0">
                <a:solidFill>
                  <a:srgbClr val="002060"/>
                </a:solidFill>
              </a:rPr>
              <a:t>See information sheet on Ch. 14 hearings. </a:t>
            </a:r>
          </a:p>
          <a:p>
            <a:pPr lvl="1">
              <a:buFont typeface="Wingdings" panose="05000000000000000000" pitchFamily="2" charset="2"/>
              <a:buChar char="§"/>
            </a:pPr>
            <a:r>
              <a:rPr lang="en-US" dirty="0">
                <a:solidFill>
                  <a:srgbClr val="002060"/>
                </a:solidFill>
              </a:rPr>
              <a:t>Costs. </a:t>
            </a:r>
          </a:p>
        </p:txBody>
      </p:sp>
    </p:spTree>
    <p:extLst>
      <p:ext uri="{BB962C8B-B14F-4D97-AF65-F5344CB8AC3E}">
        <p14:creationId xmlns:p14="http://schemas.microsoft.com/office/powerpoint/2010/main" val="2712488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Standard of Evidence</a:t>
            </a:r>
          </a:p>
        </p:txBody>
      </p:sp>
      <p:sp>
        <p:nvSpPr>
          <p:cNvPr id="2" name="Content Placeholder 1"/>
          <p:cNvSpPr>
            <a:spLocks noGrp="1"/>
          </p:cNvSpPr>
          <p:nvPr>
            <p:ph idx="1"/>
          </p:nvPr>
        </p:nvSpPr>
        <p:spPr/>
        <p:txBody>
          <a:bodyPr>
            <a:normAutofit/>
          </a:bodyPr>
          <a:lstStyle/>
          <a:p>
            <a:r>
              <a:rPr lang="en-US" dirty="0">
                <a:solidFill>
                  <a:srgbClr val="002060"/>
                </a:solidFill>
              </a:rPr>
              <a:t>Remains preponderance of the evidence.  </a:t>
            </a:r>
          </a:p>
        </p:txBody>
      </p:sp>
    </p:spTree>
    <p:extLst>
      <p:ext uri="{BB962C8B-B14F-4D97-AF65-F5344CB8AC3E}">
        <p14:creationId xmlns:p14="http://schemas.microsoft.com/office/powerpoint/2010/main" val="4178992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Decision-maker</a:t>
            </a:r>
          </a:p>
        </p:txBody>
      </p:sp>
      <p:sp>
        <p:nvSpPr>
          <p:cNvPr id="2" name="Content Placeholder 1"/>
          <p:cNvSpPr>
            <a:spLocks noGrp="1"/>
          </p:cNvSpPr>
          <p:nvPr>
            <p:ph idx="1"/>
          </p:nvPr>
        </p:nvSpPr>
        <p:spPr/>
        <p:txBody>
          <a:bodyPr>
            <a:normAutofit fontScale="92500" lnSpcReduction="10000"/>
          </a:bodyPr>
          <a:lstStyle/>
          <a:p>
            <a:r>
              <a:rPr lang="en-US" dirty="0">
                <a:solidFill>
                  <a:srgbClr val="002060"/>
                </a:solidFill>
              </a:rPr>
              <a:t>ALJ prepares report and recommendation.</a:t>
            </a:r>
          </a:p>
          <a:p>
            <a:r>
              <a:rPr lang="en-US" dirty="0">
                <a:solidFill>
                  <a:srgbClr val="002060"/>
                </a:solidFill>
              </a:rPr>
              <a:t>Decision-maker receives report and recommendation and decides</a:t>
            </a:r>
          </a:p>
          <a:p>
            <a:pPr lvl="1">
              <a:buFont typeface="Wingdings" panose="05000000000000000000" pitchFamily="2" charset="2"/>
              <a:buChar char="§"/>
            </a:pPr>
            <a:r>
              <a:rPr lang="en-US" dirty="0">
                <a:solidFill>
                  <a:srgbClr val="002060"/>
                </a:solidFill>
              </a:rPr>
              <a:t>Whether the policy has been violated; and</a:t>
            </a:r>
          </a:p>
          <a:p>
            <a:pPr lvl="1">
              <a:buFont typeface="Wingdings" panose="05000000000000000000" pitchFamily="2" charset="2"/>
              <a:buChar char="§"/>
            </a:pPr>
            <a:r>
              <a:rPr lang="en-US" dirty="0">
                <a:solidFill>
                  <a:srgbClr val="002060"/>
                </a:solidFill>
              </a:rPr>
              <a:t>On appropriate sanctions if the policy has been violated.</a:t>
            </a:r>
          </a:p>
          <a:p>
            <a:pPr lvl="1">
              <a:buFont typeface="Wingdings" panose="05000000000000000000" pitchFamily="2" charset="2"/>
              <a:buChar char="§"/>
            </a:pPr>
            <a:r>
              <a:rPr lang="en-US" dirty="0">
                <a:solidFill>
                  <a:srgbClr val="002060"/>
                </a:solidFill>
              </a:rPr>
              <a:t>Issues a written determination that includes:</a:t>
            </a:r>
          </a:p>
          <a:p>
            <a:pPr lvl="2">
              <a:buFont typeface="Wingdings" panose="05000000000000000000" pitchFamily="2" charset="2"/>
              <a:buChar char="§"/>
            </a:pPr>
            <a:r>
              <a:rPr lang="en-US" dirty="0">
                <a:solidFill>
                  <a:srgbClr val="002060"/>
                </a:solidFill>
              </a:rPr>
              <a:t>Identification of allegations;</a:t>
            </a:r>
          </a:p>
          <a:p>
            <a:pPr lvl="2">
              <a:buFont typeface="Wingdings" panose="05000000000000000000" pitchFamily="2" charset="2"/>
              <a:buChar char="§"/>
            </a:pPr>
            <a:r>
              <a:rPr lang="en-US" dirty="0">
                <a:solidFill>
                  <a:srgbClr val="002060"/>
                </a:solidFill>
              </a:rPr>
              <a:t>Description of procedural steps;</a:t>
            </a:r>
          </a:p>
          <a:p>
            <a:pPr lvl="2">
              <a:buFont typeface="Wingdings" panose="05000000000000000000" pitchFamily="2" charset="2"/>
              <a:buChar char="§"/>
            </a:pPr>
            <a:r>
              <a:rPr lang="en-US" dirty="0">
                <a:solidFill>
                  <a:srgbClr val="002060"/>
                </a:solidFill>
              </a:rPr>
              <a:t>Findings of fact supporting the determination;</a:t>
            </a:r>
          </a:p>
          <a:p>
            <a:pPr lvl="2">
              <a:buFont typeface="Wingdings" panose="05000000000000000000" pitchFamily="2" charset="2"/>
              <a:buChar char="§"/>
            </a:pPr>
            <a:r>
              <a:rPr lang="en-US" dirty="0">
                <a:solidFill>
                  <a:srgbClr val="002060"/>
                </a:solidFill>
              </a:rPr>
              <a:t>Conclusions as to responsibility and any sanctions</a:t>
            </a:r>
          </a:p>
          <a:p>
            <a:pPr lvl="2">
              <a:buFont typeface="Wingdings" panose="05000000000000000000" pitchFamily="2" charset="2"/>
              <a:buChar char="§"/>
            </a:pPr>
            <a:r>
              <a:rPr lang="en-US" dirty="0">
                <a:solidFill>
                  <a:srgbClr val="002060"/>
                </a:solidFill>
              </a:rPr>
              <a:t>Procedures for appeal.</a:t>
            </a:r>
          </a:p>
          <a:p>
            <a:pPr lvl="1">
              <a:buFont typeface="Wingdings" panose="05000000000000000000" pitchFamily="2" charset="2"/>
              <a:buChar char="§"/>
            </a:pPr>
            <a:r>
              <a:rPr lang="en-US" dirty="0">
                <a:solidFill>
                  <a:srgbClr val="002060"/>
                </a:solidFill>
              </a:rPr>
              <a:t>The required elements may be satisfied by adopting all or portions of the report and recommendation.  </a:t>
            </a:r>
          </a:p>
        </p:txBody>
      </p:sp>
    </p:spTree>
    <p:extLst>
      <p:ext uri="{BB962C8B-B14F-4D97-AF65-F5344CB8AC3E}">
        <p14:creationId xmlns:p14="http://schemas.microsoft.com/office/powerpoint/2010/main" val="1065073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Appeals</a:t>
            </a:r>
          </a:p>
        </p:txBody>
      </p:sp>
      <p:sp>
        <p:nvSpPr>
          <p:cNvPr id="2" name="Content Placeholder 1"/>
          <p:cNvSpPr>
            <a:spLocks noGrp="1"/>
          </p:cNvSpPr>
          <p:nvPr>
            <p:ph idx="1"/>
          </p:nvPr>
        </p:nvSpPr>
        <p:spPr/>
        <p:txBody>
          <a:bodyPr/>
          <a:lstStyle/>
          <a:p>
            <a:r>
              <a:rPr lang="en-US" dirty="0">
                <a:solidFill>
                  <a:srgbClr val="002060"/>
                </a:solidFill>
              </a:rPr>
              <a:t>Within ten (10) calendar days.</a:t>
            </a:r>
          </a:p>
          <a:p>
            <a:r>
              <a:rPr lang="en-US" dirty="0">
                <a:solidFill>
                  <a:srgbClr val="002060"/>
                </a:solidFill>
              </a:rPr>
              <a:t>Both parties may appeal final decision and an appeal of a dismissal of a formal complaint.</a:t>
            </a:r>
          </a:p>
          <a:p>
            <a:r>
              <a:rPr lang="en-US" dirty="0">
                <a:solidFill>
                  <a:srgbClr val="002060"/>
                </a:solidFill>
              </a:rPr>
              <a:t>Grounds for appeal</a:t>
            </a:r>
          </a:p>
          <a:p>
            <a:pPr lvl="1"/>
            <a:r>
              <a:rPr lang="en-US" dirty="0">
                <a:solidFill>
                  <a:srgbClr val="002060"/>
                </a:solidFill>
              </a:rPr>
              <a:t>Procedural irregularity;</a:t>
            </a:r>
          </a:p>
          <a:p>
            <a:pPr lvl="1"/>
            <a:r>
              <a:rPr lang="en-US" dirty="0">
                <a:solidFill>
                  <a:srgbClr val="002060"/>
                </a:solidFill>
              </a:rPr>
              <a:t>New evidence;</a:t>
            </a:r>
          </a:p>
          <a:p>
            <a:pPr lvl="1"/>
            <a:r>
              <a:rPr lang="en-US" dirty="0">
                <a:solidFill>
                  <a:srgbClr val="002060"/>
                </a:solidFill>
              </a:rPr>
              <a:t>Conflict of interest. </a:t>
            </a:r>
          </a:p>
        </p:txBody>
      </p:sp>
    </p:spTree>
    <p:extLst>
      <p:ext uri="{BB962C8B-B14F-4D97-AF65-F5344CB8AC3E}">
        <p14:creationId xmlns:p14="http://schemas.microsoft.com/office/powerpoint/2010/main" val="3556134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When Student Discipline Final</a:t>
            </a:r>
          </a:p>
        </p:txBody>
      </p:sp>
      <p:sp>
        <p:nvSpPr>
          <p:cNvPr id="2" name="Content Placeholder 1"/>
          <p:cNvSpPr>
            <a:spLocks noGrp="1"/>
          </p:cNvSpPr>
          <p:nvPr>
            <p:ph idx="1"/>
          </p:nvPr>
        </p:nvSpPr>
        <p:spPr/>
        <p:txBody>
          <a:bodyPr/>
          <a:lstStyle/>
          <a:p>
            <a:r>
              <a:rPr lang="en-US" dirty="0"/>
              <a:t>Either</a:t>
            </a:r>
          </a:p>
          <a:p>
            <a:pPr lvl="1"/>
            <a:r>
              <a:rPr lang="en-US" dirty="0"/>
              <a:t>Date of written determination on appeal; or</a:t>
            </a:r>
          </a:p>
          <a:p>
            <a:pPr lvl="1"/>
            <a:r>
              <a:rPr lang="en-US" dirty="0"/>
              <a:t>If no appeal, the date on which the appeal would no longer be timely.</a:t>
            </a:r>
          </a:p>
        </p:txBody>
      </p:sp>
    </p:spTree>
    <p:extLst>
      <p:ext uri="{BB962C8B-B14F-4D97-AF65-F5344CB8AC3E}">
        <p14:creationId xmlns:p14="http://schemas.microsoft.com/office/powerpoint/2010/main" val="1325500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What Is Title IX?</a:t>
            </a:r>
          </a:p>
        </p:txBody>
      </p:sp>
      <p:sp>
        <p:nvSpPr>
          <p:cNvPr id="2" name="Content Placeholder 1"/>
          <p:cNvSpPr>
            <a:spLocks noGrp="1"/>
          </p:cNvSpPr>
          <p:nvPr>
            <p:ph idx="1"/>
          </p:nvPr>
        </p:nvSpPr>
        <p:spPr/>
        <p:txBody>
          <a:bodyPr>
            <a:normAutofit/>
          </a:bodyPr>
          <a:lstStyle/>
          <a:p>
            <a:r>
              <a:rPr lang="en-US" dirty="0">
                <a:solidFill>
                  <a:srgbClr val="002060"/>
                </a:solidFill>
              </a:rPr>
              <a:t>Title IX is a federal civil rights law enacted to eradicate sex discrimination, in general, in all facets of the educational setting</a:t>
            </a:r>
          </a:p>
          <a:p>
            <a:r>
              <a:rPr lang="en-US" dirty="0">
                <a:solidFill>
                  <a:srgbClr val="002060"/>
                </a:solidFill>
              </a:rPr>
              <a:t>By accepting federal funds, institutions agree not to discriminate on the basis of sex or allow the separation of the sexes in curriculum and extracurricular activities, unless permitted by the statute</a:t>
            </a:r>
          </a:p>
          <a:p>
            <a:r>
              <a:rPr lang="en-US" dirty="0">
                <a:solidFill>
                  <a:srgbClr val="002060"/>
                </a:solidFill>
              </a:rPr>
              <a:t>Failure to comply may result in liability on the part of the institution</a:t>
            </a:r>
          </a:p>
          <a:p>
            <a:endParaRPr lang="en-US" dirty="0"/>
          </a:p>
        </p:txBody>
      </p:sp>
    </p:spTree>
    <p:extLst>
      <p:ext uri="{BB962C8B-B14F-4D97-AF65-F5344CB8AC3E}">
        <p14:creationId xmlns:p14="http://schemas.microsoft.com/office/powerpoint/2010/main" val="2426120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Advisors</a:t>
            </a:r>
          </a:p>
        </p:txBody>
      </p:sp>
      <p:sp>
        <p:nvSpPr>
          <p:cNvPr id="2" name="Content Placeholder 1"/>
          <p:cNvSpPr>
            <a:spLocks noGrp="1"/>
          </p:cNvSpPr>
          <p:nvPr>
            <p:ph idx="1"/>
          </p:nvPr>
        </p:nvSpPr>
        <p:spPr/>
        <p:txBody>
          <a:bodyPr>
            <a:normAutofit/>
          </a:bodyPr>
          <a:lstStyle/>
          <a:p>
            <a:r>
              <a:rPr lang="en-US" dirty="0"/>
              <a:t>Process Advisors</a:t>
            </a:r>
          </a:p>
          <a:p>
            <a:pPr lvl="1"/>
            <a:r>
              <a:rPr lang="en-US" dirty="0"/>
              <a:t>Both complainant and respondent may have an advisor of their choice;</a:t>
            </a:r>
          </a:p>
          <a:p>
            <a:pPr lvl="1"/>
            <a:r>
              <a:rPr lang="en-US" dirty="0"/>
              <a:t>Campus will provide if either party does not have their own.</a:t>
            </a:r>
          </a:p>
          <a:p>
            <a:r>
              <a:rPr lang="en-US" dirty="0"/>
              <a:t>Advisors at the Ch. 14 Hearing. </a:t>
            </a:r>
          </a:p>
          <a:p>
            <a:pPr lvl="1"/>
            <a:r>
              <a:rPr lang="en-US" dirty="0"/>
              <a:t>Both complainant and respondent may have an advisor of their choice. </a:t>
            </a:r>
          </a:p>
          <a:p>
            <a:pPr lvl="1"/>
            <a:r>
              <a:rPr lang="en-US" dirty="0"/>
              <a:t>Campus will provide if either party does not have their own.  </a:t>
            </a:r>
          </a:p>
        </p:txBody>
      </p:sp>
    </p:spTree>
    <p:extLst>
      <p:ext uri="{BB962C8B-B14F-4D97-AF65-F5344CB8AC3E}">
        <p14:creationId xmlns:p14="http://schemas.microsoft.com/office/powerpoint/2010/main" val="3791466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Education and Training</a:t>
            </a:r>
          </a:p>
        </p:txBody>
      </p:sp>
      <p:sp>
        <p:nvSpPr>
          <p:cNvPr id="2" name="Content Placeholder 1"/>
          <p:cNvSpPr>
            <a:spLocks noGrp="1"/>
          </p:cNvSpPr>
          <p:nvPr>
            <p:ph idx="1"/>
          </p:nvPr>
        </p:nvSpPr>
        <p:spPr/>
        <p:txBody>
          <a:bodyPr/>
          <a:lstStyle/>
          <a:p>
            <a:r>
              <a:rPr lang="en-US" dirty="0">
                <a:solidFill>
                  <a:srgbClr val="002060"/>
                </a:solidFill>
              </a:rPr>
              <a:t>Any materials used to train Title IX Coordinators, investigators, decision-makers, and any person who facilitates an informal resolution process, must be made publically available on the college or university’s website.  </a:t>
            </a:r>
          </a:p>
        </p:txBody>
      </p:sp>
    </p:spTree>
    <p:extLst>
      <p:ext uri="{BB962C8B-B14F-4D97-AF65-F5344CB8AC3E}">
        <p14:creationId xmlns:p14="http://schemas.microsoft.com/office/powerpoint/2010/main" val="1195505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Document Retention</a:t>
            </a:r>
          </a:p>
        </p:txBody>
      </p:sp>
      <p:sp>
        <p:nvSpPr>
          <p:cNvPr id="2" name="Content Placeholder 1"/>
          <p:cNvSpPr>
            <a:spLocks noGrp="1"/>
          </p:cNvSpPr>
          <p:nvPr>
            <p:ph idx="1"/>
          </p:nvPr>
        </p:nvSpPr>
        <p:spPr/>
        <p:txBody>
          <a:bodyPr/>
          <a:lstStyle/>
          <a:p>
            <a:r>
              <a:rPr lang="en-US" dirty="0">
                <a:solidFill>
                  <a:srgbClr val="002060"/>
                </a:solidFill>
              </a:rPr>
              <a:t>7 years. </a:t>
            </a:r>
          </a:p>
        </p:txBody>
      </p:sp>
    </p:spTree>
    <p:extLst>
      <p:ext uri="{BB962C8B-B14F-4D97-AF65-F5344CB8AC3E}">
        <p14:creationId xmlns:p14="http://schemas.microsoft.com/office/powerpoint/2010/main" val="2802255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title" idx="4294967295"/>
          </p:nvPr>
        </p:nvSpPr>
        <p:spPr>
          <a:xfrm>
            <a:off x="609600" y="1600200"/>
            <a:ext cx="10972800" cy="4343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0" i="0" u="none" strike="noStrike" kern="1200" cap="none" spc="0" normalizeH="0" baseline="0" noProof="0" dirty="0">
                <a:ln>
                  <a:noFill/>
                </a:ln>
                <a:solidFill>
                  <a:schemeClr val="tx2"/>
                </a:solidFill>
                <a:effectLst/>
                <a:uLnTx/>
                <a:uFillTx/>
                <a:latin typeface="+mn-lt"/>
                <a:ea typeface="+mn-ea"/>
                <a:cs typeface="+mn-cs"/>
              </a:rPr>
              <a:t>DEEPER DIVE ON INTAKE</a:t>
            </a:r>
          </a:p>
        </p:txBody>
      </p:sp>
    </p:spTree>
    <p:extLst>
      <p:ext uri="{BB962C8B-B14F-4D97-AF65-F5344CB8AC3E}">
        <p14:creationId xmlns:p14="http://schemas.microsoft.com/office/powerpoint/2010/main" val="3634581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Intake</a:t>
            </a:r>
          </a:p>
        </p:txBody>
      </p:sp>
      <p:sp>
        <p:nvSpPr>
          <p:cNvPr id="2" name="Content Placeholder 1"/>
          <p:cNvSpPr>
            <a:spLocks noGrp="1"/>
          </p:cNvSpPr>
          <p:nvPr>
            <p:ph idx="1"/>
          </p:nvPr>
        </p:nvSpPr>
        <p:spPr/>
        <p:txBody>
          <a:bodyPr>
            <a:normAutofit/>
          </a:bodyPr>
          <a:lstStyle/>
          <a:p>
            <a:r>
              <a:rPr lang="en-US" dirty="0"/>
              <a:t>Initial thoughts on jurisdiction, mandatory, and discretionary dismissals.</a:t>
            </a:r>
          </a:p>
          <a:p>
            <a:r>
              <a:rPr lang="en-US" dirty="0"/>
              <a:t>Explain formal complaint process for Title IX sexual harassment.</a:t>
            </a:r>
          </a:p>
          <a:p>
            <a:r>
              <a:rPr lang="en-US" dirty="0"/>
              <a:t>Discuss policy options with complainants.</a:t>
            </a:r>
          </a:p>
          <a:p>
            <a:r>
              <a:rPr lang="en-US" dirty="0"/>
              <a:t>Consider wishes of complainant but also interest of the college or university. </a:t>
            </a:r>
          </a:p>
          <a:p>
            <a:r>
              <a:rPr lang="en-US" dirty="0"/>
              <a:t>Remember basic legal responsibility = deliberate indifferent standard.</a:t>
            </a:r>
          </a:p>
          <a:p>
            <a:pPr marL="0" indent="0">
              <a:buNone/>
            </a:pPr>
            <a:r>
              <a:rPr lang="en-US" dirty="0"/>
              <a:t> </a:t>
            </a:r>
          </a:p>
        </p:txBody>
      </p:sp>
    </p:spTree>
    <p:extLst>
      <p:ext uri="{BB962C8B-B14F-4D97-AF65-F5344CB8AC3E}">
        <p14:creationId xmlns:p14="http://schemas.microsoft.com/office/powerpoint/2010/main" val="3930421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Notice of Allegations</a:t>
            </a:r>
          </a:p>
        </p:txBody>
      </p:sp>
      <p:sp>
        <p:nvSpPr>
          <p:cNvPr id="2" name="Content Placeholder 1"/>
          <p:cNvSpPr>
            <a:spLocks noGrp="1"/>
          </p:cNvSpPr>
          <p:nvPr>
            <p:ph idx="1"/>
          </p:nvPr>
        </p:nvSpPr>
        <p:spPr/>
        <p:txBody>
          <a:bodyPr>
            <a:normAutofit/>
          </a:bodyPr>
          <a:lstStyle/>
          <a:p>
            <a:r>
              <a:rPr lang="en-US" dirty="0">
                <a:solidFill>
                  <a:srgbClr val="002060"/>
                </a:solidFill>
              </a:rPr>
              <a:t>Upon formal complaint, provide written notice to both parties including:</a:t>
            </a:r>
          </a:p>
          <a:p>
            <a:pPr lvl="1">
              <a:buFont typeface="Wingdings" panose="05000000000000000000" pitchFamily="2" charset="2"/>
              <a:buChar char="§"/>
            </a:pPr>
            <a:r>
              <a:rPr lang="en-US" dirty="0">
                <a:solidFill>
                  <a:srgbClr val="002060"/>
                </a:solidFill>
              </a:rPr>
              <a:t>Statements that:</a:t>
            </a:r>
          </a:p>
          <a:p>
            <a:pPr lvl="2"/>
            <a:r>
              <a:rPr lang="en-US" dirty="0">
                <a:solidFill>
                  <a:srgbClr val="002060"/>
                </a:solidFill>
              </a:rPr>
              <a:t>Respondent is presumed not responsible</a:t>
            </a:r>
          </a:p>
          <a:p>
            <a:pPr lvl="2"/>
            <a:r>
              <a:rPr lang="en-US" dirty="0">
                <a:solidFill>
                  <a:srgbClr val="002060"/>
                </a:solidFill>
              </a:rPr>
              <a:t>Determination of responsibility is made at the conclusion of the 1B.3.1 process</a:t>
            </a:r>
          </a:p>
          <a:p>
            <a:pPr lvl="2"/>
            <a:r>
              <a:rPr lang="en-US" dirty="0">
                <a:solidFill>
                  <a:srgbClr val="002060"/>
                </a:solidFill>
              </a:rPr>
              <a:t>Right to advisor of choice who may be but is not required to be an attorney</a:t>
            </a:r>
          </a:p>
          <a:p>
            <a:pPr lvl="2"/>
            <a:r>
              <a:rPr lang="en-US" dirty="0">
                <a:solidFill>
                  <a:srgbClr val="002060"/>
                </a:solidFill>
              </a:rPr>
              <a:t>Parties may inspect and review evidence</a:t>
            </a:r>
          </a:p>
          <a:p>
            <a:pPr lvl="2"/>
            <a:r>
              <a:rPr lang="en-US" dirty="0">
                <a:solidFill>
                  <a:srgbClr val="002060"/>
                </a:solidFill>
              </a:rPr>
              <a:t>Inform parties of prohibiting knowingly making false statements</a:t>
            </a:r>
          </a:p>
          <a:p>
            <a:pPr marL="914400" lvl="2" indent="0">
              <a:buNone/>
            </a:pPr>
            <a:endParaRPr lang="en-US" dirty="0"/>
          </a:p>
        </p:txBody>
      </p:sp>
    </p:spTree>
    <p:extLst>
      <p:ext uri="{BB962C8B-B14F-4D97-AF65-F5344CB8AC3E}">
        <p14:creationId xmlns:p14="http://schemas.microsoft.com/office/powerpoint/2010/main" val="3891085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Interim Actions - Emergency Removal</a:t>
            </a:r>
          </a:p>
        </p:txBody>
      </p:sp>
      <p:sp>
        <p:nvSpPr>
          <p:cNvPr id="2" name="Content Placeholder 1"/>
          <p:cNvSpPr>
            <a:spLocks noGrp="1"/>
          </p:cNvSpPr>
          <p:nvPr>
            <p:ph idx="1"/>
          </p:nvPr>
        </p:nvSpPr>
        <p:spPr/>
        <p:txBody>
          <a:bodyPr/>
          <a:lstStyle/>
          <a:p>
            <a:r>
              <a:rPr lang="en-US" dirty="0">
                <a:solidFill>
                  <a:srgbClr val="002060"/>
                </a:solidFill>
              </a:rPr>
              <a:t>Institution may remove a respondent from the education program or activity on an emergency basis if institution:</a:t>
            </a:r>
          </a:p>
          <a:p>
            <a:pPr lvl="1">
              <a:buFont typeface="Wingdings" panose="05000000000000000000" pitchFamily="2" charset="2"/>
              <a:buChar char="§"/>
            </a:pPr>
            <a:r>
              <a:rPr lang="en-US" dirty="0">
                <a:solidFill>
                  <a:srgbClr val="002060"/>
                </a:solidFill>
              </a:rPr>
              <a:t>Undertakes an individualized safety and risk analysis;</a:t>
            </a:r>
          </a:p>
          <a:p>
            <a:pPr lvl="1">
              <a:buFont typeface="Wingdings" panose="05000000000000000000" pitchFamily="2" charset="2"/>
              <a:buChar char="§"/>
            </a:pPr>
            <a:r>
              <a:rPr lang="en-US" dirty="0">
                <a:solidFill>
                  <a:srgbClr val="002060"/>
                </a:solidFill>
              </a:rPr>
              <a:t>Determines that an immediate threat to the physical health or safety of any student or other individual arising from the allegations justifies removal; and</a:t>
            </a:r>
          </a:p>
          <a:p>
            <a:pPr lvl="1">
              <a:buFont typeface="Wingdings" panose="05000000000000000000" pitchFamily="2" charset="2"/>
              <a:buChar char="§"/>
            </a:pPr>
            <a:r>
              <a:rPr lang="en-US" dirty="0">
                <a:solidFill>
                  <a:srgbClr val="002060"/>
                </a:solidFill>
              </a:rPr>
              <a:t>Provides the respondent with notice and an opportunity to challenge the decision immediately following removal</a:t>
            </a:r>
          </a:p>
          <a:p>
            <a:endParaRPr lang="en-US" dirty="0">
              <a:solidFill>
                <a:srgbClr val="002060"/>
              </a:solidFill>
            </a:endParaRPr>
          </a:p>
        </p:txBody>
      </p:sp>
    </p:spTree>
    <p:extLst>
      <p:ext uri="{BB962C8B-B14F-4D97-AF65-F5344CB8AC3E}">
        <p14:creationId xmlns:p14="http://schemas.microsoft.com/office/powerpoint/2010/main" val="4232615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800" b="1" i="0" u="none" strike="noStrike" kern="1200" cap="none" spc="0" normalizeH="0" baseline="0" noProof="0" dirty="0">
                <a:ln>
                  <a:noFill/>
                </a:ln>
                <a:solidFill>
                  <a:srgbClr val="002060"/>
                </a:solidFill>
                <a:effectLst/>
                <a:uLnTx/>
                <a:uFillTx/>
                <a:latin typeface="+mn-lt"/>
                <a:ea typeface="+mn-ea"/>
                <a:cs typeface="+mn-cs"/>
              </a:rPr>
              <a:t>Offering Supportive Measures</a:t>
            </a:r>
          </a:p>
        </p:txBody>
      </p:sp>
      <p:sp>
        <p:nvSpPr>
          <p:cNvPr id="2" name="Content Placeholder 1"/>
          <p:cNvSpPr>
            <a:spLocks noGrp="1"/>
          </p:cNvSpPr>
          <p:nvPr>
            <p:ph idx="1"/>
          </p:nvPr>
        </p:nvSpPr>
        <p:spPr/>
        <p:txBody>
          <a:bodyPr/>
          <a:lstStyle/>
          <a:p>
            <a:r>
              <a:rPr lang="en-US" dirty="0">
                <a:solidFill>
                  <a:srgbClr val="002060"/>
                </a:solidFill>
              </a:rPr>
              <a:t>Non-disciplinary, non-punitive individualized services</a:t>
            </a:r>
          </a:p>
          <a:p>
            <a:r>
              <a:rPr lang="en-US" dirty="0">
                <a:solidFill>
                  <a:srgbClr val="002060"/>
                </a:solidFill>
              </a:rPr>
              <a:t>Offered as appropriate, as reasonably available, and without fee or charge to complainant or respondent</a:t>
            </a:r>
          </a:p>
          <a:p>
            <a:r>
              <a:rPr lang="en-US" dirty="0">
                <a:solidFill>
                  <a:srgbClr val="002060"/>
                </a:solidFill>
              </a:rPr>
              <a:t>Before or after the filing of a formal complaint or where no formal complaint has been filed</a:t>
            </a:r>
          </a:p>
        </p:txBody>
      </p:sp>
    </p:spTree>
    <p:extLst>
      <p:ext uri="{BB962C8B-B14F-4D97-AF65-F5344CB8AC3E}">
        <p14:creationId xmlns:p14="http://schemas.microsoft.com/office/powerpoint/2010/main" val="8477896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000" b="1" i="0" u="none" strike="noStrike" kern="1200" cap="none" spc="0" normalizeH="0" baseline="0" noProof="0" dirty="0">
                <a:ln>
                  <a:noFill/>
                </a:ln>
                <a:solidFill>
                  <a:srgbClr val="002060"/>
                </a:solidFill>
                <a:effectLst/>
                <a:uLnTx/>
                <a:uFillTx/>
                <a:latin typeface="+mn-lt"/>
                <a:ea typeface="+mn-ea"/>
                <a:cs typeface="+mn-cs"/>
              </a:rPr>
              <a:t>Offering Supportive Measures (continued)</a:t>
            </a:r>
          </a:p>
        </p:txBody>
      </p:sp>
      <p:sp>
        <p:nvSpPr>
          <p:cNvPr id="2" name="Content Placeholder 1"/>
          <p:cNvSpPr>
            <a:spLocks noGrp="1"/>
          </p:cNvSpPr>
          <p:nvPr>
            <p:ph idx="1"/>
          </p:nvPr>
        </p:nvSpPr>
        <p:spPr/>
        <p:txBody>
          <a:bodyPr>
            <a:normAutofit/>
          </a:bodyPr>
          <a:lstStyle/>
          <a:p>
            <a:r>
              <a:rPr lang="en-US" dirty="0">
                <a:solidFill>
                  <a:srgbClr val="002060"/>
                </a:solidFill>
              </a:rPr>
              <a:t>Designed to restore or preserve equal access to education program or activity, without unreasonably burdening the other party</a:t>
            </a:r>
          </a:p>
          <a:p>
            <a:r>
              <a:rPr lang="en-US" dirty="0">
                <a:solidFill>
                  <a:srgbClr val="002060"/>
                </a:solidFill>
              </a:rPr>
              <a:t>Includes measures designed to protect safety</a:t>
            </a:r>
          </a:p>
          <a:p>
            <a:pPr lvl="1">
              <a:buFont typeface="Wingdings" panose="05000000000000000000" pitchFamily="2" charset="2"/>
              <a:buChar char="§"/>
            </a:pPr>
            <a:r>
              <a:rPr lang="en-US" dirty="0">
                <a:solidFill>
                  <a:srgbClr val="002060"/>
                </a:solidFill>
              </a:rPr>
              <a:t> Of all parties</a:t>
            </a:r>
          </a:p>
          <a:p>
            <a:pPr lvl="1">
              <a:buFont typeface="Wingdings" panose="05000000000000000000" pitchFamily="2" charset="2"/>
              <a:buChar char="§"/>
            </a:pPr>
            <a:r>
              <a:rPr lang="en-US" dirty="0">
                <a:solidFill>
                  <a:srgbClr val="002060"/>
                </a:solidFill>
              </a:rPr>
              <a:t>Educational environment</a:t>
            </a:r>
          </a:p>
          <a:p>
            <a:pPr lvl="1">
              <a:buFont typeface="Wingdings" panose="05000000000000000000" pitchFamily="2" charset="2"/>
              <a:buChar char="§"/>
            </a:pPr>
            <a:r>
              <a:rPr lang="en-US" dirty="0">
                <a:solidFill>
                  <a:srgbClr val="002060"/>
                </a:solidFill>
              </a:rPr>
              <a:t>Deter sexual harassment </a:t>
            </a:r>
          </a:p>
          <a:p>
            <a:r>
              <a:rPr lang="en-US" dirty="0">
                <a:solidFill>
                  <a:srgbClr val="002060"/>
                </a:solidFill>
              </a:rPr>
              <a:t>Must maintain as confidential as long as confidentiality does not impact ability of the institution to provide measures</a:t>
            </a:r>
          </a:p>
          <a:p>
            <a:pPr lvl="1"/>
            <a:endParaRPr lang="en-US" dirty="0"/>
          </a:p>
          <a:p>
            <a:pPr marL="457200" lvl="1" indent="0">
              <a:buNone/>
            </a:pPr>
            <a:endParaRPr lang="en-US" dirty="0"/>
          </a:p>
        </p:txBody>
      </p:sp>
    </p:spTree>
    <p:extLst>
      <p:ext uri="{BB962C8B-B14F-4D97-AF65-F5344CB8AC3E}">
        <p14:creationId xmlns:p14="http://schemas.microsoft.com/office/powerpoint/2010/main" val="12932833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Informal Resolution Option</a:t>
            </a:r>
          </a:p>
        </p:txBody>
      </p:sp>
      <p:sp>
        <p:nvSpPr>
          <p:cNvPr id="2" name="Content Placeholder 1"/>
          <p:cNvSpPr>
            <a:spLocks noGrp="1"/>
          </p:cNvSpPr>
          <p:nvPr>
            <p:ph idx="1"/>
          </p:nvPr>
        </p:nvSpPr>
        <p:spPr/>
        <p:txBody>
          <a:bodyPr>
            <a:normAutofit/>
          </a:bodyPr>
          <a:lstStyle/>
          <a:p>
            <a:r>
              <a:rPr lang="en-US" dirty="0">
                <a:solidFill>
                  <a:srgbClr val="002060"/>
                </a:solidFill>
              </a:rPr>
              <a:t>May never require the parties to participate in an informal resolution process</a:t>
            </a:r>
          </a:p>
          <a:p>
            <a:r>
              <a:rPr lang="en-US" dirty="0">
                <a:solidFill>
                  <a:srgbClr val="002060"/>
                </a:solidFill>
              </a:rPr>
              <a:t>May not condition enrollment/continuing enrollment, employment/continuing employment, or enjoyment of any other right on waiver of the right to an investigation and adjunction of formal complaint.</a:t>
            </a:r>
          </a:p>
          <a:p>
            <a:r>
              <a:rPr lang="en-US" dirty="0">
                <a:solidFill>
                  <a:srgbClr val="002060"/>
                </a:solidFill>
              </a:rPr>
              <a:t>May not offer or facilitate informal resolution to resolve allegations that an employee sexually harassed a student</a:t>
            </a:r>
          </a:p>
        </p:txBody>
      </p:sp>
    </p:spTree>
    <p:extLst>
      <p:ext uri="{BB962C8B-B14F-4D97-AF65-F5344CB8AC3E}">
        <p14:creationId xmlns:p14="http://schemas.microsoft.com/office/powerpoint/2010/main" val="3990143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Title IX</a:t>
            </a:r>
          </a:p>
        </p:txBody>
      </p:sp>
      <p:sp>
        <p:nvSpPr>
          <p:cNvPr id="2" name="Content Placeholder 1"/>
          <p:cNvSpPr>
            <a:spLocks noGrp="1"/>
          </p:cNvSpPr>
          <p:nvPr>
            <p:ph idx="1"/>
          </p:nvPr>
        </p:nvSpPr>
        <p:spPr/>
        <p:txBody>
          <a:bodyPr/>
          <a:lstStyle/>
          <a:p>
            <a:r>
              <a:rPr lang="en-US" dirty="0">
                <a:solidFill>
                  <a:srgbClr val="002060"/>
                </a:solidFill>
              </a:rPr>
              <a:t>No person in the United States shall, on the basis of sex, be excluded from participation in, be denied the benefits of, or be subjected to discrimination under any education program or activity receiving federal financial assistance.</a:t>
            </a:r>
          </a:p>
          <a:p>
            <a:pPr lvl="4">
              <a:buFont typeface="Wingdings" panose="05000000000000000000" pitchFamily="2" charset="2"/>
              <a:buChar char="§"/>
            </a:pPr>
            <a:r>
              <a:rPr lang="en-US" i="1" dirty="0">
                <a:solidFill>
                  <a:srgbClr val="002060"/>
                </a:solidFill>
              </a:rPr>
              <a:t>20 U.S.C. §1681 (1972)</a:t>
            </a:r>
            <a:endParaRPr lang="en-US" dirty="0">
              <a:solidFill>
                <a:srgbClr val="002060"/>
              </a:solidFill>
            </a:endParaRPr>
          </a:p>
        </p:txBody>
      </p:sp>
    </p:spTree>
    <p:extLst>
      <p:ext uri="{BB962C8B-B14F-4D97-AF65-F5344CB8AC3E}">
        <p14:creationId xmlns:p14="http://schemas.microsoft.com/office/powerpoint/2010/main" val="2224236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Informal Resolution (cont.)</a:t>
            </a:r>
          </a:p>
        </p:txBody>
      </p:sp>
      <p:sp>
        <p:nvSpPr>
          <p:cNvPr id="2" name="Content Placeholder 1"/>
          <p:cNvSpPr>
            <a:spLocks noGrp="1"/>
          </p:cNvSpPr>
          <p:nvPr>
            <p:ph idx="1"/>
          </p:nvPr>
        </p:nvSpPr>
        <p:spPr/>
        <p:txBody>
          <a:bodyPr>
            <a:normAutofit/>
          </a:bodyPr>
          <a:lstStyle/>
          <a:p>
            <a:r>
              <a:rPr lang="en-US" dirty="0">
                <a:solidFill>
                  <a:srgbClr val="002060"/>
                </a:solidFill>
              </a:rPr>
              <a:t>Any time prior to determination, may facilitate informal resolution process if:</a:t>
            </a:r>
          </a:p>
          <a:p>
            <a:pPr lvl="1">
              <a:buFont typeface="Wingdings" panose="05000000000000000000" pitchFamily="2" charset="2"/>
              <a:buChar char="§"/>
            </a:pPr>
            <a:r>
              <a:rPr lang="en-US" dirty="0">
                <a:solidFill>
                  <a:srgbClr val="002060"/>
                </a:solidFill>
              </a:rPr>
              <a:t>Provide parties with written notice disclosing</a:t>
            </a:r>
          </a:p>
          <a:p>
            <a:pPr lvl="2"/>
            <a:r>
              <a:rPr lang="en-US" dirty="0">
                <a:solidFill>
                  <a:srgbClr val="002060"/>
                </a:solidFill>
              </a:rPr>
              <a:t>Allegations</a:t>
            </a:r>
          </a:p>
          <a:p>
            <a:pPr lvl="2"/>
            <a:r>
              <a:rPr lang="en-US" dirty="0">
                <a:solidFill>
                  <a:srgbClr val="002060"/>
                </a:solidFill>
              </a:rPr>
              <a:t>Requirement of the informal resolution process including circumstances when it precludes the parties from resuming a formal complaint for the same allegations</a:t>
            </a:r>
          </a:p>
          <a:p>
            <a:pPr lvl="2"/>
            <a:r>
              <a:rPr lang="en-US" dirty="0">
                <a:solidFill>
                  <a:srgbClr val="002060"/>
                </a:solidFill>
              </a:rPr>
              <a:t>Consequences resulting from participating in the informal resolution process, including records that are maintained and could be shared</a:t>
            </a:r>
          </a:p>
          <a:p>
            <a:pPr lvl="2"/>
            <a:r>
              <a:rPr lang="en-US" dirty="0">
                <a:solidFill>
                  <a:srgbClr val="002060"/>
                </a:solidFill>
              </a:rPr>
              <a:t>Obtain parties’ voluntary written consent to informal process</a:t>
            </a:r>
          </a:p>
        </p:txBody>
      </p:sp>
    </p:spTree>
    <p:extLst>
      <p:ext uri="{BB962C8B-B14F-4D97-AF65-F5344CB8AC3E}">
        <p14:creationId xmlns:p14="http://schemas.microsoft.com/office/powerpoint/2010/main" val="30454872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Conclusion of the Interview</a:t>
            </a:r>
          </a:p>
        </p:txBody>
      </p:sp>
      <p:sp>
        <p:nvSpPr>
          <p:cNvPr id="4" name="Rectangle 3"/>
          <p:cNvSpPr/>
          <p:nvPr/>
        </p:nvSpPr>
        <p:spPr>
          <a:xfrm>
            <a:off x="2362200" y="1447801"/>
            <a:ext cx="7467600" cy="4401205"/>
          </a:xfrm>
          <a:prstGeom prst="rect">
            <a:avLst/>
          </a:prstGeom>
        </p:spPr>
        <p:txBody>
          <a:bodyPr wrap="square">
            <a:spAutoFit/>
          </a:bodyPr>
          <a:lstStyle/>
          <a:p>
            <a:pPr marL="457200" indent="-457200">
              <a:buFont typeface="Arial" panose="020B0604020202020204" pitchFamily="34" charset="0"/>
              <a:buChar char="•"/>
            </a:pPr>
            <a:r>
              <a:rPr lang="en-US" altLang="en-US" sz="2800" dirty="0">
                <a:solidFill>
                  <a:srgbClr val="002060"/>
                </a:solidFill>
                <a:latin typeface="Arial" charset="0"/>
              </a:rPr>
              <a:t>Thank the complainant for bringing the issue forward</a:t>
            </a:r>
          </a:p>
          <a:p>
            <a:endParaRPr lang="en-US" altLang="en-US" sz="2800" dirty="0">
              <a:solidFill>
                <a:srgbClr val="002060"/>
              </a:solidFill>
              <a:latin typeface="Arial" charset="0"/>
            </a:endParaRPr>
          </a:p>
          <a:p>
            <a:pPr marL="457200" indent="-457200">
              <a:buFont typeface="Arial" panose="020B0604020202020204" pitchFamily="34" charset="0"/>
              <a:buChar char="•"/>
            </a:pPr>
            <a:r>
              <a:rPr lang="en-US" altLang="en-US" sz="2800" dirty="0">
                <a:solidFill>
                  <a:srgbClr val="002060"/>
                </a:solidFill>
                <a:latin typeface="Arial" charset="0"/>
              </a:rPr>
              <a:t>Give them your contact information in case they remember anything</a:t>
            </a:r>
          </a:p>
          <a:p>
            <a:r>
              <a:rPr lang="en-US" altLang="en-US" sz="2800" dirty="0">
                <a:solidFill>
                  <a:srgbClr val="002060"/>
                </a:solidFill>
                <a:latin typeface="Arial" charset="0"/>
              </a:rPr>
              <a:t> </a:t>
            </a:r>
          </a:p>
          <a:p>
            <a:pPr marL="457200" indent="-457200">
              <a:buFont typeface="Arial" panose="020B0604020202020204" pitchFamily="34" charset="0"/>
              <a:buChar char="•"/>
            </a:pPr>
            <a:r>
              <a:rPr lang="en-US" altLang="en-US" sz="2800" dirty="0">
                <a:solidFill>
                  <a:srgbClr val="002060"/>
                </a:solidFill>
                <a:latin typeface="Arial" charset="0"/>
              </a:rPr>
              <a:t>Explain future procedures and timeline</a:t>
            </a:r>
          </a:p>
          <a:p>
            <a:endParaRPr lang="en-US" altLang="en-US" sz="2800" dirty="0">
              <a:solidFill>
                <a:srgbClr val="002060"/>
              </a:solidFill>
              <a:latin typeface="Arial" charset="0"/>
            </a:endParaRPr>
          </a:p>
          <a:p>
            <a:pPr marL="457200" indent="-457200">
              <a:buFont typeface="Arial" panose="020B0604020202020204" pitchFamily="34" charset="0"/>
              <a:buChar char="•"/>
            </a:pPr>
            <a:r>
              <a:rPr lang="en-US" altLang="en-US" sz="2800" dirty="0">
                <a:solidFill>
                  <a:srgbClr val="002060"/>
                </a:solidFill>
                <a:latin typeface="Arial" charset="0"/>
              </a:rPr>
              <a:t>Explain retaliation policy and procedure for reporting</a:t>
            </a:r>
          </a:p>
        </p:txBody>
      </p:sp>
    </p:spTree>
    <p:extLst>
      <p:ext uri="{BB962C8B-B14F-4D97-AF65-F5344CB8AC3E}">
        <p14:creationId xmlns:p14="http://schemas.microsoft.com/office/powerpoint/2010/main" val="1146011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Important Title IX Considerations</a:t>
            </a:r>
          </a:p>
        </p:txBody>
      </p:sp>
      <p:sp>
        <p:nvSpPr>
          <p:cNvPr id="2" name="Content Placeholder 1"/>
          <p:cNvSpPr>
            <a:spLocks noGrp="1"/>
          </p:cNvSpPr>
          <p:nvPr>
            <p:ph idx="1"/>
          </p:nvPr>
        </p:nvSpPr>
        <p:spPr/>
        <p:txBody>
          <a:bodyPr>
            <a:normAutofit fontScale="62500" lnSpcReduction="20000"/>
          </a:bodyPr>
          <a:lstStyle/>
          <a:p>
            <a:r>
              <a:rPr lang="en-US" sz="2900" b="1" dirty="0"/>
              <a:t>Use the policy provisions in place at the time of the alleged incident </a:t>
            </a:r>
          </a:p>
          <a:p>
            <a:pPr marL="0" indent="0">
              <a:buNone/>
            </a:pPr>
            <a:endParaRPr lang="en-US" sz="2900" b="1" dirty="0"/>
          </a:p>
          <a:p>
            <a:r>
              <a:rPr lang="en-US" sz="2900" b="1" dirty="0"/>
              <a:t>Ensure decision-makers and investigators are well trained in how to evaluate and weigh evidence</a:t>
            </a:r>
          </a:p>
          <a:p>
            <a:pPr marL="0" indent="0">
              <a:buNone/>
            </a:pPr>
            <a:endParaRPr lang="en-US" sz="2900" b="1" dirty="0"/>
          </a:p>
          <a:p>
            <a:r>
              <a:rPr lang="en-US" sz="2900" b="1" dirty="0"/>
              <a:t>Be cautious with broad language in your procedures, e.g. "every opportunity" to present evidence</a:t>
            </a:r>
          </a:p>
          <a:p>
            <a:pPr marL="0" indent="0">
              <a:buNone/>
            </a:pPr>
            <a:endParaRPr lang="en-US" sz="2900" b="1" dirty="0"/>
          </a:p>
          <a:p>
            <a:r>
              <a:rPr lang="en-US" sz="2900" b="1" dirty="0"/>
              <a:t>Ensure impartiality and equity</a:t>
            </a:r>
          </a:p>
          <a:p>
            <a:pPr marL="0" indent="0">
              <a:buNone/>
            </a:pPr>
            <a:endParaRPr lang="en-US" sz="2900" b="1" dirty="0"/>
          </a:p>
          <a:p>
            <a:r>
              <a:rPr lang="en-US" sz="2900" b="1" dirty="0"/>
              <a:t>Keep parties informed</a:t>
            </a:r>
          </a:p>
          <a:p>
            <a:pPr marL="0" indent="0">
              <a:buNone/>
            </a:pPr>
            <a:endParaRPr lang="en-US" sz="2900" b="1" dirty="0"/>
          </a:p>
          <a:p>
            <a:r>
              <a:rPr lang="en-US" sz="2900" b="1" dirty="0"/>
              <a:t>Ensure both parties feel that they are being treated with dignity and respect</a:t>
            </a:r>
          </a:p>
          <a:p>
            <a:pPr marL="0" indent="0">
              <a:buNone/>
            </a:pPr>
            <a:endParaRPr lang="en-US" sz="2900" b="1" dirty="0"/>
          </a:p>
          <a:p>
            <a:r>
              <a:rPr lang="en-US" sz="2900" b="1" dirty="0"/>
              <a:t>Ensure that the campus community is trained about retaliation</a:t>
            </a:r>
          </a:p>
          <a:p>
            <a:pPr marL="0" indent="0">
              <a:buNone/>
            </a:pPr>
            <a:endParaRPr lang="en-US" sz="2900" b="1" dirty="0"/>
          </a:p>
          <a:p>
            <a:r>
              <a:rPr lang="en-US" sz="2900" b="1" dirty="0"/>
              <a:t>Ensure that retaliation is appropriately addressed</a:t>
            </a:r>
          </a:p>
          <a:p>
            <a:endParaRPr lang="en-US" dirty="0"/>
          </a:p>
        </p:txBody>
      </p:sp>
    </p:spTree>
    <p:extLst>
      <p:ext uri="{BB962C8B-B14F-4D97-AF65-F5344CB8AC3E}">
        <p14:creationId xmlns:p14="http://schemas.microsoft.com/office/powerpoint/2010/main" val="370309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REQUIRED REPORTER TRAINING</a:t>
            </a:r>
          </a:p>
        </p:txBody>
      </p:sp>
      <p:sp>
        <p:nvSpPr>
          <p:cNvPr id="2" name="Content Placeholder 1"/>
          <p:cNvSpPr>
            <a:spLocks noGrp="1"/>
          </p:cNvSpPr>
          <p:nvPr>
            <p:ph idx="1"/>
          </p:nvPr>
        </p:nvSpPr>
        <p:spPr/>
        <p:txBody>
          <a:bodyPr>
            <a:normAutofit fontScale="92500" lnSpcReduction="10000"/>
          </a:bodyPr>
          <a:lstStyle/>
          <a:p>
            <a:pPr marL="0" indent="0">
              <a:buNone/>
            </a:pPr>
            <a:r>
              <a:rPr lang="en-US" b="1" dirty="0"/>
              <a:t>Required Reporters should know:</a:t>
            </a:r>
          </a:p>
          <a:p>
            <a:r>
              <a:rPr lang="en-US" dirty="0"/>
              <a:t>How to identify and report sexual harassment and violence</a:t>
            </a:r>
          </a:p>
          <a:p>
            <a:r>
              <a:rPr lang="en-US" dirty="0"/>
              <a:t>How to respond to a report by addressing immediate safety, health and well-being concerns</a:t>
            </a:r>
          </a:p>
          <a:p>
            <a:pPr lvl="1"/>
            <a:r>
              <a:rPr lang="en-US" dirty="0"/>
              <a:t>Discuss importance of preserving evidence</a:t>
            </a:r>
          </a:p>
          <a:p>
            <a:pPr lvl="1"/>
            <a:r>
              <a:rPr lang="en-US" dirty="0"/>
              <a:t>Discuss right to file criminal complaint and complaint with school</a:t>
            </a:r>
          </a:p>
          <a:p>
            <a:pPr lvl="1"/>
            <a:r>
              <a:rPr lang="en-US" dirty="0"/>
              <a:t>Know the school's position on drugs and alcohol</a:t>
            </a:r>
          </a:p>
          <a:p>
            <a:r>
              <a:rPr lang="en-US" dirty="0"/>
              <a:t>How to access support and emergency assistance</a:t>
            </a:r>
          </a:p>
          <a:p>
            <a:pPr lvl="1"/>
            <a:r>
              <a:rPr lang="en-US" dirty="0"/>
              <a:t>On-and off-campus medical/counseling services and academic services</a:t>
            </a:r>
          </a:p>
          <a:p>
            <a:r>
              <a:rPr lang="en-US" dirty="0"/>
              <a:t>How to elevate the report to a centralized process (Title IX Coordinator)</a:t>
            </a:r>
          </a:p>
          <a:p>
            <a:endParaRPr lang="en-US" dirty="0"/>
          </a:p>
        </p:txBody>
      </p:sp>
    </p:spTree>
    <p:extLst>
      <p:ext uri="{BB962C8B-B14F-4D97-AF65-F5344CB8AC3E}">
        <p14:creationId xmlns:p14="http://schemas.microsoft.com/office/powerpoint/2010/main" val="944848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Investigators Must Know</a:t>
            </a:r>
          </a:p>
        </p:txBody>
      </p:sp>
      <p:sp>
        <p:nvSpPr>
          <p:cNvPr id="2" name="Content Placeholder 1"/>
          <p:cNvSpPr>
            <a:spLocks noGrp="1"/>
          </p:cNvSpPr>
          <p:nvPr>
            <p:ph idx="1"/>
          </p:nvPr>
        </p:nvSpPr>
        <p:spPr/>
        <p:txBody>
          <a:bodyPr>
            <a:normAutofit lnSpcReduction="10000"/>
          </a:bodyPr>
          <a:lstStyle/>
          <a:p>
            <a:r>
              <a:rPr lang="en-US" b="1" dirty="0"/>
              <a:t>Campus SaVE Act</a:t>
            </a:r>
            <a:r>
              <a:rPr lang="en-US" dirty="0"/>
              <a:t>: "For those involved in receiving, investigating, and adjudicating complaints: annual training on the issues relating to dating violence, domestic violence, sexual assault, and stalking and on how to conduct an effective investigation and hearing process that protects the safety of victims and promotes accountability.“</a:t>
            </a:r>
          </a:p>
          <a:p>
            <a:endParaRPr lang="en-US" dirty="0"/>
          </a:p>
          <a:p>
            <a:r>
              <a:rPr lang="en-US" b="1" dirty="0"/>
              <a:t>Title IX</a:t>
            </a:r>
            <a:r>
              <a:rPr lang="en-US" dirty="0"/>
              <a:t>: Title IX responsibilities to address allegations of sexual harassment, how to conduct Title IX investigations, information on the link between alcohol and drug abuse and sexual harassment and violence and best practices to address that link</a:t>
            </a:r>
          </a:p>
          <a:p>
            <a:endParaRPr lang="en-US" dirty="0"/>
          </a:p>
        </p:txBody>
      </p:sp>
    </p:spTree>
    <p:extLst>
      <p:ext uri="{BB962C8B-B14F-4D97-AF65-F5344CB8AC3E}">
        <p14:creationId xmlns:p14="http://schemas.microsoft.com/office/powerpoint/2010/main" val="41660200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Minn. Stat. 135A.15</a:t>
            </a:r>
          </a:p>
        </p:txBody>
      </p:sp>
      <p:sp>
        <p:nvSpPr>
          <p:cNvPr id="3" name="Content Placeholder 2"/>
          <p:cNvSpPr>
            <a:spLocks noGrp="1"/>
          </p:cNvSpPr>
          <p:nvPr>
            <p:ph idx="1"/>
          </p:nvPr>
        </p:nvSpPr>
        <p:spPr/>
        <p:txBody>
          <a:bodyPr/>
          <a:lstStyle/>
          <a:p>
            <a:r>
              <a:rPr lang="en-US" dirty="0"/>
              <a:t>Requires colleges and universities to have an online reporting system (must accommodate anonymous complaints)</a:t>
            </a:r>
          </a:p>
          <a:p>
            <a:r>
              <a:rPr lang="en-US" dirty="0"/>
              <a:t>Requires annual training for individuals at the campus level who are responsible for responding to reports of sexual assault—including investigators and decisionmakers</a:t>
            </a:r>
          </a:p>
        </p:txBody>
      </p:sp>
    </p:spTree>
    <p:extLst>
      <p:ext uri="{BB962C8B-B14F-4D97-AF65-F5344CB8AC3E}">
        <p14:creationId xmlns:p14="http://schemas.microsoft.com/office/powerpoint/2010/main" val="5404161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Training to Provide</a:t>
            </a:r>
          </a:p>
        </p:txBody>
      </p:sp>
      <p:sp>
        <p:nvSpPr>
          <p:cNvPr id="2" name="Content Placeholder 1"/>
          <p:cNvSpPr>
            <a:spLocks noGrp="1"/>
          </p:cNvSpPr>
          <p:nvPr>
            <p:ph idx="1"/>
          </p:nvPr>
        </p:nvSpPr>
        <p:spPr/>
        <p:txBody>
          <a:bodyPr>
            <a:normAutofit fontScale="92500" lnSpcReduction="20000"/>
          </a:bodyPr>
          <a:lstStyle/>
          <a:p>
            <a:r>
              <a:rPr lang="en-US" dirty="0"/>
              <a:t>Information on working with and interviewing persons subjected to sexual violence</a:t>
            </a:r>
          </a:p>
          <a:p>
            <a:r>
              <a:rPr lang="en-US" dirty="0"/>
              <a:t>Information on particular types of conduct that would constitute sexual violence, including same-sex sexual violence</a:t>
            </a:r>
          </a:p>
          <a:p>
            <a:r>
              <a:rPr lang="en-US" dirty="0"/>
              <a:t>The proper standard of review for sexual violence complaints</a:t>
            </a:r>
          </a:p>
          <a:p>
            <a:r>
              <a:rPr lang="en-US" dirty="0"/>
              <a:t>Information on consent and the role drugs and alcohol can play in the ability to consent</a:t>
            </a:r>
          </a:p>
          <a:p>
            <a:r>
              <a:rPr lang="en-US" dirty="0"/>
              <a:t>The importance of accountability for individuals found to have committed sexual violence</a:t>
            </a:r>
          </a:p>
          <a:p>
            <a:r>
              <a:rPr lang="en-US" dirty="0"/>
              <a:t>The need for remedial actions for the respondent, complainant, and school community</a:t>
            </a:r>
          </a:p>
          <a:p>
            <a:endParaRPr lang="en-US" dirty="0"/>
          </a:p>
        </p:txBody>
      </p:sp>
    </p:spTree>
    <p:extLst>
      <p:ext uri="{BB962C8B-B14F-4D97-AF65-F5344CB8AC3E}">
        <p14:creationId xmlns:p14="http://schemas.microsoft.com/office/powerpoint/2010/main" val="13324979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Training to Provide (continued)</a:t>
            </a:r>
          </a:p>
        </p:txBody>
      </p:sp>
      <p:sp>
        <p:nvSpPr>
          <p:cNvPr id="2" name="Content Placeholder 1"/>
          <p:cNvSpPr>
            <a:spLocks noGrp="1"/>
          </p:cNvSpPr>
          <p:nvPr>
            <p:ph idx="1"/>
          </p:nvPr>
        </p:nvSpPr>
        <p:spPr/>
        <p:txBody>
          <a:bodyPr>
            <a:normAutofit/>
          </a:bodyPr>
          <a:lstStyle/>
          <a:p>
            <a:r>
              <a:rPr lang="en-US" dirty="0"/>
              <a:t>How to determine credibility</a:t>
            </a:r>
          </a:p>
          <a:p>
            <a:r>
              <a:rPr lang="en-US" dirty="0"/>
              <a:t>How to evaluate evidence and weigh it in an impartial manner</a:t>
            </a:r>
          </a:p>
          <a:p>
            <a:r>
              <a:rPr lang="en-US" dirty="0"/>
              <a:t>How to conduct investigations</a:t>
            </a:r>
          </a:p>
          <a:p>
            <a:r>
              <a:rPr lang="en-US" dirty="0"/>
              <a:t>Confidentiality</a:t>
            </a:r>
          </a:p>
          <a:p>
            <a:r>
              <a:rPr lang="en-US" dirty="0"/>
              <a:t>The effects of trauma, including neurobiological change</a:t>
            </a:r>
          </a:p>
          <a:p>
            <a:r>
              <a:rPr lang="en-US" dirty="0"/>
              <a:t>Cultural awareness training regarding how sexual violence may impact students differently depending on their cultural backgrounds</a:t>
            </a:r>
          </a:p>
          <a:p>
            <a:pPr marL="0" indent="0">
              <a:buNone/>
            </a:pPr>
            <a:endParaRPr lang="en-US" dirty="0"/>
          </a:p>
          <a:p>
            <a:pPr marL="0" indent="0">
              <a:buNone/>
            </a:pPr>
            <a:r>
              <a:rPr lang="en-US" sz="1200" dirty="0"/>
              <a:t>Source: 2017, Debra Weiss Ford, Managing Principal, Jackson Lewis P.C.</a:t>
            </a:r>
          </a:p>
        </p:txBody>
      </p:sp>
    </p:spTree>
    <p:extLst>
      <p:ext uri="{BB962C8B-B14F-4D97-AF65-F5344CB8AC3E}">
        <p14:creationId xmlns:p14="http://schemas.microsoft.com/office/powerpoint/2010/main" val="25921627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CLERY ACT, 1990</a:t>
            </a:r>
          </a:p>
        </p:txBody>
      </p:sp>
      <p:sp>
        <p:nvSpPr>
          <p:cNvPr id="2" name="Content Placeholder 1"/>
          <p:cNvSpPr>
            <a:spLocks noGrp="1"/>
          </p:cNvSpPr>
          <p:nvPr>
            <p:ph idx="1"/>
          </p:nvPr>
        </p:nvSpPr>
        <p:spPr/>
        <p:txBody>
          <a:bodyPr>
            <a:normAutofit/>
          </a:bodyPr>
          <a:lstStyle/>
          <a:p>
            <a:pPr marL="0" indent="0" algn="ctr">
              <a:buNone/>
            </a:pPr>
            <a:r>
              <a:rPr lang="en-US" b="1" dirty="0"/>
              <a:t>DISCLOSURE OF CAMPUS SECURITY POLICY AND CAMPUS CRIME STATISTICS ACT</a:t>
            </a:r>
            <a:endParaRPr lang="en-US" dirty="0"/>
          </a:p>
          <a:p>
            <a:r>
              <a:rPr lang="en-US" dirty="0"/>
              <a:t>Adopted by Congress in 1990 at the urging of Connie and Howard Clery, after the rape and murder of their daughter Jeanne at Lehigh University a year earlier</a:t>
            </a:r>
          </a:p>
          <a:p>
            <a:r>
              <a:rPr lang="en-US" dirty="0"/>
              <a:t>Under this statute, university policy "must encourage individuals to report all crimes to campus police and police agencies…in a timely manner"</a:t>
            </a:r>
          </a:p>
          <a:p>
            <a:endParaRPr lang="en-US" dirty="0"/>
          </a:p>
        </p:txBody>
      </p:sp>
    </p:spTree>
    <p:extLst>
      <p:ext uri="{BB962C8B-B14F-4D97-AF65-F5344CB8AC3E}">
        <p14:creationId xmlns:p14="http://schemas.microsoft.com/office/powerpoint/2010/main" val="8825422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CLERY ACT: Basics</a:t>
            </a:r>
          </a:p>
        </p:txBody>
      </p:sp>
      <p:sp>
        <p:nvSpPr>
          <p:cNvPr id="2" name="Content Placeholder 1"/>
          <p:cNvSpPr>
            <a:spLocks noGrp="1"/>
          </p:cNvSpPr>
          <p:nvPr>
            <p:ph idx="1"/>
          </p:nvPr>
        </p:nvSpPr>
        <p:spPr/>
        <p:txBody>
          <a:bodyPr>
            <a:normAutofit/>
          </a:bodyPr>
          <a:lstStyle/>
          <a:p>
            <a:r>
              <a:rPr lang="en-US" dirty="0"/>
              <a:t>Campus crime reporting</a:t>
            </a:r>
          </a:p>
          <a:p>
            <a:r>
              <a:rPr lang="en-US" dirty="0"/>
              <a:t>Timely warning notices</a:t>
            </a:r>
          </a:p>
          <a:p>
            <a:r>
              <a:rPr lang="en-US" dirty="0"/>
              <a:t>Emergency notifications and emergency response testing</a:t>
            </a:r>
          </a:p>
          <a:p>
            <a:r>
              <a:rPr lang="en-US" dirty="0"/>
              <a:t>Fire safety reporting and missing student procedures</a:t>
            </a:r>
          </a:p>
          <a:p>
            <a:r>
              <a:rPr lang="en-US" dirty="0"/>
              <a:t>Notices to prospective students and employees</a:t>
            </a:r>
          </a:p>
          <a:p>
            <a:r>
              <a:rPr lang="en-US" dirty="0"/>
              <a:t>Policy statements </a:t>
            </a:r>
          </a:p>
          <a:p>
            <a:endParaRPr lang="en-US" dirty="0"/>
          </a:p>
        </p:txBody>
      </p:sp>
    </p:spTree>
    <p:extLst>
      <p:ext uri="{BB962C8B-B14F-4D97-AF65-F5344CB8AC3E}">
        <p14:creationId xmlns:p14="http://schemas.microsoft.com/office/powerpoint/2010/main" val="2723191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Timeline</a:t>
            </a:r>
          </a:p>
        </p:txBody>
      </p:sp>
      <p:sp>
        <p:nvSpPr>
          <p:cNvPr id="2" name="Content Placeholder 1"/>
          <p:cNvSpPr>
            <a:spLocks noGrp="1"/>
          </p:cNvSpPr>
          <p:nvPr>
            <p:ph idx="1"/>
          </p:nvPr>
        </p:nvSpPr>
        <p:spPr/>
        <p:txBody>
          <a:bodyPr>
            <a:normAutofit fontScale="92500" lnSpcReduction="10000"/>
          </a:bodyPr>
          <a:lstStyle/>
          <a:p>
            <a:r>
              <a:rPr lang="en-US" dirty="0">
                <a:solidFill>
                  <a:srgbClr val="002060"/>
                </a:solidFill>
              </a:rPr>
              <a:t>November 16, 2018 US Department Of Education (DOE) Notice of Proposed Rule-making.</a:t>
            </a:r>
          </a:p>
          <a:p>
            <a:r>
              <a:rPr lang="en-US" dirty="0">
                <a:solidFill>
                  <a:srgbClr val="002060"/>
                </a:solidFill>
              </a:rPr>
              <a:t>Proposed rule officially published in the federal register on November 29, 2018.  </a:t>
            </a:r>
          </a:p>
          <a:p>
            <a:r>
              <a:rPr lang="en-US" dirty="0">
                <a:solidFill>
                  <a:srgbClr val="002060"/>
                </a:solidFill>
              </a:rPr>
              <a:t>60 Day Comment Period = January 28, 2019. </a:t>
            </a:r>
          </a:p>
          <a:p>
            <a:r>
              <a:rPr lang="en-US" dirty="0">
                <a:solidFill>
                  <a:srgbClr val="002060"/>
                </a:solidFill>
              </a:rPr>
              <a:t>Final Rule = May 6, 2020.</a:t>
            </a:r>
          </a:p>
          <a:p>
            <a:r>
              <a:rPr lang="en-US" dirty="0">
                <a:solidFill>
                  <a:srgbClr val="002060"/>
                </a:solidFill>
              </a:rPr>
              <a:t>Effective Date = August 14, 2020 (to incidents occurring on or after that date).</a:t>
            </a:r>
          </a:p>
          <a:p>
            <a:r>
              <a:rPr lang="en-US" dirty="0">
                <a:solidFill>
                  <a:srgbClr val="002060"/>
                </a:solidFill>
              </a:rPr>
              <a:t>Response = revised System Procedure 1B.3.1.</a:t>
            </a:r>
          </a:p>
          <a:p>
            <a:pPr marL="0" indent="0">
              <a:buNone/>
            </a:pPr>
            <a:r>
              <a:rPr lang="en-US" dirty="0">
                <a:solidFill>
                  <a:srgbClr val="002060"/>
                </a:solidFill>
              </a:rPr>
              <a:t>BUT – Biden administration intends to announce a new regulatory proposal in April 2022.  </a:t>
            </a:r>
          </a:p>
          <a:p>
            <a:endParaRPr lang="en-US" dirty="0">
              <a:solidFill>
                <a:srgbClr val="002060"/>
              </a:solidFill>
            </a:endParaRPr>
          </a:p>
        </p:txBody>
      </p:sp>
    </p:spTree>
    <p:extLst>
      <p:ext uri="{BB962C8B-B14F-4D97-AF65-F5344CB8AC3E}">
        <p14:creationId xmlns:p14="http://schemas.microsoft.com/office/powerpoint/2010/main" val="33275448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CLERY ACT</a:t>
            </a:r>
          </a:p>
        </p:txBody>
      </p:sp>
      <p:sp>
        <p:nvSpPr>
          <p:cNvPr id="2" name="Content Placeholder 1"/>
          <p:cNvSpPr>
            <a:spLocks noGrp="1"/>
          </p:cNvSpPr>
          <p:nvPr>
            <p:ph idx="4294967295"/>
          </p:nvPr>
        </p:nvSpPr>
        <p:spPr>
          <a:xfrm>
            <a:off x="2133600" y="1600200"/>
            <a:ext cx="7620000" cy="4343400"/>
          </a:xfrm>
        </p:spPr>
        <p:txBody>
          <a:bodyPr/>
          <a:lstStyle/>
          <a:p>
            <a:pPr marL="0" indent="0" algn="ctr">
              <a:buNone/>
            </a:pPr>
            <a:r>
              <a:rPr lang="en-US" b="1" dirty="0"/>
              <a:t> CAMPUS CRIME REPORTING UNDER THE CLERY ACT</a:t>
            </a:r>
            <a:endParaRPr lang="en-US" dirty="0"/>
          </a:p>
          <a:p>
            <a:r>
              <a:rPr lang="en-US" dirty="0"/>
              <a:t>By October 1 of each year, institutions are required to publish &amp; disseminate crime reporting statistics occurring on campus for the current calendar year and two preceding years, and a description of certain security-related policies. </a:t>
            </a:r>
          </a:p>
          <a:p>
            <a:endParaRPr lang="en-US" dirty="0"/>
          </a:p>
        </p:txBody>
      </p:sp>
    </p:spTree>
    <p:extLst>
      <p:ext uri="{BB962C8B-B14F-4D97-AF65-F5344CB8AC3E}">
        <p14:creationId xmlns:p14="http://schemas.microsoft.com/office/powerpoint/2010/main" val="8780079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AMENDMENTS TO THE CLERY ACT,</a:t>
            </a:r>
            <a:r>
              <a:rPr kumimoji="0" lang="en-US" sz="3600" b="1" i="0" u="none" strike="noStrike" kern="1200" cap="none" spc="0" normalizeH="0" noProof="0" dirty="0">
                <a:ln>
                  <a:noFill/>
                </a:ln>
                <a:solidFill>
                  <a:schemeClr val="tx2"/>
                </a:solidFill>
                <a:effectLst/>
                <a:uLnTx/>
                <a:uFillTx/>
                <a:latin typeface="+mn-lt"/>
                <a:ea typeface="+mn-ea"/>
                <a:cs typeface="+mn-cs"/>
              </a:rPr>
              <a:t> </a:t>
            </a:r>
            <a:r>
              <a:rPr kumimoji="0" lang="en-US" sz="3600" b="1" i="0" u="none" strike="noStrike" kern="1200" cap="none" spc="0" normalizeH="0" noProof="0" dirty="0" err="1">
                <a:ln>
                  <a:noFill/>
                </a:ln>
                <a:solidFill>
                  <a:schemeClr val="tx2"/>
                </a:solidFill>
                <a:effectLst/>
                <a:uLnTx/>
                <a:uFillTx/>
                <a:latin typeface="+mn-lt"/>
                <a:ea typeface="+mn-ea"/>
                <a:cs typeface="+mn-cs"/>
              </a:rPr>
              <a:t>SaVE</a:t>
            </a:r>
            <a:r>
              <a:rPr kumimoji="0" lang="en-US" sz="3600" b="1" i="0" u="none" strike="noStrike" kern="1200" cap="none" spc="0" normalizeH="0" noProof="0" dirty="0">
                <a:ln>
                  <a:noFill/>
                </a:ln>
                <a:solidFill>
                  <a:schemeClr val="tx2"/>
                </a:solidFill>
                <a:effectLst/>
                <a:uLnTx/>
                <a:uFillTx/>
                <a:latin typeface="+mn-lt"/>
                <a:ea typeface="+mn-ea"/>
                <a:cs typeface="+mn-cs"/>
              </a:rPr>
              <a:t> Act </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lstStyle/>
          <a:p>
            <a:pPr marL="0" indent="0" algn="ctr">
              <a:buNone/>
            </a:pPr>
            <a:r>
              <a:rPr lang="en-US" dirty="0"/>
              <a:t>In March 2013, Congress reauthorized the Violence Against Women Act (VAWA) which imposes new obligations on colleges and universities under its Campus Sexual Violence Act ("</a:t>
            </a:r>
            <a:r>
              <a:rPr lang="en-US" dirty="0" err="1"/>
              <a:t>SaVE</a:t>
            </a:r>
            <a:r>
              <a:rPr lang="en-US" dirty="0"/>
              <a:t> Act") provision</a:t>
            </a:r>
          </a:p>
          <a:p>
            <a:r>
              <a:rPr lang="en-US" dirty="0"/>
              <a:t>Expanded list of reportable offenses</a:t>
            </a:r>
          </a:p>
          <a:p>
            <a:r>
              <a:rPr lang="en-US" dirty="0"/>
              <a:t>Requires adoption of student discipline procedures</a:t>
            </a:r>
          </a:p>
          <a:p>
            <a:r>
              <a:rPr lang="en-US" dirty="0"/>
              <a:t>Requires adoption of institutional policies to address and prevent campus sexual violence</a:t>
            </a:r>
          </a:p>
          <a:p>
            <a:endParaRPr lang="en-US" dirty="0"/>
          </a:p>
        </p:txBody>
      </p:sp>
    </p:spTree>
    <p:extLst>
      <p:ext uri="{BB962C8B-B14F-4D97-AF65-F5344CB8AC3E}">
        <p14:creationId xmlns:p14="http://schemas.microsoft.com/office/powerpoint/2010/main" val="37583355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AMENDMENTS TO THE CLERY ACT</a:t>
            </a:r>
          </a:p>
        </p:txBody>
      </p:sp>
      <p:sp>
        <p:nvSpPr>
          <p:cNvPr id="2" name="Content Placeholder 1"/>
          <p:cNvSpPr>
            <a:spLocks noGrp="1"/>
          </p:cNvSpPr>
          <p:nvPr>
            <p:ph idx="1"/>
          </p:nvPr>
        </p:nvSpPr>
        <p:spPr/>
        <p:txBody>
          <a:bodyPr>
            <a:normAutofit fontScale="85000" lnSpcReduction="10000"/>
          </a:bodyPr>
          <a:lstStyle/>
          <a:p>
            <a:pPr marL="0" indent="0">
              <a:buNone/>
            </a:pPr>
            <a:r>
              <a:rPr lang="en-US" dirty="0"/>
              <a:t>On October 20, 2014 the Department of Education published the final VAWA regulations which imposed expanded obligations on colleges and universities, effective July 1, 2015:</a:t>
            </a:r>
          </a:p>
          <a:p>
            <a:r>
              <a:rPr lang="en-US" dirty="0"/>
              <a:t>Additional crimes of domestic violence, dating violence and stalking are added to the Clery Act</a:t>
            </a:r>
          </a:p>
          <a:p>
            <a:r>
              <a:rPr lang="en-US" dirty="0"/>
              <a:t>Institutions must adopt policy statements regarding sexual assault, domestic violence, dating violence and stalking which must include: educational programs for new students and employees, ongoing prevention programs, reporting procedures, institutional disciplinary procedures</a:t>
            </a:r>
          </a:p>
          <a:p>
            <a:r>
              <a:rPr lang="en-US" dirty="0"/>
              <a:t>Institutions must address how they complete publically available record-keeping while still maintaining the confidentiality of those who choose to report a violation</a:t>
            </a:r>
          </a:p>
          <a:p>
            <a:r>
              <a:rPr lang="en-US" dirty="0"/>
              <a:t>Updates to reporting obligations</a:t>
            </a:r>
          </a:p>
          <a:p>
            <a:endParaRPr lang="en-US" dirty="0"/>
          </a:p>
        </p:txBody>
      </p:sp>
    </p:spTree>
    <p:extLst>
      <p:ext uri="{BB962C8B-B14F-4D97-AF65-F5344CB8AC3E}">
        <p14:creationId xmlns:p14="http://schemas.microsoft.com/office/powerpoint/2010/main" val="11357433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Minnesota State Colleges &amp; Universities</a:t>
            </a:r>
          </a:p>
        </p:txBody>
      </p:sp>
      <p:sp>
        <p:nvSpPr>
          <p:cNvPr id="2" name="Content Placeholder 1"/>
          <p:cNvSpPr>
            <a:spLocks noGrp="1"/>
          </p:cNvSpPr>
          <p:nvPr>
            <p:ph idx="1"/>
          </p:nvPr>
        </p:nvSpPr>
        <p:spPr/>
        <p:txBody>
          <a:bodyPr>
            <a:normAutofit/>
          </a:bodyPr>
          <a:lstStyle/>
          <a:p>
            <a:r>
              <a:rPr lang="en-US" dirty="0"/>
              <a:t>1B.1 – Covers Sexual Harassment and Other Protected Class Harassment and Discrimination</a:t>
            </a:r>
          </a:p>
          <a:p>
            <a:r>
              <a:rPr lang="en-US" dirty="0"/>
              <a:t>1B.1.1 – Includes the procedures for investigating and adjudicating the 1B.1 and 1B.3 cases</a:t>
            </a:r>
          </a:p>
          <a:p>
            <a:r>
              <a:rPr lang="en-US" dirty="0"/>
              <a:t>1B.3 – Covers Sexual Violence</a:t>
            </a:r>
          </a:p>
          <a:p>
            <a:r>
              <a:rPr lang="en-US" dirty="0"/>
              <a:t>1B.3.1 – Includes additional information relevant to the procedures for responding to sexual violence reports</a:t>
            </a:r>
          </a:p>
        </p:txBody>
      </p:sp>
    </p:spTree>
    <p:extLst>
      <p:ext uri="{BB962C8B-B14F-4D97-AF65-F5344CB8AC3E}">
        <p14:creationId xmlns:p14="http://schemas.microsoft.com/office/powerpoint/2010/main" val="3061977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Minnesota State’s 1B.1 Policy on Equal Opportunity &amp; Nondiscrimination in Employment &amp; Education</a:t>
            </a:r>
          </a:p>
        </p:txBody>
      </p:sp>
      <p:sp>
        <p:nvSpPr>
          <p:cNvPr id="3" name="Content Placeholder 2"/>
          <p:cNvSpPr>
            <a:spLocks noGrp="1"/>
          </p:cNvSpPr>
          <p:nvPr>
            <p:ph idx="1"/>
          </p:nvPr>
        </p:nvSpPr>
        <p:spPr/>
        <p:txBody>
          <a:bodyPr>
            <a:normAutofit/>
          </a:bodyPr>
          <a:lstStyle/>
          <a:p>
            <a:pPr marL="0" indent="0">
              <a:buNone/>
            </a:pPr>
            <a:r>
              <a:rPr lang="en-US" dirty="0"/>
              <a:t>The </a:t>
            </a:r>
            <a:r>
              <a:rPr lang="en-US" b="1" u="sng" dirty="0"/>
              <a:t>1B.1 Policy </a:t>
            </a:r>
            <a:r>
              <a:rPr lang="en-US" dirty="0"/>
              <a:t>addresses:</a:t>
            </a:r>
          </a:p>
          <a:p>
            <a:r>
              <a:rPr lang="en-US" dirty="0"/>
              <a:t>Equal opportunity for students and staff</a:t>
            </a:r>
          </a:p>
          <a:p>
            <a:r>
              <a:rPr lang="en-US" dirty="0"/>
              <a:t>Nondiscrimination</a:t>
            </a:r>
          </a:p>
          <a:p>
            <a:r>
              <a:rPr lang="en-US" dirty="0"/>
              <a:t>Harassment</a:t>
            </a:r>
          </a:p>
          <a:p>
            <a:r>
              <a:rPr lang="en-US" dirty="0"/>
              <a:t>Discrimination</a:t>
            </a:r>
          </a:p>
          <a:p>
            <a:r>
              <a:rPr lang="en-US" dirty="0"/>
              <a:t>Protected Class</a:t>
            </a:r>
          </a:p>
          <a:p>
            <a:r>
              <a:rPr lang="en-US" dirty="0"/>
              <a:t>Sexual harassment </a:t>
            </a:r>
          </a:p>
          <a:p>
            <a:r>
              <a:rPr lang="en-US" dirty="0"/>
              <a:t>Retaliation</a:t>
            </a:r>
          </a:p>
        </p:txBody>
      </p:sp>
    </p:spTree>
    <p:extLst>
      <p:ext uri="{BB962C8B-B14F-4D97-AF65-F5344CB8AC3E}">
        <p14:creationId xmlns:p14="http://schemas.microsoft.com/office/powerpoint/2010/main" val="13948379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Minnesota State’s 1B.3 Policy on Sexual Violence</a:t>
            </a:r>
          </a:p>
        </p:txBody>
      </p:sp>
      <p:sp>
        <p:nvSpPr>
          <p:cNvPr id="3" name="Content Placeholder 2"/>
          <p:cNvSpPr>
            <a:spLocks noGrp="1"/>
          </p:cNvSpPr>
          <p:nvPr>
            <p:ph idx="1"/>
          </p:nvPr>
        </p:nvSpPr>
        <p:spPr/>
        <p:txBody>
          <a:bodyPr/>
          <a:lstStyle/>
          <a:p>
            <a:pPr marL="0" indent="0">
              <a:buNone/>
            </a:pPr>
            <a:r>
              <a:rPr lang="en-US" dirty="0"/>
              <a:t>The </a:t>
            </a:r>
            <a:r>
              <a:rPr lang="en-US" b="1" u="sng" dirty="0"/>
              <a:t>1B.3 Sexual Violence Policy </a:t>
            </a:r>
            <a:r>
              <a:rPr lang="en-US" dirty="0"/>
              <a:t>addresses:</a:t>
            </a:r>
          </a:p>
          <a:p>
            <a:r>
              <a:rPr lang="en-US" dirty="0"/>
              <a:t>Affirmative Consent</a:t>
            </a:r>
          </a:p>
          <a:p>
            <a:r>
              <a:rPr lang="en-US" dirty="0"/>
              <a:t>Dating, intimate partner, and relationship violence</a:t>
            </a:r>
          </a:p>
          <a:p>
            <a:r>
              <a:rPr lang="en-US" dirty="0"/>
              <a:t>Non-forcible sex acts</a:t>
            </a:r>
          </a:p>
          <a:p>
            <a:r>
              <a:rPr lang="en-US" dirty="0"/>
              <a:t>Sexual Assault</a:t>
            </a:r>
          </a:p>
          <a:p>
            <a:r>
              <a:rPr lang="en-US" dirty="0"/>
              <a:t>Sexual Violence</a:t>
            </a:r>
          </a:p>
          <a:p>
            <a:r>
              <a:rPr lang="en-US" dirty="0"/>
              <a:t>Stalking </a:t>
            </a:r>
          </a:p>
        </p:txBody>
      </p:sp>
    </p:spTree>
    <p:extLst>
      <p:ext uri="{BB962C8B-B14F-4D97-AF65-F5344CB8AC3E}">
        <p14:creationId xmlns:p14="http://schemas.microsoft.com/office/powerpoint/2010/main" val="6215009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Forms of Sexual Discrimination</a:t>
            </a:r>
          </a:p>
        </p:txBody>
      </p:sp>
    </p:spTree>
    <p:extLst>
      <p:ext uri="{BB962C8B-B14F-4D97-AF65-F5344CB8AC3E}">
        <p14:creationId xmlns:p14="http://schemas.microsoft.com/office/powerpoint/2010/main" val="34851175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Sexual Misconduct</a:t>
            </a:r>
          </a:p>
        </p:txBody>
      </p:sp>
      <p:sp>
        <p:nvSpPr>
          <p:cNvPr id="2" name="Content Placeholder 1"/>
          <p:cNvSpPr>
            <a:spLocks noGrp="1"/>
          </p:cNvSpPr>
          <p:nvPr>
            <p:ph idx="1"/>
          </p:nvPr>
        </p:nvSpPr>
        <p:spPr/>
        <p:txBody>
          <a:bodyPr>
            <a:normAutofit/>
          </a:bodyPr>
          <a:lstStyle/>
          <a:p>
            <a:r>
              <a:rPr lang="en-US" sz="3600" dirty="0"/>
              <a:t>Non-consensual sexual contact (or attempt to commit)</a:t>
            </a:r>
          </a:p>
          <a:p>
            <a:pPr marL="0" indent="0">
              <a:buNone/>
            </a:pPr>
            <a:endParaRPr lang="en-US" sz="3600" dirty="0"/>
          </a:p>
          <a:p>
            <a:r>
              <a:rPr lang="en-US" sz="3600" dirty="0"/>
              <a:t>Non-consensual sexual intercourse (or attempt to commit)</a:t>
            </a:r>
          </a:p>
          <a:p>
            <a:pPr marL="0" indent="0">
              <a:buNone/>
            </a:pPr>
            <a:endParaRPr lang="en-US" sz="3600" dirty="0"/>
          </a:p>
          <a:p>
            <a:r>
              <a:rPr lang="en-US" sz="3600" dirty="0"/>
              <a:t>Sexual exploitation/Sexual Privacy</a:t>
            </a:r>
          </a:p>
          <a:p>
            <a:endParaRPr lang="en-US" dirty="0"/>
          </a:p>
        </p:txBody>
      </p:sp>
    </p:spTree>
    <p:extLst>
      <p:ext uri="{BB962C8B-B14F-4D97-AF65-F5344CB8AC3E}">
        <p14:creationId xmlns:p14="http://schemas.microsoft.com/office/powerpoint/2010/main" val="10165729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SEXUAL HARASSMENT: Basics</a:t>
            </a:r>
          </a:p>
        </p:txBody>
      </p:sp>
      <p:sp>
        <p:nvSpPr>
          <p:cNvPr id="2" name="Content Placeholder 1"/>
          <p:cNvSpPr>
            <a:spLocks noGrp="1"/>
          </p:cNvSpPr>
          <p:nvPr>
            <p:ph idx="1"/>
          </p:nvPr>
        </p:nvSpPr>
        <p:spPr/>
        <p:txBody>
          <a:bodyPr>
            <a:normAutofit lnSpcReduction="10000"/>
          </a:bodyPr>
          <a:lstStyle/>
          <a:p>
            <a:pPr marL="0" indent="0" algn="ctr">
              <a:buNone/>
            </a:pPr>
            <a:r>
              <a:rPr lang="en-US" b="1" dirty="0"/>
              <a:t>Though sexual harassment is typically addressed in the System’s 1B.1 Policy &amp; Procedure, it can have a nexus to sexual violence (Board Policy 1B.3)</a:t>
            </a:r>
          </a:p>
          <a:p>
            <a:pPr marL="0" indent="0" algn="ctr">
              <a:buNone/>
            </a:pPr>
            <a:endParaRPr lang="en-US" b="1" dirty="0"/>
          </a:p>
          <a:p>
            <a:pPr marL="0" indent="0" algn="ctr">
              <a:buNone/>
            </a:pPr>
            <a:r>
              <a:rPr lang="en-US" b="1" dirty="0"/>
              <a:t>THREE KEY ELEMENTS OF SEXUAL HARASSMENT</a:t>
            </a:r>
          </a:p>
          <a:p>
            <a:pPr marL="0" indent="0">
              <a:buNone/>
            </a:pPr>
            <a:r>
              <a:rPr lang="en-US" dirty="0"/>
              <a:t>1.Conduct that is sexual in nature,</a:t>
            </a:r>
          </a:p>
          <a:p>
            <a:pPr marL="0" indent="0">
              <a:buNone/>
            </a:pPr>
            <a:r>
              <a:rPr lang="en-US" dirty="0"/>
              <a:t>2.That is unwelcome, and</a:t>
            </a:r>
          </a:p>
          <a:p>
            <a:pPr marL="0" indent="0">
              <a:buNone/>
            </a:pPr>
            <a:r>
              <a:rPr lang="en-US" dirty="0"/>
              <a:t>3.That denies or limits a student's ability to participate in or benefit from a school's educational program </a:t>
            </a:r>
          </a:p>
          <a:p>
            <a:endParaRPr lang="en-US" dirty="0"/>
          </a:p>
        </p:txBody>
      </p:sp>
    </p:spTree>
    <p:extLst>
      <p:ext uri="{BB962C8B-B14F-4D97-AF65-F5344CB8AC3E}">
        <p14:creationId xmlns:p14="http://schemas.microsoft.com/office/powerpoint/2010/main" val="34450150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SEXUAL HARASSMENT</a:t>
            </a:r>
          </a:p>
        </p:txBody>
      </p:sp>
      <p:sp>
        <p:nvSpPr>
          <p:cNvPr id="2" name="Content Placeholder 1"/>
          <p:cNvSpPr>
            <a:spLocks noGrp="1"/>
          </p:cNvSpPr>
          <p:nvPr>
            <p:ph idx="1"/>
          </p:nvPr>
        </p:nvSpPr>
        <p:spPr/>
        <p:txBody>
          <a:bodyPr/>
          <a:lstStyle/>
          <a:p>
            <a:pPr marL="0" indent="0">
              <a:buNone/>
            </a:pPr>
            <a:r>
              <a:rPr lang="en-US" dirty="0"/>
              <a:t>Under the law, a school may be liable for monetary damages for harassment by a teacher, administrator, staff member, fellow student, and/or a third party if the plaintiff can prove:</a:t>
            </a:r>
          </a:p>
          <a:p>
            <a:r>
              <a:rPr lang="en-US" dirty="0"/>
              <a:t>Actual knowledge by a responsible employee, </a:t>
            </a:r>
            <a:r>
              <a:rPr lang="en-US" b="1" u="sng" dirty="0"/>
              <a:t>and</a:t>
            </a:r>
          </a:p>
          <a:p>
            <a:r>
              <a:rPr lang="en-US" dirty="0"/>
              <a:t>Deliberate indifference</a:t>
            </a:r>
          </a:p>
          <a:p>
            <a:pPr marL="0" indent="0">
              <a:buNone/>
            </a:pPr>
            <a:endParaRPr lang="en-US" dirty="0"/>
          </a:p>
        </p:txBody>
      </p:sp>
    </p:spTree>
    <p:extLst>
      <p:ext uri="{BB962C8B-B14F-4D97-AF65-F5344CB8AC3E}">
        <p14:creationId xmlns:p14="http://schemas.microsoft.com/office/powerpoint/2010/main" val="2047582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Overall Process Map</a:t>
            </a:r>
          </a:p>
        </p:txBody>
      </p:sp>
      <p:sp>
        <p:nvSpPr>
          <p:cNvPr id="2" name="Content Placeholder 1"/>
          <p:cNvSpPr>
            <a:spLocks noGrp="1"/>
          </p:cNvSpPr>
          <p:nvPr>
            <p:ph idx="1"/>
          </p:nvPr>
        </p:nvSpPr>
        <p:spPr/>
        <p:txBody>
          <a:bodyPr>
            <a:normAutofit/>
          </a:bodyPr>
          <a:lstStyle/>
          <a:p>
            <a:r>
              <a:rPr lang="en-US" dirty="0">
                <a:solidFill>
                  <a:srgbClr val="002060"/>
                </a:solidFill>
              </a:rPr>
              <a:t>Old 1B.3.1 Procedure. </a:t>
            </a:r>
          </a:p>
          <a:p>
            <a:pPr lvl="1">
              <a:buFont typeface="Wingdings" panose="05000000000000000000" pitchFamily="2" charset="2"/>
              <a:buChar char="§"/>
            </a:pPr>
            <a:r>
              <a:rPr lang="en-US" dirty="0">
                <a:solidFill>
                  <a:srgbClr val="002060"/>
                </a:solidFill>
              </a:rPr>
              <a:t>Complaint, Investigation, Decision-maker, internal appeal, Ch. 14 if serious student sanction.</a:t>
            </a:r>
          </a:p>
          <a:p>
            <a:r>
              <a:rPr lang="en-US" dirty="0">
                <a:solidFill>
                  <a:srgbClr val="002060"/>
                </a:solidFill>
              </a:rPr>
              <a:t>New 1B.3.1 Procedure.</a:t>
            </a:r>
          </a:p>
          <a:p>
            <a:pPr lvl="1"/>
            <a:r>
              <a:rPr lang="en-US" dirty="0">
                <a:solidFill>
                  <a:srgbClr val="002060"/>
                </a:solidFill>
              </a:rPr>
              <a:t>Formal Complaint, Investigation (with enhanced requirements), Ch. 14, Decision-maker, internal appeal. </a:t>
            </a:r>
          </a:p>
          <a:p>
            <a:r>
              <a:rPr lang="en-US" dirty="0">
                <a:solidFill>
                  <a:srgbClr val="002060"/>
                </a:solidFill>
              </a:rPr>
              <a:t>Also consider Policy 1B.1 and student conduct processes for non-Title IX sexual harassment and jurisdiction. </a:t>
            </a:r>
          </a:p>
          <a:p>
            <a:r>
              <a:rPr lang="en-US" dirty="0">
                <a:solidFill>
                  <a:srgbClr val="002060"/>
                </a:solidFill>
              </a:rPr>
              <a:t>Basic legal responsibility = deliberately indifferent standard. </a:t>
            </a:r>
          </a:p>
        </p:txBody>
      </p:sp>
    </p:spTree>
    <p:extLst>
      <p:ext uri="{BB962C8B-B14F-4D97-AF65-F5344CB8AC3E}">
        <p14:creationId xmlns:p14="http://schemas.microsoft.com/office/powerpoint/2010/main" val="9564348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SEXUAL HARASSMENT – 1B.1</a:t>
            </a:r>
          </a:p>
        </p:txBody>
      </p:sp>
      <p:sp>
        <p:nvSpPr>
          <p:cNvPr id="2" name="Content Placeholder 1"/>
          <p:cNvSpPr>
            <a:spLocks noGrp="1"/>
          </p:cNvSpPr>
          <p:nvPr>
            <p:ph idx="1"/>
          </p:nvPr>
        </p:nvSpPr>
        <p:spPr/>
        <p:txBody>
          <a:bodyPr/>
          <a:lstStyle/>
          <a:p>
            <a:pPr marL="0" indent="0">
              <a:buNone/>
            </a:pPr>
            <a:r>
              <a:rPr lang="en-US" b="1" dirty="0"/>
              <a:t>TO CONSTITUTE SEXUAL HARASSMENT, THE CONDUCT:</a:t>
            </a:r>
            <a:endParaRPr lang="en-US" dirty="0"/>
          </a:p>
          <a:p>
            <a:r>
              <a:rPr lang="en-US" dirty="0"/>
              <a:t>DOES NOT have to include an intent to harm</a:t>
            </a:r>
          </a:p>
          <a:p>
            <a:r>
              <a:rPr lang="en-US" dirty="0"/>
              <a:t>DOES NOT need to involve repeated incidents</a:t>
            </a:r>
          </a:p>
          <a:p>
            <a:r>
              <a:rPr lang="en-US" dirty="0"/>
              <a:t>DOES NOT need to be directed at a specific target</a:t>
            </a:r>
          </a:p>
          <a:p>
            <a:r>
              <a:rPr lang="en-US" dirty="0"/>
              <a:t>DOES NOT have to be by a member of the opposite sex </a:t>
            </a:r>
          </a:p>
          <a:p>
            <a:endParaRPr lang="en-US" dirty="0"/>
          </a:p>
        </p:txBody>
      </p:sp>
    </p:spTree>
    <p:extLst>
      <p:ext uri="{BB962C8B-B14F-4D97-AF65-F5344CB8AC3E}">
        <p14:creationId xmlns:p14="http://schemas.microsoft.com/office/powerpoint/2010/main" val="2734012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endParaRPr kumimoji="0" lang="en-US" sz="3600" b="0" i="0" u="none" strike="noStrike" kern="1200" cap="none" spc="0" normalizeH="0" baseline="0" noProof="0" dirty="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0" i="0" u="none" strike="noStrike" kern="1200" cap="none" spc="0" normalizeH="0" baseline="0" noProof="0" dirty="0">
                <a:ln>
                  <a:noFill/>
                </a:ln>
                <a:solidFill>
                  <a:schemeClr val="tx2"/>
                </a:solidFill>
                <a:effectLst/>
                <a:uLnTx/>
                <a:uFillTx/>
                <a:latin typeface="+mn-lt"/>
                <a:ea typeface="+mn-ea"/>
                <a:cs typeface="+mn-cs"/>
              </a:rPr>
              <a:t>Sexual Harassment – 1B.1</a:t>
            </a:r>
          </a:p>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a:bodyPr>
          <a:lstStyle/>
          <a:p>
            <a:r>
              <a:rPr lang="en-US" b="1" dirty="0"/>
              <a:t>Quid Pro Quo</a:t>
            </a:r>
          </a:p>
          <a:p>
            <a:pPr lvl="1"/>
            <a:r>
              <a:rPr lang="en-US" dirty="0"/>
              <a:t>Can only be carried out by a teacher, administrator, or staff member</a:t>
            </a:r>
          </a:p>
          <a:p>
            <a:pPr marL="457200" lvl="1" indent="0">
              <a:buNone/>
            </a:pPr>
            <a:endParaRPr lang="en-US" dirty="0"/>
          </a:p>
          <a:p>
            <a:r>
              <a:rPr lang="en-US" b="1" dirty="0"/>
              <a:t>Two factors</a:t>
            </a:r>
            <a:r>
              <a:rPr lang="en-US" dirty="0"/>
              <a:t>:</a:t>
            </a:r>
          </a:p>
          <a:p>
            <a:pPr marL="914400" lvl="1" indent="-457200">
              <a:buFont typeface="+mj-lt"/>
              <a:buAutoNum type="arabicPeriod"/>
            </a:pPr>
            <a:r>
              <a:rPr lang="en-US" dirty="0"/>
              <a:t>Unwelcome sexual advances, requests for sexual favors or other verbal or physical conduct of a sexual nature; and</a:t>
            </a:r>
          </a:p>
          <a:p>
            <a:pPr marL="914400" lvl="1" indent="-457200">
              <a:buFont typeface="+mj-lt"/>
              <a:buAutoNum type="arabicPeriod"/>
            </a:pPr>
            <a:r>
              <a:rPr lang="en-US" dirty="0"/>
              <a:t>Submission to, or rejection of, such conduct results in adverse educational or employment action </a:t>
            </a:r>
          </a:p>
          <a:p>
            <a:endParaRPr lang="en-US" dirty="0"/>
          </a:p>
        </p:txBody>
      </p:sp>
    </p:spTree>
    <p:extLst>
      <p:ext uri="{BB962C8B-B14F-4D97-AF65-F5344CB8AC3E}">
        <p14:creationId xmlns:p14="http://schemas.microsoft.com/office/powerpoint/2010/main" val="20744043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0" i="0" u="none" strike="noStrike" kern="1200" cap="none" spc="0" normalizeH="0" baseline="0" noProof="0" dirty="0">
                <a:ln>
                  <a:noFill/>
                </a:ln>
                <a:solidFill>
                  <a:schemeClr val="tx2"/>
                </a:solidFill>
                <a:effectLst/>
                <a:uLnTx/>
                <a:uFillTx/>
                <a:latin typeface="+mn-lt"/>
                <a:ea typeface="+mn-ea"/>
                <a:cs typeface="+mn-cs"/>
              </a:rPr>
              <a:t>Sexual Harassment – 1B.1</a:t>
            </a:r>
          </a:p>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lnSpcReduction="10000"/>
          </a:bodyPr>
          <a:lstStyle/>
          <a:p>
            <a:pPr marL="0" indent="0">
              <a:buNone/>
            </a:pPr>
            <a:r>
              <a:rPr lang="en-US" b="1" dirty="0"/>
              <a:t>Hostile Environment</a:t>
            </a:r>
          </a:p>
          <a:p>
            <a:r>
              <a:rPr lang="en-US" dirty="0"/>
              <a:t>Occurs when harassment is sufficiently severe, pervasive, or persistent so as to interfere with or limit a person's ability to participate in or benefit from the services, activities, or opportunities offered by an educational institution</a:t>
            </a:r>
          </a:p>
          <a:p>
            <a:r>
              <a:rPr lang="en-US" dirty="0"/>
              <a:t>Fact-based inquiry (</a:t>
            </a:r>
            <a:r>
              <a:rPr lang="en-US" b="1" i="1" dirty="0"/>
              <a:t>Facts</a:t>
            </a:r>
            <a:r>
              <a:rPr lang="en-US" dirty="0"/>
              <a:t> are isolated pieces of information, where </a:t>
            </a:r>
            <a:r>
              <a:rPr lang="en-US" b="1" i="1" dirty="0"/>
              <a:t>concepts</a:t>
            </a:r>
            <a:r>
              <a:rPr lang="en-US" dirty="0"/>
              <a:t> are larger ideas that show the relationships between facts)</a:t>
            </a:r>
          </a:p>
          <a:p>
            <a:r>
              <a:rPr lang="en-US" dirty="0"/>
              <a:t>Can be created by teachers, administrators, staff members, other students, and third parties visiting the educational institution</a:t>
            </a:r>
          </a:p>
          <a:p>
            <a:r>
              <a:rPr lang="en-US" dirty="0"/>
              <a:t>Can occur off campus </a:t>
            </a:r>
          </a:p>
          <a:p>
            <a:endParaRPr lang="en-US" dirty="0"/>
          </a:p>
        </p:txBody>
      </p:sp>
    </p:spTree>
    <p:extLst>
      <p:ext uri="{BB962C8B-B14F-4D97-AF65-F5344CB8AC3E}">
        <p14:creationId xmlns:p14="http://schemas.microsoft.com/office/powerpoint/2010/main" val="17563792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Stalking</a:t>
            </a:r>
          </a:p>
        </p:txBody>
      </p:sp>
      <p:sp>
        <p:nvSpPr>
          <p:cNvPr id="2" name="Content Placeholder 1"/>
          <p:cNvSpPr>
            <a:spLocks noGrp="1"/>
          </p:cNvSpPr>
          <p:nvPr>
            <p:ph idx="1"/>
          </p:nvPr>
        </p:nvSpPr>
        <p:spPr/>
        <p:txBody>
          <a:bodyPr>
            <a:normAutofit lnSpcReduction="10000"/>
          </a:bodyPr>
          <a:lstStyle/>
          <a:p>
            <a:r>
              <a:rPr lang="en-US" dirty="0"/>
              <a:t>Unwanted Phone Calls</a:t>
            </a:r>
          </a:p>
          <a:p>
            <a:r>
              <a:rPr lang="en-US" dirty="0"/>
              <a:t>Unwanted Voicemails</a:t>
            </a:r>
          </a:p>
          <a:p>
            <a:r>
              <a:rPr lang="en-US" dirty="0"/>
              <a:t>Unwanted Text Messages</a:t>
            </a:r>
          </a:p>
          <a:p>
            <a:r>
              <a:rPr lang="en-US" dirty="0"/>
              <a:t>Spying</a:t>
            </a:r>
          </a:p>
          <a:p>
            <a:r>
              <a:rPr lang="en-US" dirty="0"/>
              <a:t>Sending unwanted gifts</a:t>
            </a:r>
          </a:p>
          <a:p>
            <a:r>
              <a:rPr lang="en-US" dirty="0"/>
              <a:t>Letters </a:t>
            </a:r>
          </a:p>
          <a:p>
            <a:r>
              <a:rPr lang="en-US" dirty="0"/>
              <a:t>E-mails </a:t>
            </a:r>
          </a:p>
          <a:p>
            <a:r>
              <a:rPr lang="en-US" dirty="0"/>
              <a:t>Social media use</a:t>
            </a:r>
          </a:p>
          <a:p>
            <a:r>
              <a:rPr lang="en-US" dirty="0"/>
              <a:t>Showing up at a location</a:t>
            </a:r>
          </a:p>
          <a:p>
            <a:endParaRPr lang="en-US" dirty="0"/>
          </a:p>
        </p:txBody>
      </p:sp>
    </p:spTree>
    <p:extLst>
      <p:ext uri="{BB962C8B-B14F-4D97-AF65-F5344CB8AC3E}">
        <p14:creationId xmlns:p14="http://schemas.microsoft.com/office/powerpoint/2010/main" val="38074120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Relationship/Dating Violence</a:t>
            </a:r>
          </a:p>
        </p:txBody>
      </p:sp>
      <p:sp>
        <p:nvSpPr>
          <p:cNvPr id="2" name="Content Placeholder 1"/>
          <p:cNvSpPr>
            <a:spLocks noGrp="1"/>
          </p:cNvSpPr>
          <p:nvPr>
            <p:ph idx="1"/>
          </p:nvPr>
        </p:nvSpPr>
        <p:spPr/>
        <p:txBody>
          <a:bodyPr/>
          <a:lstStyle/>
          <a:p>
            <a:r>
              <a:rPr lang="en-US" dirty="0"/>
              <a:t>Physical harm or abuse</a:t>
            </a:r>
          </a:p>
          <a:p>
            <a:r>
              <a:rPr lang="en-US" dirty="0"/>
              <a:t>Threats of physical harm or abuse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8749451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endParaRPr kumimoji="0" lang="en-US" sz="3600" b="0" i="0" u="none" strike="noStrike" kern="1200" cap="none" spc="0" normalizeH="0" baseline="0" noProof="0" dirty="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Retaliation</a:t>
            </a:r>
          </a:p>
        </p:txBody>
      </p:sp>
      <p:sp>
        <p:nvSpPr>
          <p:cNvPr id="2" name="Content Placeholder 1"/>
          <p:cNvSpPr>
            <a:spLocks noGrp="1"/>
          </p:cNvSpPr>
          <p:nvPr>
            <p:ph idx="1"/>
          </p:nvPr>
        </p:nvSpPr>
        <p:spPr/>
        <p:txBody>
          <a:bodyPr/>
          <a:lstStyle/>
          <a:p>
            <a:r>
              <a:rPr lang="en-US" dirty="0"/>
              <a:t>Occurs when an adverse educational action is taken against a person because of the person's participation in a complaint or investigation of discrimination or sexual misconduct </a:t>
            </a:r>
          </a:p>
          <a:p>
            <a:endParaRPr lang="en-US" dirty="0"/>
          </a:p>
        </p:txBody>
      </p:sp>
    </p:spTree>
    <p:extLst>
      <p:ext uri="{BB962C8B-B14F-4D97-AF65-F5344CB8AC3E}">
        <p14:creationId xmlns:p14="http://schemas.microsoft.com/office/powerpoint/2010/main" val="13680246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Investigating Sexual Violence – Dating Violence – Stalking – Sexual Harassment</a:t>
            </a:r>
          </a:p>
        </p:txBody>
      </p:sp>
      <p:sp>
        <p:nvSpPr>
          <p:cNvPr id="2" name="Content Placeholder 1"/>
          <p:cNvSpPr>
            <a:spLocks noGrp="1"/>
          </p:cNvSpPr>
          <p:nvPr>
            <p:ph idx="1"/>
          </p:nvPr>
        </p:nvSpPr>
        <p:spPr/>
        <p:txBody>
          <a:bodyPr>
            <a:normAutofit fontScale="92500" lnSpcReduction="10000"/>
          </a:bodyPr>
          <a:lstStyle/>
          <a:p>
            <a:pPr marL="457200" indent="0">
              <a:buNone/>
            </a:pPr>
            <a:r>
              <a:rPr lang="en-US" dirty="0"/>
              <a:t>Investigators must ensure that these investigations into these complaints are:</a:t>
            </a:r>
          </a:p>
          <a:p>
            <a:pPr marL="457200" indent="0">
              <a:buNone/>
            </a:pPr>
            <a:endParaRPr lang="en-US" dirty="0"/>
          </a:p>
          <a:p>
            <a:pPr marL="914400" indent="-457200"/>
            <a:r>
              <a:rPr lang="en-US" dirty="0"/>
              <a:t>Prompt – Completed in reasonable time frame</a:t>
            </a:r>
          </a:p>
          <a:p>
            <a:pPr marL="914400" indent="-457200">
              <a:buNone/>
            </a:pPr>
            <a:endParaRPr lang="en-US" dirty="0"/>
          </a:p>
          <a:p>
            <a:pPr marL="914400" indent="-457200"/>
            <a:r>
              <a:rPr lang="en-US" dirty="0"/>
              <a:t>Thorough – Adequate information used in formal or informal investigation</a:t>
            </a:r>
          </a:p>
          <a:p>
            <a:pPr marL="914400" indent="-457200">
              <a:buNone/>
            </a:pPr>
            <a:endParaRPr lang="en-US" dirty="0"/>
          </a:p>
          <a:p>
            <a:pPr marL="914400" indent="-457200"/>
            <a:r>
              <a:rPr lang="en-US" dirty="0"/>
              <a:t>Impartial – Investigators trained and no bias, including free of cultural bias</a:t>
            </a:r>
          </a:p>
          <a:p>
            <a:endParaRPr lang="en-US" dirty="0"/>
          </a:p>
        </p:txBody>
      </p:sp>
    </p:spTree>
    <p:extLst>
      <p:ext uri="{BB962C8B-B14F-4D97-AF65-F5344CB8AC3E}">
        <p14:creationId xmlns:p14="http://schemas.microsoft.com/office/powerpoint/2010/main" val="13545194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Purpose of an Investigation</a:t>
            </a:r>
          </a:p>
        </p:txBody>
      </p:sp>
      <p:sp>
        <p:nvSpPr>
          <p:cNvPr id="2" name="Content Placeholder 1"/>
          <p:cNvSpPr>
            <a:spLocks noGrp="1"/>
          </p:cNvSpPr>
          <p:nvPr>
            <p:ph idx="1"/>
          </p:nvPr>
        </p:nvSpPr>
        <p:spPr/>
        <p:txBody>
          <a:bodyPr/>
          <a:lstStyle/>
          <a:p>
            <a:r>
              <a:rPr lang="en-US" dirty="0"/>
              <a:t>Conducting an investigation to allow the decisionmaker to determine:</a:t>
            </a:r>
          </a:p>
          <a:p>
            <a:pPr lvl="1"/>
            <a:r>
              <a:rPr lang="en-US" dirty="0"/>
              <a:t>Based on the facts, did a policy violation occur? </a:t>
            </a:r>
          </a:p>
          <a:p>
            <a:pPr lvl="1"/>
            <a:r>
              <a:rPr lang="en-US" dirty="0"/>
              <a:t>If yes, what is the appropriate sanction?</a:t>
            </a:r>
          </a:p>
          <a:p>
            <a:pPr lvl="1"/>
            <a:r>
              <a:rPr lang="en-US" dirty="0"/>
              <a:t>How can the institution:</a:t>
            </a:r>
          </a:p>
          <a:p>
            <a:pPr lvl="2"/>
            <a:r>
              <a:rPr lang="en-US" dirty="0"/>
              <a:t>Stop the discrimination, harassment, violence</a:t>
            </a:r>
          </a:p>
          <a:p>
            <a:pPr lvl="2"/>
            <a:r>
              <a:rPr lang="en-US" dirty="0"/>
              <a:t>Prevent its recurrence</a:t>
            </a:r>
          </a:p>
          <a:p>
            <a:pPr lvl="2"/>
            <a:r>
              <a:rPr lang="en-US" dirty="0"/>
              <a:t>Remedy the effects of the incident(s) on the Complainant(s) and the community</a:t>
            </a:r>
          </a:p>
        </p:txBody>
      </p:sp>
    </p:spTree>
    <p:extLst>
      <p:ext uri="{BB962C8B-B14F-4D97-AF65-F5344CB8AC3E}">
        <p14:creationId xmlns:p14="http://schemas.microsoft.com/office/powerpoint/2010/main" val="26038893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Know the Policies</a:t>
            </a:r>
          </a:p>
        </p:txBody>
      </p:sp>
      <p:sp>
        <p:nvSpPr>
          <p:cNvPr id="2" name="Content Placeholder 1"/>
          <p:cNvSpPr>
            <a:spLocks noGrp="1"/>
          </p:cNvSpPr>
          <p:nvPr>
            <p:ph idx="1"/>
          </p:nvPr>
        </p:nvSpPr>
        <p:spPr/>
        <p:txBody>
          <a:bodyPr>
            <a:normAutofit fontScale="92500" lnSpcReduction="10000"/>
          </a:bodyPr>
          <a:lstStyle/>
          <a:p>
            <a:pPr marL="0" indent="0">
              <a:buNone/>
            </a:pPr>
            <a:r>
              <a:rPr lang="en-US" dirty="0"/>
              <a:t>Why is this important to an investigation?</a:t>
            </a:r>
          </a:p>
          <a:p>
            <a:pPr marL="0" indent="0">
              <a:buNone/>
            </a:pPr>
            <a:r>
              <a:rPr lang="en-US" dirty="0"/>
              <a:t>-It helps you determine if an investigation is appropriate </a:t>
            </a:r>
          </a:p>
          <a:p>
            <a:pPr marL="0" indent="0">
              <a:buNone/>
            </a:pPr>
            <a:r>
              <a:rPr lang="en-US" dirty="0"/>
              <a:t>	*Who does the policy apply to?</a:t>
            </a:r>
          </a:p>
          <a:p>
            <a:pPr marL="0" indent="0">
              <a:buNone/>
            </a:pPr>
            <a:r>
              <a:rPr lang="en-US" dirty="0"/>
              <a:t>	*What do the terms refer to? </a:t>
            </a:r>
          </a:p>
          <a:p>
            <a:pPr marL="0" indent="0">
              <a:buNone/>
            </a:pPr>
            <a:r>
              <a:rPr lang="en-US" dirty="0"/>
              <a:t>-It helps you frame the ultimate investigative questions in issue</a:t>
            </a:r>
          </a:p>
          <a:p>
            <a:pPr marL="0" indent="0">
              <a:buNone/>
            </a:pPr>
            <a:r>
              <a:rPr lang="en-US" dirty="0"/>
              <a:t>-You understand the elements of a claim</a:t>
            </a:r>
          </a:p>
          <a:p>
            <a:pPr marL="0" indent="0">
              <a:buNone/>
            </a:pPr>
            <a:r>
              <a:rPr lang="en-US" dirty="0"/>
              <a:t>-You have time to seek guidance, if needed</a:t>
            </a:r>
          </a:p>
          <a:p>
            <a:pPr marL="0" indent="0">
              <a:buNone/>
            </a:pPr>
            <a:r>
              <a:rPr lang="en-US" dirty="0"/>
              <a:t>-You prepare for and conduct thorough interviews and minimize any unnecessary re-interviews</a:t>
            </a:r>
          </a:p>
          <a:p>
            <a:pPr marL="0" indent="0">
              <a:buNone/>
            </a:pPr>
            <a:r>
              <a:rPr lang="en-US" dirty="0"/>
              <a:t>-You provide the decisionmaker with necessary information to make a decision</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7838746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Sexual Violence Background</a:t>
            </a:r>
          </a:p>
        </p:txBody>
      </p:sp>
    </p:spTree>
    <p:extLst>
      <p:ext uri="{BB962C8B-B14F-4D97-AF65-F5344CB8AC3E}">
        <p14:creationId xmlns:p14="http://schemas.microsoft.com/office/powerpoint/2010/main" val="1517945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Three Quick Deliverables (or To Do’s)</a:t>
            </a:r>
          </a:p>
        </p:txBody>
      </p:sp>
      <p:sp>
        <p:nvSpPr>
          <p:cNvPr id="2" name="Content Placeholder 1"/>
          <p:cNvSpPr>
            <a:spLocks noGrp="1"/>
          </p:cNvSpPr>
          <p:nvPr>
            <p:ph idx="1"/>
          </p:nvPr>
        </p:nvSpPr>
        <p:spPr/>
        <p:txBody>
          <a:bodyPr/>
          <a:lstStyle/>
          <a:p>
            <a:r>
              <a:rPr lang="en-US" dirty="0"/>
              <a:t>Update your web-sites and information to the new System Procedure 1B.3.1.</a:t>
            </a:r>
          </a:p>
          <a:p>
            <a:r>
              <a:rPr lang="en-US" dirty="0"/>
              <a:t>Notice of Title IX Coordinator.</a:t>
            </a:r>
          </a:p>
          <a:p>
            <a:r>
              <a:rPr lang="en-US" dirty="0"/>
              <a:t>Notice of Non-Discrimination.  </a:t>
            </a:r>
          </a:p>
        </p:txBody>
      </p:sp>
    </p:spTree>
    <p:extLst>
      <p:ext uri="{BB962C8B-B14F-4D97-AF65-F5344CB8AC3E}">
        <p14:creationId xmlns:p14="http://schemas.microsoft.com/office/powerpoint/2010/main" val="11795362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ISSUE OF SEXUAL ASSAULT: women</a:t>
            </a:r>
          </a:p>
        </p:txBody>
      </p:sp>
      <p:pic>
        <p:nvPicPr>
          <p:cNvPr id="2" name="Picture 1" descr="From the Rape, Abuse, and Incest National Network: a statistic that indicates one in six women. There are six women icons across the middle with one that is green. Below there is a caption: one out of every six American women has been the victim of an attempted or completed rape in her lifetime. This equates to 14.8 percent and 2.8 percent attempted.">
            <a:extLst>
              <a:ext uri="{FF2B5EF4-FFF2-40B4-BE49-F238E27FC236}">
                <a16:creationId xmlns:a16="http://schemas.microsoft.com/office/drawing/2014/main" id="{8CFB8E0A-A20D-42EB-9E8A-F83573CC94F4}"/>
              </a:ext>
            </a:extLst>
          </p:cNvPr>
          <p:cNvPicPr>
            <a:picLocks noChangeAspect="1"/>
          </p:cNvPicPr>
          <p:nvPr/>
        </p:nvPicPr>
        <p:blipFill>
          <a:blip r:embed="rId3"/>
          <a:stretch>
            <a:fillRect/>
          </a:stretch>
        </p:blipFill>
        <p:spPr>
          <a:xfrm>
            <a:off x="3199772" y="1472797"/>
            <a:ext cx="5716257" cy="3912407"/>
          </a:xfrm>
          <a:prstGeom prst="rect">
            <a:avLst/>
          </a:prstGeom>
        </p:spPr>
      </p:pic>
    </p:spTree>
    <p:extLst>
      <p:ext uri="{BB962C8B-B14F-4D97-AF65-F5344CB8AC3E}">
        <p14:creationId xmlns:p14="http://schemas.microsoft.com/office/powerpoint/2010/main" val="15748065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ISSUE OF SEXUAL ASSAULT: college-age</a:t>
            </a:r>
            <a:r>
              <a:rPr kumimoji="0" lang="en-US" sz="3600" b="1" i="0" u="none" strike="noStrike" kern="1200" cap="none" spc="0" normalizeH="0" noProof="0" dirty="0">
                <a:ln>
                  <a:noFill/>
                </a:ln>
                <a:solidFill>
                  <a:schemeClr val="tx2"/>
                </a:solidFill>
                <a:effectLst/>
                <a:uLnTx/>
                <a:uFillTx/>
                <a:latin typeface="+mn-lt"/>
                <a:ea typeface="+mn-ea"/>
                <a:cs typeface="+mn-cs"/>
              </a:rPr>
              <a:t> women</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pic>
        <p:nvPicPr>
          <p:cNvPr id="6146" name="Picture 2" descr="Statistic showing that women 18-24 who are not in college are at the highest risk for sexual assault, when compared to all women, and to women ages 18 to 24 who are in coll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468315"/>
            <a:ext cx="5486400" cy="4875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9577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ISSUE OF SEXUAL ASSAULT:</a:t>
            </a:r>
            <a:r>
              <a:rPr kumimoji="0" lang="en-US" sz="3600" b="1" i="0" u="none" strike="noStrike" kern="1200" cap="none" spc="0" normalizeH="0" noProof="0" dirty="0">
                <a:ln>
                  <a:noFill/>
                </a:ln>
                <a:solidFill>
                  <a:schemeClr val="tx2"/>
                </a:solidFill>
                <a:effectLst/>
                <a:uLnTx/>
                <a:uFillTx/>
                <a:latin typeface="+mn-lt"/>
                <a:ea typeface="+mn-ea"/>
                <a:cs typeface="+mn-cs"/>
              </a:rPr>
              <a:t> college men</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pic>
        <p:nvPicPr>
          <p:cNvPr id="2" name="Picture 1" descr="Male college students at risk: males ages 18 to 24 who are college students are approximately 5 times more likely than non-students of the same age to be a victim of rape or sexual assault.">
            <a:extLst>
              <a:ext uri="{FF2B5EF4-FFF2-40B4-BE49-F238E27FC236}">
                <a16:creationId xmlns:a16="http://schemas.microsoft.com/office/drawing/2014/main" id="{ED583625-F6EC-45BE-969D-96333228D23F}"/>
              </a:ext>
            </a:extLst>
          </p:cNvPr>
          <p:cNvPicPr>
            <a:picLocks noChangeAspect="1"/>
          </p:cNvPicPr>
          <p:nvPr/>
        </p:nvPicPr>
        <p:blipFill>
          <a:blip r:embed="rId3"/>
          <a:stretch>
            <a:fillRect/>
          </a:stretch>
        </p:blipFill>
        <p:spPr>
          <a:xfrm>
            <a:off x="2743200" y="1415144"/>
            <a:ext cx="6019800" cy="4591372"/>
          </a:xfrm>
          <a:prstGeom prst="rect">
            <a:avLst/>
          </a:prstGeom>
        </p:spPr>
      </p:pic>
    </p:spTree>
    <p:extLst>
      <p:ext uri="{BB962C8B-B14F-4D97-AF65-F5344CB8AC3E}">
        <p14:creationId xmlns:p14="http://schemas.microsoft.com/office/powerpoint/2010/main" val="22826415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ISSUE OF SEXUAL ASSAULT: students</a:t>
            </a:r>
          </a:p>
        </p:txBody>
      </p:sp>
      <p:sp>
        <p:nvSpPr>
          <p:cNvPr id="2" name="Content Placeholder 1"/>
          <p:cNvSpPr>
            <a:spLocks noGrp="1"/>
          </p:cNvSpPr>
          <p:nvPr>
            <p:ph idx="1"/>
          </p:nvPr>
        </p:nvSpPr>
        <p:spPr/>
        <p:txBody>
          <a:bodyPr>
            <a:normAutofit fontScale="85000" lnSpcReduction="10000"/>
          </a:bodyPr>
          <a:lstStyle/>
          <a:p>
            <a:pPr fontAlgn="base"/>
            <a:r>
              <a:rPr lang="en-US" dirty="0"/>
              <a:t>13% of all students experience rape or sexual assault through physical force, violence, or incapacitation (among all graduate and undergraduate students).</a:t>
            </a:r>
          </a:p>
          <a:p>
            <a:pPr fontAlgn="base"/>
            <a:r>
              <a:rPr lang="en-US" dirty="0"/>
              <a:t>21% of TGQN (transgender, genderqueer, nonconforming) college students have been sexually assaulted, compared to 18% of non-TGQN females, and 4% of non-TGQN males.</a:t>
            </a:r>
          </a:p>
          <a:p>
            <a:pPr fontAlgn="base"/>
            <a:r>
              <a:rPr lang="en-US" dirty="0"/>
              <a:t>Among graduate and professional students, 9.7% of females and 2.5% of males experience rape or sexual assault through physical force, violence, or incapacitation.</a:t>
            </a:r>
          </a:p>
          <a:p>
            <a:pPr fontAlgn="base"/>
            <a:r>
              <a:rPr lang="en-US" dirty="0"/>
              <a:t>Among undergraduate students, 26.4% of females and 6.8% of males experience rape or sexual assault through physical force, violence, or incapacitation.</a:t>
            </a:r>
          </a:p>
          <a:p>
            <a:pPr fontAlgn="base"/>
            <a:r>
              <a:rPr lang="en-US" dirty="0"/>
              <a:t>5.8% of students have experienced stalking since entering college.</a:t>
            </a:r>
          </a:p>
          <a:p>
            <a:pPr marL="0" indent="0">
              <a:buNone/>
            </a:pPr>
            <a:r>
              <a:rPr lang="en-US" sz="2300" dirty="0"/>
              <a:t>RAINN</a:t>
            </a:r>
          </a:p>
        </p:txBody>
      </p:sp>
    </p:spTree>
    <p:extLst>
      <p:ext uri="{BB962C8B-B14F-4D97-AF65-F5344CB8AC3E}">
        <p14:creationId xmlns:p14="http://schemas.microsoft.com/office/powerpoint/2010/main" val="32624063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ISSUE OF SEXUAL ASSAULT</a:t>
            </a:r>
          </a:p>
        </p:txBody>
      </p:sp>
      <p:sp>
        <p:nvSpPr>
          <p:cNvPr id="2" name="Content Placeholder 1"/>
          <p:cNvSpPr>
            <a:spLocks noGrp="1"/>
          </p:cNvSpPr>
          <p:nvPr>
            <p:ph idx="1"/>
          </p:nvPr>
        </p:nvSpPr>
        <p:spPr/>
        <p:txBody>
          <a:bodyPr>
            <a:normAutofit fontScale="85000" lnSpcReduction="20000"/>
          </a:bodyPr>
          <a:lstStyle/>
          <a:p>
            <a:r>
              <a:rPr lang="en-US" dirty="0"/>
              <a:t>More than 50% of college sexual assaults occur in either August, September, October, or November. </a:t>
            </a:r>
          </a:p>
          <a:p>
            <a:r>
              <a:rPr lang="en-US" dirty="0"/>
              <a:t>Freshmen and sophomores are at greater risk than upperclassmen (“red zone” during their first few months of their first and second semesters in college)</a:t>
            </a:r>
          </a:p>
          <a:p>
            <a:r>
              <a:rPr lang="en-US" dirty="0"/>
              <a:t>60% of sexual assaults of college students occurred on campus</a:t>
            </a:r>
          </a:p>
          <a:p>
            <a:r>
              <a:rPr lang="en-US" dirty="0"/>
              <a:t>10.3% took place in a fraternity</a:t>
            </a:r>
          </a:p>
          <a:p>
            <a:r>
              <a:rPr lang="en-US" dirty="0"/>
              <a:t>70% of females assaulted on campus knew their attacker</a:t>
            </a:r>
          </a:p>
          <a:p>
            <a:r>
              <a:rPr lang="en-US" dirty="0"/>
              <a:t>Students with disabilities experience assault 50% more frequently than students without disabilities</a:t>
            </a:r>
          </a:p>
          <a:p>
            <a:r>
              <a:rPr lang="en-US" dirty="0"/>
              <a:t>Sexual assault victim/survivors are more likely to suffer from depression and/or post-traumatic stress disorder, abuse alcohol and drugs, and/or contemplate suicide</a:t>
            </a:r>
          </a:p>
          <a:p>
            <a:pPr marL="0" indent="0">
              <a:buNone/>
            </a:pPr>
            <a:r>
              <a:rPr lang="en-US" sz="2100" dirty="0"/>
              <a:t>RAINN</a:t>
            </a:r>
          </a:p>
        </p:txBody>
      </p:sp>
    </p:spTree>
    <p:extLst>
      <p:ext uri="{BB962C8B-B14F-4D97-AF65-F5344CB8AC3E}">
        <p14:creationId xmlns:p14="http://schemas.microsoft.com/office/powerpoint/2010/main" val="18932492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REPORTING SEXUAL VIOLENCE</a:t>
            </a:r>
          </a:p>
        </p:txBody>
      </p:sp>
      <p:pic>
        <p:nvPicPr>
          <p:cNvPr id="7170" name="Picture 2" descr="Infographic explaining reasons victims cited for not reporting a sexual assault or rape to police. For students who don't report, 26% believed it was a personal matter, 20% had fear of reprisal, 12% believed it was not important enough to report, 10% did not want the perpetrator to get in trouble, 9% believed police would not or could not help, 4% reported but not to police, and 31% cited other reasons. For non-students who didn't report, 23% believed it was a personal matter, 20% feared reprisal, 19% thought it was not important enough to report, 14% didn't want the perpetrator to get in trouble, 10% believed the police would not or could not help, 5% reported but not to police, and 35% cited other reasons.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52801" y="1052496"/>
            <a:ext cx="5181599" cy="5195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1974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Bias in Sexual Violence Investigations</a:t>
            </a:r>
          </a:p>
        </p:txBody>
      </p:sp>
      <p:sp>
        <p:nvSpPr>
          <p:cNvPr id="2" name="Content Placeholder 1"/>
          <p:cNvSpPr>
            <a:spLocks noGrp="1"/>
          </p:cNvSpPr>
          <p:nvPr>
            <p:ph idx="1"/>
          </p:nvPr>
        </p:nvSpPr>
        <p:spPr/>
        <p:txBody>
          <a:bodyPr/>
          <a:lstStyle/>
          <a:p>
            <a:pPr marL="0" indent="0" algn="ctr">
              <a:buNone/>
            </a:pPr>
            <a:endParaRPr lang="en-US" dirty="0"/>
          </a:p>
          <a:p>
            <a:pPr marL="0" indent="0" algn="ctr">
              <a:buNone/>
            </a:pPr>
            <a:r>
              <a:rPr lang="en-US" dirty="0"/>
              <a:t>Title IX requires a college or university to conduct a “prompt, thorough and impartial inquiry.” </a:t>
            </a:r>
          </a:p>
          <a:p>
            <a:pPr marL="0" indent="0" algn="ctr">
              <a:buNone/>
            </a:pPr>
            <a:endParaRPr lang="en-US" dirty="0"/>
          </a:p>
          <a:p>
            <a:pPr marL="0" indent="0" algn="ctr">
              <a:buNone/>
            </a:pPr>
            <a:r>
              <a:rPr lang="en-US" dirty="0"/>
              <a:t>Bias is defined as “to feel or show inclination or prejudice for or against someone or something.”</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791994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Types of Bias</a:t>
            </a:r>
          </a:p>
        </p:txBody>
      </p:sp>
      <p:sp>
        <p:nvSpPr>
          <p:cNvPr id="2" name="Content Placeholder 1"/>
          <p:cNvSpPr>
            <a:spLocks noGrp="1"/>
          </p:cNvSpPr>
          <p:nvPr>
            <p:ph idx="1"/>
          </p:nvPr>
        </p:nvSpPr>
        <p:spPr/>
        <p:txBody>
          <a:bodyPr>
            <a:normAutofit fontScale="92500" lnSpcReduction="20000"/>
          </a:bodyPr>
          <a:lstStyle/>
          <a:p>
            <a:r>
              <a:rPr lang="en-US" dirty="0"/>
              <a:t>Protected Category Biases </a:t>
            </a:r>
            <a:r>
              <a:rPr lang="en-US" sz="1900" dirty="0"/>
              <a:t>(non-exhaustive list)</a:t>
            </a:r>
          </a:p>
          <a:p>
            <a:pPr lvl="1"/>
            <a:r>
              <a:rPr lang="en-US" dirty="0"/>
              <a:t>Race</a:t>
            </a:r>
          </a:p>
          <a:p>
            <a:pPr lvl="1"/>
            <a:r>
              <a:rPr lang="en-US" dirty="0"/>
              <a:t>Gender</a:t>
            </a:r>
          </a:p>
          <a:p>
            <a:pPr lvl="1"/>
            <a:r>
              <a:rPr lang="en-US" dirty="0"/>
              <a:t>Sexual Orientation</a:t>
            </a:r>
          </a:p>
          <a:p>
            <a:pPr lvl="1"/>
            <a:r>
              <a:rPr lang="en-US" dirty="0"/>
              <a:t>Gender Identity</a:t>
            </a:r>
          </a:p>
          <a:p>
            <a:pPr lvl="1"/>
            <a:r>
              <a:rPr lang="en-US" dirty="0"/>
              <a:t>Religion</a:t>
            </a:r>
          </a:p>
          <a:p>
            <a:pPr lvl="1"/>
            <a:r>
              <a:rPr lang="en-US" dirty="0"/>
              <a:t>Class</a:t>
            </a:r>
          </a:p>
          <a:p>
            <a:pPr lvl="1"/>
            <a:r>
              <a:rPr lang="en-US" dirty="0"/>
              <a:t>Age</a:t>
            </a:r>
          </a:p>
          <a:p>
            <a:pPr lvl="1"/>
            <a:r>
              <a:rPr lang="en-US" dirty="0"/>
              <a:t>National Origin</a:t>
            </a:r>
          </a:p>
          <a:p>
            <a:pPr lvl="1"/>
            <a:r>
              <a:rPr lang="en-US" dirty="0"/>
              <a:t>Disability</a:t>
            </a:r>
          </a:p>
          <a:p>
            <a:r>
              <a:rPr lang="en-US" dirty="0"/>
              <a:t>Investigator-Specific Biases</a:t>
            </a:r>
          </a:p>
          <a:p>
            <a:r>
              <a:rPr lang="en-US" dirty="0"/>
              <a:t>Title IX-Specific Biases</a:t>
            </a:r>
          </a:p>
        </p:txBody>
      </p:sp>
    </p:spTree>
    <p:extLst>
      <p:ext uri="{BB962C8B-B14F-4D97-AF65-F5344CB8AC3E}">
        <p14:creationId xmlns:p14="http://schemas.microsoft.com/office/powerpoint/2010/main" val="11359986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Implicit Bias</a:t>
            </a:r>
          </a:p>
        </p:txBody>
      </p:sp>
      <p:sp>
        <p:nvSpPr>
          <p:cNvPr id="2" name="Content Placeholder 1"/>
          <p:cNvSpPr>
            <a:spLocks noGrp="1"/>
          </p:cNvSpPr>
          <p:nvPr>
            <p:ph idx="1"/>
          </p:nvPr>
        </p:nvSpPr>
        <p:spPr/>
        <p:txBody>
          <a:bodyPr>
            <a:normAutofit fontScale="92500"/>
          </a:bodyPr>
          <a:lstStyle/>
          <a:p>
            <a:r>
              <a:rPr lang="en-US" dirty="0"/>
              <a:t>What is it? </a:t>
            </a:r>
          </a:p>
          <a:p>
            <a:pPr lvl="1"/>
            <a:r>
              <a:rPr lang="en-US" dirty="0"/>
              <a:t>Attitudes or stereotypes that affect our understanding, actions, and decisions in an unconscious manner</a:t>
            </a:r>
          </a:p>
          <a:p>
            <a:r>
              <a:rPr lang="en-US" dirty="0"/>
              <a:t>Who has it?</a:t>
            </a:r>
          </a:p>
          <a:p>
            <a:pPr lvl="1"/>
            <a:r>
              <a:rPr lang="en-US" dirty="0"/>
              <a:t>Implicit biases are pervasive. Everyone possess them</a:t>
            </a:r>
          </a:p>
          <a:p>
            <a:pPr lvl="1"/>
            <a:r>
              <a:rPr lang="en-US" dirty="0"/>
              <a:t>The implicit associations a person has do not necessarily align with their declared beliefs or even reflect stances they would explicitly endorse</a:t>
            </a:r>
          </a:p>
          <a:p>
            <a:pPr lvl="1"/>
            <a:r>
              <a:rPr lang="en-US" dirty="0"/>
              <a:t>A person generally tends to hold implicit biases that favor their own “in” group (although research shows that people can hold biases against their own “in” group too)</a:t>
            </a:r>
          </a:p>
          <a:p>
            <a:pPr marL="457200" lvl="1" indent="0">
              <a:buNone/>
            </a:pPr>
            <a:endParaRPr lang="en-US" dirty="0"/>
          </a:p>
          <a:p>
            <a:pPr marL="0" indent="0" algn="r">
              <a:buNone/>
            </a:pPr>
            <a:r>
              <a:rPr lang="en-US" sz="1900" dirty="0"/>
              <a:t>Kirwan Institute for the Study of Race and Ethnicity</a:t>
            </a:r>
          </a:p>
        </p:txBody>
      </p:sp>
    </p:spTree>
    <p:extLst>
      <p:ext uri="{BB962C8B-B14F-4D97-AF65-F5344CB8AC3E}">
        <p14:creationId xmlns:p14="http://schemas.microsoft.com/office/powerpoint/2010/main" val="40601880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Implicit Bias: counteracting it</a:t>
            </a:r>
          </a:p>
        </p:txBody>
      </p:sp>
      <p:sp>
        <p:nvSpPr>
          <p:cNvPr id="2" name="Content Placeholder 1"/>
          <p:cNvSpPr>
            <a:spLocks noGrp="1"/>
          </p:cNvSpPr>
          <p:nvPr>
            <p:ph idx="1"/>
          </p:nvPr>
        </p:nvSpPr>
        <p:spPr/>
        <p:txBody>
          <a:bodyPr/>
          <a:lstStyle/>
          <a:p>
            <a:r>
              <a:rPr lang="en-US" dirty="0"/>
              <a:t>What can we do to counteract it?</a:t>
            </a:r>
          </a:p>
          <a:p>
            <a:pPr lvl="1"/>
            <a:r>
              <a:rPr lang="en-US" dirty="0"/>
              <a:t>Implicit biases are malleable and can be unlearned</a:t>
            </a:r>
          </a:p>
          <a:p>
            <a:pPr lvl="1"/>
            <a:r>
              <a:rPr lang="en-US" dirty="0"/>
              <a:t>Be conscious of the reality of implicit bias</a:t>
            </a:r>
          </a:p>
          <a:p>
            <a:pPr lvl="1"/>
            <a:r>
              <a:rPr lang="en-US" dirty="0"/>
              <a:t>Be aware of our own implicit bias</a:t>
            </a:r>
          </a:p>
          <a:p>
            <a:pPr lvl="2"/>
            <a:r>
              <a:rPr lang="en-US" dirty="0"/>
              <a:t>Educate yourself – Consider taking the Implicit Association Test (IAT) at implicit.Harvard.edu</a:t>
            </a:r>
          </a:p>
          <a:p>
            <a:pPr lvl="1"/>
            <a:r>
              <a:rPr lang="en-US" dirty="0"/>
              <a:t>Check ourselves in our work – Be accountable</a:t>
            </a:r>
          </a:p>
          <a:p>
            <a:pPr lvl="2"/>
            <a:r>
              <a:rPr lang="en-US" dirty="0"/>
              <a:t>When confronted with bias, take the time to examine your action or beliefs. Think of how you would explicitly justify them to other people.</a:t>
            </a:r>
          </a:p>
        </p:txBody>
      </p:sp>
    </p:spTree>
    <p:extLst>
      <p:ext uri="{BB962C8B-B14F-4D97-AF65-F5344CB8AC3E}">
        <p14:creationId xmlns:p14="http://schemas.microsoft.com/office/powerpoint/2010/main" val="2582873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Notice of Title IX Coordinator</a:t>
            </a:r>
          </a:p>
        </p:txBody>
      </p:sp>
      <p:sp>
        <p:nvSpPr>
          <p:cNvPr id="2" name="Content Placeholder 1"/>
          <p:cNvSpPr>
            <a:spLocks noGrp="1"/>
          </p:cNvSpPr>
          <p:nvPr>
            <p:ph idx="1"/>
          </p:nvPr>
        </p:nvSpPr>
        <p:spPr/>
        <p:txBody>
          <a:bodyPr/>
          <a:lstStyle/>
          <a:p>
            <a:r>
              <a:rPr lang="en-US" dirty="0"/>
              <a:t>Each college and university must notify applicants for admission and employment, students, employees, and all unions holding collective bargaining agreements with the college or university of the name or title, office address, electronic mail address, and telephone number of the employee or employees designated at the Title IX Coordinator.  </a:t>
            </a:r>
          </a:p>
        </p:txBody>
      </p:sp>
    </p:spTree>
    <p:extLst>
      <p:ext uri="{BB962C8B-B14F-4D97-AF65-F5344CB8AC3E}">
        <p14:creationId xmlns:p14="http://schemas.microsoft.com/office/powerpoint/2010/main" val="7328881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Investigator-Specific Biases</a:t>
            </a:r>
          </a:p>
        </p:txBody>
      </p:sp>
      <p:sp>
        <p:nvSpPr>
          <p:cNvPr id="2" name="Content Placeholder 1"/>
          <p:cNvSpPr>
            <a:spLocks noGrp="1"/>
          </p:cNvSpPr>
          <p:nvPr>
            <p:ph idx="1"/>
          </p:nvPr>
        </p:nvSpPr>
        <p:spPr/>
        <p:txBody>
          <a:bodyPr/>
          <a:lstStyle/>
          <a:p>
            <a:r>
              <a:rPr lang="en-US" dirty="0"/>
              <a:t>Investigators are charged with finding the facts and evaluating credibility</a:t>
            </a:r>
          </a:p>
          <a:p>
            <a:r>
              <a:rPr lang="en-US" dirty="0"/>
              <a:t>We all have instincts, hunches, feelings, a sense about things as we investigate a case</a:t>
            </a:r>
          </a:p>
          <a:p>
            <a:pPr lvl="1"/>
            <a:r>
              <a:rPr lang="en-US" dirty="0"/>
              <a:t>How much can we rely on these things?</a:t>
            </a:r>
          </a:p>
          <a:p>
            <a:pPr lvl="1"/>
            <a:r>
              <a:rPr lang="en-US" dirty="0"/>
              <a:t>Does implicit bias disguise itself as these things? </a:t>
            </a:r>
          </a:p>
        </p:txBody>
      </p:sp>
    </p:spTree>
    <p:extLst>
      <p:ext uri="{BB962C8B-B14F-4D97-AF65-F5344CB8AC3E}">
        <p14:creationId xmlns:p14="http://schemas.microsoft.com/office/powerpoint/2010/main" val="16325891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altLang="en-US" dirty="0">
                <a:ea typeface="ＭＳ Ｐゴシック" panose="020B0600070205080204" pitchFamily="34" charset="-128"/>
              </a:rPr>
              <a:t>A Wake-Up Call</a:t>
            </a:r>
          </a:p>
        </p:txBody>
      </p:sp>
      <p:graphicFrame>
        <p:nvGraphicFramePr>
          <p:cNvPr id="4" name="Content Placeholder 3" descr="A table with the headers group and accuracy. The following are entries: students, .25; prisoners, .32; customs officers, .22; police detectives, .22; prison guards, .23; and patrol police officers, .24. These are amounts from the Journal of Nonverbal Behavior, authored by Aldert, Vriji, and Semin in 1996."/>
          <p:cNvGraphicFramePr>
            <a:graphicFrameLocks noGrp="1"/>
          </p:cNvGraphicFramePr>
          <p:nvPr>
            <p:ph sz="quarter" idx="1"/>
            <p:extLst>
              <p:ext uri="{D42A27DB-BD31-4B8C-83A1-F6EECF244321}">
                <p14:modId xmlns:p14="http://schemas.microsoft.com/office/powerpoint/2010/main" val="3867396081"/>
              </p:ext>
            </p:extLst>
          </p:nvPr>
        </p:nvGraphicFramePr>
        <p:xfrm>
          <a:off x="2286000" y="1524000"/>
          <a:ext cx="7772400" cy="4572000"/>
        </p:xfrm>
        <a:graphic>
          <a:graphicData uri="http://schemas.openxmlformats.org/drawingml/2006/table">
            <a:tbl>
              <a:tblPr firstRow="1" bandRow="1">
                <a:tableStyleId>{21E4AEA4-8DFA-4A89-87EB-49C32662AFE0}</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571500">
                <a:tc>
                  <a:txBody>
                    <a:bodyPr/>
                    <a:lstStyle/>
                    <a:p>
                      <a:r>
                        <a:rPr lang="en-US" sz="2400" dirty="0"/>
                        <a:t>Group</a:t>
                      </a:r>
                    </a:p>
                  </a:txBody>
                  <a:tcPr>
                    <a:cell3D prstMaterial="dkEdge">
                      <a:bevel/>
                      <a:lightRig rig="flood" dir="t"/>
                    </a:cell3D>
                  </a:tcPr>
                </a:tc>
                <a:tc>
                  <a:txBody>
                    <a:bodyPr/>
                    <a:lstStyle/>
                    <a:p>
                      <a:r>
                        <a:rPr lang="en-US" sz="2400" dirty="0"/>
                        <a:t>Accuracy</a:t>
                      </a:r>
                    </a:p>
                  </a:txBody>
                  <a:tcPr>
                    <a:cell3D prstMaterial="dkEdge">
                      <a:bevel/>
                      <a:lightRig rig="flood" dir="t"/>
                    </a:cell3D>
                  </a:tcPr>
                </a:tc>
                <a:extLst>
                  <a:ext uri="{0D108BD9-81ED-4DB2-BD59-A6C34878D82A}">
                    <a16:rowId xmlns:a16="http://schemas.microsoft.com/office/drawing/2014/main" val="10000"/>
                  </a:ext>
                </a:extLst>
              </a:tr>
              <a:tr h="571500">
                <a:tc>
                  <a:txBody>
                    <a:bodyPr/>
                    <a:lstStyle/>
                    <a:p>
                      <a:r>
                        <a:rPr lang="en-US" sz="2800" dirty="0">
                          <a:solidFill>
                            <a:sysClr val="windowText" lastClr="000000"/>
                          </a:solidFill>
                        </a:rPr>
                        <a:t>Students</a:t>
                      </a:r>
                    </a:p>
                  </a:txBody>
                  <a:tcPr>
                    <a:cell3D prstMaterial="dkEdge">
                      <a:bevel/>
                      <a:lightRig rig="flood" dir="t"/>
                    </a:cell3D>
                  </a:tcPr>
                </a:tc>
                <a:tc>
                  <a:txBody>
                    <a:bodyPr/>
                    <a:lstStyle/>
                    <a:p>
                      <a:r>
                        <a:rPr lang="en-US" sz="2800" dirty="0"/>
                        <a:t>.25</a:t>
                      </a:r>
                    </a:p>
                  </a:txBody>
                  <a:tcPr>
                    <a:cell3D prstMaterial="dkEdge">
                      <a:bevel/>
                      <a:lightRig rig="flood" dir="t"/>
                    </a:cell3D>
                  </a:tcPr>
                </a:tc>
                <a:extLst>
                  <a:ext uri="{0D108BD9-81ED-4DB2-BD59-A6C34878D82A}">
                    <a16:rowId xmlns:a16="http://schemas.microsoft.com/office/drawing/2014/main" val="10001"/>
                  </a:ext>
                </a:extLst>
              </a:tr>
              <a:tr h="571500">
                <a:tc>
                  <a:txBody>
                    <a:bodyPr/>
                    <a:lstStyle/>
                    <a:p>
                      <a:r>
                        <a:rPr lang="en-US" sz="2800" dirty="0">
                          <a:solidFill>
                            <a:sysClr val="windowText" lastClr="000000"/>
                          </a:solidFill>
                        </a:rPr>
                        <a:t>Prisoners</a:t>
                      </a:r>
                    </a:p>
                  </a:txBody>
                  <a:tcPr>
                    <a:cell3D prstMaterial="dkEdge">
                      <a:bevel/>
                      <a:lightRig rig="flood" dir="t"/>
                    </a:cell3D>
                  </a:tcPr>
                </a:tc>
                <a:tc>
                  <a:txBody>
                    <a:bodyPr/>
                    <a:lstStyle/>
                    <a:p>
                      <a:r>
                        <a:rPr lang="en-US" sz="2800" dirty="0"/>
                        <a:t>.32</a:t>
                      </a:r>
                    </a:p>
                  </a:txBody>
                  <a:tcPr>
                    <a:cell3D prstMaterial="dkEdge">
                      <a:bevel/>
                      <a:lightRig rig="flood" dir="t"/>
                    </a:cell3D>
                  </a:tcPr>
                </a:tc>
                <a:extLst>
                  <a:ext uri="{0D108BD9-81ED-4DB2-BD59-A6C34878D82A}">
                    <a16:rowId xmlns:a16="http://schemas.microsoft.com/office/drawing/2014/main" val="10002"/>
                  </a:ext>
                </a:extLst>
              </a:tr>
              <a:tr h="571500">
                <a:tc>
                  <a:txBody>
                    <a:bodyPr/>
                    <a:lstStyle/>
                    <a:p>
                      <a:r>
                        <a:rPr lang="en-US" sz="2800" dirty="0">
                          <a:solidFill>
                            <a:sysClr val="windowText" lastClr="000000"/>
                          </a:solidFill>
                        </a:rPr>
                        <a:t>Customs</a:t>
                      </a:r>
                      <a:r>
                        <a:rPr lang="en-US" sz="2800" baseline="0" dirty="0">
                          <a:solidFill>
                            <a:sysClr val="windowText" lastClr="000000"/>
                          </a:solidFill>
                        </a:rPr>
                        <a:t> officers</a:t>
                      </a:r>
                      <a:endParaRPr lang="en-US" sz="2800" dirty="0">
                        <a:solidFill>
                          <a:sysClr val="windowText" lastClr="000000"/>
                        </a:solidFill>
                      </a:endParaRPr>
                    </a:p>
                  </a:txBody>
                  <a:tcPr>
                    <a:cell3D prstMaterial="dkEdge">
                      <a:bevel/>
                      <a:lightRig rig="flood" dir="t"/>
                    </a:cell3D>
                  </a:tcPr>
                </a:tc>
                <a:tc>
                  <a:txBody>
                    <a:bodyPr/>
                    <a:lstStyle/>
                    <a:p>
                      <a:r>
                        <a:rPr lang="en-US" sz="2800" dirty="0"/>
                        <a:t>.22</a:t>
                      </a:r>
                    </a:p>
                  </a:txBody>
                  <a:tcPr>
                    <a:cell3D prstMaterial="dkEdge">
                      <a:bevel/>
                      <a:lightRig rig="flood" dir="t"/>
                    </a:cell3D>
                  </a:tcPr>
                </a:tc>
                <a:extLst>
                  <a:ext uri="{0D108BD9-81ED-4DB2-BD59-A6C34878D82A}">
                    <a16:rowId xmlns:a16="http://schemas.microsoft.com/office/drawing/2014/main" val="10003"/>
                  </a:ext>
                </a:extLst>
              </a:tr>
              <a:tr h="571500">
                <a:tc>
                  <a:txBody>
                    <a:bodyPr/>
                    <a:lstStyle/>
                    <a:p>
                      <a:r>
                        <a:rPr lang="en-US" sz="2800" dirty="0">
                          <a:solidFill>
                            <a:sysClr val="windowText" lastClr="000000"/>
                          </a:solidFill>
                        </a:rPr>
                        <a:t>Police detectives</a:t>
                      </a:r>
                    </a:p>
                  </a:txBody>
                  <a:tcPr>
                    <a:cell3D prstMaterial="dkEdge">
                      <a:bevel/>
                      <a:lightRig rig="flood" dir="t"/>
                    </a:cell3D>
                  </a:tcPr>
                </a:tc>
                <a:tc>
                  <a:txBody>
                    <a:bodyPr/>
                    <a:lstStyle/>
                    <a:p>
                      <a:r>
                        <a:rPr lang="en-US" sz="2800" dirty="0"/>
                        <a:t>.22</a:t>
                      </a:r>
                    </a:p>
                  </a:txBody>
                  <a:tcPr>
                    <a:cell3D prstMaterial="dkEdge">
                      <a:bevel/>
                      <a:lightRig rig="flood" dir="t"/>
                    </a:cell3D>
                  </a:tcPr>
                </a:tc>
                <a:extLst>
                  <a:ext uri="{0D108BD9-81ED-4DB2-BD59-A6C34878D82A}">
                    <a16:rowId xmlns:a16="http://schemas.microsoft.com/office/drawing/2014/main" val="10004"/>
                  </a:ext>
                </a:extLst>
              </a:tr>
              <a:tr h="571500">
                <a:tc>
                  <a:txBody>
                    <a:bodyPr/>
                    <a:lstStyle/>
                    <a:p>
                      <a:r>
                        <a:rPr lang="en-US" sz="2800" dirty="0">
                          <a:solidFill>
                            <a:sysClr val="windowText" lastClr="000000"/>
                          </a:solidFill>
                        </a:rPr>
                        <a:t>Prison guards</a:t>
                      </a:r>
                    </a:p>
                  </a:txBody>
                  <a:tcPr>
                    <a:cell3D prstMaterial="dkEdge">
                      <a:bevel/>
                      <a:lightRig rig="flood" dir="t"/>
                    </a:cell3D>
                  </a:tcPr>
                </a:tc>
                <a:tc>
                  <a:txBody>
                    <a:bodyPr/>
                    <a:lstStyle/>
                    <a:p>
                      <a:r>
                        <a:rPr lang="en-US" sz="2800" dirty="0"/>
                        <a:t>.23</a:t>
                      </a:r>
                    </a:p>
                  </a:txBody>
                  <a:tcPr>
                    <a:cell3D prstMaterial="dkEdge">
                      <a:bevel/>
                      <a:lightRig rig="flood" dir="t"/>
                    </a:cell3D>
                  </a:tcPr>
                </a:tc>
                <a:extLst>
                  <a:ext uri="{0D108BD9-81ED-4DB2-BD59-A6C34878D82A}">
                    <a16:rowId xmlns:a16="http://schemas.microsoft.com/office/drawing/2014/main" val="10005"/>
                  </a:ext>
                </a:extLst>
              </a:tr>
              <a:tr h="571500">
                <a:tc>
                  <a:txBody>
                    <a:bodyPr/>
                    <a:lstStyle/>
                    <a:p>
                      <a:r>
                        <a:rPr lang="en-US" sz="2800" dirty="0">
                          <a:solidFill>
                            <a:sysClr val="windowText" lastClr="000000"/>
                          </a:solidFill>
                        </a:rPr>
                        <a:t>Patrol police</a:t>
                      </a:r>
                      <a:r>
                        <a:rPr lang="en-US" sz="2800" baseline="0" dirty="0">
                          <a:solidFill>
                            <a:sysClr val="windowText" lastClr="000000"/>
                          </a:solidFill>
                        </a:rPr>
                        <a:t> officers</a:t>
                      </a:r>
                      <a:endParaRPr lang="en-US" sz="2800" dirty="0">
                        <a:solidFill>
                          <a:sysClr val="windowText" lastClr="000000"/>
                        </a:solidFill>
                      </a:endParaRPr>
                    </a:p>
                  </a:txBody>
                  <a:tcPr>
                    <a:cell3D prstMaterial="dkEdge">
                      <a:bevel/>
                      <a:lightRig rig="flood" dir="t"/>
                    </a:cell3D>
                  </a:tcPr>
                </a:tc>
                <a:tc>
                  <a:txBody>
                    <a:bodyPr/>
                    <a:lstStyle/>
                    <a:p>
                      <a:r>
                        <a:rPr lang="en-US" sz="2800" dirty="0"/>
                        <a:t>.24</a:t>
                      </a:r>
                    </a:p>
                  </a:txBody>
                  <a:tcPr>
                    <a:cell3D prstMaterial="dkEdge">
                      <a:bevel/>
                      <a:lightRig rig="flood" dir="t"/>
                    </a:cell3D>
                  </a:tcPr>
                </a:tc>
                <a:extLst>
                  <a:ext uri="{0D108BD9-81ED-4DB2-BD59-A6C34878D82A}">
                    <a16:rowId xmlns:a16="http://schemas.microsoft.com/office/drawing/2014/main" val="10006"/>
                  </a:ext>
                </a:extLst>
              </a:tr>
              <a:tr h="571500">
                <a:tc>
                  <a:txBody>
                    <a:bodyPr/>
                    <a:lstStyle/>
                    <a:p>
                      <a:r>
                        <a:rPr lang="en-US" dirty="0"/>
                        <a:t>                  Aldert, Vrij, &amp; Semin (1996)</a:t>
                      </a:r>
                    </a:p>
                  </a:txBody>
                  <a:tcPr>
                    <a:cell3D prstMaterial="dkEdge">
                      <a:bevel/>
                      <a:lightRig rig="flood" dir="t"/>
                    </a:cell3D>
                  </a:tcPr>
                </a:tc>
                <a:tc>
                  <a:txBody>
                    <a:bodyPr/>
                    <a:lstStyle/>
                    <a:p>
                      <a:r>
                        <a:rPr lang="en-US" dirty="0"/>
                        <a:t> </a:t>
                      </a:r>
                      <a:r>
                        <a:rPr lang="en-US" i="1" dirty="0"/>
                        <a:t>Journal</a:t>
                      </a:r>
                      <a:r>
                        <a:rPr lang="en-US" i="1" baseline="0" dirty="0"/>
                        <a:t> of Nonverbal Behavior</a:t>
                      </a:r>
                      <a:endParaRPr lang="en-US" i="1" dirty="0"/>
                    </a:p>
                  </a:txBody>
                  <a:tcPr>
                    <a:cell3D prstMaterial="dkEdge">
                      <a:bevel/>
                      <a:lightRig rig="flood" dir="t"/>
                    </a:cell3D>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878304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Investigator-Specific Biases: examples</a:t>
            </a:r>
          </a:p>
        </p:txBody>
      </p:sp>
      <p:sp>
        <p:nvSpPr>
          <p:cNvPr id="3" name="Content Placeholder 2"/>
          <p:cNvSpPr>
            <a:spLocks noGrp="1"/>
          </p:cNvSpPr>
          <p:nvPr>
            <p:ph idx="1"/>
          </p:nvPr>
        </p:nvSpPr>
        <p:spPr/>
        <p:txBody>
          <a:bodyPr>
            <a:normAutofit/>
          </a:bodyPr>
          <a:lstStyle/>
          <a:p>
            <a:r>
              <a:rPr lang="en-US" dirty="0"/>
              <a:t>Complainant/Respondent is likeable/sympathetic</a:t>
            </a:r>
          </a:p>
          <a:p>
            <a:r>
              <a:rPr lang="en-US" dirty="0"/>
              <a:t>Complainant/Respondent is not likeable/sympathetic</a:t>
            </a:r>
          </a:p>
          <a:p>
            <a:r>
              <a:rPr lang="en-US" dirty="0"/>
              <a:t>Repeat Complainant/Respondent</a:t>
            </a:r>
          </a:p>
          <a:p>
            <a:r>
              <a:rPr lang="en-US" dirty="0"/>
              <a:t>Fact pattern similar to a prior, unrelated investigation</a:t>
            </a:r>
          </a:p>
          <a:p>
            <a:r>
              <a:rPr lang="en-US" dirty="0"/>
              <a:t>Complainant/Respondent behavior patterns</a:t>
            </a:r>
          </a:p>
        </p:txBody>
      </p:sp>
    </p:spTree>
    <p:extLst>
      <p:ext uri="{BB962C8B-B14F-4D97-AF65-F5344CB8AC3E}">
        <p14:creationId xmlns:p14="http://schemas.microsoft.com/office/powerpoint/2010/main" val="12330240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“One’s own culture provides the ‘lens’ through which we view the world; the ‘logic’ … by which we order it; the ‘grammar’ … by which it makes sense.”</a:t>
            </a:r>
            <a:br>
              <a:rPr lang="en-US" dirty="0"/>
            </a:br>
            <a:r>
              <a:rPr lang="en-US" dirty="0"/>
              <a:t>				-Avruch and Black</a:t>
            </a:r>
          </a:p>
        </p:txBody>
      </p:sp>
    </p:spTree>
    <p:extLst>
      <p:ext uri="{BB962C8B-B14F-4D97-AF65-F5344CB8AC3E}">
        <p14:creationId xmlns:p14="http://schemas.microsoft.com/office/powerpoint/2010/main" val="2157584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 Considerations</a:t>
            </a:r>
          </a:p>
        </p:txBody>
      </p:sp>
      <p:sp>
        <p:nvSpPr>
          <p:cNvPr id="3" name="Content Placeholder 2"/>
          <p:cNvSpPr>
            <a:spLocks noGrp="1"/>
          </p:cNvSpPr>
          <p:nvPr>
            <p:ph idx="1"/>
          </p:nvPr>
        </p:nvSpPr>
        <p:spPr/>
        <p:txBody>
          <a:bodyPr>
            <a:normAutofit/>
          </a:bodyPr>
          <a:lstStyle/>
          <a:p>
            <a:r>
              <a:rPr lang="en-US" dirty="0"/>
              <a:t>Communication styles</a:t>
            </a:r>
          </a:p>
          <a:p>
            <a:r>
              <a:rPr lang="en-US" dirty="0"/>
              <a:t>Attitudes toward conflict</a:t>
            </a:r>
          </a:p>
          <a:p>
            <a:r>
              <a:rPr lang="en-US" dirty="0"/>
              <a:t>Approaches toward completing tasks</a:t>
            </a:r>
          </a:p>
          <a:p>
            <a:r>
              <a:rPr lang="en-US" dirty="0"/>
              <a:t>Decision-making styles</a:t>
            </a:r>
          </a:p>
          <a:p>
            <a:r>
              <a:rPr lang="en-US" dirty="0"/>
              <a:t>Approaches to knowing</a:t>
            </a:r>
          </a:p>
          <a:p>
            <a:r>
              <a:rPr lang="en-US" dirty="0"/>
              <a:t>Attitudes toward disclosure</a:t>
            </a:r>
          </a:p>
          <a:p>
            <a:pPr lvl="1"/>
            <a:r>
              <a:rPr lang="en-US" dirty="0"/>
              <a:t>Appropriate to share emotions, reasons for conflict</a:t>
            </a:r>
          </a:p>
          <a:p>
            <a:pPr marL="3657600" lvl="8" indent="0">
              <a:buNone/>
            </a:pPr>
            <a:r>
              <a:rPr lang="en-US" sz="1300" dirty="0"/>
              <a:t>	--Sue Ann Van Dermyden, 2017</a:t>
            </a:r>
          </a:p>
          <a:p>
            <a:endParaRPr lang="en-US" dirty="0"/>
          </a:p>
        </p:txBody>
      </p:sp>
    </p:spTree>
    <p:extLst>
      <p:ext uri="{BB962C8B-B14F-4D97-AF65-F5344CB8AC3E}">
        <p14:creationId xmlns:p14="http://schemas.microsoft.com/office/powerpoint/2010/main" val="38390477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 Impact</a:t>
            </a:r>
          </a:p>
        </p:txBody>
      </p:sp>
      <p:sp>
        <p:nvSpPr>
          <p:cNvPr id="3" name="Content Placeholder 2"/>
          <p:cNvSpPr>
            <a:spLocks noGrp="1"/>
          </p:cNvSpPr>
          <p:nvPr>
            <p:ph idx="1"/>
          </p:nvPr>
        </p:nvSpPr>
        <p:spPr/>
        <p:txBody>
          <a:bodyPr>
            <a:normAutofit/>
          </a:bodyPr>
          <a:lstStyle/>
          <a:p>
            <a:r>
              <a:rPr lang="en-US" dirty="0"/>
              <a:t>Establishing rapport</a:t>
            </a:r>
          </a:p>
          <a:p>
            <a:r>
              <a:rPr lang="en-US" dirty="0"/>
              <a:t>Language may need to be altered</a:t>
            </a:r>
          </a:p>
          <a:p>
            <a:r>
              <a:rPr lang="en-US" dirty="0"/>
              <a:t>Storytelling style may need to be accommodated</a:t>
            </a:r>
          </a:p>
          <a:p>
            <a:pPr lvl="1"/>
            <a:r>
              <a:rPr lang="en-US" dirty="0"/>
              <a:t>Linear versus circular styles</a:t>
            </a:r>
          </a:p>
          <a:p>
            <a:r>
              <a:rPr lang="en-US" dirty="0"/>
              <a:t>Recognize ethnocentric behaviors</a:t>
            </a:r>
          </a:p>
          <a:p>
            <a:pPr lvl="1"/>
            <a:r>
              <a:rPr lang="en-US" dirty="0"/>
              <a:t>Assumption that own culture is “right” while others are “wrong”</a:t>
            </a:r>
          </a:p>
          <a:p>
            <a:r>
              <a:rPr lang="en-US" dirty="0"/>
              <a:t>Avoid stereotyping and assumptions</a:t>
            </a:r>
          </a:p>
          <a:p>
            <a:pPr marL="2286000" lvl="5" indent="0">
              <a:buNone/>
            </a:pPr>
            <a:r>
              <a:rPr lang="en-US" dirty="0"/>
              <a:t>			</a:t>
            </a:r>
            <a:r>
              <a:rPr lang="en-US" sz="1500" dirty="0"/>
              <a:t>--Sue Ann Van Dermyden, 2017</a:t>
            </a:r>
          </a:p>
          <a:p>
            <a:pPr marL="2286000" lvl="5" indent="0">
              <a:buNone/>
            </a:pPr>
            <a:endParaRPr lang="en-US" dirty="0"/>
          </a:p>
        </p:txBody>
      </p:sp>
    </p:spTree>
    <p:extLst>
      <p:ext uri="{BB962C8B-B14F-4D97-AF65-F5344CB8AC3E}">
        <p14:creationId xmlns:p14="http://schemas.microsoft.com/office/powerpoint/2010/main" val="30299663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Confirmation Bias Examples</a:t>
            </a:r>
          </a:p>
        </p:txBody>
      </p:sp>
      <p:sp>
        <p:nvSpPr>
          <p:cNvPr id="3" name="Content Placeholder 2"/>
          <p:cNvSpPr>
            <a:spLocks noGrp="1"/>
          </p:cNvSpPr>
          <p:nvPr>
            <p:ph idx="1"/>
          </p:nvPr>
        </p:nvSpPr>
        <p:spPr/>
        <p:txBody>
          <a:bodyPr>
            <a:normAutofit/>
          </a:bodyPr>
          <a:lstStyle/>
          <a:p>
            <a:r>
              <a:rPr lang="en-US" dirty="0"/>
              <a:t>A person who believes that left-handed people are more creative will note every time they meet a creative person who is left handed, but will disregard or not place mental emphasis on those they meet who are right handed.</a:t>
            </a:r>
          </a:p>
          <a:p>
            <a:r>
              <a:rPr lang="en-US" dirty="0"/>
              <a:t>An employer who believes that a job applicant is highly intelligent may pay attention to only information that is consistent with the belief that the job applicant is highly </a:t>
            </a:r>
            <a:br>
              <a:rPr lang="en-US" dirty="0"/>
            </a:br>
            <a:r>
              <a:rPr lang="en-US" dirty="0"/>
              <a:t>intelligent.</a:t>
            </a:r>
          </a:p>
        </p:txBody>
      </p:sp>
    </p:spTree>
    <p:extLst>
      <p:ext uri="{BB962C8B-B14F-4D97-AF65-F5344CB8AC3E}">
        <p14:creationId xmlns:p14="http://schemas.microsoft.com/office/powerpoint/2010/main" val="6194685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What other role might bias play in an Investigation?</a:t>
            </a:r>
          </a:p>
        </p:txBody>
      </p:sp>
      <p:sp>
        <p:nvSpPr>
          <p:cNvPr id="3" name="Content Placeholder 2"/>
          <p:cNvSpPr>
            <a:spLocks noGrp="1"/>
          </p:cNvSpPr>
          <p:nvPr>
            <p:ph idx="1"/>
          </p:nvPr>
        </p:nvSpPr>
        <p:spPr/>
        <p:txBody>
          <a:bodyPr>
            <a:normAutofit fontScale="77500" lnSpcReduction="20000"/>
          </a:bodyPr>
          <a:lstStyle/>
          <a:p>
            <a:r>
              <a:rPr lang="en-US" dirty="0"/>
              <a:t>Priming – Your pre-investigation or mid-investigation thoughts about the case</a:t>
            </a:r>
          </a:p>
          <a:p>
            <a:pPr lvl="1"/>
            <a:r>
              <a:rPr lang="en-US" dirty="0"/>
              <a:t>“This is a really bad case.”</a:t>
            </a:r>
          </a:p>
          <a:p>
            <a:pPr lvl="1"/>
            <a:r>
              <a:rPr lang="en-US" dirty="0"/>
              <a:t>“This person has complained three times before.”</a:t>
            </a:r>
          </a:p>
          <a:p>
            <a:pPr lvl="1"/>
            <a:r>
              <a:rPr lang="en-US" dirty="0"/>
              <a:t>“This is low level.”</a:t>
            </a:r>
          </a:p>
          <a:p>
            <a:r>
              <a:rPr lang="en-US" dirty="0"/>
              <a:t>Phrasing – The way you ask a question can influence the answer – The misinformation effect</a:t>
            </a:r>
          </a:p>
          <a:p>
            <a:pPr lvl="1"/>
            <a:r>
              <a:rPr lang="en-US" dirty="0"/>
              <a:t>Do you get headaches frequently, and if so, how often? 2.2/week</a:t>
            </a:r>
          </a:p>
          <a:p>
            <a:pPr lvl="1"/>
            <a:r>
              <a:rPr lang="en-US" dirty="0"/>
              <a:t>Do you get headaches occasionally, and if so, how often? 0.7/week</a:t>
            </a:r>
          </a:p>
          <a:p>
            <a:pPr lvl="1"/>
            <a:r>
              <a:rPr lang="en-US" dirty="0"/>
              <a:t>How long was the movie? 130 minutes</a:t>
            </a:r>
          </a:p>
          <a:p>
            <a:pPr lvl="1"/>
            <a:r>
              <a:rPr lang="en-US" dirty="0"/>
              <a:t>How short was the movie? 100 minutes</a:t>
            </a:r>
          </a:p>
          <a:p>
            <a:pPr marL="1828800" lvl="4" indent="0">
              <a:buNone/>
            </a:pPr>
            <a:r>
              <a:rPr lang="en-US" dirty="0"/>
              <a:t>	</a:t>
            </a:r>
          </a:p>
          <a:p>
            <a:pPr marL="1828800" lvl="4" indent="0">
              <a:buNone/>
            </a:pPr>
            <a:r>
              <a:rPr lang="en-US" dirty="0"/>
              <a:t>	Headaches: Elizabeth Loftus (1975); Movie: Richard Harris (1973)</a:t>
            </a:r>
          </a:p>
          <a:p>
            <a:pPr lvl="1"/>
            <a:endParaRPr lang="en-US" dirty="0"/>
          </a:p>
        </p:txBody>
      </p:sp>
    </p:spTree>
    <p:extLst>
      <p:ext uri="{BB962C8B-B14F-4D97-AF65-F5344CB8AC3E}">
        <p14:creationId xmlns:p14="http://schemas.microsoft.com/office/powerpoint/2010/main" val="20912560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Violence Case Specific Biases</a:t>
            </a:r>
          </a:p>
        </p:txBody>
      </p:sp>
      <p:sp>
        <p:nvSpPr>
          <p:cNvPr id="3" name="Content Placeholder 2"/>
          <p:cNvSpPr>
            <a:spLocks noGrp="1"/>
          </p:cNvSpPr>
          <p:nvPr>
            <p:ph idx="1"/>
          </p:nvPr>
        </p:nvSpPr>
        <p:spPr/>
        <p:txBody>
          <a:bodyPr>
            <a:normAutofit lnSpcReduction="10000"/>
          </a:bodyPr>
          <a:lstStyle/>
          <a:p>
            <a:r>
              <a:rPr lang="en-US" dirty="0"/>
              <a:t>The subject matter of these cases is often personal and very intimate</a:t>
            </a:r>
          </a:p>
          <a:p>
            <a:r>
              <a:rPr lang="en-US" dirty="0"/>
              <a:t>Most of us hold our own conscious beliefs and practices when it comes to this content area and it is important not to intentionally or unintentionally cast your lens on the matters you investigate</a:t>
            </a:r>
          </a:p>
          <a:p>
            <a:pPr lvl="1"/>
            <a:r>
              <a:rPr lang="en-US" dirty="0"/>
              <a:t>Your own sexual experiences</a:t>
            </a:r>
          </a:p>
          <a:p>
            <a:pPr lvl="1"/>
            <a:r>
              <a:rPr lang="en-US" dirty="0"/>
              <a:t>Moral or religious views about sex</a:t>
            </a:r>
          </a:p>
          <a:p>
            <a:pPr lvl="1"/>
            <a:r>
              <a:rPr lang="en-US" dirty="0"/>
              <a:t>Comfort level in using terms – subject matter</a:t>
            </a:r>
          </a:p>
        </p:txBody>
      </p:sp>
    </p:spTree>
    <p:extLst>
      <p:ext uri="{BB962C8B-B14F-4D97-AF65-F5344CB8AC3E}">
        <p14:creationId xmlns:p14="http://schemas.microsoft.com/office/powerpoint/2010/main" val="7720439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Alcohol and Drug Use Biases</a:t>
            </a:r>
          </a:p>
        </p:txBody>
      </p:sp>
      <p:sp>
        <p:nvSpPr>
          <p:cNvPr id="3" name="Content Placeholder 2"/>
          <p:cNvSpPr>
            <a:spLocks noGrp="1"/>
          </p:cNvSpPr>
          <p:nvPr>
            <p:ph idx="1"/>
          </p:nvPr>
        </p:nvSpPr>
        <p:spPr/>
        <p:txBody>
          <a:bodyPr/>
          <a:lstStyle/>
          <a:p>
            <a:r>
              <a:rPr lang="en-US" dirty="0"/>
              <a:t>You may have your own views on and experiences with:</a:t>
            </a:r>
          </a:p>
          <a:p>
            <a:pPr lvl="1"/>
            <a:r>
              <a:rPr lang="en-US" dirty="0"/>
              <a:t> Alcohol use </a:t>
            </a:r>
          </a:p>
          <a:p>
            <a:pPr lvl="1"/>
            <a:r>
              <a:rPr lang="en-US" dirty="0"/>
              <a:t>Drug use</a:t>
            </a:r>
          </a:p>
          <a:p>
            <a:r>
              <a:rPr lang="en-US" dirty="0"/>
              <a:t>These things may have impacted your life	</a:t>
            </a:r>
          </a:p>
        </p:txBody>
      </p:sp>
    </p:spTree>
    <p:extLst>
      <p:ext uri="{BB962C8B-B14F-4D97-AF65-F5344CB8AC3E}">
        <p14:creationId xmlns:p14="http://schemas.microsoft.com/office/powerpoint/2010/main" val="848417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Notice of Non-Discrimination</a:t>
            </a:r>
          </a:p>
        </p:txBody>
      </p:sp>
      <p:sp>
        <p:nvSpPr>
          <p:cNvPr id="2" name="Content Placeholder 1"/>
          <p:cNvSpPr>
            <a:spLocks noGrp="1"/>
          </p:cNvSpPr>
          <p:nvPr>
            <p:ph idx="1"/>
          </p:nvPr>
        </p:nvSpPr>
        <p:spPr/>
        <p:txBody>
          <a:bodyPr>
            <a:normAutofit/>
          </a:bodyPr>
          <a:lstStyle/>
          <a:p>
            <a:r>
              <a:rPr lang="en-US" dirty="0"/>
              <a:t>Each college and university must notify applicants for admission and employment, students, employees and all unions holding collective bargaining agreements with the college and university that the college or university does not discriminate on the basis of sex in the education program or activity that it operates, and that it is required by Title IX not to discriminate in such a manner.  Inquiries about the application of Title IX may be referred to the Title IX Coordinator and/or the United States Department of Education.  </a:t>
            </a:r>
          </a:p>
        </p:txBody>
      </p:sp>
    </p:spTree>
    <p:extLst>
      <p:ext uri="{BB962C8B-B14F-4D97-AF65-F5344CB8AC3E}">
        <p14:creationId xmlns:p14="http://schemas.microsoft.com/office/powerpoint/2010/main" val="31088636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bwMode="auto">
          <a:xfrm>
            <a:off x="1524000" y="0"/>
            <a:ext cx="9144000" cy="1447800"/>
          </a:xfrm>
          <a:prstGeom prst="rect">
            <a:avLst/>
          </a:prstGeom>
          <a:solidFill>
            <a:srgbClr val="002060"/>
          </a:solidFill>
          <a:ln w="9525">
            <a:solidFill>
              <a:srgbClr val="2F8300"/>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mj-cs"/>
              </a:rPr>
              <a:t>Rape Myth Acceptance</a:t>
            </a:r>
          </a:p>
        </p:txBody>
      </p:sp>
      <p:sp>
        <p:nvSpPr>
          <p:cNvPr id="2" name="Content Placeholder 1"/>
          <p:cNvSpPr>
            <a:spLocks noGrp="1"/>
          </p:cNvSpPr>
          <p:nvPr>
            <p:ph idx="1"/>
          </p:nvPr>
        </p:nvSpPr>
        <p:spPr/>
        <p:txBody>
          <a:bodyPr/>
          <a:lstStyle/>
          <a:p>
            <a:r>
              <a:rPr lang="en-US" dirty="0">
                <a:solidFill>
                  <a:srgbClr val="0D0D0D"/>
                </a:solidFill>
                <a:effectLst>
                  <a:outerShdw blurRad="38100" dist="38100" dir="2700000" algn="tl">
                    <a:srgbClr val="FFFFFF"/>
                  </a:outerShdw>
                </a:effectLst>
                <a:latin typeface="Calibri" pitchFamily="34" charset="0"/>
              </a:rPr>
              <a:t>Many studies have found that the higher the rape myth acceptance (stereotypical beliefs about rape), the more responsibility is attributed to the victim/survivor. </a:t>
            </a:r>
          </a:p>
          <a:p>
            <a:pPr lvl="1"/>
            <a:r>
              <a:rPr lang="en-US" dirty="0">
                <a:solidFill>
                  <a:srgbClr val="0D0D0D"/>
                </a:solidFill>
                <a:effectLst>
                  <a:outerShdw blurRad="38100" dist="38100" dir="2700000" algn="tl">
                    <a:srgbClr val="FFFFFF"/>
                  </a:outerShdw>
                </a:effectLst>
                <a:latin typeface="Calibri" pitchFamily="34" charset="0"/>
              </a:rPr>
              <a:t>The victim/survivor wanted it</a:t>
            </a:r>
          </a:p>
          <a:p>
            <a:pPr lvl="1"/>
            <a:r>
              <a:rPr lang="en-US" dirty="0">
                <a:solidFill>
                  <a:srgbClr val="0D0D0D"/>
                </a:solidFill>
                <a:effectLst>
                  <a:outerShdw blurRad="38100" dist="38100" dir="2700000" algn="tl">
                    <a:srgbClr val="FFFFFF"/>
                  </a:outerShdw>
                </a:effectLst>
                <a:latin typeface="Calibri" pitchFamily="34" charset="0"/>
              </a:rPr>
              <a:t>The person causing the harm didn't</a:t>
            </a:r>
            <a:r>
              <a:rPr lang="en-US" altLang="ja-JP" dirty="0">
                <a:solidFill>
                  <a:srgbClr val="0D0D0D"/>
                </a:solidFill>
                <a:effectLst>
                  <a:outerShdw blurRad="38100" dist="38100" dir="2700000" algn="tl">
                    <a:srgbClr val="FFFFFF"/>
                  </a:outerShdw>
                </a:effectLst>
                <a:latin typeface="Calibri" pitchFamily="34" charset="0"/>
                <a:ea typeface="ヒラギノ丸ゴ Pro W4" charset="-128"/>
              </a:rPr>
              <a:t> mean to</a:t>
            </a:r>
          </a:p>
          <a:p>
            <a:pPr lvl="1"/>
            <a:r>
              <a:rPr lang="en-US" dirty="0">
                <a:solidFill>
                  <a:srgbClr val="0D0D0D"/>
                </a:solidFill>
                <a:effectLst>
                  <a:outerShdw blurRad="38100" dist="38100" dir="2700000" algn="tl">
                    <a:srgbClr val="FFFFFF"/>
                  </a:outerShdw>
                </a:effectLst>
                <a:latin typeface="Calibri" pitchFamily="34" charset="0"/>
              </a:rPr>
              <a:t>Clothing</a:t>
            </a:r>
          </a:p>
          <a:p>
            <a:pPr lvl="1"/>
            <a:r>
              <a:rPr lang="en-US" dirty="0">
                <a:solidFill>
                  <a:srgbClr val="0D0D0D"/>
                </a:solidFill>
                <a:effectLst>
                  <a:outerShdw blurRad="38100" dist="38100" dir="2700000" algn="tl">
                    <a:srgbClr val="FFFFFF"/>
                  </a:outerShdw>
                </a:effectLst>
                <a:latin typeface="Calibri" pitchFamily="34" charset="0"/>
              </a:rPr>
              <a:t>Alcohol</a:t>
            </a:r>
          </a:p>
          <a:p>
            <a:pPr marL="0" indent="0">
              <a:buNone/>
            </a:pPr>
            <a:endParaRPr lang="en-US" dirty="0"/>
          </a:p>
        </p:txBody>
      </p:sp>
      <p:sp>
        <p:nvSpPr>
          <p:cNvPr id="3" name="Text Placeholder 2">
            <a:extLst>
              <a:ext uri="{C183D7F6-B498-43B3-948B-1728B52AA6E4}">
                <adec:decorative xmlns:adec="http://schemas.microsoft.com/office/drawing/2017/decorative" val="1"/>
              </a:ext>
            </a:extLst>
          </p:cNvPr>
          <p:cNvSpPr>
            <a:spLocks noGrp="1"/>
          </p:cNvSpPr>
          <p:nvPr>
            <p:ph type="body" sz="quarter" idx="15"/>
          </p:nvPr>
        </p:nvSpPr>
        <p:spPr/>
        <p:txBody>
          <a:bodyPr/>
          <a:lstStyle/>
          <a:p>
            <a:endParaRPr lang="en-US" dirty="0">
              <a:solidFill>
                <a:srgbClr val="002060"/>
              </a:solidFill>
            </a:endParaRPr>
          </a:p>
          <a:p>
            <a:endParaRPr lang="en-US" dirty="0"/>
          </a:p>
        </p:txBody>
      </p:sp>
    </p:spTree>
    <p:extLst>
      <p:ext uri="{BB962C8B-B14F-4D97-AF65-F5344CB8AC3E}">
        <p14:creationId xmlns:p14="http://schemas.microsoft.com/office/powerpoint/2010/main" val="258480564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noGrp="1"/>
          </p:cNvSpPr>
          <p:nvPr>
            <p:ph type="title" idx="4294967295"/>
          </p:nvPr>
        </p:nvSpPr>
        <p:spPr bwMode="auto">
          <a:xfrm>
            <a:off x="1524000" y="0"/>
            <a:ext cx="9144000" cy="1447800"/>
          </a:xfrm>
          <a:prstGeom prst="rect">
            <a:avLst/>
          </a:prstGeom>
          <a:solidFill>
            <a:srgbClr val="002060"/>
          </a:solidFill>
          <a:ln w="9525">
            <a:solidFill>
              <a:srgbClr val="2F8300"/>
            </a:solid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n-ea"/>
                <a:cs typeface="Arial" charset="0"/>
              </a:rPr>
              <a:t>Counterintuitive Behavior of Rape Victims</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sp>
        <p:nvSpPr>
          <p:cNvPr id="76801" name="Content Placeholder 2"/>
          <p:cNvSpPr>
            <a:spLocks noGrp="1"/>
          </p:cNvSpPr>
          <p:nvPr>
            <p:ph idx="1"/>
          </p:nvPr>
        </p:nvSpPr>
        <p:spPr/>
        <p:txBody>
          <a:bodyPr wrap="square" numCol="1" anchor="t" anchorCtr="0" compatLnSpc="1">
            <a:prstTxWarp prst="textNoShape">
              <a:avLst/>
            </a:prstTxWarp>
          </a:bodyPr>
          <a:lstStyle/>
          <a:p>
            <a:pPr eaLnBrk="1" hangingPunct="1"/>
            <a:r>
              <a:rPr lang="en-US" dirty="0">
                <a:solidFill>
                  <a:srgbClr val="0D0D0D"/>
                </a:solidFill>
                <a:effectLst>
                  <a:outerShdw blurRad="38100" dist="38100" dir="2700000" algn="tl">
                    <a:srgbClr val="FFFFFF"/>
                  </a:outerShdw>
                </a:effectLst>
                <a:latin typeface="Calibri" pitchFamily="34" charset="0"/>
              </a:rPr>
              <a:t>Delay in reporting</a:t>
            </a:r>
          </a:p>
          <a:p>
            <a:pPr eaLnBrk="1" hangingPunct="1"/>
            <a:r>
              <a:rPr lang="en-US" dirty="0">
                <a:solidFill>
                  <a:srgbClr val="0D0D0D"/>
                </a:solidFill>
                <a:effectLst>
                  <a:outerShdw blurRad="38100" dist="38100" dir="2700000" algn="tl">
                    <a:srgbClr val="FFFFFF"/>
                  </a:outerShdw>
                </a:effectLst>
                <a:latin typeface="Calibri" pitchFamily="34" charset="0"/>
              </a:rPr>
              <a:t>Change in account of what happened</a:t>
            </a:r>
          </a:p>
          <a:p>
            <a:pPr eaLnBrk="1" hangingPunct="1"/>
            <a:r>
              <a:rPr lang="en-US" dirty="0">
                <a:solidFill>
                  <a:srgbClr val="0D0D0D"/>
                </a:solidFill>
                <a:effectLst>
                  <a:outerShdw blurRad="38100" dist="38100" dir="2700000" algn="tl">
                    <a:srgbClr val="FFFFFF"/>
                  </a:outerShdw>
                </a:effectLst>
                <a:latin typeface="Calibri" pitchFamily="34" charset="0"/>
              </a:rPr>
              <a:t>Unexpected demeanor/disposition</a:t>
            </a:r>
          </a:p>
          <a:p>
            <a:pPr eaLnBrk="1" hangingPunct="1"/>
            <a:r>
              <a:rPr lang="en-US" dirty="0">
                <a:solidFill>
                  <a:srgbClr val="0D0D0D"/>
                </a:solidFill>
                <a:effectLst>
                  <a:outerShdw blurRad="38100" dist="38100" dir="2700000" algn="tl">
                    <a:srgbClr val="FFFFFF"/>
                  </a:outerShdw>
                </a:effectLst>
                <a:latin typeface="Calibri" pitchFamily="34" charset="0"/>
              </a:rPr>
              <a:t>Unexpected behavior</a:t>
            </a:r>
          </a:p>
          <a:p>
            <a:pPr lvl="1" eaLnBrk="1" hangingPunct="1"/>
            <a:r>
              <a:rPr lang="en-US" dirty="0">
                <a:solidFill>
                  <a:srgbClr val="0D0D0D"/>
                </a:solidFill>
                <a:effectLst>
                  <a:outerShdw blurRad="38100" dist="38100" dir="2700000" algn="tl">
                    <a:srgbClr val="FFFFFF"/>
                  </a:outerShdw>
                </a:effectLst>
                <a:latin typeface="Calibri" pitchFamily="34" charset="0"/>
              </a:rPr>
              <a:t>Contact with person who caused the harm</a:t>
            </a:r>
          </a:p>
          <a:p>
            <a:pPr lvl="1" eaLnBrk="1" hangingPunct="1"/>
            <a:r>
              <a:rPr lang="en-US" dirty="0">
                <a:solidFill>
                  <a:srgbClr val="0D0D0D"/>
                </a:solidFill>
                <a:effectLst>
                  <a:outerShdw blurRad="38100" dist="38100" dir="2700000" algn="tl">
                    <a:srgbClr val="FFFFFF"/>
                  </a:outerShdw>
                </a:effectLst>
                <a:latin typeface="Calibri" pitchFamily="34" charset="0"/>
              </a:rPr>
              <a:t>Resumption of normal routine</a:t>
            </a:r>
          </a:p>
          <a:p>
            <a:pPr lvl="1" eaLnBrk="1" hangingPunct="1"/>
            <a:r>
              <a:rPr lang="en-US" dirty="0">
                <a:solidFill>
                  <a:srgbClr val="0D0D0D"/>
                </a:solidFill>
                <a:effectLst>
                  <a:outerShdw blurRad="38100" dist="38100" dir="2700000" algn="tl">
                    <a:srgbClr val="FFFFFF"/>
                  </a:outerShdw>
                </a:effectLst>
                <a:latin typeface="Calibri" pitchFamily="34" charset="0"/>
              </a:rPr>
              <a:t>Subsequent sexual activity (sometimes with the person who caused the harm)</a:t>
            </a:r>
          </a:p>
        </p:txBody>
      </p:sp>
      <p:sp>
        <p:nvSpPr>
          <p:cNvPr id="30723" name="Footer Placeholder 3">
            <a:extLst>
              <a:ext uri="{C183D7F6-B498-43B3-948B-1728B52AA6E4}">
                <adec:decorative xmlns:adec="http://schemas.microsoft.com/office/drawing/2017/decorative" val="1"/>
              </a:ext>
            </a:extLst>
          </p:cNvPr>
          <p:cNvSpPr txBox="1">
            <a:spLocks/>
          </p:cNvSpPr>
          <p:nvPr/>
        </p:nvSpPr>
        <p:spPr bwMode="auto">
          <a:xfrm>
            <a:off x="1524000" y="6492876"/>
            <a:ext cx="9144000" cy="365125"/>
          </a:xfrm>
          <a:prstGeom prst="rect">
            <a:avLst/>
          </a:prstGeom>
          <a:noFill/>
          <a:ln w="9525">
            <a:noFill/>
            <a:miter lim="800000"/>
            <a:headEnd/>
            <a:tailEnd/>
          </a:ln>
        </p:spPr>
        <p:txBody>
          <a:bodyPr anchor="ctr"/>
          <a:lstStyle/>
          <a:p>
            <a:pPr algn="ctr" eaLnBrk="1" hangingPunct="1"/>
            <a:endParaRPr lang="en-US" sz="1200" dirty="0">
              <a:solidFill>
                <a:schemeClr val="bg1"/>
              </a:solidFill>
              <a:latin typeface="Arial" pitchFamily="34" charset="0"/>
            </a:endParaRPr>
          </a:p>
        </p:txBody>
      </p:sp>
    </p:spTree>
    <p:extLst>
      <p:ext uri="{BB962C8B-B14F-4D97-AF65-F5344CB8AC3E}">
        <p14:creationId xmlns:p14="http://schemas.microsoft.com/office/powerpoint/2010/main" val="32053287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mn-ea"/>
                <a:cs typeface="+mn-cs"/>
              </a:rPr>
              <a:t>“Delayed” Reporting</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lstStyle/>
          <a:p>
            <a:pPr algn="ctr">
              <a:buFont typeface="Wingdings" panose="05000000000000000000" pitchFamily="2" charset="2"/>
              <a:buNone/>
            </a:pPr>
            <a:endParaRPr lang="en-US" altLang="en-US" dirty="0"/>
          </a:p>
          <a:p>
            <a:pPr algn="ctr">
              <a:buFont typeface="Wingdings" panose="05000000000000000000" pitchFamily="2" charset="2"/>
              <a:buNone/>
            </a:pPr>
            <a:r>
              <a:rPr lang="en-US" altLang="en-US" sz="3600" dirty="0"/>
              <a:t>“If the victim/survivor was truly raped, </a:t>
            </a:r>
          </a:p>
          <a:p>
            <a:pPr algn="ctr">
              <a:buFont typeface="Wingdings" panose="05000000000000000000" pitchFamily="2" charset="2"/>
              <a:buNone/>
            </a:pPr>
            <a:r>
              <a:rPr lang="en-US" altLang="en-US" sz="3600" dirty="0"/>
              <a:t>why would they wait so long to report it?!”</a:t>
            </a:r>
          </a:p>
          <a:p>
            <a:pPr algn="ctr">
              <a:buFont typeface="Wingdings" panose="05000000000000000000" pitchFamily="2" charset="2"/>
              <a:buNone/>
            </a:pPr>
            <a:endParaRPr lang="en-US" altLang="en-US" dirty="0"/>
          </a:p>
          <a:p>
            <a:endParaRPr lang="en-US" dirty="0"/>
          </a:p>
        </p:txBody>
      </p:sp>
    </p:spTree>
    <p:extLst>
      <p:ext uri="{BB962C8B-B14F-4D97-AF65-F5344CB8AC3E}">
        <p14:creationId xmlns:p14="http://schemas.microsoft.com/office/powerpoint/2010/main" val="16133168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Significant Time Between Incident And Report</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fontScale="92500" lnSpcReduction="10000"/>
          </a:bodyPr>
          <a:lstStyle/>
          <a:p>
            <a:r>
              <a:rPr lang="en-US" altLang="en-US" dirty="0">
                <a:ea typeface="ＭＳ Ｐゴシック" panose="020B0600070205080204" pitchFamily="34" charset="-128"/>
              </a:rPr>
              <a:t>The norm when the person causing the harm was not a stranger</a:t>
            </a:r>
          </a:p>
          <a:p>
            <a:r>
              <a:rPr lang="en-US" altLang="en-US" dirty="0">
                <a:ea typeface="ＭＳ Ｐゴシック" panose="020B0600070205080204" pitchFamily="34" charset="-128"/>
              </a:rPr>
              <a:t>Many victim/survivors are able to report only after they receive the necessary support to do so</a:t>
            </a:r>
          </a:p>
          <a:p>
            <a:r>
              <a:rPr lang="en-US" altLang="en-US" dirty="0">
                <a:ea typeface="ＭＳ Ｐゴシック" panose="020B0600070205080204" pitchFamily="34" charset="-128"/>
              </a:rPr>
              <a:t>Why do they wait? For many of the same reasons they later recant</a:t>
            </a:r>
          </a:p>
          <a:p>
            <a:pPr lvl="1"/>
            <a:r>
              <a:rPr lang="en-US" altLang="en-US" sz="2800" dirty="0">
                <a:ea typeface="ＭＳ Ｐゴシック" panose="020B0600070205080204" pitchFamily="34" charset="-128"/>
              </a:rPr>
              <a:t>They fear repercussions</a:t>
            </a:r>
          </a:p>
          <a:p>
            <a:pPr lvl="1"/>
            <a:r>
              <a:rPr lang="en-US" altLang="en-US" sz="2800" dirty="0">
                <a:ea typeface="ＭＳ Ｐゴシック" panose="020B0600070205080204" pitchFamily="34" charset="-128"/>
              </a:rPr>
              <a:t>They are pressured by others not to report</a:t>
            </a:r>
          </a:p>
          <a:p>
            <a:pPr lvl="1"/>
            <a:r>
              <a:rPr lang="en-US" altLang="en-US" sz="2800" dirty="0">
                <a:ea typeface="ＭＳ Ｐゴシック" panose="020B0600070205080204" pitchFamily="34" charset="-128"/>
              </a:rPr>
              <a:t>They feel shame, embarrassment</a:t>
            </a:r>
          </a:p>
          <a:p>
            <a:pPr lvl="1"/>
            <a:r>
              <a:rPr lang="en-US" altLang="en-US" sz="2800" dirty="0">
                <a:ea typeface="ＭＳ Ｐゴシック" panose="020B0600070205080204" pitchFamily="34" charset="-128"/>
              </a:rPr>
              <a:t>They are afraid of the person who caused the harm</a:t>
            </a:r>
          </a:p>
          <a:p>
            <a:pPr lvl="1"/>
            <a:r>
              <a:rPr lang="en-US" altLang="en-US" sz="2800" dirty="0">
                <a:ea typeface="ＭＳ Ｐゴシック" panose="020B0600070205080204" pitchFamily="34" charset="-128"/>
              </a:rPr>
              <a:t>They are afraid of not being believed</a:t>
            </a:r>
          </a:p>
          <a:p>
            <a:pPr lvl="1"/>
            <a:r>
              <a:rPr lang="en-US" altLang="en-US" sz="2800" dirty="0">
                <a:ea typeface="ＭＳ Ｐゴシック" panose="020B0600070205080204" pitchFamily="34" charset="-128"/>
              </a:rPr>
              <a:t>Fear that nothing will be done about it</a:t>
            </a:r>
          </a:p>
          <a:p>
            <a:endParaRPr lang="en-US" dirty="0"/>
          </a:p>
        </p:txBody>
      </p:sp>
    </p:spTree>
    <p:extLst>
      <p:ext uri="{BB962C8B-B14F-4D97-AF65-F5344CB8AC3E}">
        <p14:creationId xmlns:p14="http://schemas.microsoft.com/office/powerpoint/2010/main" val="29825868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When do victims report?</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a:bodyPr>
          <a:lstStyle/>
          <a:p>
            <a:pPr algn="ctr">
              <a:lnSpc>
                <a:spcPct val="90000"/>
              </a:lnSpc>
              <a:buNone/>
            </a:pPr>
            <a:r>
              <a:rPr lang="en-US" altLang="en-US" sz="3600" dirty="0">
                <a:ea typeface="ＭＳ Ｐゴシック" panose="020B0600070205080204" pitchFamily="34" charset="-128"/>
              </a:rPr>
              <a:t>A study: For non-SANE/SART cases, an average of </a:t>
            </a:r>
            <a:r>
              <a:rPr lang="en-US" altLang="en-US" sz="3600" dirty="0">
                <a:solidFill>
                  <a:srgbClr val="C00000"/>
                </a:solidFill>
                <a:ea typeface="ＭＳ Ｐゴシック" panose="020B0600070205080204" pitchFamily="34" charset="-128"/>
              </a:rPr>
              <a:t>33</a:t>
            </a:r>
            <a:r>
              <a:rPr lang="en-US" altLang="en-US" sz="3600" dirty="0">
                <a:ea typeface="ＭＳ Ｐゴシック" panose="020B0600070205080204" pitchFamily="34" charset="-128"/>
              </a:rPr>
              <a:t> days elapsed between the time the incident occurred and the time when the victim reported the assault.</a:t>
            </a:r>
          </a:p>
          <a:p>
            <a:pPr algn="ctr">
              <a:lnSpc>
                <a:spcPct val="90000"/>
              </a:lnSpc>
              <a:buNone/>
            </a:pPr>
            <a:endParaRPr lang="en-US" altLang="en-US" sz="3600" dirty="0">
              <a:ea typeface="ＭＳ Ｐゴシック" panose="020B0600070205080204" pitchFamily="34" charset="-128"/>
            </a:endParaRPr>
          </a:p>
          <a:p>
            <a:pPr algn="ctr">
              <a:lnSpc>
                <a:spcPct val="90000"/>
              </a:lnSpc>
              <a:buNone/>
            </a:pPr>
            <a:r>
              <a:rPr lang="en-US" altLang="en-US" sz="3600" dirty="0">
                <a:ea typeface="ＭＳ Ｐゴシック" panose="020B0600070205080204" pitchFamily="34" charset="-128"/>
              </a:rPr>
              <a:t>The majority of victims do not immediately report</a:t>
            </a:r>
            <a:r>
              <a:rPr lang="en-US" altLang="en-US" dirty="0">
                <a:ea typeface="ＭＳ Ｐゴシック" panose="020B0600070205080204" pitchFamily="34" charset="-128"/>
              </a:rPr>
              <a:t>.</a:t>
            </a:r>
          </a:p>
          <a:p>
            <a:pPr algn="ctr">
              <a:lnSpc>
                <a:spcPct val="90000"/>
              </a:lnSpc>
              <a:buNone/>
            </a:pPr>
            <a:r>
              <a:rPr lang="en-US" altLang="en-US" sz="1100" dirty="0">
                <a:ea typeface="ＭＳ Ｐゴシック" panose="020B0600070205080204" pitchFamily="34" charset="-128"/>
              </a:rPr>
              <a:t>Source: Testing the Efficacy of SANE/SART programs: Do They Make a Difference in Sexual Assault Arrest &amp; Prosecution Outcomes?</a:t>
            </a:r>
          </a:p>
          <a:p>
            <a:pPr algn="ctr">
              <a:lnSpc>
                <a:spcPct val="90000"/>
              </a:lnSpc>
              <a:buNone/>
            </a:pPr>
            <a:endParaRPr lang="en-US" altLang="en-US" sz="1100" dirty="0">
              <a:ea typeface="ＭＳ Ｐゴシック" panose="020B0600070205080204" pitchFamily="34" charset="-128"/>
            </a:endParaRPr>
          </a:p>
          <a:p>
            <a:endParaRPr lang="en-US" dirty="0"/>
          </a:p>
        </p:txBody>
      </p:sp>
    </p:spTree>
    <p:extLst>
      <p:ext uri="{BB962C8B-B14F-4D97-AF65-F5344CB8AC3E}">
        <p14:creationId xmlns:p14="http://schemas.microsoft.com/office/powerpoint/2010/main" val="15591162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981200" y="381000"/>
            <a:ext cx="83820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mn-ea"/>
                <a:cs typeface="+mn-cs"/>
              </a:rPr>
              <a:t>Understand the Target</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a:bodyPr>
          <a:lstStyle/>
          <a:p>
            <a:pPr algn="ctr">
              <a:buFont typeface="Wingdings" panose="05000000000000000000" pitchFamily="2" charset="2"/>
              <a:buNone/>
            </a:pPr>
            <a:r>
              <a:rPr lang="en-US" altLang="en-US" sz="4000" dirty="0"/>
              <a:t>Sexual offenders rely on investigators and those within our institutions to </a:t>
            </a:r>
          </a:p>
          <a:p>
            <a:pPr algn="ctr">
              <a:buFont typeface="Wingdings" panose="05000000000000000000" pitchFamily="2" charset="2"/>
              <a:buNone/>
            </a:pPr>
            <a:r>
              <a:rPr lang="en-US" altLang="en-US" sz="4000" dirty="0"/>
              <a:t> make the same judgments about the victim/survivor, which may help the person causing the harm to get away with it . . .</a:t>
            </a:r>
          </a:p>
          <a:p>
            <a:endParaRPr lang="en-US" dirty="0"/>
          </a:p>
        </p:txBody>
      </p:sp>
    </p:spTree>
    <p:extLst>
      <p:ext uri="{BB962C8B-B14F-4D97-AF65-F5344CB8AC3E}">
        <p14:creationId xmlns:p14="http://schemas.microsoft.com/office/powerpoint/2010/main" val="12038234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Scenario #1</a:t>
            </a:r>
          </a:p>
        </p:txBody>
      </p:sp>
      <p:sp>
        <p:nvSpPr>
          <p:cNvPr id="2" name="Content Placeholder 1"/>
          <p:cNvSpPr>
            <a:spLocks noGrp="1"/>
          </p:cNvSpPr>
          <p:nvPr>
            <p:ph idx="1"/>
          </p:nvPr>
        </p:nvSpPr>
        <p:spPr/>
        <p:txBody>
          <a:bodyPr>
            <a:normAutofit fontScale="92500" lnSpcReduction="20000"/>
          </a:bodyPr>
          <a:lstStyle/>
          <a:p>
            <a:pPr marL="0" indent="0">
              <a:buNone/>
            </a:pPr>
            <a:r>
              <a:rPr lang="en-US" dirty="0"/>
              <a:t>Joe and Sue broke up and Sue is not taking it very well.  For the past two or three weeks she has been texting Joe and begging him to take her back.  She has also shown up at Joe’s off-campus apartment and left him presents twice.  Joe has made it clear that he feels bad about the breakup, but that he needs Sue to “move on”.  Sue cannot seems to and continues to text, show up and call Joe.  Today, Joe posted a picture on social media of him and his new girlfriend, Taylor.  Sue does not take it well and calls Joe and threatens to kill herself.   Joe’s roommate Chandler comes to you, the Dean of Students and reports this, but says he doesn’t want to get anyone in trouble.</a:t>
            </a:r>
          </a:p>
          <a:p>
            <a:pPr marL="0" indent="0">
              <a:buNone/>
            </a:pPr>
            <a:endParaRPr lang="en-US" dirty="0"/>
          </a:p>
          <a:p>
            <a:pPr marL="0" indent="0">
              <a:buNone/>
            </a:pPr>
            <a:endParaRPr lang="en-US" dirty="0"/>
          </a:p>
          <a:p>
            <a:pPr marL="0" indent="0">
              <a:buNone/>
            </a:pPr>
            <a:r>
              <a:rPr lang="en-US" dirty="0"/>
              <a:t>Identify next steps.</a:t>
            </a:r>
          </a:p>
        </p:txBody>
      </p:sp>
    </p:spTree>
    <p:extLst>
      <p:ext uri="{BB962C8B-B14F-4D97-AF65-F5344CB8AC3E}">
        <p14:creationId xmlns:p14="http://schemas.microsoft.com/office/powerpoint/2010/main" val="763520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Neurobiological Responses to Trauma</a:t>
            </a:r>
          </a:p>
        </p:txBody>
      </p:sp>
    </p:spTree>
    <p:extLst>
      <p:ext uri="{BB962C8B-B14F-4D97-AF65-F5344CB8AC3E}">
        <p14:creationId xmlns:p14="http://schemas.microsoft.com/office/powerpoint/2010/main" val="23153367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Why is this Important?</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lstStyle/>
          <a:p>
            <a:r>
              <a:rPr lang="en-US" altLang="en-US" dirty="0">
                <a:ea typeface="ＭＳ Ｐゴシック" panose="020B0600070205080204" pitchFamily="34" charset="-128"/>
              </a:rPr>
              <a:t>Recognize what a victim/survivor goes through (physically and mentally) during an assault</a:t>
            </a:r>
          </a:p>
          <a:p>
            <a:r>
              <a:rPr lang="en-US" altLang="en-US" dirty="0">
                <a:ea typeface="ＭＳ Ｐゴシック" panose="020B0600070205080204" pitchFamily="34" charset="-128"/>
              </a:rPr>
              <a:t>Understand how a victim/survivor’s brain may process information during an assault</a:t>
            </a:r>
          </a:p>
          <a:p>
            <a:r>
              <a:rPr lang="en-US" altLang="en-US" dirty="0">
                <a:ea typeface="ＭＳ Ｐゴシック" panose="020B0600070205080204" pitchFamily="34" charset="-128"/>
              </a:rPr>
              <a:t>Identify the effects trauma has on memory and a victim/survivor’s ability to recall details of an assault </a:t>
            </a:r>
            <a:br>
              <a:rPr lang="en-US" altLang="en-US" dirty="0">
                <a:ea typeface="ＭＳ Ｐゴシック" panose="020B0600070205080204" pitchFamily="34" charset="-128"/>
              </a:rPr>
            </a:br>
            <a:r>
              <a:rPr lang="en-US" altLang="en-US" dirty="0">
                <a:ea typeface="ＭＳ Ｐゴシック" panose="020B0600070205080204" pitchFamily="34" charset="-128"/>
              </a:rPr>
              <a:t>(especially the way in which they are asked to do so)</a:t>
            </a:r>
          </a:p>
          <a:p>
            <a:r>
              <a:rPr lang="en-US" altLang="en-US" dirty="0">
                <a:ea typeface="ＭＳ Ｐゴシック" panose="020B0600070205080204" pitchFamily="34" charset="-128"/>
              </a:rPr>
              <a:t>Identify reasons for varying behaviors and emotions in victim/survivors following assault</a:t>
            </a:r>
          </a:p>
          <a:p>
            <a:endParaRPr lang="en-US" dirty="0"/>
          </a:p>
        </p:txBody>
      </p:sp>
    </p:spTree>
    <p:extLst>
      <p:ext uri="{BB962C8B-B14F-4D97-AF65-F5344CB8AC3E}">
        <p14:creationId xmlns:p14="http://schemas.microsoft.com/office/powerpoint/2010/main" val="38923023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0"/>
            <a:ext cx="8229600" cy="4495800"/>
          </a:xfrm>
        </p:spPr>
        <p:txBody>
          <a:bodyPr>
            <a:normAutofit/>
          </a:bodyPr>
          <a:lstStyle/>
          <a:p>
            <a:r>
              <a:rPr lang="en-US" sz="2400" dirty="0"/>
              <a:t>1. Threat to life or limb;</a:t>
            </a:r>
            <a:br>
              <a:rPr lang="en-US" sz="2400" dirty="0"/>
            </a:br>
            <a:r>
              <a:rPr lang="en-US" sz="2400" dirty="0"/>
              <a:t>2. Severe physical harm or injury (including sexual assault);</a:t>
            </a:r>
            <a:br>
              <a:rPr lang="en-US" sz="2400" dirty="0"/>
            </a:br>
            <a:r>
              <a:rPr lang="en-US" sz="2400" dirty="0"/>
              <a:t>3. Receipt of intentional injury or harm;</a:t>
            </a:r>
            <a:br>
              <a:rPr lang="en-US" sz="2400" dirty="0"/>
            </a:br>
            <a:r>
              <a:rPr lang="en-US" sz="2400" dirty="0"/>
              <a:t>4. Exposure to the grotesque;</a:t>
            </a:r>
            <a:br>
              <a:rPr lang="en-US" sz="2400" dirty="0"/>
            </a:br>
            <a:r>
              <a:rPr lang="en-US" sz="2400" dirty="0"/>
              <a:t>5. Violent, sudden loss of a loved one;</a:t>
            </a:r>
            <a:br>
              <a:rPr lang="en-US" sz="2400" dirty="0"/>
            </a:br>
            <a:r>
              <a:rPr lang="en-US" sz="2400" dirty="0"/>
              <a:t>6. Witnessing or learning of violence to a loved one;</a:t>
            </a:r>
            <a:br>
              <a:rPr lang="en-US" sz="2400" dirty="0"/>
            </a:br>
            <a:r>
              <a:rPr lang="en-US" sz="2400" dirty="0"/>
              <a:t>7. Learning of exposure to a noxious agent; and </a:t>
            </a:r>
            <a:br>
              <a:rPr lang="en-US" sz="2400" dirty="0"/>
            </a:br>
            <a:r>
              <a:rPr lang="en-US" sz="2400" dirty="0"/>
              <a:t>8. Causing death or severe harm to another.</a:t>
            </a:r>
            <a:br>
              <a:rPr lang="en-US" sz="2400" dirty="0"/>
            </a:br>
            <a:br>
              <a:rPr lang="en-US" sz="2400" dirty="0"/>
            </a:br>
            <a:r>
              <a:rPr lang="en-US" sz="2400" dirty="0"/>
              <a:t>				--Wilson &amp; Sigman, 2000</a:t>
            </a:r>
            <a:br>
              <a:rPr lang="en-US" sz="2400" dirty="0"/>
            </a:br>
            <a:endParaRPr lang="en-US" sz="2400" dirty="0"/>
          </a:p>
        </p:txBody>
      </p:sp>
      <p:sp>
        <p:nvSpPr>
          <p:cNvPr id="3" name="Text Placeholder 2"/>
          <p:cNvSpPr>
            <a:spLocks noGrp="1"/>
          </p:cNvSpPr>
          <p:nvPr>
            <p:ph type="body" sz="quarter" idx="15"/>
          </p:nvPr>
        </p:nvSpPr>
        <p:spPr/>
        <p:txBody>
          <a:bodyPr>
            <a:normAutofit/>
          </a:bodyPr>
          <a:lstStyle/>
          <a:p>
            <a:r>
              <a:rPr lang="en-US" dirty="0"/>
              <a:t>The Eight General Dimensions of Trauma</a:t>
            </a:r>
          </a:p>
        </p:txBody>
      </p:sp>
    </p:spTree>
    <p:extLst>
      <p:ext uri="{BB962C8B-B14F-4D97-AF65-F5344CB8AC3E}">
        <p14:creationId xmlns:p14="http://schemas.microsoft.com/office/powerpoint/2010/main" val="2189856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Minnesota State Palette 2017">
      <a:dk1>
        <a:srgbClr val="000000"/>
      </a:dk1>
      <a:lt1>
        <a:srgbClr val="FFFFFF"/>
      </a:lt1>
      <a:dk2>
        <a:srgbClr val="04305C"/>
      </a:dk2>
      <a:lt2>
        <a:srgbClr val="139445"/>
      </a:lt2>
      <a:accent1>
        <a:srgbClr val="006CB7"/>
      </a:accent1>
      <a:accent2>
        <a:srgbClr val="0095DA"/>
      </a:accent2>
      <a:accent3>
        <a:srgbClr val="73CEE4"/>
      </a:accent3>
      <a:accent4>
        <a:srgbClr val="62BB46"/>
      </a:accent4>
      <a:accent5>
        <a:srgbClr val="D3E27E"/>
      </a:accent5>
      <a:accent6>
        <a:srgbClr val="E8EDDB"/>
      </a:accent6>
      <a:hlink>
        <a:srgbClr val="00A156"/>
      </a:hlink>
      <a:folHlink>
        <a:srgbClr val="9D9F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Minnesota State Brand Colors">
      <a:dk1>
        <a:sysClr val="windowText" lastClr="000000"/>
      </a:dk1>
      <a:lt1>
        <a:sysClr val="window" lastClr="FFFFFF"/>
      </a:lt1>
      <a:dk2>
        <a:srgbClr val="0C2340"/>
      </a:dk2>
      <a:lt2>
        <a:srgbClr val="009F4D"/>
      </a:lt2>
      <a:accent1>
        <a:srgbClr val="ACA39A"/>
      </a:accent1>
      <a:accent2>
        <a:srgbClr val="009CDE"/>
      </a:accent2>
      <a:accent3>
        <a:srgbClr val="582C83"/>
      </a:accent3>
      <a:accent4>
        <a:srgbClr val="CE0058"/>
      </a:accent4>
      <a:accent5>
        <a:srgbClr val="FF671F"/>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070959C8B68E4C8E049C3DC8D02402" ma:contentTypeVersion="17" ma:contentTypeDescription="Create a new document." ma:contentTypeScope="" ma:versionID="fdce966eb610940623dcc0025566b084">
  <xsd:schema xmlns:xsd="http://www.w3.org/2001/XMLSchema" xmlns:xs="http://www.w3.org/2001/XMLSchema" xmlns:p="http://schemas.microsoft.com/office/2006/metadata/properties" xmlns:ns2="fa5a1719-2628-434b-92be-b92bf2aa51f9" xmlns:ns3="b8742ead-eb69-4e30-b8d3-5c6af35e7d0d" targetNamespace="http://schemas.microsoft.com/office/2006/metadata/properties" ma:root="true" ma:fieldsID="6e2bb2c0aeb9ad48b62e206501bf4709" ns2:_="" ns3:_="">
    <xsd:import namespace="fa5a1719-2628-434b-92be-b92bf2aa51f9"/>
    <xsd:import namespace="b8742ead-eb69-4e30-b8d3-5c6af35e7d0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5a1719-2628-434b-92be-b92bf2aa51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95a9afa-61c7-4e96-8bec-901bd188774b"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8742ead-eb69-4e30-b8d3-5c6af35e7d0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3853a25-665a-44b9-a319-5ccdd74cacb0}" ma:internalName="TaxCatchAll" ma:showField="CatchAllData" ma:web="b8742ead-eb69-4e30-b8d3-5c6af35e7d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5a1719-2628-434b-92be-b92bf2aa51f9">
      <Terms xmlns="http://schemas.microsoft.com/office/infopath/2007/PartnerControls"/>
    </lcf76f155ced4ddcb4097134ff3c332f>
    <TaxCatchAll xmlns="b8742ead-eb69-4e30-b8d3-5c6af35e7d0d" xsi:nil="true"/>
  </documentManagement>
</p:properties>
</file>

<file path=customXml/itemProps1.xml><?xml version="1.0" encoding="utf-8"?>
<ds:datastoreItem xmlns:ds="http://schemas.openxmlformats.org/officeDocument/2006/customXml" ds:itemID="{D4DF221E-2BFA-48FE-AF44-B954F67702CF}"/>
</file>

<file path=customXml/itemProps2.xml><?xml version="1.0" encoding="utf-8"?>
<ds:datastoreItem xmlns:ds="http://schemas.openxmlformats.org/officeDocument/2006/customXml" ds:itemID="{CFD4C872-8086-481B-9B55-59DE20569267}"/>
</file>

<file path=customXml/itemProps3.xml><?xml version="1.0" encoding="utf-8"?>
<ds:datastoreItem xmlns:ds="http://schemas.openxmlformats.org/officeDocument/2006/customXml" ds:itemID="{0059B875-92E8-43A6-AD8E-322604546DA6}"/>
</file>

<file path=docProps/app.xml><?xml version="1.0" encoding="utf-8"?>
<Properties xmlns="http://schemas.openxmlformats.org/officeDocument/2006/extended-properties" xmlns:vt="http://schemas.openxmlformats.org/officeDocument/2006/docPropsVTypes">
  <TotalTime>4998</TotalTime>
  <Words>10381</Words>
  <Application>Microsoft Office PowerPoint</Application>
  <PresentationFormat>Widescreen</PresentationFormat>
  <Paragraphs>1151</Paragraphs>
  <Slides>172</Slides>
  <Notes>160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172</vt:i4>
      </vt:variant>
    </vt:vector>
  </HeadingPairs>
  <TitlesOfParts>
    <vt:vector size="183" baseType="lpstr">
      <vt:lpstr>ＭＳ Ｐゴシック</vt:lpstr>
      <vt:lpstr>Arial</vt:lpstr>
      <vt:lpstr>Calibri</vt:lpstr>
      <vt:lpstr>Calibri Light</vt:lpstr>
      <vt:lpstr>Century Gothic</vt:lpstr>
      <vt:lpstr>Courier New</vt:lpstr>
      <vt:lpstr>Wingdings</vt:lpstr>
      <vt:lpstr>Wingdings 2</vt:lpstr>
      <vt:lpstr>Office Theme</vt:lpstr>
      <vt:lpstr>1_Office Theme</vt:lpstr>
      <vt:lpstr>2_Office Theme</vt:lpstr>
      <vt:lpstr>Title IX &amp; Sexual Violence Investigations</vt:lpstr>
      <vt:lpstr>Outline of Today’s Presentation</vt:lpstr>
      <vt:lpstr>What Is Title IX?</vt:lpstr>
      <vt:lpstr>Title IX</vt:lpstr>
      <vt:lpstr>Timeline</vt:lpstr>
      <vt:lpstr>Overall Process Map</vt:lpstr>
      <vt:lpstr>Three Quick Deliverables (or To Do’s)</vt:lpstr>
      <vt:lpstr>Notice of Title IX Coordinator</vt:lpstr>
      <vt:lpstr>Notice of Non-Discrimination</vt:lpstr>
      <vt:lpstr>Key Elements of the New Procedure</vt:lpstr>
      <vt:lpstr>Definition of Title IX Sexual Harassment</vt:lpstr>
      <vt:lpstr>Formal Complaint</vt:lpstr>
      <vt:lpstr>Educational Program or Activity</vt:lpstr>
      <vt:lpstr>Title IX Coordinator</vt:lpstr>
      <vt:lpstr>Supportive Measures</vt:lpstr>
      <vt:lpstr>Reporting</vt:lpstr>
      <vt:lpstr>Investigation and Resolution</vt:lpstr>
      <vt:lpstr>Conflict of Interest</vt:lpstr>
      <vt:lpstr>Informal Resolution</vt:lpstr>
      <vt:lpstr>Interim Actions</vt:lpstr>
      <vt:lpstr>No Basis to Proceed Determinations: Title IX Sexual Harassment</vt:lpstr>
      <vt:lpstr>Dismissals, continued</vt:lpstr>
      <vt:lpstr>Investigatory Process</vt:lpstr>
      <vt:lpstr>Timely Completion</vt:lpstr>
      <vt:lpstr>Formal Hearing</vt:lpstr>
      <vt:lpstr>Standard of Evidence</vt:lpstr>
      <vt:lpstr>Decision-maker</vt:lpstr>
      <vt:lpstr>Appeals</vt:lpstr>
      <vt:lpstr>When Student Discipline Final</vt:lpstr>
      <vt:lpstr>Advisors</vt:lpstr>
      <vt:lpstr>Education and Training</vt:lpstr>
      <vt:lpstr>Document Retention</vt:lpstr>
      <vt:lpstr>DEEPER DIVE ON INTAKE</vt:lpstr>
      <vt:lpstr>Intake</vt:lpstr>
      <vt:lpstr>Notice of Allegations</vt:lpstr>
      <vt:lpstr>Interim Actions - Emergency Removal</vt:lpstr>
      <vt:lpstr>Offering Supportive Measures</vt:lpstr>
      <vt:lpstr>Offering Supportive Measures (continued)</vt:lpstr>
      <vt:lpstr>Informal Resolution Option</vt:lpstr>
      <vt:lpstr>Informal Resolution (cont.)</vt:lpstr>
      <vt:lpstr>Conclusion of the Interview</vt:lpstr>
      <vt:lpstr>Important Title IX Considerations</vt:lpstr>
      <vt:lpstr>REQUIRED REPORTER TRAINING</vt:lpstr>
      <vt:lpstr>Investigators Must Know</vt:lpstr>
      <vt:lpstr>Minn. Stat. 135A.15</vt:lpstr>
      <vt:lpstr>Training to Provide</vt:lpstr>
      <vt:lpstr>Training to Provide (continued)</vt:lpstr>
      <vt:lpstr>THE CLERY ACT, 1990</vt:lpstr>
      <vt:lpstr>THE CLERY ACT: Basics</vt:lpstr>
      <vt:lpstr>THE CLERY ACT</vt:lpstr>
      <vt:lpstr>AMENDMENTS TO THE CLERY ACT, SaVE Act </vt:lpstr>
      <vt:lpstr>AMENDMENTS TO THE CLERY ACT</vt:lpstr>
      <vt:lpstr>Minnesota State Colleges &amp; Universities</vt:lpstr>
      <vt:lpstr>Minnesota State’s 1B.1 Policy on Equal Opportunity &amp; Nondiscrimination in Employment &amp; Education</vt:lpstr>
      <vt:lpstr>Minnesota State’s 1B.3 Policy on Sexual Violence</vt:lpstr>
      <vt:lpstr>Forms of Sexual Discrimination</vt:lpstr>
      <vt:lpstr>Sexual Misconduct</vt:lpstr>
      <vt:lpstr>SEXUAL HARASSMENT: Basics</vt:lpstr>
      <vt:lpstr>SEXUAL HARASSMENT</vt:lpstr>
      <vt:lpstr>SEXUAL HARASSMENT – 1B.1</vt:lpstr>
      <vt:lpstr> Sexual Harassment – 1B.1 </vt:lpstr>
      <vt:lpstr>Sexual Harassment – 1B.1 </vt:lpstr>
      <vt:lpstr>Stalking</vt:lpstr>
      <vt:lpstr>Relationship/Dating Violence</vt:lpstr>
      <vt:lpstr> Retaliation</vt:lpstr>
      <vt:lpstr>Investigating Sexual Violence – Dating Violence – Stalking – Sexual Harassment</vt:lpstr>
      <vt:lpstr>The Purpose of an Investigation</vt:lpstr>
      <vt:lpstr>Know the Policies</vt:lpstr>
      <vt:lpstr>Sexual Violence Background</vt:lpstr>
      <vt:lpstr>THE ISSUE OF SEXUAL ASSAULT: women</vt:lpstr>
      <vt:lpstr>THE ISSUE OF SEXUAL ASSAULT: college-age women</vt:lpstr>
      <vt:lpstr>THE ISSUE OF SEXUAL ASSAULT: college men</vt:lpstr>
      <vt:lpstr>THE ISSUE OF SEXUAL ASSAULT: students</vt:lpstr>
      <vt:lpstr>THE ISSUE OF SEXUAL ASSAULT</vt:lpstr>
      <vt:lpstr>REPORTING SEXUAL VIOLENCE</vt:lpstr>
      <vt:lpstr>Bias in Sexual Violence Investigations</vt:lpstr>
      <vt:lpstr>Types of Bias</vt:lpstr>
      <vt:lpstr>Implicit Bias</vt:lpstr>
      <vt:lpstr>Implicit Bias: counteracting it</vt:lpstr>
      <vt:lpstr>Investigator-Specific Biases</vt:lpstr>
      <vt:lpstr>A Wake-Up Call</vt:lpstr>
      <vt:lpstr>Investigator-Specific Biases: examples</vt:lpstr>
      <vt:lpstr>“One’s own culture provides the ‘lens’ through which we view the world; the ‘logic’ … by which we order it; the ‘grammar’ … by which it makes sense.”     -Avruch and Black</vt:lpstr>
      <vt:lpstr>Cultural Considerations</vt:lpstr>
      <vt:lpstr>Investigation Impact</vt:lpstr>
      <vt:lpstr>Confirmation Bias Examples</vt:lpstr>
      <vt:lpstr>What other role might bias play in an Investigation?</vt:lpstr>
      <vt:lpstr>Sexual Violence Case Specific Biases</vt:lpstr>
      <vt:lpstr>Alcohol and Drug Use Biases</vt:lpstr>
      <vt:lpstr>Rape Myth Acceptance</vt:lpstr>
      <vt:lpstr>Counterintuitive Behavior of Rape Victims</vt:lpstr>
      <vt:lpstr>“Delayed” Reporting</vt:lpstr>
      <vt:lpstr>Significant Time Between Incident And Report</vt:lpstr>
      <vt:lpstr>When do victims report?</vt:lpstr>
      <vt:lpstr>Understand the Target</vt:lpstr>
      <vt:lpstr>Scenario #1</vt:lpstr>
      <vt:lpstr>Neurobiological Responses to Trauma</vt:lpstr>
      <vt:lpstr>Why is this Important?</vt:lpstr>
      <vt:lpstr>1. Threat to life or limb; 2. Severe physical harm or injury (including sexual assault); 3. Receipt of intentional injury or harm; 4. Exposure to the grotesque; 5. Violent, sudden loss of a loved one; 6. Witnessing or learning of violence to a loved one; 7. Learning of exposure to a noxious agent; and  8. Causing death or severe harm to another.      --Wilson &amp; Sigman, 2000 </vt:lpstr>
      <vt:lpstr>*Physical trauma; *Medical trauma; *Psychological trauma; *Social or Collective trauma; *Historical or Intergenerational trauma;  *Immigration trauma; *Developmental trauma; *Ongoing, Chronic, and Enduring trauma; and  *Vicarious or Secondary Trauma (“Compassion fatigue”)          --Brenda Ingram, 2017 </vt:lpstr>
      <vt:lpstr>Examples of Traumatic Events</vt:lpstr>
      <vt:lpstr>Neuroscience – The Limbic System</vt:lpstr>
      <vt:lpstr>Responses of the Brain &amp; Body During Trauma</vt:lpstr>
      <vt:lpstr>Dissociation</vt:lpstr>
      <vt:lpstr>Tonic Immobility</vt:lpstr>
      <vt:lpstr>Tonic Immobility (continued)</vt:lpstr>
      <vt:lpstr>Memory Fragmentation</vt:lpstr>
      <vt:lpstr>Traumatic responses can alter…</vt:lpstr>
      <vt:lpstr>Trauma and Memory: what we know</vt:lpstr>
      <vt:lpstr>Trauma and Memory: brain diagram</vt:lpstr>
      <vt:lpstr>Trauma and Memory: research</vt:lpstr>
      <vt:lpstr>Memory phenomenon in traumatic situations</vt:lpstr>
      <vt:lpstr>Common Victim/Survivor Behaviors to Consider</vt:lpstr>
      <vt:lpstr>Trauma and Memory: applying science</vt:lpstr>
      <vt:lpstr>The Impact of Trauma on Victim/Survivor Behavior</vt:lpstr>
      <vt:lpstr>The Impact of Trauma: Interviewer Considerations</vt:lpstr>
      <vt:lpstr>The Impact of Trauma: Interviewer Considerations  (continued)</vt:lpstr>
      <vt:lpstr>The Impact of Trauma: Cultural Considerations</vt:lpstr>
      <vt:lpstr>   Trauma-Informed Interviewing</vt:lpstr>
      <vt:lpstr>A Forensic Interview</vt:lpstr>
      <vt:lpstr>The Science of Forensic Interviewing</vt:lpstr>
      <vt:lpstr>Initial Meeting with Complainant</vt:lpstr>
      <vt:lpstr>Initiating the Interview</vt:lpstr>
      <vt:lpstr>The central investigative question</vt:lpstr>
      <vt:lpstr>Information You Should Obtain During the Course of the Interview</vt:lpstr>
      <vt:lpstr>Interviewing</vt:lpstr>
      <vt:lpstr>Trauma Informed Interviewing</vt:lpstr>
      <vt:lpstr>How Does Trauma Informed Interviewing Work?</vt:lpstr>
      <vt:lpstr>Avoid “why” questions</vt:lpstr>
      <vt:lpstr>Trauma Informed Interview Considerations</vt:lpstr>
      <vt:lpstr>Continuing the Trauma Informed Interview</vt:lpstr>
      <vt:lpstr>Finalizing the Interview</vt:lpstr>
      <vt:lpstr>Concluding of the Interview</vt:lpstr>
      <vt:lpstr>Evidence – comprehensive investigation</vt:lpstr>
      <vt:lpstr>Other Witnesses</vt:lpstr>
      <vt:lpstr>Other Witnesses (continued)</vt:lpstr>
      <vt:lpstr>Chain of Disclosure Witnesses</vt:lpstr>
      <vt:lpstr>Documentary Evidence</vt:lpstr>
      <vt:lpstr>Scenario #2</vt:lpstr>
      <vt:lpstr>Affirmative Consent </vt:lpstr>
      <vt:lpstr>Affirmative Consent – 1B.3 Policy Language  What is Affirmative Consent?</vt:lpstr>
      <vt:lpstr>Who has the responsibility to obtain affirmative consent?</vt:lpstr>
      <vt:lpstr>Can affirmative consent be revoked?</vt:lpstr>
      <vt:lpstr>Who cannot give affirmative consent?</vt:lpstr>
      <vt:lpstr>Scenario #3</vt:lpstr>
      <vt:lpstr>Intoxication versus Incapacitation </vt:lpstr>
      <vt:lpstr>Incapacitation is …</vt:lpstr>
      <vt:lpstr>Determining Incapacitation</vt:lpstr>
      <vt:lpstr>What is the investigator evaluating?</vt:lpstr>
      <vt:lpstr>Areas of Inquiry</vt:lpstr>
      <vt:lpstr>Incapacitation Analysis: Evaluation</vt:lpstr>
      <vt:lpstr>Incapacitation Analysis</vt:lpstr>
      <vt:lpstr>Assessment of Incapacitation: Obvious Indicators</vt:lpstr>
      <vt:lpstr>Assessment of Incapacitation: Other Indicators</vt:lpstr>
      <vt:lpstr>Assessment of Incapacitation: Counter-Indicators</vt:lpstr>
      <vt:lpstr>Assessment of Knowledge</vt:lpstr>
      <vt:lpstr>Assessment of Knowledge: Respondent</vt:lpstr>
      <vt:lpstr>Incapacitation Analysis: Questions</vt:lpstr>
      <vt:lpstr>Scenario #4</vt:lpstr>
      <vt:lpstr>Assessing Credibility </vt:lpstr>
      <vt:lpstr>What is CREDIBILITY?</vt:lpstr>
      <vt:lpstr>When and Why USE CREDIBILITY</vt:lpstr>
      <vt:lpstr>Comprehensive Consideration</vt:lpstr>
      <vt:lpstr>Corroboration</vt:lpstr>
      <vt:lpstr>Consistency</vt:lpstr>
      <vt:lpstr>Actual Knowledge</vt:lpstr>
      <vt:lpstr>Inherent Plausibility</vt:lpstr>
      <vt:lpstr>Inconsistent Statements in a Trauma Environment</vt:lpstr>
      <vt:lpstr>Trauma effects continued</vt:lpstr>
      <vt:lpstr>Additional factors</vt:lpstr>
      <vt:lpstr>Caution! </vt:lpstr>
      <vt:lpstr>Minnesota State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violence investigator training April 2022</dc:title>
  <dc:creator>Clark, Desiree D</dc:creator>
  <cp:keywords>Title 9 personnel</cp:keywords>
  <cp:lastModifiedBy>Atteberry, Ashley J</cp:lastModifiedBy>
  <cp:revision>7</cp:revision>
  <cp:lastPrinted>2023-10-26T20:59:45Z</cp:lastPrinted>
  <dcterms:created xsi:type="dcterms:W3CDTF">2021-11-08T21:11:57Z</dcterms:created>
  <dcterms:modified xsi:type="dcterms:W3CDTF">2026-02-27T15:40:05Z</dcterms:modified>
  <cp:category>SO training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0x010100B6070959C8B68E4C8E049C3DC8D02402</vt:lpwstr>
  </property>
</Properties>
</file>