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diagrams/data1.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presentation.xml" ContentType="application/vnd.openxmlformats-officedocument.presentationml.presentation.main+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46.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notesSlides/notesSlide114.xml" ContentType="application/vnd.openxmlformats-officedocument.presentationml.notesSlid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0" r:id="rId2"/>
    <p:sldMasterId id="2147483695" r:id="rId3"/>
  </p:sldMasterIdLst>
  <p:notesMasterIdLst>
    <p:notesMasterId r:id="rId131"/>
  </p:notesMasterIdLst>
  <p:sldIdLst>
    <p:sldId id="280" r:id="rId4"/>
    <p:sldId id="346" r:id="rId5"/>
    <p:sldId id="384" r:id="rId6"/>
    <p:sldId id="383" r:id="rId7"/>
    <p:sldId id="350" r:id="rId8"/>
    <p:sldId id="368" r:id="rId9"/>
    <p:sldId id="401" r:id="rId10"/>
    <p:sldId id="402" r:id="rId11"/>
    <p:sldId id="403" r:id="rId12"/>
    <p:sldId id="367" r:id="rId13"/>
    <p:sldId id="353" r:id="rId14"/>
    <p:sldId id="354" r:id="rId15"/>
    <p:sldId id="369" r:id="rId16"/>
    <p:sldId id="357" r:id="rId17"/>
    <p:sldId id="356" r:id="rId18"/>
    <p:sldId id="370" r:id="rId19"/>
    <p:sldId id="359" r:id="rId20"/>
    <p:sldId id="405" r:id="rId21"/>
    <p:sldId id="364" r:id="rId22"/>
    <p:sldId id="373" r:id="rId23"/>
    <p:sldId id="374" r:id="rId24"/>
    <p:sldId id="375" r:id="rId25"/>
    <p:sldId id="371" r:id="rId26"/>
    <p:sldId id="406" r:id="rId27"/>
    <p:sldId id="372" r:id="rId28"/>
    <p:sldId id="365" r:id="rId29"/>
    <p:sldId id="376" r:id="rId30"/>
    <p:sldId id="377" r:id="rId31"/>
    <p:sldId id="404" r:id="rId32"/>
    <p:sldId id="361" r:id="rId33"/>
    <p:sldId id="378" r:id="rId34"/>
    <p:sldId id="379" r:id="rId35"/>
    <p:sldId id="407" r:id="rId36"/>
    <p:sldId id="577" r:id="rId37"/>
    <p:sldId id="579" r:id="rId38"/>
    <p:sldId id="330" r:id="rId39"/>
    <p:sldId id="332" r:id="rId40"/>
    <p:sldId id="467" r:id="rId41"/>
    <p:sldId id="468" r:id="rId42"/>
    <p:sldId id="469" r:id="rId43"/>
    <p:sldId id="457" r:id="rId44"/>
    <p:sldId id="321" r:id="rId45"/>
    <p:sldId id="320" r:id="rId46"/>
    <p:sldId id="322" r:id="rId47"/>
    <p:sldId id="326" r:id="rId48"/>
    <p:sldId id="323" r:id="rId49"/>
    <p:sldId id="363" r:id="rId50"/>
    <p:sldId id="470" r:id="rId51"/>
    <p:sldId id="325" r:id="rId52"/>
    <p:sldId id="456" r:id="rId53"/>
    <p:sldId id="472" r:id="rId54"/>
    <p:sldId id="521" r:id="rId55"/>
    <p:sldId id="548" r:id="rId56"/>
    <p:sldId id="549" r:id="rId57"/>
    <p:sldId id="550" r:id="rId58"/>
    <p:sldId id="551" r:id="rId59"/>
    <p:sldId id="552" r:id="rId60"/>
    <p:sldId id="553" r:id="rId61"/>
    <p:sldId id="476" r:id="rId62"/>
    <p:sldId id="504" r:id="rId63"/>
    <p:sldId id="505" r:id="rId64"/>
    <p:sldId id="481" r:id="rId65"/>
    <p:sldId id="483" r:id="rId66"/>
    <p:sldId id="484" r:id="rId67"/>
    <p:sldId id="385" r:id="rId68"/>
    <p:sldId id="386" r:id="rId69"/>
    <p:sldId id="434" r:id="rId70"/>
    <p:sldId id="554" r:id="rId71"/>
    <p:sldId id="580" r:id="rId72"/>
    <p:sldId id="590" r:id="rId73"/>
    <p:sldId id="564" r:id="rId74"/>
    <p:sldId id="388" r:id="rId75"/>
    <p:sldId id="589" r:id="rId76"/>
    <p:sldId id="594" r:id="rId77"/>
    <p:sldId id="593" r:id="rId78"/>
    <p:sldId id="392" r:id="rId79"/>
    <p:sldId id="581" r:id="rId80"/>
    <p:sldId id="555" r:id="rId81"/>
    <p:sldId id="582" r:id="rId82"/>
    <p:sldId id="583" r:id="rId83"/>
    <p:sldId id="584" r:id="rId84"/>
    <p:sldId id="586" r:id="rId85"/>
    <p:sldId id="585" r:id="rId86"/>
    <p:sldId id="587" r:id="rId87"/>
    <p:sldId id="588" r:id="rId88"/>
    <p:sldId id="598" r:id="rId89"/>
    <p:sldId id="599" r:id="rId90"/>
    <p:sldId id="600" r:id="rId91"/>
    <p:sldId id="602" r:id="rId92"/>
    <p:sldId id="604" r:id="rId93"/>
    <p:sldId id="601" r:id="rId94"/>
    <p:sldId id="603" r:id="rId95"/>
    <p:sldId id="606" r:id="rId96"/>
    <p:sldId id="607" r:id="rId97"/>
    <p:sldId id="570" r:id="rId98"/>
    <p:sldId id="608" r:id="rId99"/>
    <p:sldId id="609" r:id="rId100"/>
    <p:sldId id="612" r:id="rId101"/>
    <p:sldId id="610" r:id="rId102"/>
    <p:sldId id="611" r:id="rId103"/>
    <p:sldId id="605" r:id="rId104"/>
    <p:sldId id="571" r:id="rId105"/>
    <p:sldId id="416" r:id="rId106"/>
    <p:sldId id="575" r:id="rId107"/>
    <p:sldId id="556" r:id="rId108"/>
    <p:sldId id="557" r:id="rId109"/>
    <p:sldId id="558" r:id="rId110"/>
    <p:sldId id="408" r:id="rId111"/>
    <p:sldId id="428" r:id="rId112"/>
    <p:sldId id="429" r:id="rId113"/>
    <p:sldId id="430" r:id="rId114"/>
    <p:sldId id="409" r:id="rId115"/>
    <p:sldId id="574" r:id="rId116"/>
    <p:sldId id="393" r:id="rId117"/>
    <p:sldId id="565" r:id="rId118"/>
    <p:sldId id="486" r:id="rId119"/>
    <p:sldId id="500" r:id="rId120"/>
    <p:sldId id="502" r:id="rId121"/>
    <p:sldId id="487" r:id="rId122"/>
    <p:sldId id="490" r:id="rId123"/>
    <p:sldId id="491" r:id="rId124"/>
    <p:sldId id="493" r:id="rId125"/>
    <p:sldId id="515" r:id="rId126"/>
    <p:sldId id="516" r:id="rId127"/>
    <p:sldId id="518" r:id="rId128"/>
    <p:sldId id="494" r:id="rId129"/>
    <p:sldId id="613" r:id="rId13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94714" autoAdjust="0"/>
  </p:normalViewPr>
  <p:slideViewPr>
    <p:cSldViewPr snapToGrid="0">
      <p:cViewPr varScale="1">
        <p:scale>
          <a:sx n="78" d="100"/>
          <a:sy n="78" d="100"/>
        </p:scale>
        <p:origin x="114" y="330"/>
      </p:cViewPr>
      <p:guideLst/>
    </p:cSldViewPr>
  </p:slideViewPr>
  <p:outlineViewPr>
    <p:cViewPr>
      <p:scale>
        <a:sx n="33" d="100"/>
        <a:sy n="33" d="100"/>
      </p:scale>
      <p:origin x="0" y="-127110"/>
    </p:cViewPr>
  </p:outlineViewPr>
  <p:notesTextViewPr>
    <p:cViewPr>
      <p:scale>
        <a:sx n="1" d="1"/>
        <a:sy n="1" d="1"/>
      </p:scale>
      <p:origin x="0" y="0"/>
    </p:cViewPr>
  </p:notesTextViewPr>
  <p:sorterViewPr>
    <p:cViewPr>
      <p:scale>
        <a:sx n="100" d="100"/>
        <a:sy n="100" d="100"/>
      </p:scale>
      <p:origin x="0" y="-3153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customXml" Target="../customXml/item3.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theme" Target="theme/theme1.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tableStyles" Target="tableStyles.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notesMaster" Target="notesMasters/notesMaster1.xml"/><Relationship Id="rId136" Type="http://schemas.openxmlformats.org/officeDocument/2006/relationships/customXml" Target="../customXml/item1.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customXml" Target="../customXml/item2.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presProps" Target="presProps.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BAE5DB-ADE5-429E-9CA0-D8CFCEE60104}" type="doc">
      <dgm:prSet loTypeId="urn:microsoft.com/office/officeart/2005/8/layout/arrow2" loCatId="process" qsTypeId="urn:microsoft.com/office/officeart/2005/8/quickstyle/simple5" qsCatId="simple" csTypeId="urn:microsoft.com/office/officeart/2005/8/colors/accent3_4" csCatId="accent3" phldr="1"/>
      <dgm:spPr/>
    </dgm:pt>
    <dgm:pt modelId="{21506FDE-C395-41C1-B668-DCB994DF8003}">
      <dgm:prSet phldrT="[Text]"/>
      <dgm:spPr/>
      <dgm:t>
        <a:bodyPr/>
        <a:lstStyle/>
        <a:p>
          <a:r>
            <a:rPr lang="en-US" b="1" dirty="0">
              <a:latin typeface="Calibri" pitchFamily="34" charset="0"/>
            </a:rPr>
            <a:t>During trauma incident:</a:t>
          </a:r>
          <a:r>
            <a:rPr lang="en-US" dirty="0">
              <a:latin typeface="Calibri" pitchFamily="34" charset="0"/>
            </a:rPr>
            <a:t> Sensory overload, fixation on a particular aspect, miss other things</a:t>
          </a:r>
        </a:p>
      </dgm:t>
    </dgm:pt>
    <dgm:pt modelId="{7FCB24BA-AA6E-443C-B6FC-E26D27C9B33E}" type="parTrans" cxnId="{25CDEBCB-35DD-48E8-9E84-1DAB8540170A}">
      <dgm:prSet/>
      <dgm:spPr/>
      <dgm:t>
        <a:bodyPr/>
        <a:lstStyle/>
        <a:p>
          <a:endParaRPr lang="en-US"/>
        </a:p>
      </dgm:t>
    </dgm:pt>
    <dgm:pt modelId="{40541D1B-72D6-412D-86F0-2D5F90792D49}" type="sibTrans" cxnId="{25CDEBCB-35DD-48E8-9E84-1DAB8540170A}">
      <dgm:prSet/>
      <dgm:spPr/>
      <dgm:t>
        <a:bodyPr/>
        <a:lstStyle/>
        <a:p>
          <a:endParaRPr lang="en-US"/>
        </a:p>
      </dgm:t>
    </dgm:pt>
    <dgm:pt modelId="{76685ACF-529A-4224-A73D-D11172BC9009}">
      <dgm:prSet phldrT="[Text]"/>
      <dgm:spPr/>
      <dgm:t>
        <a:bodyPr/>
        <a:lstStyle/>
        <a:p>
          <a:r>
            <a:rPr lang="en-US" b="1">
              <a:latin typeface="Calibri" pitchFamily="34" charset="0"/>
            </a:rPr>
            <a:t>Immediately after: </a:t>
          </a:r>
          <a:r>
            <a:rPr lang="en-US">
              <a:latin typeface="Calibri" pitchFamily="34" charset="0"/>
            </a:rPr>
            <a:t>“post incident amnesia”—failure to remember most of what was observed</a:t>
          </a:r>
        </a:p>
      </dgm:t>
    </dgm:pt>
    <dgm:pt modelId="{C359E11D-52F3-411E-9D7A-F02C9F4526E9}" type="parTrans" cxnId="{7A7820C5-CEA9-4E35-AC2D-C6B78DF6E1DD}">
      <dgm:prSet/>
      <dgm:spPr/>
      <dgm:t>
        <a:bodyPr/>
        <a:lstStyle/>
        <a:p>
          <a:endParaRPr lang="en-US"/>
        </a:p>
      </dgm:t>
    </dgm:pt>
    <dgm:pt modelId="{381D1119-E77C-4A75-B95F-30BDE448EA10}" type="sibTrans" cxnId="{7A7820C5-CEA9-4E35-AC2D-C6B78DF6E1DD}">
      <dgm:prSet/>
      <dgm:spPr/>
      <dgm:t>
        <a:bodyPr/>
        <a:lstStyle/>
        <a:p>
          <a:endParaRPr lang="en-US"/>
        </a:p>
      </dgm:t>
    </dgm:pt>
    <dgm:pt modelId="{8EA23334-8C58-419A-9373-F44185968A3F}">
      <dgm:prSet phldrT="[Text]"/>
      <dgm:spPr/>
      <dgm:t>
        <a:bodyPr/>
        <a:lstStyle/>
        <a:p>
          <a:r>
            <a:rPr lang="en-US" b="1">
              <a:latin typeface="Calibri" pitchFamily="34" charset="0"/>
            </a:rPr>
            <a:t>After a healthy night’s sleep: </a:t>
          </a:r>
          <a:r>
            <a:rPr lang="en-US">
              <a:latin typeface="Calibri" pitchFamily="34" charset="0"/>
            </a:rPr>
            <a:t>“memory recovery”—result  in remembering  majority of what occurred; probably most ‘pure’ recollection</a:t>
          </a:r>
        </a:p>
      </dgm:t>
    </dgm:pt>
    <dgm:pt modelId="{19CB91F6-F0DE-402D-A63C-0AC687E080FB}" type="parTrans" cxnId="{7AFCCA00-279B-4BEE-9E76-DB60268D7C64}">
      <dgm:prSet/>
      <dgm:spPr/>
      <dgm:t>
        <a:bodyPr/>
        <a:lstStyle/>
        <a:p>
          <a:endParaRPr lang="en-US"/>
        </a:p>
      </dgm:t>
    </dgm:pt>
    <dgm:pt modelId="{47BC692C-E1BB-4672-B853-21342E49B0AF}" type="sibTrans" cxnId="{7AFCCA00-279B-4BEE-9E76-DB60268D7C64}">
      <dgm:prSet/>
      <dgm:spPr/>
      <dgm:t>
        <a:bodyPr/>
        <a:lstStyle/>
        <a:p>
          <a:endParaRPr lang="en-US"/>
        </a:p>
      </dgm:t>
    </dgm:pt>
    <dgm:pt modelId="{B0CAC876-5B13-4F98-9E3B-555A8ACBE0F3}">
      <dgm:prSet phldrT="[Text]"/>
      <dgm:spPr/>
      <dgm:t>
        <a:bodyPr/>
        <a:lstStyle/>
        <a:p>
          <a:r>
            <a:rPr lang="en-US" b="1" dirty="0">
              <a:latin typeface="Calibri" pitchFamily="34" charset="0"/>
            </a:rPr>
            <a:t>Within 72 hours: </a:t>
          </a:r>
          <a:r>
            <a:rPr lang="en-US" dirty="0">
              <a:latin typeface="Calibri" pitchFamily="34" charset="0"/>
            </a:rPr>
            <a:t>final &amp; most complete memory—but at least partially reconstructed after normal process of integrating other sources of information</a:t>
          </a:r>
        </a:p>
      </dgm:t>
    </dgm:pt>
    <dgm:pt modelId="{4807BAED-8A1E-41C0-967C-BF04F5EF346E}" type="sibTrans" cxnId="{BCC160E9-34F9-406D-8CDE-73B91ED91C44}">
      <dgm:prSet/>
      <dgm:spPr/>
      <dgm:t>
        <a:bodyPr/>
        <a:lstStyle/>
        <a:p>
          <a:endParaRPr lang="en-US"/>
        </a:p>
      </dgm:t>
    </dgm:pt>
    <dgm:pt modelId="{7D4545F1-C356-46CF-A588-9926CC29E2B4}" type="parTrans" cxnId="{BCC160E9-34F9-406D-8CDE-73B91ED91C44}">
      <dgm:prSet/>
      <dgm:spPr/>
      <dgm:t>
        <a:bodyPr/>
        <a:lstStyle/>
        <a:p>
          <a:endParaRPr lang="en-US"/>
        </a:p>
      </dgm:t>
    </dgm:pt>
    <dgm:pt modelId="{7A71E9D7-257B-4FBB-96D7-BD4C2AE5B26C}" type="pres">
      <dgm:prSet presAssocID="{01BAE5DB-ADE5-429E-9CA0-D8CFCEE60104}" presName="arrowDiagram" presStyleCnt="0">
        <dgm:presLayoutVars>
          <dgm:chMax val="5"/>
          <dgm:dir/>
          <dgm:resizeHandles val="exact"/>
        </dgm:presLayoutVars>
      </dgm:prSet>
      <dgm:spPr/>
    </dgm:pt>
    <dgm:pt modelId="{CBB9E9ED-29CD-4594-A287-EBBCC137FA42}" type="pres">
      <dgm:prSet presAssocID="{01BAE5DB-ADE5-429E-9CA0-D8CFCEE60104}" presName="arrow" presStyleLbl="bgShp" presStyleIdx="0" presStyleCnt="1" custLinFactNeighborX="-584" custLinFactNeighborY="8251"/>
      <dgm:spPr/>
      <dgm:extLst>
        <a:ext uri="{E40237B7-FDA0-4F09-8148-C483321AD2D9}">
          <dgm14:cNvPr xmlns:dgm14="http://schemas.microsoft.com/office/drawing/2010/diagram" id="0" name="" descr="Arching arrow, starting from the bottom left, rising to the middle, and then pointing to the right. In the bottom right, during trauma incident: sensory overload, fixation on particular aspect, miss other things. Next is Immediately after: &quot;post incident amnesia&quot;--failure to remember most of what was observed. Further up and to the right: after a healthy night's sleep: &quot;memory recovery&quot;--result in remembering majority of what occurred; probably most 'pure' recollection. To the top right: Within 72 hours: final and most complete memory-- but at least partially reconstructed after normal process of integrating other sources of information. The source of this image is Grossman and Siddle, August 2001"/>
        </a:ext>
      </dgm:extLst>
    </dgm:pt>
    <dgm:pt modelId="{9B16E606-6804-44EE-ABEA-A829F9DA5E8A}" type="pres">
      <dgm:prSet presAssocID="{01BAE5DB-ADE5-429E-9CA0-D8CFCEE60104}" presName="arrowDiagram4" presStyleCnt="0"/>
      <dgm:spPr/>
    </dgm:pt>
    <dgm:pt modelId="{7D7FBBE1-63E0-433F-9C79-22A583BB44BE}" type="pres">
      <dgm:prSet presAssocID="{21506FDE-C395-41C1-B668-DCB994DF8003}" presName="bullet4a" presStyleLbl="node1" presStyleIdx="0" presStyleCnt="4"/>
      <dgm:spPr/>
    </dgm:pt>
    <dgm:pt modelId="{FDBDF448-B540-4F9B-A5D3-6B3060F51043}" type="pres">
      <dgm:prSet presAssocID="{21506FDE-C395-41C1-B668-DCB994DF8003}" presName="textBox4a" presStyleLbl="revTx" presStyleIdx="0" presStyleCnt="4">
        <dgm:presLayoutVars>
          <dgm:bulletEnabled val="1"/>
        </dgm:presLayoutVars>
      </dgm:prSet>
      <dgm:spPr/>
    </dgm:pt>
    <dgm:pt modelId="{47EE48F6-217D-4BB0-BFDE-6F33536C3208}" type="pres">
      <dgm:prSet presAssocID="{76685ACF-529A-4224-A73D-D11172BC9009}" presName="bullet4b" presStyleLbl="node1" presStyleIdx="1" presStyleCnt="4"/>
      <dgm:spPr/>
    </dgm:pt>
    <dgm:pt modelId="{90A5CC6A-6201-4455-8844-3C9E6267259B}" type="pres">
      <dgm:prSet presAssocID="{76685ACF-529A-4224-A73D-D11172BC9009}" presName="textBox4b" presStyleLbl="revTx" presStyleIdx="1" presStyleCnt="4">
        <dgm:presLayoutVars>
          <dgm:bulletEnabled val="1"/>
        </dgm:presLayoutVars>
      </dgm:prSet>
      <dgm:spPr/>
    </dgm:pt>
    <dgm:pt modelId="{1BF8D238-51F5-4889-8F0A-7699691A530B}" type="pres">
      <dgm:prSet presAssocID="{8EA23334-8C58-419A-9373-F44185968A3F}" presName="bullet4c" presStyleLbl="node1" presStyleIdx="2" presStyleCnt="4"/>
      <dgm:spPr/>
    </dgm:pt>
    <dgm:pt modelId="{36A013A1-B22C-4680-ACEE-AC471542B9A4}" type="pres">
      <dgm:prSet presAssocID="{8EA23334-8C58-419A-9373-F44185968A3F}" presName="textBox4c" presStyleLbl="revTx" presStyleIdx="2" presStyleCnt="4">
        <dgm:presLayoutVars>
          <dgm:bulletEnabled val="1"/>
        </dgm:presLayoutVars>
      </dgm:prSet>
      <dgm:spPr/>
    </dgm:pt>
    <dgm:pt modelId="{5DFF423B-F14E-40D4-898E-E1193439E303}" type="pres">
      <dgm:prSet presAssocID="{B0CAC876-5B13-4F98-9E3B-555A8ACBE0F3}" presName="bullet4d" presStyleLbl="node1" presStyleIdx="3" presStyleCnt="4"/>
      <dgm:spPr/>
    </dgm:pt>
    <dgm:pt modelId="{458C1679-3C3C-4BC4-8173-A794CF9DC7F5}" type="pres">
      <dgm:prSet presAssocID="{B0CAC876-5B13-4F98-9E3B-555A8ACBE0F3}" presName="textBox4d" presStyleLbl="revTx" presStyleIdx="3" presStyleCnt="4">
        <dgm:presLayoutVars>
          <dgm:bulletEnabled val="1"/>
        </dgm:presLayoutVars>
      </dgm:prSet>
      <dgm:spPr/>
    </dgm:pt>
  </dgm:ptLst>
  <dgm:cxnLst>
    <dgm:cxn modelId="{7AFCCA00-279B-4BEE-9E76-DB60268D7C64}" srcId="{01BAE5DB-ADE5-429E-9CA0-D8CFCEE60104}" destId="{8EA23334-8C58-419A-9373-F44185968A3F}" srcOrd="2" destOrd="0" parTransId="{19CB91F6-F0DE-402D-A63C-0AC687E080FB}" sibTransId="{47BC692C-E1BB-4672-B853-21342E49B0AF}"/>
    <dgm:cxn modelId="{3DD09E11-BCAA-6F47-A05A-DDC677DF4745}" type="presOf" srcId="{B0CAC876-5B13-4F98-9E3B-555A8ACBE0F3}" destId="{458C1679-3C3C-4BC4-8173-A794CF9DC7F5}" srcOrd="0" destOrd="0" presId="urn:microsoft.com/office/officeart/2005/8/layout/arrow2"/>
    <dgm:cxn modelId="{36BE3036-C376-1A49-838F-8A6B8443FE4D}" type="presOf" srcId="{01BAE5DB-ADE5-429E-9CA0-D8CFCEE60104}" destId="{7A71E9D7-257B-4FBB-96D7-BD4C2AE5B26C}" srcOrd="0" destOrd="0" presId="urn:microsoft.com/office/officeart/2005/8/layout/arrow2"/>
    <dgm:cxn modelId="{71D80B7F-472B-C341-B9BB-AE80E007A144}" type="presOf" srcId="{8EA23334-8C58-419A-9373-F44185968A3F}" destId="{36A013A1-B22C-4680-ACEE-AC471542B9A4}" srcOrd="0" destOrd="0" presId="urn:microsoft.com/office/officeart/2005/8/layout/arrow2"/>
    <dgm:cxn modelId="{5A77E8AC-D721-E743-B962-C7D48509F961}" type="presOf" srcId="{21506FDE-C395-41C1-B668-DCB994DF8003}" destId="{FDBDF448-B540-4F9B-A5D3-6B3060F51043}" srcOrd="0" destOrd="0" presId="urn:microsoft.com/office/officeart/2005/8/layout/arrow2"/>
    <dgm:cxn modelId="{D622DEB4-9CFF-F34C-960D-570BB42DEADC}" type="presOf" srcId="{76685ACF-529A-4224-A73D-D11172BC9009}" destId="{90A5CC6A-6201-4455-8844-3C9E6267259B}" srcOrd="0" destOrd="0" presId="urn:microsoft.com/office/officeart/2005/8/layout/arrow2"/>
    <dgm:cxn modelId="{7A7820C5-CEA9-4E35-AC2D-C6B78DF6E1DD}" srcId="{01BAE5DB-ADE5-429E-9CA0-D8CFCEE60104}" destId="{76685ACF-529A-4224-A73D-D11172BC9009}" srcOrd="1" destOrd="0" parTransId="{C359E11D-52F3-411E-9D7A-F02C9F4526E9}" sibTransId="{381D1119-E77C-4A75-B95F-30BDE448EA10}"/>
    <dgm:cxn modelId="{25CDEBCB-35DD-48E8-9E84-1DAB8540170A}" srcId="{01BAE5DB-ADE5-429E-9CA0-D8CFCEE60104}" destId="{21506FDE-C395-41C1-B668-DCB994DF8003}" srcOrd="0" destOrd="0" parTransId="{7FCB24BA-AA6E-443C-B6FC-E26D27C9B33E}" sibTransId="{40541D1B-72D6-412D-86F0-2D5F90792D49}"/>
    <dgm:cxn modelId="{BCC160E9-34F9-406D-8CDE-73B91ED91C44}" srcId="{01BAE5DB-ADE5-429E-9CA0-D8CFCEE60104}" destId="{B0CAC876-5B13-4F98-9E3B-555A8ACBE0F3}" srcOrd="3" destOrd="0" parTransId="{7D4545F1-C356-46CF-A588-9926CC29E2B4}" sibTransId="{4807BAED-8A1E-41C0-967C-BF04F5EF346E}"/>
    <dgm:cxn modelId="{DF083737-6100-7E41-8765-FAD57EFEEF9F}" type="presParOf" srcId="{7A71E9D7-257B-4FBB-96D7-BD4C2AE5B26C}" destId="{CBB9E9ED-29CD-4594-A287-EBBCC137FA42}" srcOrd="0" destOrd="0" presId="urn:microsoft.com/office/officeart/2005/8/layout/arrow2"/>
    <dgm:cxn modelId="{20ECF16B-0CA6-8245-AF3E-3A8AEB00EDFF}" type="presParOf" srcId="{7A71E9D7-257B-4FBB-96D7-BD4C2AE5B26C}" destId="{9B16E606-6804-44EE-ABEA-A829F9DA5E8A}" srcOrd="1" destOrd="0" presId="urn:microsoft.com/office/officeart/2005/8/layout/arrow2"/>
    <dgm:cxn modelId="{F1A7D000-0C67-0147-B9B8-81F1C54EDB5E}" type="presParOf" srcId="{9B16E606-6804-44EE-ABEA-A829F9DA5E8A}" destId="{7D7FBBE1-63E0-433F-9C79-22A583BB44BE}" srcOrd="0" destOrd="0" presId="urn:microsoft.com/office/officeart/2005/8/layout/arrow2"/>
    <dgm:cxn modelId="{82F0AF72-B4F9-804A-87F0-15BB977CD2BC}" type="presParOf" srcId="{9B16E606-6804-44EE-ABEA-A829F9DA5E8A}" destId="{FDBDF448-B540-4F9B-A5D3-6B3060F51043}" srcOrd="1" destOrd="0" presId="urn:microsoft.com/office/officeart/2005/8/layout/arrow2"/>
    <dgm:cxn modelId="{2DD15C37-BB94-7B41-A920-777BB87EE5AC}" type="presParOf" srcId="{9B16E606-6804-44EE-ABEA-A829F9DA5E8A}" destId="{47EE48F6-217D-4BB0-BFDE-6F33536C3208}" srcOrd="2" destOrd="0" presId="urn:microsoft.com/office/officeart/2005/8/layout/arrow2"/>
    <dgm:cxn modelId="{A4934245-C55B-814A-8168-E733CDEE45DA}" type="presParOf" srcId="{9B16E606-6804-44EE-ABEA-A829F9DA5E8A}" destId="{90A5CC6A-6201-4455-8844-3C9E6267259B}" srcOrd="3" destOrd="0" presId="urn:microsoft.com/office/officeart/2005/8/layout/arrow2"/>
    <dgm:cxn modelId="{96A45DEE-A04B-9044-A465-6CE48541515E}" type="presParOf" srcId="{9B16E606-6804-44EE-ABEA-A829F9DA5E8A}" destId="{1BF8D238-51F5-4889-8F0A-7699691A530B}" srcOrd="4" destOrd="0" presId="urn:microsoft.com/office/officeart/2005/8/layout/arrow2"/>
    <dgm:cxn modelId="{2627190B-E053-EE40-AEB9-C6202B0E1221}" type="presParOf" srcId="{9B16E606-6804-44EE-ABEA-A829F9DA5E8A}" destId="{36A013A1-B22C-4680-ACEE-AC471542B9A4}" srcOrd="5" destOrd="0" presId="urn:microsoft.com/office/officeart/2005/8/layout/arrow2"/>
    <dgm:cxn modelId="{AFE2A4B0-481B-3044-8910-7D624A89A9D6}" type="presParOf" srcId="{9B16E606-6804-44EE-ABEA-A829F9DA5E8A}" destId="{5DFF423B-F14E-40D4-898E-E1193439E303}" srcOrd="6" destOrd="0" presId="urn:microsoft.com/office/officeart/2005/8/layout/arrow2"/>
    <dgm:cxn modelId="{EBEC9BFA-971C-D346-B555-66DADF7D99D8}" type="presParOf" srcId="{9B16E606-6804-44EE-ABEA-A829F9DA5E8A}" destId="{458C1679-3C3C-4BC4-8173-A794CF9DC7F5}"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B9E9ED-29CD-4594-A287-EBBCC137FA42}">
      <dsp:nvSpPr>
        <dsp:cNvPr id="0" name=""/>
        <dsp:cNvSpPr/>
      </dsp:nvSpPr>
      <dsp:spPr>
        <a:xfrm>
          <a:off x="0" y="142875"/>
          <a:ext cx="8305800" cy="5191125"/>
        </a:xfrm>
        <a:prstGeom prst="swooshArrow">
          <a:avLst>
            <a:gd name="adj1" fmla="val 25000"/>
            <a:gd name="adj2" fmla="val 25000"/>
          </a:avLst>
        </a:prstGeom>
        <a:solidFill>
          <a:schemeClr val="accent3">
            <a:tint val="55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D7FBBE1-63E0-433F-9C79-22A583BB44BE}">
      <dsp:nvSpPr>
        <dsp:cNvPr id="0" name=""/>
        <dsp:cNvSpPr/>
      </dsp:nvSpPr>
      <dsp:spPr>
        <a:xfrm>
          <a:off x="818121" y="3931558"/>
          <a:ext cx="191033" cy="191033"/>
        </a:xfrm>
        <a:prstGeom prst="ellipse">
          <a:avLst/>
        </a:prstGeom>
        <a:gradFill rotWithShape="0">
          <a:gsLst>
            <a:gs pos="0">
              <a:schemeClr val="accent3">
                <a:shade val="50000"/>
                <a:hueOff val="0"/>
                <a:satOff val="0"/>
                <a:lumOff val="0"/>
                <a:alphaOff val="0"/>
                <a:shade val="51000"/>
                <a:satMod val="130000"/>
              </a:schemeClr>
            </a:gs>
            <a:gs pos="80000">
              <a:schemeClr val="accent3">
                <a:shade val="50000"/>
                <a:hueOff val="0"/>
                <a:satOff val="0"/>
                <a:lumOff val="0"/>
                <a:alphaOff val="0"/>
                <a:shade val="93000"/>
                <a:satMod val="130000"/>
              </a:schemeClr>
            </a:gs>
            <a:gs pos="100000">
              <a:schemeClr val="accent3">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DBDF448-B540-4F9B-A5D3-6B3060F51043}">
      <dsp:nvSpPr>
        <dsp:cNvPr id="0" name=""/>
        <dsp:cNvSpPr/>
      </dsp:nvSpPr>
      <dsp:spPr>
        <a:xfrm>
          <a:off x="913638" y="4027074"/>
          <a:ext cx="1420291" cy="1235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225" tIns="0" rIns="0" bIns="0" numCol="1" spcCol="1270" anchor="t" anchorCtr="0">
          <a:noAutofit/>
        </a:bodyPr>
        <a:lstStyle/>
        <a:p>
          <a:pPr marL="0" lvl="0" indent="0" algn="l" defTabSz="622300">
            <a:lnSpc>
              <a:spcPct val="90000"/>
            </a:lnSpc>
            <a:spcBef>
              <a:spcPct val="0"/>
            </a:spcBef>
            <a:spcAft>
              <a:spcPct val="35000"/>
            </a:spcAft>
            <a:buNone/>
          </a:pPr>
          <a:r>
            <a:rPr lang="en-US" sz="1400" b="1" kern="1200" dirty="0">
              <a:latin typeface="Calibri" pitchFamily="34" charset="0"/>
            </a:rPr>
            <a:t>During trauma incident:</a:t>
          </a:r>
          <a:r>
            <a:rPr lang="en-US" sz="1400" kern="1200" dirty="0">
              <a:latin typeface="Calibri" pitchFamily="34" charset="0"/>
            </a:rPr>
            <a:t> Sensory overload, fixation on a particular aspect, miss other things</a:t>
          </a:r>
        </a:p>
      </dsp:txBody>
      <dsp:txXfrm>
        <a:off x="913638" y="4027074"/>
        <a:ext cx="1420291" cy="1235487"/>
      </dsp:txXfrm>
    </dsp:sp>
    <dsp:sp modelId="{47EE48F6-217D-4BB0-BFDE-6F33536C3208}">
      <dsp:nvSpPr>
        <dsp:cNvPr id="0" name=""/>
        <dsp:cNvSpPr/>
      </dsp:nvSpPr>
      <dsp:spPr>
        <a:xfrm>
          <a:off x="2167813" y="2724102"/>
          <a:ext cx="332232" cy="332232"/>
        </a:xfrm>
        <a:prstGeom prst="ellipse">
          <a:avLst/>
        </a:prstGeom>
        <a:gradFill rotWithShape="0">
          <a:gsLst>
            <a:gs pos="0">
              <a:schemeClr val="accent3">
                <a:shade val="50000"/>
                <a:hueOff val="-238174"/>
                <a:satOff val="-19198"/>
                <a:lumOff val="25179"/>
                <a:alphaOff val="0"/>
                <a:shade val="51000"/>
                <a:satMod val="130000"/>
              </a:schemeClr>
            </a:gs>
            <a:gs pos="80000">
              <a:schemeClr val="accent3">
                <a:shade val="50000"/>
                <a:hueOff val="-238174"/>
                <a:satOff val="-19198"/>
                <a:lumOff val="25179"/>
                <a:alphaOff val="0"/>
                <a:shade val="93000"/>
                <a:satMod val="130000"/>
              </a:schemeClr>
            </a:gs>
            <a:gs pos="100000">
              <a:schemeClr val="accent3">
                <a:shade val="50000"/>
                <a:hueOff val="-238174"/>
                <a:satOff val="-19198"/>
                <a:lumOff val="2517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0A5CC6A-6201-4455-8844-3C9E6267259B}">
      <dsp:nvSpPr>
        <dsp:cNvPr id="0" name=""/>
        <dsp:cNvSpPr/>
      </dsp:nvSpPr>
      <dsp:spPr>
        <a:xfrm>
          <a:off x="2333929" y="2890218"/>
          <a:ext cx="1744218" cy="2372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043" tIns="0" rIns="0" bIns="0" numCol="1" spcCol="1270" anchor="t" anchorCtr="0">
          <a:noAutofit/>
        </a:bodyPr>
        <a:lstStyle/>
        <a:p>
          <a:pPr marL="0" lvl="0" indent="0" algn="l" defTabSz="622300">
            <a:lnSpc>
              <a:spcPct val="90000"/>
            </a:lnSpc>
            <a:spcBef>
              <a:spcPct val="0"/>
            </a:spcBef>
            <a:spcAft>
              <a:spcPct val="35000"/>
            </a:spcAft>
            <a:buNone/>
          </a:pPr>
          <a:r>
            <a:rPr lang="en-US" sz="1400" b="1" kern="1200">
              <a:latin typeface="Calibri" pitchFamily="34" charset="0"/>
            </a:rPr>
            <a:t>Immediately after: </a:t>
          </a:r>
          <a:r>
            <a:rPr lang="en-US" sz="1400" kern="1200">
              <a:latin typeface="Calibri" pitchFamily="34" charset="0"/>
            </a:rPr>
            <a:t>“post incident amnesia”—failure to remember most of what was observed</a:t>
          </a:r>
        </a:p>
      </dsp:txBody>
      <dsp:txXfrm>
        <a:off x="2333929" y="2890218"/>
        <a:ext cx="1744218" cy="2372344"/>
      </dsp:txXfrm>
    </dsp:sp>
    <dsp:sp modelId="{1BF8D238-51F5-4889-8F0A-7699691A530B}">
      <dsp:nvSpPr>
        <dsp:cNvPr id="0" name=""/>
        <dsp:cNvSpPr/>
      </dsp:nvSpPr>
      <dsp:spPr>
        <a:xfrm>
          <a:off x="3891267" y="1834343"/>
          <a:ext cx="440207" cy="440207"/>
        </a:xfrm>
        <a:prstGeom prst="ellipse">
          <a:avLst/>
        </a:prstGeom>
        <a:gradFill rotWithShape="0">
          <a:gsLst>
            <a:gs pos="0">
              <a:schemeClr val="accent3">
                <a:shade val="50000"/>
                <a:hueOff val="-476347"/>
                <a:satOff val="-38396"/>
                <a:lumOff val="50358"/>
                <a:alphaOff val="0"/>
                <a:shade val="51000"/>
                <a:satMod val="130000"/>
              </a:schemeClr>
            </a:gs>
            <a:gs pos="80000">
              <a:schemeClr val="accent3">
                <a:shade val="50000"/>
                <a:hueOff val="-476347"/>
                <a:satOff val="-38396"/>
                <a:lumOff val="50358"/>
                <a:alphaOff val="0"/>
                <a:shade val="93000"/>
                <a:satMod val="130000"/>
              </a:schemeClr>
            </a:gs>
            <a:gs pos="100000">
              <a:schemeClr val="accent3">
                <a:shade val="50000"/>
                <a:hueOff val="-476347"/>
                <a:satOff val="-38396"/>
                <a:lumOff val="503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6A013A1-B22C-4680-ACEE-AC471542B9A4}">
      <dsp:nvSpPr>
        <dsp:cNvPr id="0" name=""/>
        <dsp:cNvSpPr/>
      </dsp:nvSpPr>
      <dsp:spPr>
        <a:xfrm>
          <a:off x="4111371" y="2054447"/>
          <a:ext cx="1744218" cy="3208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3257" tIns="0" rIns="0" bIns="0" numCol="1" spcCol="1270" anchor="t" anchorCtr="0">
          <a:noAutofit/>
        </a:bodyPr>
        <a:lstStyle/>
        <a:p>
          <a:pPr marL="0" lvl="0" indent="0" algn="l" defTabSz="622300">
            <a:lnSpc>
              <a:spcPct val="90000"/>
            </a:lnSpc>
            <a:spcBef>
              <a:spcPct val="0"/>
            </a:spcBef>
            <a:spcAft>
              <a:spcPct val="35000"/>
            </a:spcAft>
            <a:buNone/>
          </a:pPr>
          <a:r>
            <a:rPr lang="en-US" sz="1400" b="1" kern="1200">
              <a:latin typeface="Calibri" pitchFamily="34" charset="0"/>
            </a:rPr>
            <a:t>After a healthy night’s sleep: </a:t>
          </a:r>
          <a:r>
            <a:rPr lang="en-US" sz="1400" kern="1200">
              <a:latin typeface="Calibri" pitchFamily="34" charset="0"/>
            </a:rPr>
            <a:t>“memory recovery”—result  in remembering  majority of what occurred; probably most ‘pure’ recollection</a:t>
          </a:r>
        </a:p>
      </dsp:txBody>
      <dsp:txXfrm>
        <a:off x="4111371" y="2054447"/>
        <a:ext cx="1744218" cy="3208115"/>
      </dsp:txXfrm>
    </dsp:sp>
    <dsp:sp modelId="{5DFF423B-F14E-40D4-898E-E1193439E303}">
      <dsp:nvSpPr>
        <dsp:cNvPr id="0" name=""/>
        <dsp:cNvSpPr/>
      </dsp:nvSpPr>
      <dsp:spPr>
        <a:xfrm>
          <a:off x="5768378" y="1245669"/>
          <a:ext cx="589711" cy="589711"/>
        </a:xfrm>
        <a:prstGeom prst="ellipse">
          <a:avLst/>
        </a:prstGeom>
        <a:gradFill rotWithShape="0">
          <a:gsLst>
            <a:gs pos="0">
              <a:schemeClr val="accent3">
                <a:shade val="50000"/>
                <a:hueOff val="-238174"/>
                <a:satOff val="-19198"/>
                <a:lumOff val="25179"/>
                <a:alphaOff val="0"/>
                <a:shade val="51000"/>
                <a:satMod val="130000"/>
              </a:schemeClr>
            </a:gs>
            <a:gs pos="80000">
              <a:schemeClr val="accent3">
                <a:shade val="50000"/>
                <a:hueOff val="-238174"/>
                <a:satOff val="-19198"/>
                <a:lumOff val="25179"/>
                <a:alphaOff val="0"/>
                <a:shade val="93000"/>
                <a:satMod val="130000"/>
              </a:schemeClr>
            </a:gs>
            <a:gs pos="100000">
              <a:schemeClr val="accent3">
                <a:shade val="50000"/>
                <a:hueOff val="-238174"/>
                <a:satOff val="-19198"/>
                <a:lumOff val="2517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58C1679-3C3C-4BC4-8173-A794CF9DC7F5}">
      <dsp:nvSpPr>
        <dsp:cNvPr id="0" name=""/>
        <dsp:cNvSpPr/>
      </dsp:nvSpPr>
      <dsp:spPr>
        <a:xfrm>
          <a:off x="6063234" y="1540525"/>
          <a:ext cx="1744218" cy="3722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2476" tIns="0" rIns="0" bIns="0" numCol="1" spcCol="1270" anchor="t" anchorCtr="0">
          <a:noAutofit/>
        </a:bodyPr>
        <a:lstStyle/>
        <a:p>
          <a:pPr marL="0" lvl="0" indent="0" algn="l" defTabSz="622300">
            <a:lnSpc>
              <a:spcPct val="90000"/>
            </a:lnSpc>
            <a:spcBef>
              <a:spcPct val="0"/>
            </a:spcBef>
            <a:spcAft>
              <a:spcPct val="35000"/>
            </a:spcAft>
            <a:buNone/>
          </a:pPr>
          <a:r>
            <a:rPr lang="en-US" sz="1400" b="1" kern="1200" dirty="0">
              <a:latin typeface="Calibri" pitchFamily="34" charset="0"/>
            </a:rPr>
            <a:t>Within 72 hours: </a:t>
          </a:r>
          <a:r>
            <a:rPr lang="en-US" sz="1400" kern="1200" dirty="0">
              <a:latin typeface="Calibri" pitchFamily="34" charset="0"/>
            </a:rPr>
            <a:t>final &amp; most complete memory—but at least partially reconstructed after normal process of integrating other sources of information</a:t>
          </a:r>
        </a:p>
      </dsp:txBody>
      <dsp:txXfrm>
        <a:off x="6063234" y="1540525"/>
        <a:ext cx="1744218" cy="3722036"/>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9469ACA1-403C-4CE7-A7D4-561C5725B3DA}" type="datetimeFigureOut">
              <a:rPr lang="en-US" smtClean="0"/>
              <a:t>2/27/2026</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1CC064E7-C48E-4997-9BE7-6B31B80C8274}" type="slidenum">
              <a:rPr lang="en-US" smtClean="0"/>
              <a:t>‹#›</a:t>
            </a:fld>
            <a:endParaRPr lang="en-US"/>
          </a:p>
        </p:txBody>
      </p:sp>
    </p:spTree>
    <p:extLst>
      <p:ext uri="{BB962C8B-B14F-4D97-AF65-F5344CB8AC3E}">
        <p14:creationId xmlns:p14="http://schemas.microsoft.com/office/powerpoint/2010/main" val="2276658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1</a:t>
            </a:fld>
            <a:endParaRPr lang="en-US"/>
          </a:p>
        </p:txBody>
      </p:sp>
    </p:spTree>
    <p:extLst>
      <p:ext uri="{BB962C8B-B14F-4D97-AF65-F5344CB8AC3E}">
        <p14:creationId xmlns:p14="http://schemas.microsoft.com/office/powerpoint/2010/main" val="1427780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10</a:t>
            </a:fld>
            <a:endParaRPr lang="en-US"/>
          </a:p>
        </p:txBody>
      </p:sp>
    </p:spTree>
    <p:extLst>
      <p:ext uri="{BB962C8B-B14F-4D97-AF65-F5344CB8AC3E}">
        <p14:creationId xmlns:p14="http://schemas.microsoft.com/office/powerpoint/2010/main" val="118372046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66612">
              <a:defRPr/>
            </a:pPr>
            <a:fld id="{EB937F48-D485-49AB-BF6E-DE5EA95E8848}" type="slidenum">
              <a:rPr lang="en-US">
                <a:solidFill>
                  <a:prstClr val="black"/>
                </a:solidFill>
                <a:latin typeface="Calibri" panose="020F0502020204030204"/>
              </a:rPr>
              <a:pPr defTabSz="966612">
                <a:defRPr/>
              </a:pPr>
              <a:t>103</a:t>
            </a:fld>
            <a:endParaRPr lang="en-US">
              <a:solidFill>
                <a:prstClr val="black"/>
              </a:solidFill>
              <a:latin typeface="Calibri" panose="020F0502020204030204"/>
            </a:endParaRPr>
          </a:p>
        </p:txBody>
      </p:sp>
    </p:spTree>
    <p:extLst>
      <p:ext uri="{BB962C8B-B14F-4D97-AF65-F5344CB8AC3E}">
        <p14:creationId xmlns:p14="http://schemas.microsoft.com/office/powerpoint/2010/main" val="323142493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66612">
              <a:defRPr/>
            </a:pPr>
            <a:fld id="{EB937F48-D485-49AB-BF6E-DE5EA95E8848}" type="slidenum">
              <a:rPr lang="en-US">
                <a:solidFill>
                  <a:prstClr val="black"/>
                </a:solidFill>
                <a:latin typeface="Calibri" panose="020F0502020204030204"/>
              </a:rPr>
              <a:pPr defTabSz="966612">
                <a:defRPr/>
              </a:pPr>
              <a:t>104</a:t>
            </a:fld>
            <a:endParaRPr lang="en-US">
              <a:solidFill>
                <a:prstClr val="black"/>
              </a:solidFill>
              <a:latin typeface="Calibri" panose="020F0502020204030204"/>
            </a:endParaRPr>
          </a:p>
        </p:txBody>
      </p:sp>
    </p:spTree>
    <p:extLst>
      <p:ext uri="{BB962C8B-B14F-4D97-AF65-F5344CB8AC3E}">
        <p14:creationId xmlns:p14="http://schemas.microsoft.com/office/powerpoint/2010/main" val="120968077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66612">
              <a:defRPr/>
            </a:pPr>
            <a:fld id="{EB937F48-D485-49AB-BF6E-DE5EA95E8848}" type="slidenum">
              <a:rPr lang="en-US">
                <a:solidFill>
                  <a:prstClr val="black"/>
                </a:solidFill>
                <a:latin typeface="Calibri" panose="020F0502020204030204"/>
              </a:rPr>
              <a:pPr defTabSz="966612">
                <a:defRPr/>
              </a:pPr>
              <a:t>105</a:t>
            </a:fld>
            <a:endParaRPr lang="en-US">
              <a:solidFill>
                <a:prstClr val="black"/>
              </a:solidFill>
              <a:latin typeface="Calibri" panose="020F0502020204030204"/>
            </a:endParaRPr>
          </a:p>
        </p:txBody>
      </p:sp>
    </p:spTree>
    <p:extLst>
      <p:ext uri="{BB962C8B-B14F-4D97-AF65-F5344CB8AC3E}">
        <p14:creationId xmlns:p14="http://schemas.microsoft.com/office/powerpoint/2010/main" val="227224078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66612">
              <a:defRPr/>
            </a:pPr>
            <a:fld id="{EB937F48-D485-49AB-BF6E-DE5EA95E8848}" type="slidenum">
              <a:rPr lang="en-US">
                <a:solidFill>
                  <a:prstClr val="black"/>
                </a:solidFill>
                <a:latin typeface="Calibri" panose="020F0502020204030204"/>
              </a:rPr>
              <a:pPr defTabSz="966612">
                <a:defRPr/>
              </a:pPr>
              <a:t>106</a:t>
            </a:fld>
            <a:endParaRPr lang="en-US">
              <a:solidFill>
                <a:prstClr val="black"/>
              </a:solidFill>
              <a:latin typeface="Calibri" panose="020F0502020204030204"/>
            </a:endParaRPr>
          </a:p>
        </p:txBody>
      </p:sp>
    </p:spTree>
    <p:extLst>
      <p:ext uri="{BB962C8B-B14F-4D97-AF65-F5344CB8AC3E}">
        <p14:creationId xmlns:p14="http://schemas.microsoft.com/office/powerpoint/2010/main" val="354703465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66612">
              <a:defRPr/>
            </a:pPr>
            <a:fld id="{EB937F48-D485-49AB-BF6E-DE5EA95E8848}" type="slidenum">
              <a:rPr lang="en-US">
                <a:solidFill>
                  <a:prstClr val="black"/>
                </a:solidFill>
                <a:latin typeface="Calibri" panose="020F0502020204030204"/>
              </a:rPr>
              <a:pPr defTabSz="966612">
                <a:defRPr/>
              </a:pPr>
              <a:t>107</a:t>
            </a:fld>
            <a:endParaRPr lang="en-US">
              <a:solidFill>
                <a:prstClr val="black"/>
              </a:solidFill>
              <a:latin typeface="Calibri" panose="020F0502020204030204"/>
            </a:endParaRPr>
          </a:p>
        </p:txBody>
      </p:sp>
    </p:spTree>
    <p:extLst>
      <p:ext uri="{BB962C8B-B14F-4D97-AF65-F5344CB8AC3E}">
        <p14:creationId xmlns:p14="http://schemas.microsoft.com/office/powerpoint/2010/main" val="319001974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66612">
              <a:defRPr/>
            </a:pPr>
            <a:fld id="{EB937F48-D485-49AB-BF6E-DE5EA95E8848}" type="slidenum">
              <a:rPr lang="en-US">
                <a:solidFill>
                  <a:prstClr val="black"/>
                </a:solidFill>
                <a:latin typeface="Calibri" panose="020F0502020204030204"/>
              </a:rPr>
              <a:pPr defTabSz="966612">
                <a:defRPr/>
              </a:pPr>
              <a:t>108</a:t>
            </a:fld>
            <a:endParaRPr lang="en-US">
              <a:solidFill>
                <a:prstClr val="black"/>
              </a:solidFill>
              <a:latin typeface="Calibri" panose="020F0502020204030204"/>
            </a:endParaRPr>
          </a:p>
        </p:txBody>
      </p:sp>
    </p:spTree>
    <p:extLst>
      <p:ext uri="{BB962C8B-B14F-4D97-AF65-F5344CB8AC3E}">
        <p14:creationId xmlns:p14="http://schemas.microsoft.com/office/powerpoint/2010/main" val="272418826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66612">
              <a:defRPr/>
            </a:pPr>
            <a:fld id="{EB937F48-D485-49AB-BF6E-DE5EA95E8848}" type="slidenum">
              <a:rPr lang="en-US">
                <a:solidFill>
                  <a:prstClr val="black"/>
                </a:solidFill>
                <a:latin typeface="Calibri" panose="020F0502020204030204"/>
              </a:rPr>
              <a:pPr defTabSz="966612">
                <a:defRPr/>
              </a:pPr>
              <a:t>109</a:t>
            </a:fld>
            <a:endParaRPr lang="en-US">
              <a:solidFill>
                <a:prstClr val="black"/>
              </a:solidFill>
              <a:latin typeface="Calibri" panose="020F0502020204030204"/>
            </a:endParaRPr>
          </a:p>
        </p:txBody>
      </p:sp>
    </p:spTree>
    <p:extLst>
      <p:ext uri="{BB962C8B-B14F-4D97-AF65-F5344CB8AC3E}">
        <p14:creationId xmlns:p14="http://schemas.microsoft.com/office/powerpoint/2010/main" val="119746646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66612">
              <a:defRPr/>
            </a:pPr>
            <a:fld id="{EB937F48-D485-49AB-BF6E-DE5EA95E8848}" type="slidenum">
              <a:rPr lang="en-US">
                <a:solidFill>
                  <a:prstClr val="black"/>
                </a:solidFill>
                <a:latin typeface="Calibri" panose="020F0502020204030204"/>
              </a:rPr>
              <a:pPr defTabSz="966612">
                <a:defRPr/>
              </a:pPr>
              <a:t>110</a:t>
            </a:fld>
            <a:endParaRPr lang="en-US">
              <a:solidFill>
                <a:prstClr val="black"/>
              </a:solidFill>
              <a:latin typeface="Calibri" panose="020F0502020204030204"/>
            </a:endParaRPr>
          </a:p>
        </p:txBody>
      </p:sp>
    </p:spTree>
    <p:extLst>
      <p:ext uri="{BB962C8B-B14F-4D97-AF65-F5344CB8AC3E}">
        <p14:creationId xmlns:p14="http://schemas.microsoft.com/office/powerpoint/2010/main" val="310775310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a:ln/>
        </p:spPr>
      </p:sp>
      <p:sp>
        <p:nvSpPr>
          <p:cNvPr id="778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78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anose="020B0604020202020204" pitchFamily="34" charset="0"/>
                <a:ea typeface="ＭＳ Ｐゴシック" panose="020B0600070205080204" pitchFamily="34" charset="-128"/>
              </a:defRPr>
            </a:lvl1pPr>
            <a:lvl2pPr marL="800294" indent="-307805">
              <a:defRPr sz="2500">
                <a:solidFill>
                  <a:schemeClr val="tx1"/>
                </a:solidFill>
                <a:latin typeface="Arial" panose="020B0604020202020204" pitchFamily="34" charset="0"/>
                <a:ea typeface="ＭＳ Ｐゴシック" panose="020B0600070205080204" pitchFamily="34" charset="-128"/>
              </a:defRPr>
            </a:lvl2pPr>
            <a:lvl3pPr marL="1231222" indent="-246244">
              <a:defRPr sz="2500">
                <a:solidFill>
                  <a:schemeClr val="tx1"/>
                </a:solidFill>
                <a:latin typeface="Arial" panose="020B0604020202020204" pitchFamily="34" charset="0"/>
                <a:ea typeface="ＭＳ Ｐゴシック" panose="020B0600070205080204" pitchFamily="34" charset="-128"/>
              </a:defRPr>
            </a:lvl3pPr>
            <a:lvl4pPr marL="1723711" indent="-246244">
              <a:defRPr sz="2500">
                <a:solidFill>
                  <a:schemeClr val="tx1"/>
                </a:solidFill>
                <a:latin typeface="Arial" panose="020B0604020202020204" pitchFamily="34" charset="0"/>
                <a:ea typeface="ＭＳ Ｐゴシック" panose="020B0600070205080204" pitchFamily="34" charset="-128"/>
              </a:defRPr>
            </a:lvl4pPr>
            <a:lvl5pPr marL="2216201" indent="-246244">
              <a:defRPr sz="2500">
                <a:solidFill>
                  <a:schemeClr val="tx1"/>
                </a:solidFill>
                <a:latin typeface="Arial" panose="020B0604020202020204" pitchFamily="34" charset="0"/>
                <a:ea typeface="ＭＳ Ｐゴシック" panose="020B0600070205080204" pitchFamily="34" charset="-128"/>
              </a:defRPr>
            </a:lvl5pPr>
            <a:lvl6pPr marL="2708689" indent="-246244"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6pPr>
            <a:lvl7pPr marL="3201178" indent="-246244"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7pPr>
            <a:lvl8pPr marL="3693667" indent="-246244"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8pPr>
            <a:lvl9pPr marL="4186156" indent="-246244" eaLnBrk="0" fontAlgn="base" hangingPunct="0">
              <a:spcBef>
                <a:spcPct val="0"/>
              </a:spcBef>
              <a:spcAft>
                <a:spcPct val="0"/>
              </a:spcAft>
              <a:defRPr sz="2500">
                <a:solidFill>
                  <a:schemeClr val="tx1"/>
                </a:solidFill>
                <a:latin typeface="Arial" panose="020B0604020202020204" pitchFamily="34" charset="0"/>
                <a:ea typeface="ＭＳ Ｐゴシック" panose="020B0600070205080204" pitchFamily="34" charset="-128"/>
              </a:defRPr>
            </a:lvl9pPr>
          </a:lstStyle>
          <a:p>
            <a:pPr defTabSz="966612">
              <a:defRPr/>
            </a:pPr>
            <a:fld id="{8C800963-7C5E-4039-9846-3F2DC660D621}" type="slidenum">
              <a:rPr lang="en-US" altLang="en-US" sz="1300">
                <a:solidFill>
                  <a:prstClr val="black"/>
                </a:solidFill>
              </a:rPr>
              <a:pPr defTabSz="966612">
                <a:defRPr/>
              </a:pPr>
              <a:t>111</a:t>
            </a:fld>
            <a:endParaRPr lang="en-US" altLang="en-US" sz="1300">
              <a:solidFill>
                <a:prstClr val="black"/>
              </a:solidFill>
            </a:endParaRPr>
          </a:p>
        </p:txBody>
      </p:sp>
    </p:spTree>
    <p:extLst>
      <p:ext uri="{BB962C8B-B14F-4D97-AF65-F5344CB8AC3E}">
        <p14:creationId xmlns:p14="http://schemas.microsoft.com/office/powerpoint/2010/main" val="28106145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66612">
              <a:defRPr/>
            </a:pPr>
            <a:fld id="{EB937F48-D485-49AB-BF6E-DE5EA95E8848}" type="slidenum">
              <a:rPr lang="en-US">
                <a:solidFill>
                  <a:prstClr val="black"/>
                </a:solidFill>
                <a:latin typeface="Calibri" panose="020F0502020204030204"/>
              </a:rPr>
              <a:pPr defTabSz="966612">
                <a:defRPr/>
              </a:pPr>
              <a:t>112</a:t>
            </a:fld>
            <a:endParaRPr lang="en-US">
              <a:solidFill>
                <a:prstClr val="black"/>
              </a:solidFill>
              <a:latin typeface="Calibri" panose="020F0502020204030204"/>
            </a:endParaRPr>
          </a:p>
        </p:txBody>
      </p:sp>
    </p:spTree>
    <p:extLst>
      <p:ext uri="{BB962C8B-B14F-4D97-AF65-F5344CB8AC3E}">
        <p14:creationId xmlns:p14="http://schemas.microsoft.com/office/powerpoint/2010/main" val="2749883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11</a:t>
            </a:fld>
            <a:endParaRPr lang="en-US"/>
          </a:p>
        </p:txBody>
      </p:sp>
    </p:spTree>
    <p:extLst>
      <p:ext uri="{BB962C8B-B14F-4D97-AF65-F5344CB8AC3E}">
        <p14:creationId xmlns:p14="http://schemas.microsoft.com/office/powerpoint/2010/main" val="125430109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113</a:t>
            </a:fld>
            <a:endParaRPr lang="en-US"/>
          </a:p>
        </p:txBody>
      </p:sp>
    </p:spTree>
    <p:extLst>
      <p:ext uri="{BB962C8B-B14F-4D97-AF65-F5344CB8AC3E}">
        <p14:creationId xmlns:p14="http://schemas.microsoft.com/office/powerpoint/2010/main" val="280539602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114</a:t>
            </a:fld>
            <a:endParaRPr lang="en-US"/>
          </a:p>
        </p:txBody>
      </p:sp>
    </p:spTree>
    <p:extLst>
      <p:ext uri="{BB962C8B-B14F-4D97-AF65-F5344CB8AC3E}">
        <p14:creationId xmlns:p14="http://schemas.microsoft.com/office/powerpoint/2010/main" val="274360024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115</a:t>
            </a:fld>
            <a:endParaRPr lang="en-US"/>
          </a:p>
        </p:txBody>
      </p:sp>
    </p:spTree>
    <p:extLst>
      <p:ext uri="{BB962C8B-B14F-4D97-AF65-F5344CB8AC3E}">
        <p14:creationId xmlns:p14="http://schemas.microsoft.com/office/powerpoint/2010/main" val="296232343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116</a:t>
            </a:fld>
            <a:endParaRPr lang="en-US"/>
          </a:p>
        </p:txBody>
      </p:sp>
    </p:spTree>
    <p:extLst>
      <p:ext uri="{BB962C8B-B14F-4D97-AF65-F5344CB8AC3E}">
        <p14:creationId xmlns:p14="http://schemas.microsoft.com/office/powerpoint/2010/main" val="425996955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117</a:t>
            </a:fld>
            <a:endParaRPr lang="en-US"/>
          </a:p>
        </p:txBody>
      </p:sp>
    </p:spTree>
    <p:extLst>
      <p:ext uri="{BB962C8B-B14F-4D97-AF65-F5344CB8AC3E}">
        <p14:creationId xmlns:p14="http://schemas.microsoft.com/office/powerpoint/2010/main" val="297358327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118</a:t>
            </a:fld>
            <a:endParaRPr lang="en-US"/>
          </a:p>
        </p:txBody>
      </p:sp>
    </p:spTree>
    <p:extLst>
      <p:ext uri="{BB962C8B-B14F-4D97-AF65-F5344CB8AC3E}">
        <p14:creationId xmlns:p14="http://schemas.microsoft.com/office/powerpoint/2010/main" val="404457644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119</a:t>
            </a:fld>
            <a:endParaRPr lang="en-US"/>
          </a:p>
        </p:txBody>
      </p:sp>
    </p:spTree>
    <p:extLst>
      <p:ext uri="{BB962C8B-B14F-4D97-AF65-F5344CB8AC3E}">
        <p14:creationId xmlns:p14="http://schemas.microsoft.com/office/powerpoint/2010/main" val="385701362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120</a:t>
            </a:fld>
            <a:endParaRPr lang="en-US"/>
          </a:p>
        </p:txBody>
      </p:sp>
    </p:spTree>
    <p:extLst>
      <p:ext uri="{BB962C8B-B14F-4D97-AF65-F5344CB8AC3E}">
        <p14:creationId xmlns:p14="http://schemas.microsoft.com/office/powerpoint/2010/main" val="145721587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121</a:t>
            </a:fld>
            <a:endParaRPr lang="en-US"/>
          </a:p>
        </p:txBody>
      </p:sp>
    </p:spTree>
    <p:extLst>
      <p:ext uri="{BB962C8B-B14F-4D97-AF65-F5344CB8AC3E}">
        <p14:creationId xmlns:p14="http://schemas.microsoft.com/office/powerpoint/2010/main" val="299682210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953B0A-020D-42B5-BA0C-FCA7D1105D79}" type="slidenum">
              <a:rPr lang="en-US" smtClean="0"/>
              <a:t>122</a:t>
            </a:fld>
            <a:endParaRPr lang="en-US"/>
          </a:p>
        </p:txBody>
      </p:sp>
    </p:spTree>
    <p:extLst>
      <p:ext uri="{BB962C8B-B14F-4D97-AF65-F5344CB8AC3E}">
        <p14:creationId xmlns:p14="http://schemas.microsoft.com/office/powerpoint/2010/main" val="131341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12</a:t>
            </a:fld>
            <a:endParaRPr lang="en-US"/>
          </a:p>
        </p:txBody>
      </p:sp>
    </p:spTree>
    <p:extLst>
      <p:ext uri="{BB962C8B-B14F-4D97-AF65-F5344CB8AC3E}">
        <p14:creationId xmlns:p14="http://schemas.microsoft.com/office/powerpoint/2010/main" val="391973839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123</a:t>
            </a:fld>
            <a:endParaRPr lang="en-US"/>
          </a:p>
        </p:txBody>
      </p:sp>
    </p:spTree>
    <p:extLst>
      <p:ext uri="{BB962C8B-B14F-4D97-AF65-F5344CB8AC3E}">
        <p14:creationId xmlns:p14="http://schemas.microsoft.com/office/powerpoint/2010/main" val="680661776"/>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124</a:t>
            </a:fld>
            <a:endParaRPr lang="en-US"/>
          </a:p>
        </p:txBody>
      </p:sp>
    </p:spTree>
    <p:extLst>
      <p:ext uri="{BB962C8B-B14F-4D97-AF65-F5344CB8AC3E}">
        <p14:creationId xmlns:p14="http://schemas.microsoft.com/office/powerpoint/2010/main" val="350365295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125</a:t>
            </a:fld>
            <a:endParaRPr lang="en-US"/>
          </a:p>
        </p:txBody>
      </p:sp>
    </p:spTree>
    <p:extLst>
      <p:ext uri="{BB962C8B-B14F-4D97-AF65-F5344CB8AC3E}">
        <p14:creationId xmlns:p14="http://schemas.microsoft.com/office/powerpoint/2010/main" val="3250248628"/>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126</a:t>
            </a:fld>
            <a:endParaRPr lang="en-US"/>
          </a:p>
        </p:txBody>
      </p:sp>
    </p:spTree>
    <p:extLst>
      <p:ext uri="{BB962C8B-B14F-4D97-AF65-F5344CB8AC3E}">
        <p14:creationId xmlns:p14="http://schemas.microsoft.com/office/powerpoint/2010/main" val="4121688372"/>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937F48-D485-49AB-BF6E-DE5EA95E8848}" type="slidenum">
              <a:rPr lang="en-US" smtClean="0"/>
              <a:t>127</a:t>
            </a:fld>
            <a:endParaRPr lang="en-US" dirty="0"/>
          </a:p>
        </p:txBody>
      </p:sp>
    </p:spTree>
    <p:extLst>
      <p:ext uri="{BB962C8B-B14F-4D97-AF65-F5344CB8AC3E}">
        <p14:creationId xmlns:p14="http://schemas.microsoft.com/office/powerpoint/2010/main" val="3961384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13</a:t>
            </a:fld>
            <a:endParaRPr lang="en-US"/>
          </a:p>
        </p:txBody>
      </p:sp>
    </p:spTree>
    <p:extLst>
      <p:ext uri="{BB962C8B-B14F-4D97-AF65-F5344CB8AC3E}">
        <p14:creationId xmlns:p14="http://schemas.microsoft.com/office/powerpoint/2010/main" val="2216560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14</a:t>
            </a:fld>
            <a:endParaRPr lang="en-US"/>
          </a:p>
        </p:txBody>
      </p:sp>
    </p:spTree>
    <p:extLst>
      <p:ext uri="{BB962C8B-B14F-4D97-AF65-F5344CB8AC3E}">
        <p14:creationId xmlns:p14="http://schemas.microsoft.com/office/powerpoint/2010/main" val="1895779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15</a:t>
            </a:fld>
            <a:endParaRPr lang="en-US"/>
          </a:p>
        </p:txBody>
      </p:sp>
    </p:spTree>
    <p:extLst>
      <p:ext uri="{BB962C8B-B14F-4D97-AF65-F5344CB8AC3E}">
        <p14:creationId xmlns:p14="http://schemas.microsoft.com/office/powerpoint/2010/main" val="617058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16</a:t>
            </a:fld>
            <a:endParaRPr lang="en-US"/>
          </a:p>
        </p:txBody>
      </p:sp>
    </p:spTree>
    <p:extLst>
      <p:ext uri="{BB962C8B-B14F-4D97-AF65-F5344CB8AC3E}">
        <p14:creationId xmlns:p14="http://schemas.microsoft.com/office/powerpoint/2010/main" val="3133978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17</a:t>
            </a:fld>
            <a:endParaRPr lang="en-US"/>
          </a:p>
        </p:txBody>
      </p:sp>
    </p:spTree>
    <p:extLst>
      <p:ext uri="{BB962C8B-B14F-4D97-AF65-F5344CB8AC3E}">
        <p14:creationId xmlns:p14="http://schemas.microsoft.com/office/powerpoint/2010/main" val="4156623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18</a:t>
            </a:fld>
            <a:endParaRPr lang="en-US"/>
          </a:p>
        </p:txBody>
      </p:sp>
    </p:spTree>
    <p:extLst>
      <p:ext uri="{BB962C8B-B14F-4D97-AF65-F5344CB8AC3E}">
        <p14:creationId xmlns:p14="http://schemas.microsoft.com/office/powerpoint/2010/main" val="3459616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19</a:t>
            </a:fld>
            <a:endParaRPr lang="en-US"/>
          </a:p>
        </p:txBody>
      </p:sp>
    </p:spTree>
    <p:extLst>
      <p:ext uri="{BB962C8B-B14F-4D97-AF65-F5344CB8AC3E}">
        <p14:creationId xmlns:p14="http://schemas.microsoft.com/office/powerpoint/2010/main" val="549101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2</a:t>
            </a:fld>
            <a:endParaRPr lang="en-US"/>
          </a:p>
        </p:txBody>
      </p:sp>
    </p:spTree>
    <p:extLst>
      <p:ext uri="{BB962C8B-B14F-4D97-AF65-F5344CB8AC3E}">
        <p14:creationId xmlns:p14="http://schemas.microsoft.com/office/powerpoint/2010/main" val="25584348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20</a:t>
            </a:fld>
            <a:endParaRPr lang="en-US"/>
          </a:p>
        </p:txBody>
      </p:sp>
    </p:spTree>
    <p:extLst>
      <p:ext uri="{BB962C8B-B14F-4D97-AF65-F5344CB8AC3E}">
        <p14:creationId xmlns:p14="http://schemas.microsoft.com/office/powerpoint/2010/main" val="40327913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21</a:t>
            </a:fld>
            <a:endParaRPr lang="en-US"/>
          </a:p>
        </p:txBody>
      </p:sp>
    </p:spTree>
    <p:extLst>
      <p:ext uri="{BB962C8B-B14F-4D97-AF65-F5344CB8AC3E}">
        <p14:creationId xmlns:p14="http://schemas.microsoft.com/office/powerpoint/2010/main" val="6659252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22</a:t>
            </a:fld>
            <a:endParaRPr lang="en-US"/>
          </a:p>
        </p:txBody>
      </p:sp>
    </p:spTree>
    <p:extLst>
      <p:ext uri="{BB962C8B-B14F-4D97-AF65-F5344CB8AC3E}">
        <p14:creationId xmlns:p14="http://schemas.microsoft.com/office/powerpoint/2010/main" val="25166024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23</a:t>
            </a:fld>
            <a:endParaRPr lang="en-US"/>
          </a:p>
        </p:txBody>
      </p:sp>
    </p:spTree>
    <p:extLst>
      <p:ext uri="{BB962C8B-B14F-4D97-AF65-F5344CB8AC3E}">
        <p14:creationId xmlns:p14="http://schemas.microsoft.com/office/powerpoint/2010/main" val="24844032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24</a:t>
            </a:fld>
            <a:endParaRPr lang="en-US"/>
          </a:p>
        </p:txBody>
      </p:sp>
    </p:spTree>
    <p:extLst>
      <p:ext uri="{BB962C8B-B14F-4D97-AF65-F5344CB8AC3E}">
        <p14:creationId xmlns:p14="http://schemas.microsoft.com/office/powerpoint/2010/main" val="10811573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25</a:t>
            </a:fld>
            <a:endParaRPr lang="en-US"/>
          </a:p>
        </p:txBody>
      </p:sp>
    </p:spTree>
    <p:extLst>
      <p:ext uri="{BB962C8B-B14F-4D97-AF65-F5344CB8AC3E}">
        <p14:creationId xmlns:p14="http://schemas.microsoft.com/office/powerpoint/2010/main" val="2068922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26</a:t>
            </a:fld>
            <a:endParaRPr lang="en-US"/>
          </a:p>
        </p:txBody>
      </p:sp>
    </p:spTree>
    <p:extLst>
      <p:ext uri="{BB962C8B-B14F-4D97-AF65-F5344CB8AC3E}">
        <p14:creationId xmlns:p14="http://schemas.microsoft.com/office/powerpoint/2010/main" val="28734438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27</a:t>
            </a:fld>
            <a:endParaRPr lang="en-US"/>
          </a:p>
        </p:txBody>
      </p:sp>
    </p:spTree>
    <p:extLst>
      <p:ext uri="{BB962C8B-B14F-4D97-AF65-F5344CB8AC3E}">
        <p14:creationId xmlns:p14="http://schemas.microsoft.com/office/powerpoint/2010/main" val="32837530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28</a:t>
            </a:fld>
            <a:endParaRPr lang="en-US"/>
          </a:p>
        </p:txBody>
      </p:sp>
    </p:spTree>
    <p:extLst>
      <p:ext uri="{BB962C8B-B14F-4D97-AF65-F5344CB8AC3E}">
        <p14:creationId xmlns:p14="http://schemas.microsoft.com/office/powerpoint/2010/main" val="20934219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29</a:t>
            </a:fld>
            <a:endParaRPr lang="en-US"/>
          </a:p>
        </p:txBody>
      </p:sp>
    </p:spTree>
    <p:extLst>
      <p:ext uri="{BB962C8B-B14F-4D97-AF65-F5344CB8AC3E}">
        <p14:creationId xmlns:p14="http://schemas.microsoft.com/office/powerpoint/2010/main" val="4249636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66612">
              <a:defRPr/>
            </a:pPr>
            <a:fld id="{EB937F48-D485-49AB-BF6E-DE5EA95E8848}" type="slidenum">
              <a:rPr lang="en-US">
                <a:solidFill>
                  <a:prstClr val="black"/>
                </a:solidFill>
                <a:latin typeface="Calibri"/>
              </a:rPr>
              <a:pPr defTabSz="966612">
                <a:defRPr/>
              </a:pPr>
              <a:t>3</a:t>
            </a:fld>
            <a:endParaRPr lang="en-US">
              <a:solidFill>
                <a:prstClr val="black"/>
              </a:solidFill>
              <a:latin typeface="Calibri"/>
            </a:endParaRPr>
          </a:p>
        </p:txBody>
      </p:sp>
    </p:spTree>
    <p:extLst>
      <p:ext uri="{BB962C8B-B14F-4D97-AF65-F5344CB8AC3E}">
        <p14:creationId xmlns:p14="http://schemas.microsoft.com/office/powerpoint/2010/main" val="27593974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30</a:t>
            </a:fld>
            <a:endParaRPr lang="en-US"/>
          </a:p>
        </p:txBody>
      </p:sp>
    </p:spTree>
    <p:extLst>
      <p:ext uri="{BB962C8B-B14F-4D97-AF65-F5344CB8AC3E}">
        <p14:creationId xmlns:p14="http://schemas.microsoft.com/office/powerpoint/2010/main" val="29160108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31</a:t>
            </a:fld>
            <a:endParaRPr lang="en-US"/>
          </a:p>
        </p:txBody>
      </p:sp>
    </p:spTree>
    <p:extLst>
      <p:ext uri="{BB962C8B-B14F-4D97-AF65-F5344CB8AC3E}">
        <p14:creationId xmlns:p14="http://schemas.microsoft.com/office/powerpoint/2010/main" val="41820996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32</a:t>
            </a:fld>
            <a:endParaRPr lang="en-US"/>
          </a:p>
        </p:txBody>
      </p:sp>
    </p:spTree>
    <p:extLst>
      <p:ext uri="{BB962C8B-B14F-4D97-AF65-F5344CB8AC3E}">
        <p14:creationId xmlns:p14="http://schemas.microsoft.com/office/powerpoint/2010/main" val="9139316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33</a:t>
            </a:fld>
            <a:endParaRPr lang="en-US"/>
          </a:p>
        </p:txBody>
      </p:sp>
    </p:spTree>
    <p:extLst>
      <p:ext uri="{BB962C8B-B14F-4D97-AF65-F5344CB8AC3E}">
        <p14:creationId xmlns:p14="http://schemas.microsoft.com/office/powerpoint/2010/main" val="35014365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34</a:t>
            </a:fld>
            <a:endParaRPr lang="en-US"/>
          </a:p>
        </p:txBody>
      </p:sp>
    </p:spTree>
    <p:extLst>
      <p:ext uri="{BB962C8B-B14F-4D97-AF65-F5344CB8AC3E}">
        <p14:creationId xmlns:p14="http://schemas.microsoft.com/office/powerpoint/2010/main" val="30540618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35</a:t>
            </a:fld>
            <a:endParaRPr lang="en-US"/>
          </a:p>
        </p:txBody>
      </p:sp>
    </p:spTree>
    <p:extLst>
      <p:ext uri="{BB962C8B-B14F-4D97-AF65-F5344CB8AC3E}">
        <p14:creationId xmlns:p14="http://schemas.microsoft.com/office/powerpoint/2010/main" val="5570561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53" indent="-241653">
              <a:buFont typeface="+mj-lt"/>
              <a:buAutoNum type="arabicPeriod"/>
            </a:pPr>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36</a:t>
            </a:fld>
            <a:endParaRPr lang="en-US"/>
          </a:p>
        </p:txBody>
      </p:sp>
    </p:spTree>
    <p:extLst>
      <p:ext uri="{BB962C8B-B14F-4D97-AF65-F5344CB8AC3E}">
        <p14:creationId xmlns:p14="http://schemas.microsoft.com/office/powerpoint/2010/main" val="10040746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37</a:t>
            </a:fld>
            <a:endParaRPr lang="en-US"/>
          </a:p>
        </p:txBody>
      </p:sp>
    </p:spTree>
    <p:extLst>
      <p:ext uri="{BB962C8B-B14F-4D97-AF65-F5344CB8AC3E}">
        <p14:creationId xmlns:p14="http://schemas.microsoft.com/office/powerpoint/2010/main" val="6199790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38</a:t>
            </a:fld>
            <a:endParaRPr lang="en-US"/>
          </a:p>
        </p:txBody>
      </p:sp>
    </p:spTree>
    <p:extLst>
      <p:ext uri="{BB962C8B-B14F-4D97-AF65-F5344CB8AC3E}">
        <p14:creationId xmlns:p14="http://schemas.microsoft.com/office/powerpoint/2010/main" val="26391826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39</a:t>
            </a:fld>
            <a:endParaRPr lang="en-US"/>
          </a:p>
        </p:txBody>
      </p:sp>
    </p:spTree>
    <p:extLst>
      <p:ext uri="{BB962C8B-B14F-4D97-AF65-F5344CB8AC3E}">
        <p14:creationId xmlns:p14="http://schemas.microsoft.com/office/powerpoint/2010/main" val="4203357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66612">
              <a:defRPr/>
            </a:pPr>
            <a:fld id="{EB937F48-D485-49AB-BF6E-DE5EA95E8848}" type="slidenum">
              <a:rPr lang="en-US">
                <a:solidFill>
                  <a:prstClr val="black"/>
                </a:solidFill>
                <a:latin typeface="Calibri"/>
              </a:rPr>
              <a:pPr defTabSz="966612">
                <a:defRPr/>
              </a:pPr>
              <a:t>4</a:t>
            </a:fld>
            <a:endParaRPr lang="en-US">
              <a:solidFill>
                <a:prstClr val="black"/>
              </a:solidFill>
              <a:latin typeface="Calibri"/>
            </a:endParaRPr>
          </a:p>
        </p:txBody>
      </p:sp>
    </p:spTree>
    <p:extLst>
      <p:ext uri="{BB962C8B-B14F-4D97-AF65-F5344CB8AC3E}">
        <p14:creationId xmlns:p14="http://schemas.microsoft.com/office/powerpoint/2010/main" val="37770147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a:p>
        </p:txBody>
      </p:sp>
      <p:sp>
        <p:nvSpPr>
          <p:cNvPr id="4" name="Slide Number Placeholder 3"/>
          <p:cNvSpPr>
            <a:spLocks noGrp="1"/>
          </p:cNvSpPr>
          <p:nvPr>
            <p:ph type="sldNum" sz="quarter" idx="10"/>
          </p:nvPr>
        </p:nvSpPr>
        <p:spPr/>
        <p:txBody>
          <a:bodyPr/>
          <a:lstStyle/>
          <a:p>
            <a:fld id="{2134507D-9D70-4723-A314-2B9D300FA705}" type="slidenum">
              <a:rPr lang="en-US" smtClean="0"/>
              <a:t>40</a:t>
            </a:fld>
            <a:endParaRPr lang="en-US"/>
          </a:p>
        </p:txBody>
      </p:sp>
    </p:spTree>
    <p:extLst>
      <p:ext uri="{BB962C8B-B14F-4D97-AF65-F5344CB8AC3E}">
        <p14:creationId xmlns:p14="http://schemas.microsoft.com/office/powerpoint/2010/main" val="17017366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34507D-9D70-4723-A314-2B9D300FA705}" type="slidenum">
              <a:rPr lang="en-US" smtClean="0"/>
              <a:t>41</a:t>
            </a:fld>
            <a:endParaRPr lang="en-US"/>
          </a:p>
        </p:txBody>
      </p:sp>
    </p:spTree>
    <p:extLst>
      <p:ext uri="{BB962C8B-B14F-4D97-AF65-F5344CB8AC3E}">
        <p14:creationId xmlns:p14="http://schemas.microsoft.com/office/powerpoint/2010/main" val="22133127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42</a:t>
            </a:fld>
            <a:endParaRPr lang="en-US"/>
          </a:p>
        </p:txBody>
      </p:sp>
    </p:spTree>
    <p:extLst>
      <p:ext uri="{BB962C8B-B14F-4D97-AF65-F5344CB8AC3E}">
        <p14:creationId xmlns:p14="http://schemas.microsoft.com/office/powerpoint/2010/main" val="25570791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43</a:t>
            </a:fld>
            <a:endParaRPr lang="en-US"/>
          </a:p>
        </p:txBody>
      </p:sp>
    </p:spTree>
    <p:extLst>
      <p:ext uri="{BB962C8B-B14F-4D97-AF65-F5344CB8AC3E}">
        <p14:creationId xmlns:p14="http://schemas.microsoft.com/office/powerpoint/2010/main" val="12215587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44</a:t>
            </a:fld>
            <a:endParaRPr lang="en-US"/>
          </a:p>
        </p:txBody>
      </p:sp>
    </p:spTree>
    <p:extLst>
      <p:ext uri="{BB962C8B-B14F-4D97-AF65-F5344CB8AC3E}">
        <p14:creationId xmlns:p14="http://schemas.microsoft.com/office/powerpoint/2010/main" val="23431589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45</a:t>
            </a:fld>
            <a:endParaRPr lang="en-US"/>
          </a:p>
        </p:txBody>
      </p:sp>
    </p:spTree>
    <p:extLst>
      <p:ext uri="{BB962C8B-B14F-4D97-AF65-F5344CB8AC3E}">
        <p14:creationId xmlns:p14="http://schemas.microsoft.com/office/powerpoint/2010/main" val="8447504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46</a:t>
            </a:fld>
            <a:endParaRPr lang="en-US"/>
          </a:p>
        </p:txBody>
      </p:sp>
    </p:spTree>
    <p:extLst>
      <p:ext uri="{BB962C8B-B14F-4D97-AF65-F5344CB8AC3E}">
        <p14:creationId xmlns:p14="http://schemas.microsoft.com/office/powerpoint/2010/main" val="8885073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47</a:t>
            </a:fld>
            <a:endParaRPr lang="en-US"/>
          </a:p>
        </p:txBody>
      </p:sp>
    </p:spTree>
    <p:extLst>
      <p:ext uri="{BB962C8B-B14F-4D97-AF65-F5344CB8AC3E}">
        <p14:creationId xmlns:p14="http://schemas.microsoft.com/office/powerpoint/2010/main" val="36524093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48</a:t>
            </a:fld>
            <a:endParaRPr lang="en-US"/>
          </a:p>
        </p:txBody>
      </p:sp>
    </p:spTree>
    <p:extLst>
      <p:ext uri="{BB962C8B-B14F-4D97-AF65-F5344CB8AC3E}">
        <p14:creationId xmlns:p14="http://schemas.microsoft.com/office/powerpoint/2010/main" val="1110573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49</a:t>
            </a:fld>
            <a:endParaRPr lang="en-US"/>
          </a:p>
        </p:txBody>
      </p:sp>
    </p:spTree>
    <p:extLst>
      <p:ext uri="{BB962C8B-B14F-4D97-AF65-F5344CB8AC3E}">
        <p14:creationId xmlns:p14="http://schemas.microsoft.com/office/powerpoint/2010/main" val="520356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5</a:t>
            </a:fld>
            <a:endParaRPr lang="en-US"/>
          </a:p>
        </p:txBody>
      </p:sp>
    </p:spTree>
    <p:extLst>
      <p:ext uri="{BB962C8B-B14F-4D97-AF65-F5344CB8AC3E}">
        <p14:creationId xmlns:p14="http://schemas.microsoft.com/office/powerpoint/2010/main" val="2865347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50</a:t>
            </a:fld>
            <a:endParaRPr lang="en-US"/>
          </a:p>
        </p:txBody>
      </p:sp>
    </p:spTree>
    <p:extLst>
      <p:ext uri="{BB962C8B-B14F-4D97-AF65-F5344CB8AC3E}">
        <p14:creationId xmlns:p14="http://schemas.microsoft.com/office/powerpoint/2010/main" val="37822336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51</a:t>
            </a:fld>
            <a:endParaRPr lang="en-US"/>
          </a:p>
        </p:txBody>
      </p:sp>
    </p:spTree>
    <p:extLst>
      <p:ext uri="{BB962C8B-B14F-4D97-AF65-F5344CB8AC3E}">
        <p14:creationId xmlns:p14="http://schemas.microsoft.com/office/powerpoint/2010/main" val="20404651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52</a:t>
            </a:fld>
            <a:endParaRPr lang="en-US"/>
          </a:p>
        </p:txBody>
      </p:sp>
    </p:spTree>
    <p:extLst>
      <p:ext uri="{BB962C8B-B14F-4D97-AF65-F5344CB8AC3E}">
        <p14:creationId xmlns:p14="http://schemas.microsoft.com/office/powerpoint/2010/main" val="21955502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53</a:t>
            </a:fld>
            <a:endParaRPr lang="en-US"/>
          </a:p>
        </p:txBody>
      </p:sp>
    </p:spTree>
    <p:extLst>
      <p:ext uri="{BB962C8B-B14F-4D97-AF65-F5344CB8AC3E}">
        <p14:creationId xmlns:p14="http://schemas.microsoft.com/office/powerpoint/2010/main" val="18871668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54</a:t>
            </a:fld>
            <a:endParaRPr lang="en-US"/>
          </a:p>
        </p:txBody>
      </p:sp>
    </p:spTree>
    <p:extLst>
      <p:ext uri="{BB962C8B-B14F-4D97-AF65-F5344CB8AC3E}">
        <p14:creationId xmlns:p14="http://schemas.microsoft.com/office/powerpoint/2010/main" val="33650004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55</a:t>
            </a:fld>
            <a:endParaRPr lang="en-US"/>
          </a:p>
        </p:txBody>
      </p:sp>
    </p:spTree>
    <p:extLst>
      <p:ext uri="{BB962C8B-B14F-4D97-AF65-F5344CB8AC3E}">
        <p14:creationId xmlns:p14="http://schemas.microsoft.com/office/powerpoint/2010/main" val="10208671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56</a:t>
            </a:fld>
            <a:endParaRPr lang="en-US"/>
          </a:p>
        </p:txBody>
      </p:sp>
    </p:spTree>
    <p:extLst>
      <p:ext uri="{BB962C8B-B14F-4D97-AF65-F5344CB8AC3E}">
        <p14:creationId xmlns:p14="http://schemas.microsoft.com/office/powerpoint/2010/main" val="35745930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57</a:t>
            </a:fld>
            <a:endParaRPr lang="en-US"/>
          </a:p>
        </p:txBody>
      </p:sp>
    </p:spTree>
    <p:extLst>
      <p:ext uri="{BB962C8B-B14F-4D97-AF65-F5344CB8AC3E}">
        <p14:creationId xmlns:p14="http://schemas.microsoft.com/office/powerpoint/2010/main" val="137717878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58</a:t>
            </a:fld>
            <a:endParaRPr lang="en-US"/>
          </a:p>
        </p:txBody>
      </p:sp>
    </p:spTree>
    <p:extLst>
      <p:ext uri="{BB962C8B-B14F-4D97-AF65-F5344CB8AC3E}">
        <p14:creationId xmlns:p14="http://schemas.microsoft.com/office/powerpoint/2010/main" val="280320456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59</a:t>
            </a:fld>
            <a:endParaRPr lang="en-US"/>
          </a:p>
        </p:txBody>
      </p:sp>
    </p:spTree>
    <p:extLst>
      <p:ext uri="{BB962C8B-B14F-4D97-AF65-F5344CB8AC3E}">
        <p14:creationId xmlns:p14="http://schemas.microsoft.com/office/powerpoint/2010/main" val="2748639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6</a:t>
            </a:fld>
            <a:endParaRPr lang="en-US"/>
          </a:p>
        </p:txBody>
      </p:sp>
    </p:spTree>
    <p:extLst>
      <p:ext uri="{BB962C8B-B14F-4D97-AF65-F5344CB8AC3E}">
        <p14:creationId xmlns:p14="http://schemas.microsoft.com/office/powerpoint/2010/main" val="166623325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60</a:t>
            </a:fld>
            <a:endParaRPr lang="en-US"/>
          </a:p>
        </p:txBody>
      </p:sp>
    </p:spTree>
    <p:extLst>
      <p:ext uri="{BB962C8B-B14F-4D97-AF65-F5344CB8AC3E}">
        <p14:creationId xmlns:p14="http://schemas.microsoft.com/office/powerpoint/2010/main" val="223256557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61</a:t>
            </a:fld>
            <a:endParaRPr lang="en-US"/>
          </a:p>
        </p:txBody>
      </p:sp>
    </p:spTree>
    <p:extLst>
      <p:ext uri="{BB962C8B-B14F-4D97-AF65-F5344CB8AC3E}">
        <p14:creationId xmlns:p14="http://schemas.microsoft.com/office/powerpoint/2010/main" val="289006245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62</a:t>
            </a:fld>
            <a:endParaRPr lang="en-US"/>
          </a:p>
        </p:txBody>
      </p:sp>
    </p:spTree>
    <p:extLst>
      <p:ext uri="{BB962C8B-B14F-4D97-AF65-F5344CB8AC3E}">
        <p14:creationId xmlns:p14="http://schemas.microsoft.com/office/powerpoint/2010/main" val="2140851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63</a:t>
            </a:fld>
            <a:endParaRPr lang="en-US"/>
          </a:p>
        </p:txBody>
      </p:sp>
    </p:spTree>
    <p:extLst>
      <p:ext uri="{BB962C8B-B14F-4D97-AF65-F5344CB8AC3E}">
        <p14:creationId xmlns:p14="http://schemas.microsoft.com/office/powerpoint/2010/main" val="316323290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64</a:t>
            </a:fld>
            <a:endParaRPr lang="en-US"/>
          </a:p>
        </p:txBody>
      </p:sp>
    </p:spTree>
    <p:extLst>
      <p:ext uri="{BB962C8B-B14F-4D97-AF65-F5344CB8AC3E}">
        <p14:creationId xmlns:p14="http://schemas.microsoft.com/office/powerpoint/2010/main" val="246151258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65</a:t>
            </a:fld>
            <a:endParaRPr lang="en-US"/>
          </a:p>
        </p:txBody>
      </p:sp>
    </p:spTree>
    <p:extLst>
      <p:ext uri="{BB962C8B-B14F-4D97-AF65-F5344CB8AC3E}">
        <p14:creationId xmlns:p14="http://schemas.microsoft.com/office/powerpoint/2010/main" val="207451859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7826" name="Notes Placeholder 2"/>
          <p:cNvSpPr>
            <a:spLocks noGrp="1"/>
          </p:cNvSpPr>
          <p:nvPr>
            <p:ph type="body"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77827" name="Slide Number Placeholder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fld id="{562A8C07-3C64-4B71-9D2A-A2E88D35CAB4}" type="slidenum">
              <a:rPr lang="en-US">
                <a:latin typeface="Calibri" pitchFamily="34" charset="0"/>
              </a:rPr>
              <a:pPr eaLnBrk="1" hangingPunct="1"/>
              <a:t>66</a:t>
            </a:fld>
            <a:endParaRPr lang="en-US">
              <a:latin typeface="Calibri" pitchFamily="34" charset="0"/>
            </a:endParaRPr>
          </a:p>
        </p:txBody>
      </p:sp>
    </p:spTree>
    <p:extLst>
      <p:ext uri="{BB962C8B-B14F-4D97-AF65-F5344CB8AC3E}">
        <p14:creationId xmlns:p14="http://schemas.microsoft.com/office/powerpoint/2010/main" val="383772204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937F48-D485-49AB-BF6E-DE5EA95E8848}" type="slidenum">
              <a:rPr lang="en-US" smtClean="0"/>
              <a:t>67</a:t>
            </a:fld>
            <a:endParaRPr lang="en-US"/>
          </a:p>
        </p:txBody>
      </p:sp>
    </p:spTree>
    <p:extLst>
      <p:ext uri="{BB962C8B-B14F-4D97-AF65-F5344CB8AC3E}">
        <p14:creationId xmlns:p14="http://schemas.microsoft.com/office/powerpoint/2010/main" val="240857394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68</a:t>
            </a:fld>
            <a:endParaRPr lang="en-US"/>
          </a:p>
        </p:txBody>
      </p:sp>
    </p:spTree>
    <p:extLst>
      <p:ext uri="{BB962C8B-B14F-4D97-AF65-F5344CB8AC3E}">
        <p14:creationId xmlns:p14="http://schemas.microsoft.com/office/powerpoint/2010/main" val="288023192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69</a:t>
            </a:fld>
            <a:endParaRPr lang="en-US"/>
          </a:p>
        </p:txBody>
      </p:sp>
    </p:spTree>
    <p:extLst>
      <p:ext uri="{BB962C8B-B14F-4D97-AF65-F5344CB8AC3E}">
        <p14:creationId xmlns:p14="http://schemas.microsoft.com/office/powerpoint/2010/main" val="2846611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7</a:t>
            </a:fld>
            <a:endParaRPr lang="en-US"/>
          </a:p>
        </p:txBody>
      </p:sp>
    </p:spTree>
    <p:extLst>
      <p:ext uri="{BB962C8B-B14F-4D97-AF65-F5344CB8AC3E}">
        <p14:creationId xmlns:p14="http://schemas.microsoft.com/office/powerpoint/2010/main" val="381062017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70</a:t>
            </a:fld>
            <a:endParaRPr lang="en-US"/>
          </a:p>
        </p:txBody>
      </p:sp>
    </p:spTree>
    <p:extLst>
      <p:ext uri="{BB962C8B-B14F-4D97-AF65-F5344CB8AC3E}">
        <p14:creationId xmlns:p14="http://schemas.microsoft.com/office/powerpoint/2010/main" val="111333255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72</a:t>
            </a:fld>
            <a:endParaRPr lang="en-US"/>
          </a:p>
        </p:txBody>
      </p:sp>
    </p:spTree>
    <p:extLst>
      <p:ext uri="{BB962C8B-B14F-4D97-AF65-F5344CB8AC3E}">
        <p14:creationId xmlns:p14="http://schemas.microsoft.com/office/powerpoint/2010/main" val="313707900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73</a:t>
            </a:fld>
            <a:endParaRPr lang="en-US"/>
          </a:p>
        </p:txBody>
      </p:sp>
    </p:spTree>
    <p:extLst>
      <p:ext uri="{BB962C8B-B14F-4D97-AF65-F5344CB8AC3E}">
        <p14:creationId xmlns:p14="http://schemas.microsoft.com/office/powerpoint/2010/main" val="424926259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74</a:t>
            </a:fld>
            <a:endParaRPr lang="en-US"/>
          </a:p>
        </p:txBody>
      </p:sp>
    </p:spTree>
    <p:extLst>
      <p:ext uri="{BB962C8B-B14F-4D97-AF65-F5344CB8AC3E}">
        <p14:creationId xmlns:p14="http://schemas.microsoft.com/office/powerpoint/2010/main" val="244812929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75</a:t>
            </a:fld>
            <a:endParaRPr lang="en-US"/>
          </a:p>
        </p:txBody>
      </p:sp>
    </p:spTree>
    <p:extLst>
      <p:ext uri="{BB962C8B-B14F-4D97-AF65-F5344CB8AC3E}">
        <p14:creationId xmlns:p14="http://schemas.microsoft.com/office/powerpoint/2010/main" val="284895560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76</a:t>
            </a:fld>
            <a:endParaRPr lang="en-US"/>
          </a:p>
        </p:txBody>
      </p:sp>
    </p:spTree>
    <p:extLst>
      <p:ext uri="{BB962C8B-B14F-4D97-AF65-F5344CB8AC3E}">
        <p14:creationId xmlns:p14="http://schemas.microsoft.com/office/powerpoint/2010/main" val="424121557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77</a:t>
            </a:fld>
            <a:endParaRPr lang="en-US"/>
          </a:p>
        </p:txBody>
      </p:sp>
    </p:spTree>
    <p:extLst>
      <p:ext uri="{BB962C8B-B14F-4D97-AF65-F5344CB8AC3E}">
        <p14:creationId xmlns:p14="http://schemas.microsoft.com/office/powerpoint/2010/main" val="263748791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66612">
              <a:defRPr/>
            </a:pPr>
            <a:fld id="{1CC064E7-C48E-4997-9BE7-6B31B80C8274}" type="slidenum">
              <a:rPr lang="en-US">
                <a:solidFill>
                  <a:prstClr val="black"/>
                </a:solidFill>
                <a:latin typeface="Calibri" panose="020F0502020204030204"/>
              </a:rPr>
              <a:pPr defTabSz="966612">
                <a:defRPr/>
              </a:pPr>
              <a:t>78</a:t>
            </a:fld>
            <a:endParaRPr lang="en-US">
              <a:solidFill>
                <a:prstClr val="black"/>
              </a:solidFill>
              <a:latin typeface="Calibri" panose="020F0502020204030204"/>
            </a:endParaRPr>
          </a:p>
        </p:txBody>
      </p:sp>
    </p:spTree>
    <p:extLst>
      <p:ext uri="{BB962C8B-B14F-4D97-AF65-F5344CB8AC3E}">
        <p14:creationId xmlns:p14="http://schemas.microsoft.com/office/powerpoint/2010/main" val="42344004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66612">
              <a:defRPr/>
            </a:pPr>
            <a:fld id="{00D25F7B-971E-4734-9AED-35B3ABB1274D}" type="slidenum">
              <a:rPr lang="en-US">
                <a:solidFill>
                  <a:prstClr val="black"/>
                </a:solidFill>
                <a:latin typeface="Calibri" panose="020F0502020204030204"/>
              </a:rPr>
              <a:pPr defTabSz="966612">
                <a:defRPr/>
              </a:pPr>
              <a:t>81</a:t>
            </a:fld>
            <a:endParaRPr lang="en-US">
              <a:solidFill>
                <a:prstClr val="black"/>
              </a:solidFill>
              <a:latin typeface="Calibri" panose="020F0502020204030204"/>
            </a:endParaRPr>
          </a:p>
        </p:txBody>
      </p:sp>
    </p:spTree>
    <p:extLst>
      <p:ext uri="{BB962C8B-B14F-4D97-AF65-F5344CB8AC3E}">
        <p14:creationId xmlns:p14="http://schemas.microsoft.com/office/powerpoint/2010/main" val="149647328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66612">
              <a:defRPr/>
            </a:pPr>
            <a:fld id="{1CC064E7-C48E-4997-9BE7-6B31B80C8274}" type="slidenum">
              <a:rPr lang="en-US">
                <a:solidFill>
                  <a:prstClr val="black"/>
                </a:solidFill>
                <a:latin typeface="Calibri" panose="020F0502020204030204"/>
              </a:rPr>
              <a:pPr defTabSz="966612">
                <a:defRPr/>
              </a:pPr>
              <a:t>82</a:t>
            </a:fld>
            <a:endParaRPr lang="en-US">
              <a:solidFill>
                <a:prstClr val="black"/>
              </a:solidFill>
              <a:latin typeface="Calibri" panose="020F0502020204030204"/>
            </a:endParaRPr>
          </a:p>
        </p:txBody>
      </p:sp>
    </p:spTree>
    <p:extLst>
      <p:ext uri="{BB962C8B-B14F-4D97-AF65-F5344CB8AC3E}">
        <p14:creationId xmlns:p14="http://schemas.microsoft.com/office/powerpoint/2010/main" val="3137939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8</a:t>
            </a:fld>
            <a:endParaRPr lang="en-US"/>
          </a:p>
        </p:txBody>
      </p:sp>
    </p:spTree>
    <p:extLst>
      <p:ext uri="{BB962C8B-B14F-4D97-AF65-F5344CB8AC3E}">
        <p14:creationId xmlns:p14="http://schemas.microsoft.com/office/powerpoint/2010/main" val="408617803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66612">
              <a:defRPr/>
            </a:pPr>
            <a:fld id="{1CC064E7-C48E-4997-9BE7-6B31B80C8274}" type="slidenum">
              <a:rPr lang="en-US">
                <a:solidFill>
                  <a:prstClr val="black"/>
                </a:solidFill>
                <a:latin typeface="Calibri" panose="020F0502020204030204"/>
              </a:rPr>
              <a:pPr defTabSz="966612">
                <a:defRPr/>
              </a:pPr>
              <a:t>83</a:t>
            </a:fld>
            <a:endParaRPr lang="en-US">
              <a:solidFill>
                <a:prstClr val="black"/>
              </a:solidFill>
              <a:latin typeface="Calibri" panose="020F0502020204030204"/>
            </a:endParaRPr>
          </a:p>
        </p:txBody>
      </p:sp>
    </p:spTree>
    <p:extLst>
      <p:ext uri="{BB962C8B-B14F-4D97-AF65-F5344CB8AC3E}">
        <p14:creationId xmlns:p14="http://schemas.microsoft.com/office/powerpoint/2010/main" val="94658135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66612">
              <a:defRPr/>
            </a:pPr>
            <a:fld id="{1CC064E7-C48E-4997-9BE7-6B31B80C8274}" type="slidenum">
              <a:rPr lang="en-US">
                <a:solidFill>
                  <a:prstClr val="black"/>
                </a:solidFill>
                <a:latin typeface="Calibri" panose="020F0502020204030204"/>
              </a:rPr>
              <a:pPr defTabSz="966612">
                <a:defRPr/>
              </a:pPr>
              <a:t>84</a:t>
            </a:fld>
            <a:endParaRPr lang="en-US">
              <a:solidFill>
                <a:prstClr val="black"/>
              </a:solidFill>
              <a:latin typeface="Calibri" panose="020F0502020204030204"/>
            </a:endParaRPr>
          </a:p>
        </p:txBody>
      </p:sp>
    </p:spTree>
    <p:extLst>
      <p:ext uri="{BB962C8B-B14F-4D97-AF65-F5344CB8AC3E}">
        <p14:creationId xmlns:p14="http://schemas.microsoft.com/office/powerpoint/2010/main" val="267255729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66612">
              <a:defRPr/>
            </a:pPr>
            <a:fld id="{1CC064E7-C48E-4997-9BE7-6B31B80C8274}" type="slidenum">
              <a:rPr lang="en-US">
                <a:solidFill>
                  <a:prstClr val="black"/>
                </a:solidFill>
                <a:latin typeface="Calibri" panose="020F0502020204030204"/>
              </a:rPr>
              <a:pPr defTabSz="966612">
                <a:defRPr/>
              </a:pPr>
              <a:t>85</a:t>
            </a:fld>
            <a:endParaRPr lang="en-US">
              <a:solidFill>
                <a:prstClr val="black"/>
              </a:solidFill>
              <a:latin typeface="Calibri" panose="020F0502020204030204"/>
            </a:endParaRPr>
          </a:p>
        </p:txBody>
      </p:sp>
    </p:spTree>
    <p:extLst>
      <p:ext uri="{BB962C8B-B14F-4D97-AF65-F5344CB8AC3E}">
        <p14:creationId xmlns:p14="http://schemas.microsoft.com/office/powerpoint/2010/main" val="28257382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66612">
              <a:defRPr/>
            </a:pPr>
            <a:fld id="{1CC064E7-C48E-4997-9BE7-6B31B80C8274}" type="slidenum">
              <a:rPr lang="en-US">
                <a:solidFill>
                  <a:prstClr val="black"/>
                </a:solidFill>
                <a:latin typeface="Calibri" panose="020F0502020204030204"/>
              </a:rPr>
              <a:pPr defTabSz="966612">
                <a:defRPr/>
              </a:pPr>
              <a:t>86</a:t>
            </a:fld>
            <a:endParaRPr lang="en-US">
              <a:solidFill>
                <a:prstClr val="black"/>
              </a:solidFill>
              <a:latin typeface="Calibri" panose="020F0502020204030204"/>
            </a:endParaRPr>
          </a:p>
        </p:txBody>
      </p:sp>
    </p:spTree>
    <p:extLst>
      <p:ext uri="{BB962C8B-B14F-4D97-AF65-F5344CB8AC3E}">
        <p14:creationId xmlns:p14="http://schemas.microsoft.com/office/powerpoint/2010/main" val="100603032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9367" indent="-369367">
              <a:buAutoNum type="arabicPeriod"/>
            </a:pPr>
            <a:endParaRPr lang="en-US"/>
          </a:p>
        </p:txBody>
      </p:sp>
      <p:sp>
        <p:nvSpPr>
          <p:cNvPr id="4" name="Slide Number Placeholder 3"/>
          <p:cNvSpPr>
            <a:spLocks noGrp="1"/>
          </p:cNvSpPr>
          <p:nvPr>
            <p:ph type="sldNum" sz="quarter" idx="5"/>
          </p:nvPr>
        </p:nvSpPr>
        <p:spPr/>
        <p:txBody>
          <a:bodyPr/>
          <a:lstStyle/>
          <a:p>
            <a:pPr defTabSz="966612">
              <a:defRPr/>
            </a:pPr>
            <a:fld id="{1CC064E7-C48E-4997-9BE7-6B31B80C8274}" type="slidenum">
              <a:rPr lang="en-US">
                <a:solidFill>
                  <a:prstClr val="black"/>
                </a:solidFill>
                <a:latin typeface="Calibri" panose="020F0502020204030204"/>
              </a:rPr>
              <a:pPr defTabSz="966612">
                <a:defRPr/>
              </a:pPr>
              <a:t>87</a:t>
            </a:fld>
            <a:endParaRPr lang="en-US">
              <a:solidFill>
                <a:prstClr val="black"/>
              </a:solidFill>
              <a:latin typeface="Calibri" panose="020F0502020204030204"/>
            </a:endParaRPr>
          </a:p>
        </p:txBody>
      </p:sp>
    </p:spTree>
    <p:extLst>
      <p:ext uri="{BB962C8B-B14F-4D97-AF65-F5344CB8AC3E}">
        <p14:creationId xmlns:p14="http://schemas.microsoft.com/office/powerpoint/2010/main" val="143888465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66612">
              <a:defRPr/>
            </a:pPr>
            <a:fld id="{1CC064E7-C48E-4997-9BE7-6B31B80C8274}" type="slidenum">
              <a:rPr lang="en-US">
                <a:solidFill>
                  <a:prstClr val="black"/>
                </a:solidFill>
                <a:latin typeface="Calibri" panose="020F0502020204030204"/>
              </a:rPr>
              <a:pPr defTabSz="966612">
                <a:defRPr/>
              </a:pPr>
              <a:t>88</a:t>
            </a:fld>
            <a:endParaRPr lang="en-US">
              <a:solidFill>
                <a:prstClr val="black"/>
              </a:solidFill>
              <a:latin typeface="Calibri" panose="020F0502020204030204"/>
            </a:endParaRPr>
          </a:p>
        </p:txBody>
      </p:sp>
    </p:spTree>
    <p:extLst>
      <p:ext uri="{BB962C8B-B14F-4D97-AF65-F5344CB8AC3E}">
        <p14:creationId xmlns:p14="http://schemas.microsoft.com/office/powerpoint/2010/main" val="376266016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66612">
              <a:defRPr/>
            </a:pPr>
            <a:fld id="{1CC064E7-C48E-4997-9BE7-6B31B80C8274}" type="slidenum">
              <a:rPr lang="en-US">
                <a:solidFill>
                  <a:prstClr val="black"/>
                </a:solidFill>
                <a:latin typeface="Calibri" panose="020F0502020204030204"/>
              </a:rPr>
              <a:pPr defTabSz="966612">
                <a:defRPr/>
              </a:pPr>
              <a:t>89</a:t>
            </a:fld>
            <a:endParaRPr lang="en-US">
              <a:solidFill>
                <a:prstClr val="black"/>
              </a:solidFill>
              <a:latin typeface="Calibri" panose="020F0502020204030204"/>
            </a:endParaRPr>
          </a:p>
        </p:txBody>
      </p:sp>
    </p:spTree>
    <p:extLst>
      <p:ext uri="{BB962C8B-B14F-4D97-AF65-F5344CB8AC3E}">
        <p14:creationId xmlns:p14="http://schemas.microsoft.com/office/powerpoint/2010/main" val="140124565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66612">
              <a:defRPr/>
            </a:pPr>
            <a:fld id="{1CC064E7-C48E-4997-9BE7-6B31B80C8274}" type="slidenum">
              <a:rPr lang="en-US">
                <a:solidFill>
                  <a:prstClr val="black"/>
                </a:solidFill>
                <a:latin typeface="Calibri" panose="020F0502020204030204"/>
              </a:rPr>
              <a:pPr defTabSz="966612">
                <a:defRPr/>
              </a:pPr>
              <a:t>90</a:t>
            </a:fld>
            <a:endParaRPr lang="en-US">
              <a:solidFill>
                <a:prstClr val="black"/>
              </a:solidFill>
              <a:latin typeface="Calibri" panose="020F0502020204030204"/>
            </a:endParaRPr>
          </a:p>
        </p:txBody>
      </p:sp>
    </p:spTree>
    <p:extLst>
      <p:ext uri="{BB962C8B-B14F-4D97-AF65-F5344CB8AC3E}">
        <p14:creationId xmlns:p14="http://schemas.microsoft.com/office/powerpoint/2010/main" val="328651944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66612">
              <a:defRPr/>
            </a:pPr>
            <a:fld id="{1CC064E7-C48E-4997-9BE7-6B31B80C8274}" type="slidenum">
              <a:rPr lang="en-US">
                <a:solidFill>
                  <a:prstClr val="black"/>
                </a:solidFill>
                <a:latin typeface="Calibri" panose="020F0502020204030204"/>
              </a:rPr>
              <a:pPr defTabSz="966612">
                <a:defRPr/>
              </a:pPr>
              <a:t>91</a:t>
            </a:fld>
            <a:endParaRPr lang="en-US">
              <a:solidFill>
                <a:prstClr val="black"/>
              </a:solidFill>
              <a:latin typeface="Calibri" panose="020F0502020204030204"/>
            </a:endParaRPr>
          </a:p>
        </p:txBody>
      </p:sp>
    </p:spTree>
    <p:extLst>
      <p:ext uri="{BB962C8B-B14F-4D97-AF65-F5344CB8AC3E}">
        <p14:creationId xmlns:p14="http://schemas.microsoft.com/office/powerpoint/2010/main" val="313792561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66612">
              <a:defRPr/>
            </a:pPr>
            <a:fld id="{1CC064E7-C48E-4997-9BE7-6B31B80C8274}" type="slidenum">
              <a:rPr lang="en-US">
                <a:solidFill>
                  <a:prstClr val="black"/>
                </a:solidFill>
                <a:latin typeface="Calibri" panose="020F0502020204030204"/>
              </a:rPr>
              <a:pPr defTabSz="966612">
                <a:defRPr/>
              </a:pPr>
              <a:t>92</a:t>
            </a:fld>
            <a:endParaRPr lang="en-US">
              <a:solidFill>
                <a:prstClr val="black"/>
              </a:solidFill>
              <a:latin typeface="Calibri" panose="020F0502020204030204"/>
            </a:endParaRPr>
          </a:p>
        </p:txBody>
      </p:sp>
    </p:spTree>
    <p:extLst>
      <p:ext uri="{BB962C8B-B14F-4D97-AF65-F5344CB8AC3E}">
        <p14:creationId xmlns:p14="http://schemas.microsoft.com/office/powerpoint/2010/main" val="4014712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C064E7-C48E-4997-9BE7-6B31B80C8274}" type="slidenum">
              <a:rPr lang="en-US" smtClean="0"/>
              <a:t>9</a:t>
            </a:fld>
            <a:endParaRPr lang="en-US"/>
          </a:p>
        </p:txBody>
      </p:sp>
    </p:spTree>
    <p:extLst>
      <p:ext uri="{BB962C8B-B14F-4D97-AF65-F5344CB8AC3E}">
        <p14:creationId xmlns:p14="http://schemas.microsoft.com/office/powerpoint/2010/main" val="66560181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66612">
              <a:defRPr/>
            </a:pPr>
            <a:fld id="{1CC064E7-C48E-4997-9BE7-6B31B80C8274}" type="slidenum">
              <a:rPr lang="en-US">
                <a:solidFill>
                  <a:prstClr val="black"/>
                </a:solidFill>
                <a:latin typeface="Calibri" panose="020F0502020204030204"/>
              </a:rPr>
              <a:pPr defTabSz="966612">
                <a:defRPr/>
              </a:pPr>
              <a:t>93</a:t>
            </a:fld>
            <a:endParaRPr lang="en-US">
              <a:solidFill>
                <a:prstClr val="black"/>
              </a:solidFill>
              <a:latin typeface="Calibri" panose="020F0502020204030204"/>
            </a:endParaRPr>
          </a:p>
        </p:txBody>
      </p:sp>
    </p:spTree>
    <p:extLst>
      <p:ext uri="{BB962C8B-B14F-4D97-AF65-F5344CB8AC3E}">
        <p14:creationId xmlns:p14="http://schemas.microsoft.com/office/powerpoint/2010/main" val="215521034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66612">
              <a:defRPr/>
            </a:pPr>
            <a:fld id="{1CC064E7-C48E-4997-9BE7-6B31B80C8274}" type="slidenum">
              <a:rPr lang="en-US">
                <a:solidFill>
                  <a:prstClr val="black"/>
                </a:solidFill>
                <a:latin typeface="Calibri" panose="020F0502020204030204"/>
              </a:rPr>
              <a:pPr defTabSz="966612">
                <a:defRPr/>
              </a:pPr>
              <a:t>94</a:t>
            </a:fld>
            <a:endParaRPr lang="en-US">
              <a:solidFill>
                <a:prstClr val="black"/>
              </a:solidFill>
              <a:latin typeface="Calibri" panose="020F0502020204030204"/>
            </a:endParaRPr>
          </a:p>
        </p:txBody>
      </p:sp>
    </p:spTree>
    <p:extLst>
      <p:ext uri="{BB962C8B-B14F-4D97-AF65-F5344CB8AC3E}">
        <p14:creationId xmlns:p14="http://schemas.microsoft.com/office/powerpoint/2010/main" val="63250100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66612">
              <a:defRPr/>
            </a:pPr>
            <a:fld id="{1CC064E7-C48E-4997-9BE7-6B31B80C8274}" type="slidenum">
              <a:rPr lang="en-US">
                <a:solidFill>
                  <a:prstClr val="black"/>
                </a:solidFill>
                <a:latin typeface="Calibri" panose="020F0502020204030204"/>
              </a:rPr>
              <a:pPr defTabSz="966612">
                <a:defRPr/>
              </a:pPr>
              <a:t>95</a:t>
            </a:fld>
            <a:endParaRPr lang="en-US">
              <a:solidFill>
                <a:prstClr val="black"/>
              </a:solidFill>
              <a:latin typeface="Calibri" panose="020F0502020204030204"/>
            </a:endParaRPr>
          </a:p>
        </p:txBody>
      </p:sp>
    </p:spTree>
    <p:extLst>
      <p:ext uri="{BB962C8B-B14F-4D97-AF65-F5344CB8AC3E}">
        <p14:creationId xmlns:p14="http://schemas.microsoft.com/office/powerpoint/2010/main" val="254321270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66612">
              <a:defRPr/>
            </a:pPr>
            <a:fld id="{1CC064E7-C48E-4997-9BE7-6B31B80C8274}" type="slidenum">
              <a:rPr lang="en-US">
                <a:solidFill>
                  <a:prstClr val="black"/>
                </a:solidFill>
                <a:latin typeface="Calibri" panose="020F0502020204030204"/>
              </a:rPr>
              <a:pPr defTabSz="966612">
                <a:defRPr/>
              </a:pPr>
              <a:t>96</a:t>
            </a:fld>
            <a:endParaRPr lang="en-US">
              <a:solidFill>
                <a:prstClr val="black"/>
              </a:solidFill>
              <a:latin typeface="Calibri" panose="020F0502020204030204"/>
            </a:endParaRPr>
          </a:p>
        </p:txBody>
      </p:sp>
    </p:spTree>
    <p:extLst>
      <p:ext uri="{BB962C8B-B14F-4D97-AF65-F5344CB8AC3E}">
        <p14:creationId xmlns:p14="http://schemas.microsoft.com/office/powerpoint/2010/main" val="384523316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66612">
              <a:defRPr/>
            </a:pPr>
            <a:fld id="{1CC064E7-C48E-4997-9BE7-6B31B80C8274}" type="slidenum">
              <a:rPr lang="en-US">
                <a:solidFill>
                  <a:prstClr val="black"/>
                </a:solidFill>
                <a:latin typeface="Calibri" panose="020F0502020204030204"/>
              </a:rPr>
              <a:pPr defTabSz="966612">
                <a:defRPr/>
              </a:pPr>
              <a:t>97</a:t>
            </a:fld>
            <a:endParaRPr lang="en-US">
              <a:solidFill>
                <a:prstClr val="black"/>
              </a:solidFill>
              <a:latin typeface="Calibri" panose="020F0502020204030204"/>
            </a:endParaRPr>
          </a:p>
        </p:txBody>
      </p:sp>
    </p:spTree>
    <p:extLst>
      <p:ext uri="{BB962C8B-B14F-4D97-AF65-F5344CB8AC3E}">
        <p14:creationId xmlns:p14="http://schemas.microsoft.com/office/powerpoint/2010/main" val="143008506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66612">
              <a:defRPr/>
            </a:pPr>
            <a:fld id="{1CC064E7-C48E-4997-9BE7-6B31B80C8274}" type="slidenum">
              <a:rPr lang="en-US">
                <a:solidFill>
                  <a:prstClr val="black"/>
                </a:solidFill>
                <a:latin typeface="Calibri" panose="020F0502020204030204"/>
              </a:rPr>
              <a:pPr defTabSz="966612">
                <a:defRPr/>
              </a:pPr>
              <a:t>98</a:t>
            </a:fld>
            <a:endParaRPr lang="en-US">
              <a:solidFill>
                <a:prstClr val="black"/>
              </a:solidFill>
              <a:latin typeface="Calibri" panose="020F0502020204030204"/>
            </a:endParaRPr>
          </a:p>
        </p:txBody>
      </p:sp>
    </p:spTree>
    <p:extLst>
      <p:ext uri="{BB962C8B-B14F-4D97-AF65-F5344CB8AC3E}">
        <p14:creationId xmlns:p14="http://schemas.microsoft.com/office/powerpoint/2010/main" val="384598525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66612">
              <a:defRPr/>
            </a:pPr>
            <a:fld id="{1CC064E7-C48E-4997-9BE7-6B31B80C8274}" type="slidenum">
              <a:rPr lang="en-US">
                <a:solidFill>
                  <a:prstClr val="black"/>
                </a:solidFill>
                <a:latin typeface="Calibri" panose="020F0502020204030204"/>
              </a:rPr>
              <a:pPr defTabSz="966612">
                <a:defRPr/>
              </a:pPr>
              <a:t>99</a:t>
            </a:fld>
            <a:endParaRPr lang="en-US">
              <a:solidFill>
                <a:prstClr val="black"/>
              </a:solidFill>
              <a:latin typeface="Calibri" panose="020F0502020204030204"/>
            </a:endParaRPr>
          </a:p>
        </p:txBody>
      </p:sp>
    </p:spTree>
    <p:extLst>
      <p:ext uri="{BB962C8B-B14F-4D97-AF65-F5344CB8AC3E}">
        <p14:creationId xmlns:p14="http://schemas.microsoft.com/office/powerpoint/2010/main" val="398628200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66612">
              <a:defRPr/>
            </a:pPr>
            <a:fld id="{1CC064E7-C48E-4997-9BE7-6B31B80C8274}" type="slidenum">
              <a:rPr lang="en-US">
                <a:solidFill>
                  <a:prstClr val="black"/>
                </a:solidFill>
                <a:latin typeface="Calibri" panose="020F0502020204030204"/>
              </a:rPr>
              <a:pPr defTabSz="966612">
                <a:defRPr/>
              </a:pPr>
              <a:t>100</a:t>
            </a:fld>
            <a:endParaRPr lang="en-US">
              <a:solidFill>
                <a:prstClr val="black"/>
              </a:solidFill>
              <a:latin typeface="Calibri" panose="020F0502020204030204"/>
            </a:endParaRPr>
          </a:p>
        </p:txBody>
      </p:sp>
    </p:spTree>
    <p:extLst>
      <p:ext uri="{BB962C8B-B14F-4D97-AF65-F5344CB8AC3E}">
        <p14:creationId xmlns:p14="http://schemas.microsoft.com/office/powerpoint/2010/main" val="77747439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66612">
              <a:defRPr/>
            </a:pPr>
            <a:fld id="{1CC064E7-C48E-4997-9BE7-6B31B80C8274}" type="slidenum">
              <a:rPr lang="en-US">
                <a:solidFill>
                  <a:prstClr val="black"/>
                </a:solidFill>
                <a:latin typeface="Calibri" panose="020F0502020204030204"/>
              </a:rPr>
              <a:pPr defTabSz="966612">
                <a:defRPr/>
              </a:pPr>
              <a:t>101</a:t>
            </a:fld>
            <a:endParaRPr lang="en-US">
              <a:solidFill>
                <a:prstClr val="black"/>
              </a:solidFill>
              <a:latin typeface="Calibri" panose="020F0502020204030204"/>
            </a:endParaRPr>
          </a:p>
        </p:txBody>
      </p:sp>
    </p:spTree>
    <p:extLst>
      <p:ext uri="{BB962C8B-B14F-4D97-AF65-F5344CB8AC3E}">
        <p14:creationId xmlns:p14="http://schemas.microsoft.com/office/powerpoint/2010/main" val="367903375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Garamond" pitchFamily="18" charset="0"/>
              </a:defRPr>
            </a:lvl1pPr>
            <a:lvl2pPr marL="815484" indent="-313647" eaLnBrk="0" hangingPunct="0">
              <a:defRPr sz="2500">
                <a:solidFill>
                  <a:schemeClr val="tx1"/>
                </a:solidFill>
                <a:latin typeface="Garamond" pitchFamily="18" charset="0"/>
              </a:defRPr>
            </a:lvl2pPr>
            <a:lvl3pPr marL="1254591" indent="-250919" eaLnBrk="0" hangingPunct="0">
              <a:defRPr sz="2500">
                <a:solidFill>
                  <a:schemeClr val="tx1"/>
                </a:solidFill>
                <a:latin typeface="Garamond" pitchFamily="18" charset="0"/>
              </a:defRPr>
            </a:lvl3pPr>
            <a:lvl4pPr marL="1756427" indent="-250919" eaLnBrk="0" hangingPunct="0">
              <a:defRPr sz="2500">
                <a:solidFill>
                  <a:schemeClr val="tx1"/>
                </a:solidFill>
                <a:latin typeface="Garamond" pitchFamily="18" charset="0"/>
              </a:defRPr>
            </a:lvl4pPr>
            <a:lvl5pPr marL="2258264" indent="-250919" eaLnBrk="0" hangingPunct="0">
              <a:defRPr sz="2500">
                <a:solidFill>
                  <a:schemeClr val="tx1"/>
                </a:solidFill>
                <a:latin typeface="Garamond" pitchFamily="18" charset="0"/>
              </a:defRPr>
            </a:lvl5pPr>
            <a:lvl6pPr marL="2760099" indent="-250919" eaLnBrk="0" fontAlgn="base" hangingPunct="0">
              <a:spcBef>
                <a:spcPct val="0"/>
              </a:spcBef>
              <a:spcAft>
                <a:spcPct val="0"/>
              </a:spcAft>
              <a:defRPr sz="2500">
                <a:solidFill>
                  <a:schemeClr val="tx1"/>
                </a:solidFill>
                <a:latin typeface="Garamond" pitchFamily="18" charset="0"/>
              </a:defRPr>
            </a:lvl6pPr>
            <a:lvl7pPr marL="3261936" indent="-250919" eaLnBrk="0" fontAlgn="base" hangingPunct="0">
              <a:spcBef>
                <a:spcPct val="0"/>
              </a:spcBef>
              <a:spcAft>
                <a:spcPct val="0"/>
              </a:spcAft>
              <a:defRPr sz="2500">
                <a:solidFill>
                  <a:schemeClr val="tx1"/>
                </a:solidFill>
                <a:latin typeface="Garamond" pitchFamily="18" charset="0"/>
              </a:defRPr>
            </a:lvl7pPr>
            <a:lvl8pPr marL="3763773" indent="-250919" eaLnBrk="0" fontAlgn="base" hangingPunct="0">
              <a:spcBef>
                <a:spcPct val="0"/>
              </a:spcBef>
              <a:spcAft>
                <a:spcPct val="0"/>
              </a:spcAft>
              <a:defRPr sz="2500">
                <a:solidFill>
                  <a:schemeClr val="tx1"/>
                </a:solidFill>
                <a:latin typeface="Garamond" pitchFamily="18" charset="0"/>
              </a:defRPr>
            </a:lvl8pPr>
            <a:lvl9pPr marL="4265607" indent="-250919" eaLnBrk="0" fontAlgn="base" hangingPunct="0">
              <a:spcBef>
                <a:spcPct val="0"/>
              </a:spcBef>
              <a:spcAft>
                <a:spcPct val="0"/>
              </a:spcAft>
              <a:defRPr sz="2500">
                <a:solidFill>
                  <a:schemeClr val="tx1"/>
                </a:solidFill>
                <a:latin typeface="Garamond" pitchFamily="18" charset="0"/>
              </a:defRPr>
            </a:lvl9pPr>
          </a:lstStyle>
          <a:p>
            <a:pPr defTabSz="966612" eaLnBrk="1" hangingPunct="1">
              <a:defRPr/>
            </a:pPr>
            <a:r>
              <a:rPr lang="en-US" altLang="en-US" sz="1300">
                <a:solidFill>
                  <a:prstClr val="black"/>
                </a:solidFill>
              </a:rPr>
              <a:t>Sexual Assault Victim Interviews</a:t>
            </a:r>
          </a:p>
        </p:txBody>
      </p:sp>
      <p:sp>
        <p:nvSpPr>
          <p:cNvPr id="4915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Garamond" pitchFamily="18" charset="0"/>
              </a:defRPr>
            </a:lvl1pPr>
            <a:lvl2pPr marL="815484" indent="-313647" eaLnBrk="0" hangingPunct="0">
              <a:defRPr sz="2500">
                <a:solidFill>
                  <a:schemeClr val="tx1"/>
                </a:solidFill>
                <a:latin typeface="Garamond" pitchFamily="18" charset="0"/>
              </a:defRPr>
            </a:lvl2pPr>
            <a:lvl3pPr marL="1254591" indent="-250919" eaLnBrk="0" hangingPunct="0">
              <a:defRPr sz="2500">
                <a:solidFill>
                  <a:schemeClr val="tx1"/>
                </a:solidFill>
                <a:latin typeface="Garamond" pitchFamily="18" charset="0"/>
              </a:defRPr>
            </a:lvl3pPr>
            <a:lvl4pPr marL="1756427" indent="-250919" eaLnBrk="0" hangingPunct="0">
              <a:defRPr sz="2500">
                <a:solidFill>
                  <a:schemeClr val="tx1"/>
                </a:solidFill>
                <a:latin typeface="Garamond" pitchFamily="18" charset="0"/>
              </a:defRPr>
            </a:lvl4pPr>
            <a:lvl5pPr marL="2258264" indent="-250919" eaLnBrk="0" hangingPunct="0">
              <a:defRPr sz="2500">
                <a:solidFill>
                  <a:schemeClr val="tx1"/>
                </a:solidFill>
                <a:latin typeface="Garamond" pitchFamily="18" charset="0"/>
              </a:defRPr>
            </a:lvl5pPr>
            <a:lvl6pPr marL="2760099" indent="-250919" eaLnBrk="0" fontAlgn="base" hangingPunct="0">
              <a:spcBef>
                <a:spcPct val="0"/>
              </a:spcBef>
              <a:spcAft>
                <a:spcPct val="0"/>
              </a:spcAft>
              <a:defRPr sz="2500">
                <a:solidFill>
                  <a:schemeClr val="tx1"/>
                </a:solidFill>
                <a:latin typeface="Garamond" pitchFamily="18" charset="0"/>
              </a:defRPr>
            </a:lvl6pPr>
            <a:lvl7pPr marL="3261936" indent="-250919" eaLnBrk="0" fontAlgn="base" hangingPunct="0">
              <a:spcBef>
                <a:spcPct val="0"/>
              </a:spcBef>
              <a:spcAft>
                <a:spcPct val="0"/>
              </a:spcAft>
              <a:defRPr sz="2500">
                <a:solidFill>
                  <a:schemeClr val="tx1"/>
                </a:solidFill>
                <a:latin typeface="Garamond" pitchFamily="18" charset="0"/>
              </a:defRPr>
            </a:lvl7pPr>
            <a:lvl8pPr marL="3763773" indent="-250919" eaLnBrk="0" fontAlgn="base" hangingPunct="0">
              <a:spcBef>
                <a:spcPct val="0"/>
              </a:spcBef>
              <a:spcAft>
                <a:spcPct val="0"/>
              </a:spcAft>
              <a:defRPr sz="2500">
                <a:solidFill>
                  <a:schemeClr val="tx1"/>
                </a:solidFill>
                <a:latin typeface="Garamond" pitchFamily="18" charset="0"/>
              </a:defRPr>
            </a:lvl8pPr>
            <a:lvl9pPr marL="4265607" indent="-250919" eaLnBrk="0" fontAlgn="base" hangingPunct="0">
              <a:spcBef>
                <a:spcPct val="0"/>
              </a:spcBef>
              <a:spcAft>
                <a:spcPct val="0"/>
              </a:spcAft>
              <a:defRPr sz="2500">
                <a:solidFill>
                  <a:schemeClr val="tx1"/>
                </a:solidFill>
                <a:latin typeface="Garamond" pitchFamily="18" charset="0"/>
              </a:defRPr>
            </a:lvl9pPr>
          </a:lstStyle>
          <a:p>
            <a:pPr defTabSz="966612" eaLnBrk="1" hangingPunct="1">
              <a:defRPr/>
            </a:pPr>
            <a:fld id="{C6E434E5-68DF-4731-9EE2-20F5121EEBC1}" type="slidenum">
              <a:rPr lang="en-US" altLang="en-US" sz="1300">
                <a:solidFill>
                  <a:prstClr val="black"/>
                </a:solidFill>
              </a:rPr>
              <a:pPr defTabSz="966612" eaLnBrk="1" hangingPunct="1">
                <a:defRPr/>
              </a:pPr>
              <a:t>102</a:t>
            </a:fld>
            <a:endParaRPr lang="en-US" altLang="en-US" sz="1300">
              <a:solidFill>
                <a:prstClr val="black"/>
              </a:solidFill>
            </a:endParaRPr>
          </a:p>
        </p:txBody>
      </p:sp>
      <p:sp>
        <p:nvSpPr>
          <p:cNvPr id="49156" name="Rectangle 2"/>
          <p:cNvSpPr>
            <a:spLocks noGrp="1" noRot="1" noChangeAspect="1" noChangeArrowheads="1" noTextEdit="1"/>
          </p:cNvSpPr>
          <p:nvPr>
            <p:ph type="sldImg"/>
          </p:nvPr>
        </p:nvSpPr>
        <p:spPr>
          <a:ln/>
        </p:spPr>
      </p:sp>
      <p:sp>
        <p:nvSpPr>
          <p:cNvPr id="491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078331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537C4-6D50-4580-89F7-5E0F974D69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855A84-B315-4D24-A245-F532290D10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B17C98-816B-4985-B485-97ABE5621C32}"/>
              </a:ext>
            </a:extLst>
          </p:cNvPr>
          <p:cNvSpPr>
            <a:spLocks noGrp="1"/>
          </p:cNvSpPr>
          <p:nvPr>
            <p:ph type="dt" sz="half" idx="10"/>
          </p:nvPr>
        </p:nvSpPr>
        <p:spPr/>
        <p:txBody>
          <a:bodyPr/>
          <a:lstStyle/>
          <a:p>
            <a:fld id="{294413EA-73F6-4EA3-BDC9-22A2AEE7376D}" type="datetimeFigureOut">
              <a:rPr lang="en-US" smtClean="0"/>
              <a:t>2/27/2026</a:t>
            </a:fld>
            <a:endParaRPr lang="en-US"/>
          </a:p>
        </p:txBody>
      </p:sp>
      <p:sp>
        <p:nvSpPr>
          <p:cNvPr id="5" name="Footer Placeholder 4">
            <a:extLst>
              <a:ext uri="{FF2B5EF4-FFF2-40B4-BE49-F238E27FC236}">
                <a16:creationId xmlns:a16="http://schemas.microsoft.com/office/drawing/2014/main" id="{6AA2C6A2-DCFF-4A7B-BE2D-A3766E9F49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B2B238-4554-43E0-8BA8-D0639685C013}"/>
              </a:ext>
            </a:extLst>
          </p:cNvPr>
          <p:cNvSpPr>
            <a:spLocks noGrp="1"/>
          </p:cNvSpPr>
          <p:nvPr>
            <p:ph type="sldNum" sz="quarter" idx="12"/>
          </p:nvPr>
        </p:nvSpPr>
        <p:spPr/>
        <p:txBody>
          <a:bodyPr/>
          <a:lstStyle/>
          <a:p>
            <a:fld id="{FAC270C9-A962-4BD3-AFBB-05B780D5ED3C}" type="slidenum">
              <a:rPr lang="en-US" smtClean="0"/>
              <a:t>‹#›</a:t>
            </a:fld>
            <a:endParaRPr lang="en-US"/>
          </a:p>
        </p:txBody>
      </p:sp>
    </p:spTree>
    <p:extLst>
      <p:ext uri="{BB962C8B-B14F-4D97-AF65-F5344CB8AC3E}">
        <p14:creationId xmlns:p14="http://schemas.microsoft.com/office/powerpoint/2010/main" val="3680907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06209-1796-404A-BF82-F3DBC45EEF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6B0795-FF99-490C-B775-9351EA9064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54C05B-588A-4523-9179-EBA3AE98AFF0}"/>
              </a:ext>
            </a:extLst>
          </p:cNvPr>
          <p:cNvSpPr>
            <a:spLocks noGrp="1"/>
          </p:cNvSpPr>
          <p:nvPr>
            <p:ph type="dt" sz="half" idx="10"/>
          </p:nvPr>
        </p:nvSpPr>
        <p:spPr/>
        <p:txBody>
          <a:bodyPr/>
          <a:lstStyle/>
          <a:p>
            <a:fld id="{294413EA-73F6-4EA3-BDC9-22A2AEE7376D}" type="datetimeFigureOut">
              <a:rPr lang="en-US" smtClean="0"/>
              <a:t>2/27/2026</a:t>
            </a:fld>
            <a:endParaRPr lang="en-US"/>
          </a:p>
        </p:txBody>
      </p:sp>
      <p:sp>
        <p:nvSpPr>
          <p:cNvPr id="5" name="Footer Placeholder 4">
            <a:extLst>
              <a:ext uri="{FF2B5EF4-FFF2-40B4-BE49-F238E27FC236}">
                <a16:creationId xmlns:a16="http://schemas.microsoft.com/office/drawing/2014/main" id="{1CDF4F77-14AE-4B9F-B7C6-0976D71F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7BED00-F195-4008-967F-7499E5A896C6}"/>
              </a:ext>
            </a:extLst>
          </p:cNvPr>
          <p:cNvSpPr>
            <a:spLocks noGrp="1"/>
          </p:cNvSpPr>
          <p:nvPr>
            <p:ph type="sldNum" sz="quarter" idx="12"/>
          </p:nvPr>
        </p:nvSpPr>
        <p:spPr/>
        <p:txBody>
          <a:bodyPr/>
          <a:lstStyle/>
          <a:p>
            <a:fld id="{FAC270C9-A962-4BD3-AFBB-05B780D5ED3C}" type="slidenum">
              <a:rPr lang="en-US" smtClean="0"/>
              <a:t>‹#›</a:t>
            </a:fld>
            <a:endParaRPr lang="en-US"/>
          </a:p>
        </p:txBody>
      </p:sp>
    </p:spTree>
    <p:extLst>
      <p:ext uri="{BB962C8B-B14F-4D97-AF65-F5344CB8AC3E}">
        <p14:creationId xmlns:p14="http://schemas.microsoft.com/office/powerpoint/2010/main" val="3104327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1EB0F5-4BD3-428B-B742-7ACAE76788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052BB3-35B3-49C3-B84A-BF34FB4E7B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32F792-5D00-4029-90C8-4ED5C7C94676}"/>
              </a:ext>
            </a:extLst>
          </p:cNvPr>
          <p:cNvSpPr>
            <a:spLocks noGrp="1"/>
          </p:cNvSpPr>
          <p:nvPr>
            <p:ph type="dt" sz="half" idx="10"/>
          </p:nvPr>
        </p:nvSpPr>
        <p:spPr/>
        <p:txBody>
          <a:bodyPr/>
          <a:lstStyle/>
          <a:p>
            <a:fld id="{294413EA-73F6-4EA3-BDC9-22A2AEE7376D}" type="datetimeFigureOut">
              <a:rPr lang="en-US" smtClean="0"/>
              <a:t>2/27/2026</a:t>
            </a:fld>
            <a:endParaRPr lang="en-US"/>
          </a:p>
        </p:txBody>
      </p:sp>
      <p:sp>
        <p:nvSpPr>
          <p:cNvPr id="5" name="Footer Placeholder 4">
            <a:extLst>
              <a:ext uri="{FF2B5EF4-FFF2-40B4-BE49-F238E27FC236}">
                <a16:creationId xmlns:a16="http://schemas.microsoft.com/office/drawing/2014/main" id="{BCC55237-FD10-44C9-B80E-DFF4C4B241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BC802A-A636-447A-9CBB-42E400FDBB4E}"/>
              </a:ext>
            </a:extLst>
          </p:cNvPr>
          <p:cNvSpPr>
            <a:spLocks noGrp="1"/>
          </p:cNvSpPr>
          <p:nvPr>
            <p:ph type="sldNum" sz="quarter" idx="12"/>
          </p:nvPr>
        </p:nvSpPr>
        <p:spPr/>
        <p:txBody>
          <a:bodyPr/>
          <a:lstStyle/>
          <a:p>
            <a:fld id="{FAC270C9-A962-4BD3-AFBB-05B780D5ED3C}" type="slidenum">
              <a:rPr lang="en-US" smtClean="0"/>
              <a:t>‹#›</a:t>
            </a:fld>
            <a:endParaRPr lang="en-US"/>
          </a:p>
        </p:txBody>
      </p:sp>
    </p:spTree>
    <p:extLst>
      <p:ext uri="{BB962C8B-B14F-4D97-AF65-F5344CB8AC3E}">
        <p14:creationId xmlns:p14="http://schemas.microsoft.com/office/powerpoint/2010/main" val="4187476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358896"/>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778134"/>
            <a:ext cx="12192000" cy="115824"/>
          </a:xfrm>
          <a:prstGeom prst="rect">
            <a:avLst/>
          </a:prstGeom>
        </p:spPr>
      </p:pic>
      <p:sp>
        <p:nvSpPr>
          <p:cNvPr id="8" name="Text Placeholder 7"/>
          <p:cNvSpPr>
            <a:spLocks noGrp="1"/>
          </p:cNvSpPr>
          <p:nvPr>
            <p:ph type="body" sz="quarter" idx="10" hasCustomPrompt="1"/>
          </p:nvPr>
        </p:nvSpPr>
        <p:spPr>
          <a:xfrm>
            <a:off x="7213600" y="3124200"/>
            <a:ext cx="3556000" cy="457200"/>
          </a:xfrm>
          <a:prstGeom prst="rect">
            <a:avLst/>
          </a:prstGeom>
        </p:spPr>
        <p:txBody>
          <a:bodyPr>
            <a:normAutofit/>
          </a:bodyPr>
          <a:lstStyle>
            <a:lvl1pPr marL="0" indent="0" algn="r">
              <a:buNone/>
              <a:defRPr sz="1800" b="1">
                <a:solidFill>
                  <a:schemeClr val="tx2"/>
                </a:solidFill>
              </a:defRPr>
            </a:lvl1pPr>
          </a:lstStyle>
          <a:p>
            <a:pPr lvl="0"/>
            <a:r>
              <a:rPr lang="en-US"/>
              <a:t>Click to edit Date</a:t>
            </a:r>
          </a:p>
        </p:txBody>
      </p:sp>
      <p:sp>
        <p:nvSpPr>
          <p:cNvPr id="10" name="Text Placeholder 9"/>
          <p:cNvSpPr>
            <a:spLocks noGrp="1"/>
          </p:cNvSpPr>
          <p:nvPr>
            <p:ph type="body" sz="quarter" idx="11" hasCustomPrompt="1"/>
          </p:nvPr>
        </p:nvSpPr>
        <p:spPr>
          <a:xfrm>
            <a:off x="6299200" y="3468688"/>
            <a:ext cx="4470400" cy="417512"/>
          </a:xfrm>
          <a:prstGeom prst="rect">
            <a:avLst/>
          </a:prstGeom>
        </p:spPr>
        <p:txBody>
          <a:bodyPr>
            <a:noAutofit/>
          </a:bodyPr>
          <a:lstStyle>
            <a:lvl1pPr marL="0" indent="0" algn="r">
              <a:buNone/>
              <a:defRPr sz="1600" b="1">
                <a:solidFill>
                  <a:schemeClr val="tx2"/>
                </a:solidFill>
              </a:defRPr>
            </a:lvl1pPr>
          </a:lstStyle>
          <a:p>
            <a:pPr lvl="0"/>
            <a:r>
              <a:rPr lang="en-US"/>
              <a:t>Click to edit DEPARMENT NAME</a:t>
            </a:r>
          </a:p>
        </p:txBody>
      </p:sp>
      <p:sp>
        <p:nvSpPr>
          <p:cNvPr id="12" name="Content Placeholder 11"/>
          <p:cNvSpPr>
            <a:spLocks noGrp="1"/>
          </p:cNvSpPr>
          <p:nvPr>
            <p:ph sz="quarter" idx="12" hasCustomPrompt="1"/>
          </p:nvPr>
        </p:nvSpPr>
        <p:spPr>
          <a:xfrm>
            <a:off x="1320800" y="3886200"/>
            <a:ext cx="7924800" cy="1143000"/>
          </a:xfrm>
          <a:prstGeom prst="rect">
            <a:avLst/>
          </a:prstGeom>
        </p:spPr>
        <p:txBody>
          <a:bodyPr>
            <a:noAutofit/>
          </a:bodyPr>
          <a:lstStyle>
            <a:lvl1pPr marL="0" indent="0">
              <a:buNone/>
              <a:defRPr sz="4000" b="1" baseline="0">
                <a:solidFill>
                  <a:schemeClr val="tx2"/>
                </a:solidFill>
              </a:defRPr>
            </a:lvl1pPr>
          </a:lstStyle>
          <a:p>
            <a:pPr lvl="0"/>
            <a:r>
              <a:rPr lang="en-US"/>
              <a:t>Click to edit POWERPOINT PRESENTATION title</a:t>
            </a:r>
          </a:p>
        </p:txBody>
      </p:sp>
      <p:sp>
        <p:nvSpPr>
          <p:cNvPr id="14" name="Text Placeholder 13"/>
          <p:cNvSpPr>
            <a:spLocks noGrp="1"/>
          </p:cNvSpPr>
          <p:nvPr>
            <p:ph type="body" sz="quarter" idx="13" hasCustomPrompt="1"/>
          </p:nvPr>
        </p:nvSpPr>
        <p:spPr>
          <a:xfrm>
            <a:off x="1320800" y="5105400"/>
            <a:ext cx="3556000" cy="533400"/>
          </a:xfrm>
          <a:prstGeom prst="rect">
            <a:avLst/>
          </a:prstGeom>
        </p:spPr>
        <p:txBody>
          <a:bodyPr>
            <a:normAutofit/>
          </a:bodyPr>
          <a:lstStyle>
            <a:lvl1pPr marL="0" indent="0">
              <a:buNone/>
              <a:defRPr sz="2000" b="1">
                <a:solidFill>
                  <a:schemeClr val="bg2"/>
                </a:solidFill>
              </a:defRPr>
            </a:lvl1pPr>
          </a:lstStyle>
          <a:p>
            <a:pPr lvl="0"/>
            <a:r>
              <a:rPr lang="en-US"/>
              <a:t>Click to edit Subhead</a:t>
            </a:r>
          </a:p>
        </p:txBody>
      </p:sp>
      <p:sp>
        <p:nvSpPr>
          <p:cNvPr id="5" name="Text Placeholder 4" title="Text Box with MINNESOTA STATE typed in gray"/>
          <p:cNvSpPr>
            <a:spLocks noGrp="1"/>
          </p:cNvSpPr>
          <p:nvPr>
            <p:ph type="body" sz="quarter" idx="14" hasCustomPrompt="1"/>
          </p:nvPr>
        </p:nvSpPr>
        <p:spPr>
          <a:xfrm>
            <a:off x="1320800" y="5715000"/>
            <a:ext cx="3759200" cy="381000"/>
          </a:xfrm>
          <a:prstGeom prst="rect">
            <a:avLst/>
          </a:prstGeom>
        </p:spPr>
        <p:txBody>
          <a:bodyPr>
            <a:normAutofit/>
          </a:bodyPr>
          <a:lstStyle>
            <a:lvl1pPr marL="0" indent="0">
              <a:buNone/>
              <a:defRPr sz="1400" b="1">
                <a:solidFill>
                  <a:schemeClr val="bg1">
                    <a:lumMod val="50000"/>
                  </a:schemeClr>
                </a:solidFill>
                <a:latin typeface="+mn-lt"/>
              </a:defRPr>
            </a:lvl1pPr>
          </a:lstStyle>
          <a:p>
            <a:pPr lvl="0"/>
            <a:r>
              <a:rPr lang="en-US"/>
              <a:t>MINNESOTA STATE</a:t>
            </a:r>
          </a:p>
        </p:txBody>
      </p:sp>
    </p:spTree>
    <p:extLst>
      <p:ext uri="{BB962C8B-B14F-4D97-AF65-F5344CB8AC3E}">
        <p14:creationId xmlns:p14="http://schemas.microsoft.com/office/powerpoint/2010/main" val="2010553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8000" y="2819400"/>
            <a:ext cx="10972800" cy="1143000"/>
          </a:xfrm>
        </p:spPr>
        <p:txBody>
          <a:bodyPr>
            <a:normAutofit/>
          </a:bodyPr>
          <a:lstStyle>
            <a:lvl1pPr algn="l">
              <a:defRPr sz="3600">
                <a:solidFill>
                  <a:schemeClr val="tx2"/>
                </a:solidFill>
              </a:defRPr>
            </a:lvl1pPr>
          </a:lstStyle>
          <a:p>
            <a:r>
              <a:rPr lang="en-US"/>
              <a:t>CLICK TO EDIT SECTION TITLE PAGE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0007" y="6096001"/>
            <a:ext cx="2622387" cy="665683"/>
          </a:xfrm>
          <a:prstGeom prst="rect">
            <a:avLst/>
          </a:prstGeom>
        </p:spPr>
      </p:pic>
    </p:spTree>
    <p:extLst>
      <p:ext uri="{BB962C8B-B14F-4D97-AF65-F5344CB8AC3E}">
        <p14:creationId xmlns:p14="http://schemas.microsoft.com/office/powerpoint/2010/main" val="599576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296" y="306640"/>
            <a:ext cx="4673035" cy="1977521"/>
          </a:xfrm>
          <a:prstGeom prst="rect">
            <a:avLst/>
          </a:prstGeom>
        </p:spPr>
      </p:pic>
      <p:sp>
        <p:nvSpPr>
          <p:cNvPr id="4" name="Title 1"/>
          <p:cNvSpPr>
            <a:spLocks noGrp="1"/>
          </p:cNvSpPr>
          <p:nvPr>
            <p:ph type="title" hasCustomPrompt="1"/>
          </p:nvPr>
        </p:nvSpPr>
        <p:spPr>
          <a:xfrm>
            <a:off x="508000" y="2819400"/>
            <a:ext cx="10972800" cy="1143000"/>
          </a:xfrm>
        </p:spPr>
        <p:txBody>
          <a:bodyPr/>
          <a:lstStyle>
            <a:lvl1pPr algn="l">
              <a:defRPr>
                <a:solidFill>
                  <a:schemeClr val="tx2"/>
                </a:solidFill>
              </a:defRPr>
            </a:lvl1pPr>
          </a:lstStyle>
          <a:p>
            <a:r>
              <a:rPr lang="en-US"/>
              <a:t>CLICK TO EDIT SECTION TITLE PAGE</a:t>
            </a:r>
          </a:p>
        </p:txBody>
      </p:sp>
    </p:spTree>
    <p:extLst>
      <p:ext uri="{BB962C8B-B14F-4D97-AF65-F5344CB8AC3E}">
        <p14:creationId xmlns:p14="http://schemas.microsoft.com/office/powerpoint/2010/main" val="2497658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ta Point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1200" y="2057400"/>
            <a:ext cx="8432800" cy="1752600"/>
          </a:xfrm>
        </p:spPr>
        <p:txBody>
          <a:bodyPr anchor="t">
            <a:noAutofit/>
          </a:bodyPr>
          <a:lstStyle>
            <a:lvl1pPr algn="l">
              <a:defRPr sz="4400" b="1" cap="all" baseline="0">
                <a:solidFill>
                  <a:schemeClr val="tx2"/>
                </a:solidFill>
              </a:defRPr>
            </a:lvl1pPr>
          </a:lstStyle>
          <a:p>
            <a:r>
              <a:rPr lang="en-US"/>
              <a:t>Click to edit DATA POINT</a:t>
            </a:r>
          </a:p>
        </p:txBody>
      </p:sp>
      <p:sp>
        <p:nvSpPr>
          <p:cNvPr id="10" name="Text Placeholder 9"/>
          <p:cNvSpPr>
            <a:spLocks noGrp="1"/>
          </p:cNvSpPr>
          <p:nvPr>
            <p:ph type="body" sz="quarter" idx="14" hasCustomPrompt="1"/>
          </p:nvPr>
        </p:nvSpPr>
        <p:spPr>
          <a:xfrm>
            <a:off x="711200" y="3886200"/>
            <a:ext cx="5181600" cy="838200"/>
          </a:xfrm>
        </p:spPr>
        <p:txBody>
          <a:bodyPr>
            <a:normAutofit/>
          </a:bodyPr>
          <a:lstStyle>
            <a:lvl1pPr marL="0" indent="0" algn="l">
              <a:buNone/>
              <a:defRPr sz="2400" b="1">
                <a:solidFill>
                  <a:schemeClr val="bg1">
                    <a:lumMod val="50000"/>
                  </a:schemeClr>
                </a:solidFill>
              </a:defRPr>
            </a:lvl1pPr>
          </a:lstStyle>
          <a:p>
            <a:pPr lvl="0"/>
            <a:r>
              <a:rPr lang="en-US"/>
              <a:t>click to edit descriptor text</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0007" y="6096001"/>
            <a:ext cx="2622387" cy="665683"/>
          </a:xfrm>
          <a:prstGeom prst="rect">
            <a:avLst/>
          </a:prstGeom>
        </p:spPr>
      </p:pic>
      <p:sp>
        <p:nvSpPr>
          <p:cNvPr id="12" name="Text Placeholder 4"/>
          <p:cNvSpPr>
            <a:spLocks noGrp="1"/>
          </p:cNvSpPr>
          <p:nvPr>
            <p:ph type="body" sz="quarter" idx="15" hasCustomPrompt="1"/>
          </p:nvPr>
        </p:nvSpPr>
        <p:spPr>
          <a:xfrm>
            <a:off x="609600" y="381000"/>
            <a:ext cx="10871200" cy="1066800"/>
          </a:xfrm>
        </p:spPr>
        <p:txBody>
          <a:bodyPr>
            <a:normAutofit/>
          </a:bodyPr>
          <a:lstStyle>
            <a:lvl1pPr marL="0" indent="0">
              <a:buNone/>
              <a:defRPr sz="3600" b="1">
                <a:solidFill>
                  <a:schemeClr val="tx2"/>
                </a:solidFill>
              </a:defRPr>
            </a:lvl1pPr>
          </a:lstStyle>
          <a:p>
            <a:pPr lvl="0"/>
            <a:r>
              <a:rPr lang="en-US"/>
              <a:t>Click to edit header</a:t>
            </a:r>
          </a:p>
        </p:txBody>
      </p:sp>
    </p:spTree>
    <p:extLst>
      <p:ext uri="{BB962C8B-B14F-4D97-AF65-F5344CB8AC3E}">
        <p14:creationId xmlns:p14="http://schemas.microsoft.com/office/powerpoint/2010/main" val="23285670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g Ide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286000"/>
            <a:ext cx="10972800" cy="2590800"/>
          </a:xfrm>
        </p:spPr>
        <p:txBody>
          <a:bodyPr>
            <a:normAutofit/>
          </a:bodyPr>
          <a:lstStyle>
            <a:lvl1pPr algn="l">
              <a:defRPr sz="3600" b="0" baseline="0">
                <a:solidFill>
                  <a:schemeClr val="bg2"/>
                </a:solidFill>
                <a:latin typeface="+mn-lt"/>
              </a:defRPr>
            </a:lvl1pPr>
          </a:lstStyle>
          <a:p>
            <a:br>
              <a:rPr lang="en-US"/>
            </a:br>
            <a:r>
              <a:rPr lang="en-US"/>
              <a:t>Click to edit big idea:</a:t>
            </a:r>
            <a:br>
              <a:rPr lang="en-US"/>
            </a:br>
            <a:r>
              <a:rPr lang="en-US"/>
              <a:t>and copy description</a:t>
            </a:r>
            <a:br>
              <a:rPr lang="en-US"/>
            </a:br>
            <a:br>
              <a:rPr lang="en-US"/>
            </a:br>
            <a:br>
              <a:rPr lang="en-US"/>
            </a:br>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0007" y="6096001"/>
            <a:ext cx="2622387" cy="665683"/>
          </a:xfrm>
          <a:prstGeom prst="rect">
            <a:avLst/>
          </a:prstGeom>
        </p:spPr>
      </p:pic>
      <p:sp>
        <p:nvSpPr>
          <p:cNvPr id="10" name="Text Placeholder 4"/>
          <p:cNvSpPr>
            <a:spLocks noGrp="1"/>
          </p:cNvSpPr>
          <p:nvPr>
            <p:ph type="body" sz="quarter" idx="15" hasCustomPrompt="1"/>
          </p:nvPr>
        </p:nvSpPr>
        <p:spPr>
          <a:xfrm>
            <a:off x="609600" y="381000"/>
            <a:ext cx="10871200" cy="1066800"/>
          </a:xfrm>
        </p:spPr>
        <p:txBody>
          <a:bodyPr>
            <a:normAutofit/>
          </a:bodyPr>
          <a:lstStyle>
            <a:lvl1pPr marL="0" indent="0">
              <a:buNone/>
              <a:defRPr sz="3600" b="1">
                <a:solidFill>
                  <a:schemeClr val="tx2"/>
                </a:solidFill>
              </a:defRPr>
            </a:lvl1pPr>
          </a:lstStyle>
          <a:p>
            <a:pPr lvl="0"/>
            <a:r>
              <a:rPr lang="en-US"/>
              <a:t>Click to edit header</a:t>
            </a:r>
          </a:p>
        </p:txBody>
      </p:sp>
    </p:spTree>
    <p:extLst>
      <p:ext uri="{BB962C8B-B14F-4D97-AF65-F5344CB8AC3E}">
        <p14:creationId xmlns:p14="http://schemas.microsoft.com/office/powerpoint/2010/main" val="2646596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009F4D"/>
              </a:buClr>
              <a:defRPr sz="2800">
                <a:solidFill>
                  <a:schemeClr val="tx2"/>
                </a:solidFill>
              </a:defRPr>
            </a:lvl1pPr>
            <a:lvl2pPr>
              <a:buClr>
                <a:srgbClr val="009F4D"/>
              </a:buClr>
              <a:defRPr sz="2400">
                <a:solidFill>
                  <a:schemeClr val="tx2"/>
                </a:solidFill>
              </a:defRPr>
            </a:lvl2pPr>
            <a:lvl3pPr>
              <a:buClr>
                <a:srgbClr val="009F4D"/>
              </a:buClr>
              <a:defRPr sz="2200">
                <a:solidFill>
                  <a:schemeClr val="tx2"/>
                </a:solidFill>
              </a:defRPr>
            </a:lvl3pPr>
            <a:lvl4pPr>
              <a:buClr>
                <a:srgbClr val="009F4D"/>
              </a:buClr>
              <a:defRPr>
                <a:solidFill>
                  <a:schemeClr val="tx2"/>
                </a:solidFill>
              </a:defRPr>
            </a:lvl4pPr>
            <a:lvl5pPr marL="2057400" indent="-228600">
              <a:buClr>
                <a:srgbClr val="009F4D"/>
              </a:buClr>
              <a:buFont typeface="Courier New" panose="02070309020205020404" pitchFamily="49" charset="0"/>
              <a:buChar char="o"/>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0007" y="6096001"/>
            <a:ext cx="2622387" cy="665683"/>
          </a:xfrm>
          <a:prstGeom prst="rect">
            <a:avLst/>
          </a:prstGeom>
        </p:spPr>
      </p:pic>
      <p:sp>
        <p:nvSpPr>
          <p:cNvPr id="10" name="Text Placeholder 4"/>
          <p:cNvSpPr>
            <a:spLocks noGrp="1"/>
          </p:cNvSpPr>
          <p:nvPr>
            <p:ph type="body" sz="quarter" idx="15" hasCustomPrompt="1"/>
          </p:nvPr>
        </p:nvSpPr>
        <p:spPr>
          <a:xfrm>
            <a:off x="609600" y="381000"/>
            <a:ext cx="10871200" cy="1066800"/>
          </a:xfrm>
        </p:spPr>
        <p:txBody>
          <a:bodyPr>
            <a:normAutofit/>
          </a:bodyPr>
          <a:lstStyle>
            <a:lvl1pPr marL="0" indent="0">
              <a:buNone/>
              <a:defRPr sz="3600" b="1">
                <a:solidFill>
                  <a:schemeClr val="tx2"/>
                </a:solidFill>
              </a:defRPr>
            </a:lvl1pPr>
          </a:lstStyle>
          <a:p>
            <a:pPr lvl="0"/>
            <a:r>
              <a:rPr lang="en-US"/>
              <a:t>Click to edit header</a:t>
            </a:r>
          </a:p>
        </p:txBody>
      </p:sp>
    </p:spTree>
    <p:extLst>
      <p:ext uri="{BB962C8B-B14F-4D97-AF65-F5344CB8AC3E}">
        <p14:creationId xmlns:p14="http://schemas.microsoft.com/office/powerpoint/2010/main" val="3930359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11200" y="1752600"/>
            <a:ext cx="5283200" cy="3657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0" name="Content Placeholder 9"/>
          <p:cNvSpPr>
            <a:spLocks noGrp="1"/>
          </p:cNvSpPr>
          <p:nvPr>
            <p:ph sz="quarter" idx="14" hasCustomPrompt="1"/>
          </p:nvPr>
        </p:nvSpPr>
        <p:spPr>
          <a:xfrm>
            <a:off x="6604000" y="2133600"/>
            <a:ext cx="4470400" cy="2895600"/>
          </a:xfrm>
        </p:spPr>
        <p:txBody>
          <a:bodyPr>
            <a:normAutofit/>
          </a:bodyPr>
          <a:lstStyle>
            <a:lvl1pPr marL="0" indent="0">
              <a:buNone/>
              <a:defRPr sz="2000" baseline="0">
                <a:solidFill>
                  <a:schemeClr val="tx2"/>
                </a:solidFill>
              </a:defRPr>
            </a:lvl1pPr>
          </a:lstStyle>
          <a:p>
            <a:pPr lvl="0"/>
            <a:r>
              <a:rPr lang="en-US"/>
              <a:t>Click to edit single column copy layout text</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0007" y="6096001"/>
            <a:ext cx="2622387" cy="665683"/>
          </a:xfrm>
          <a:prstGeom prst="rect">
            <a:avLst/>
          </a:prstGeom>
        </p:spPr>
      </p:pic>
      <p:sp>
        <p:nvSpPr>
          <p:cNvPr id="9" name="Text Placeholder 4"/>
          <p:cNvSpPr>
            <a:spLocks noGrp="1"/>
          </p:cNvSpPr>
          <p:nvPr>
            <p:ph type="body" sz="quarter" idx="15" hasCustomPrompt="1"/>
          </p:nvPr>
        </p:nvSpPr>
        <p:spPr>
          <a:xfrm>
            <a:off x="609600" y="381000"/>
            <a:ext cx="10871200" cy="1066800"/>
          </a:xfrm>
        </p:spPr>
        <p:txBody>
          <a:bodyPr>
            <a:normAutofit/>
          </a:bodyPr>
          <a:lstStyle>
            <a:lvl1pPr marL="0" indent="0">
              <a:buNone/>
              <a:defRPr sz="3600" b="1">
                <a:solidFill>
                  <a:schemeClr val="tx2"/>
                </a:solidFill>
              </a:defRPr>
            </a:lvl1pPr>
          </a:lstStyle>
          <a:p>
            <a:pPr lvl="0"/>
            <a:r>
              <a:rPr lang="en-US"/>
              <a:t>Click to edit header</a:t>
            </a:r>
          </a:p>
        </p:txBody>
      </p:sp>
    </p:spTree>
    <p:extLst>
      <p:ext uri="{BB962C8B-B14F-4D97-AF65-F5344CB8AC3E}">
        <p14:creationId xmlns:p14="http://schemas.microsoft.com/office/powerpoint/2010/main" val="34134888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Page">
    <p:spTree>
      <p:nvGrpSpPr>
        <p:cNvPr id="1" name=""/>
        <p:cNvGrpSpPr/>
        <p:nvPr/>
      </p:nvGrpSpPr>
      <p:grpSpPr>
        <a:xfrm>
          <a:off x="0" y="0"/>
          <a:ext cx="0" cy="0"/>
          <a:chOff x="0" y="0"/>
          <a:chExt cx="0" cy="0"/>
        </a:xfrm>
      </p:grpSpPr>
      <p:sp>
        <p:nvSpPr>
          <p:cNvPr id="6" name="Chart Placeholder 5"/>
          <p:cNvSpPr>
            <a:spLocks noGrp="1"/>
          </p:cNvSpPr>
          <p:nvPr>
            <p:ph type="chart" sz="quarter" idx="12"/>
          </p:nvPr>
        </p:nvSpPr>
        <p:spPr>
          <a:xfrm>
            <a:off x="609600" y="1524000"/>
            <a:ext cx="10261600" cy="3505200"/>
          </a:xfrm>
        </p:spPr>
        <p:txBody>
          <a:bodyPr/>
          <a:lstStyle/>
          <a:p>
            <a:r>
              <a:rPr lang="en-US"/>
              <a:t>Click icon to add chart</a:t>
            </a:r>
          </a:p>
        </p:txBody>
      </p:sp>
      <p:sp>
        <p:nvSpPr>
          <p:cNvPr id="11" name="Text Placeholder 10"/>
          <p:cNvSpPr>
            <a:spLocks noGrp="1"/>
          </p:cNvSpPr>
          <p:nvPr>
            <p:ph type="body" sz="quarter" idx="14" hasCustomPrompt="1"/>
          </p:nvPr>
        </p:nvSpPr>
        <p:spPr>
          <a:xfrm>
            <a:off x="609600" y="5257800"/>
            <a:ext cx="8331200" cy="762000"/>
          </a:xfrm>
        </p:spPr>
        <p:txBody>
          <a:bodyPr>
            <a:normAutofit/>
          </a:bodyPr>
          <a:lstStyle>
            <a:lvl1pPr marL="0" indent="0" algn="l">
              <a:buNone/>
              <a:defRPr sz="2800" b="1">
                <a:solidFill>
                  <a:schemeClr val="bg1">
                    <a:lumMod val="50000"/>
                  </a:schemeClr>
                </a:solidFill>
              </a:defRPr>
            </a:lvl1pPr>
          </a:lstStyle>
          <a:p>
            <a:pPr lvl="0"/>
            <a:r>
              <a:rPr lang="en-US"/>
              <a:t>Click to edit descriptor caption</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0007" y="6096001"/>
            <a:ext cx="2622387" cy="665683"/>
          </a:xfrm>
          <a:prstGeom prst="rect">
            <a:avLst/>
          </a:prstGeom>
        </p:spPr>
      </p:pic>
      <p:sp>
        <p:nvSpPr>
          <p:cNvPr id="12" name="Text Placeholder 4"/>
          <p:cNvSpPr>
            <a:spLocks noGrp="1"/>
          </p:cNvSpPr>
          <p:nvPr>
            <p:ph type="body" sz="quarter" idx="15" hasCustomPrompt="1"/>
          </p:nvPr>
        </p:nvSpPr>
        <p:spPr>
          <a:xfrm>
            <a:off x="609600" y="381000"/>
            <a:ext cx="10871200" cy="1066800"/>
          </a:xfrm>
        </p:spPr>
        <p:txBody>
          <a:bodyPr>
            <a:normAutofit/>
          </a:bodyPr>
          <a:lstStyle>
            <a:lvl1pPr marL="0" indent="0">
              <a:buNone/>
              <a:defRPr sz="3600" b="1">
                <a:solidFill>
                  <a:schemeClr val="tx2"/>
                </a:solidFill>
              </a:defRPr>
            </a:lvl1pPr>
          </a:lstStyle>
          <a:p>
            <a:pPr lvl="0"/>
            <a:r>
              <a:rPr lang="en-US"/>
              <a:t>Click to edit header</a:t>
            </a:r>
          </a:p>
        </p:txBody>
      </p:sp>
    </p:spTree>
    <p:extLst>
      <p:ext uri="{BB962C8B-B14F-4D97-AF65-F5344CB8AC3E}">
        <p14:creationId xmlns:p14="http://schemas.microsoft.com/office/powerpoint/2010/main" val="4141110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6D252-FAAA-4ECF-91DF-95C22233C0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1F89F9-77A4-4AC9-B042-99E8E14C9D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7159A0-FB9F-47E3-9406-350A92066B61}"/>
              </a:ext>
            </a:extLst>
          </p:cNvPr>
          <p:cNvSpPr>
            <a:spLocks noGrp="1"/>
          </p:cNvSpPr>
          <p:nvPr>
            <p:ph type="dt" sz="half" idx="10"/>
          </p:nvPr>
        </p:nvSpPr>
        <p:spPr/>
        <p:txBody>
          <a:bodyPr/>
          <a:lstStyle/>
          <a:p>
            <a:fld id="{294413EA-73F6-4EA3-BDC9-22A2AEE7376D}" type="datetimeFigureOut">
              <a:rPr lang="en-US" smtClean="0"/>
              <a:t>2/27/2026</a:t>
            </a:fld>
            <a:endParaRPr lang="en-US"/>
          </a:p>
        </p:txBody>
      </p:sp>
      <p:sp>
        <p:nvSpPr>
          <p:cNvPr id="5" name="Footer Placeholder 4">
            <a:extLst>
              <a:ext uri="{FF2B5EF4-FFF2-40B4-BE49-F238E27FC236}">
                <a16:creationId xmlns:a16="http://schemas.microsoft.com/office/drawing/2014/main" id="{6F5F21A5-7A1B-407C-8899-1983B2E0B6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BBC2B8-2905-4171-ACE1-EB4C1DF6B004}"/>
              </a:ext>
            </a:extLst>
          </p:cNvPr>
          <p:cNvSpPr>
            <a:spLocks noGrp="1"/>
          </p:cNvSpPr>
          <p:nvPr>
            <p:ph type="sldNum" sz="quarter" idx="12"/>
          </p:nvPr>
        </p:nvSpPr>
        <p:spPr/>
        <p:txBody>
          <a:bodyPr/>
          <a:lstStyle/>
          <a:p>
            <a:fld id="{FAC270C9-A962-4BD3-AFBB-05B780D5ED3C}" type="slidenum">
              <a:rPr lang="en-US" smtClean="0"/>
              <a:t>‹#›</a:t>
            </a:fld>
            <a:endParaRPr lang="en-US"/>
          </a:p>
        </p:txBody>
      </p:sp>
    </p:spTree>
    <p:extLst>
      <p:ext uri="{BB962C8B-B14F-4D97-AF65-F5344CB8AC3E}">
        <p14:creationId xmlns:p14="http://schemas.microsoft.com/office/powerpoint/2010/main" val="38716165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harts page">
    <p:spTree>
      <p:nvGrpSpPr>
        <p:cNvPr id="1" name=""/>
        <p:cNvGrpSpPr/>
        <p:nvPr/>
      </p:nvGrpSpPr>
      <p:grpSpPr>
        <a:xfrm>
          <a:off x="0" y="0"/>
          <a:ext cx="0" cy="0"/>
          <a:chOff x="0" y="0"/>
          <a:chExt cx="0" cy="0"/>
        </a:xfrm>
      </p:grpSpPr>
      <p:sp>
        <p:nvSpPr>
          <p:cNvPr id="6" name="Chart Placeholder 5"/>
          <p:cNvSpPr>
            <a:spLocks noGrp="1"/>
          </p:cNvSpPr>
          <p:nvPr>
            <p:ph type="chart" sz="quarter" idx="12"/>
          </p:nvPr>
        </p:nvSpPr>
        <p:spPr>
          <a:xfrm>
            <a:off x="711200" y="2133600"/>
            <a:ext cx="2641600" cy="2057400"/>
          </a:xfrm>
        </p:spPr>
        <p:txBody>
          <a:bodyPr/>
          <a:lstStyle/>
          <a:p>
            <a:r>
              <a:rPr lang="en-US"/>
              <a:t>Click icon to add chart</a:t>
            </a: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73600" y="2206626"/>
            <a:ext cx="2641600" cy="2060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Chart Placeholder 5"/>
          <p:cNvSpPr>
            <a:spLocks noGrp="1"/>
          </p:cNvSpPr>
          <p:nvPr>
            <p:ph type="chart" sz="quarter" idx="13"/>
          </p:nvPr>
        </p:nvSpPr>
        <p:spPr>
          <a:xfrm>
            <a:off x="4775200" y="2133600"/>
            <a:ext cx="2641600" cy="2057400"/>
          </a:xfrm>
        </p:spPr>
        <p:txBody>
          <a:bodyPr/>
          <a:lstStyle/>
          <a:p>
            <a:r>
              <a:rPr lang="en-US"/>
              <a:t>Click icon to add chart</a:t>
            </a:r>
          </a:p>
        </p:txBody>
      </p:sp>
      <p:sp>
        <p:nvSpPr>
          <p:cNvPr id="9" name="Chart Placeholder 5"/>
          <p:cNvSpPr>
            <a:spLocks noGrp="1"/>
          </p:cNvSpPr>
          <p:nvPr>
            <p:ph type="chart" sz="quarter" idx="14"/>
          </p:nvPr>
        </p:nvSpPr>
        <p:spPr>
          <a:xfrm>
            <a:off x="8940800" y="2133600"/>
            <a:ext cx="2641600" cy="2057400"/>
          </a:xfrm>
        </p:spPr>
        <p:txBody>
          <a:bodyPr/>
          <a:lstStyle/>
          <a:p>
            <a:r>
              <a:rPr lang="en-US"/>
              <a:t>Click icon to add chart</a:t>
            </a:r>
          </a:p>
        </p:txBody>
      </p:sp>
      <p:sp>
        <p:nvSpPr>
          <p:cNvPr id="11" name="Text Placeholder 10"/>
          <p:cNvSpPr>
            <a:spLocks noGrp="1"/>
          </p:cNvSpPr>
          <p:nvPr>
            <p:ph type="body" sz="quarter" idx="16" hasCustomPrompt="1"/>
          </p:nvPr>
        </p:nvSpPr>
        <p:spPr>
          <a:xfrm>
            <a:off x="711200" y="4419600"/>
            <a:ext cx="2641600" cy="1447800"/>
          </a:xfrm>
        </p:spPr>
        <p:txBody>
          <a:bodyPr>
            <a:normAutofit/>
          </a:bodyPr>
          <a:lstStyle>
            <a:lvl1pPr marL="0" indent="0">
              <a:buNone/>
              <a:defRPr sz="1600">
                <a:solidFill>
                  <a:schemeClr val="bg1">
                    <a:lumMod val="50000"/>
                  </a:schemeClr>
                </a:solidFill>
              </a:defRPr>
            </a:lvl1pPr>
          </a:lstStyle>
          <a:p>
            <a:pPr lvl="0"/>
            <a:r>
              <a:rPr lang="en-US"/>
              <a:t>Click to edit copy </a:t>
            </a:r>
          </a:p>
        </p:txBody>
      </p:sp>
      <p:sp>
        <p:nvSpPr>
          <p:cNvPr id="13" name="Text Placeholder 10"/>
          <p:cNvSpPr>
            <a:spLocks noGrp="1"/>
          </p:cNvSpPr>
          <p:nvPr>
            <p:ph type="body" sz="quarter" idx="17" hasCustomPrompt="1"/>
          </p:nvPr>
        </p:nvSpPr>
        <p:spPr>
          <a:xfrm>
            <a:off x="4876800" y="4419600"/>
            <a:ext cx="2641600" cy="1447800"/>
          </a:xfrm>
        </p:spPr>
        <p:txBody>
          <a:bodyPr>
            <a:normAutofit/>
          </a:bodyPr>
          <a:lstStyle>
            <a:lvl1pPr marL="0" indent="0">
              <a:buNone/>
              <a:defRPr sz="1600">
                <a:solidFill>
                  <a:schemeClr val="bg1">
                    <a:lumMod val="50000"/>
                  </a:schemeClr>
                </a:solidFill>
              </a:defRPr>
            </a:lvl1pPr>
          </a:lstStyle>
          <a:p>
            <a:pPr lvl="0"/>
            <a:r>
              <a:rPr lang="en-US"/>
              <a:t>Click to edit copy </a:t>
            </a:r>
          </a:p>
        </p:txBody>
      </p:sp>
      <p:sp>
        <p:nvSpPr>
          <p:cNvPr id="14" name="Text Placeholder 10"/>
          <p:cNvSpPr>
            <a:spLocks noGrp="1"/>
          </p:cNvSpPr>
          <p:nvPr>
            <p:ph type="body" sz="quarter" idx="18" hasCustomPrompt="1"/>
          </p:nvPr>
        </p:nvSpPr>
        <p:spPr>
          <a:xfrm>
            <a:off x="8940800" y="4419600"/>
            <a:ext cx="2641600" cy="1447800"/>
          </a:xfrm>
        </p:spPr>
        <p:txBody>
          <a:bodyPr>
            <a:normAutofit/>
          </a:bodyPr>
          <a:lstStyle>
            <a:lvl1pPr marL="0" indent="0">
              <a:buNone/>
              <a:defRPr sz="1600">
                <a:solidFill>
                  <a:schemeClr val="bg1">
                    <a:lumMod val="50000"/>
                  </a:schemeClr>
                </a:solidFill>
              </a:defRPr>
            </a:lvl1pPr>
          </a:lstStyle>
          <a:p>
            <a:pPr lvl="0"/>
            <a:r>
              <a:rPr lang="en-US"/>
              <a:t>Click to edit copy </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60007" y="6096001"/>
            <a:ext cx="2622387" cy="665683"/>
          </a:xfrm>
          <a:prstGeom prst="rect">
            <a:avLst/>
          </a:prstGeom>
        </p:spPr>
      </p:pic>
      <p:sp>
        <p:nvSpPr>
          <p:cNvPr id="17" name="Text Placeholder 4"/>
          <p:cNvSpPr>
            <a:spLocks noGrp="1"/>
          </p:cNvSpPr>
          <p:nvPr>
            <p:ph type="body" sz="quarter" idx="15" hasCustomPrompt="1"/>
          </p:nvPr>
        </p:nvSpPr>
        <p:spPr>
          <a:xfrm>
            <a:off x="609600" y="381000"/>
            <a:ext cx="10871200" cy="1066800"/>
          </a:xfrm>
        </p:spPr>
        <p:txBody>
          <a:bodyPr>
            <a:normAutofit/>
          </a:bodyPr>
          <a:lstStyle>
            <a:lvl1pPr marL="0" indent="0">
              <a:buNone/>
              <a:defRPr sz="3600" b="1">
                <a:solidFill>
                  <a:schemeClr val="tx2"/>
                </a:solidFill>
              </a:defRPr>
            </a:lvl1pPr>
          </a:lstStyle>
          <a:p>
            <a:pPr lvl="0"/>
            <a:r>
              <a:rPr lang="en-US"/>
              <a:t>Click to edit header</a:t>
            </a:r>
          </a:p>
        </p:txBody>
      </p:sp>
    </p:spTree>
    <p:extLst>
      <p:ext uri="{BB962C8B-B14F-4D97-AF65-F5344CB8AC3E}">
        <p14:creationId xmlns:p14="http://schemas.microsoft.com/office/powerpoint/2010/main" val="2576856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Points Page">
    <p:spTree>
      <p:nvGrpSpPr>
        <p:cNvPr id="1" name=""/>
        <p:cNvGrpSpPr/>
        <p:nvPr/>
      </p:nvGrpSpPr>
      <p:grpSpPr>
        <a:xfrm>
          <a:off x="0" y="0"/>
          <a:ext cx="0" cy="0"/>
          <a:chOff x="0" y="0"/>
          <a:chExt cx="0" cy="0"/>
        </a:xfrm>
      </p:grpSpPr>
      <p:sp>
        <p:nvSpPr>
          <p:cNvPr id="5" name="Oval 4" title="Blue circle image for type to go on top of"/>
          <p:cNvSpPr/>
          <p:nvPr userDrawn="1"/>
        </p:nvSpPr>
        <p:spPr>
          <a:xfrm>
            <a:off x="711200" y="1676400"/>
            <a:ext cx="3149600" cy="22860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solidFill>
            </a:endParaRPr>
          </a:p>
        </p:txBody>
      </p:sp>
      <p:sp>
        <p:nvSpPr>
          <p:cNvPr id="6" name="Oval 5" title="Blue circle image for type to go on top of"/>
          <p:cNvSpPr/>
          <p:nvPr userDrawn="1"/>
        </p:nvSpPr>
        <p:spPr>
          <a:xfrm>
            <a:off x="4572000" y="1752600"/>
            <a:ext cx="3149600" cy="22860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Oval 6" title="Blue circle image for type to go on top of"/>
          <p:cNvSpPr/>
          <p:nvPr userDrawn="1"/>
        </p:nvSpPr>
        <p:spPr>
          <a:xfrm>
            <a:off x="8534400" y="1752600"/>
            <a:ext cx="3149600" cy="22860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 Placeholder 10"/>
          <p:cNvSpPr>
            <a:spLocks noGrp="1"/>
          </p:cNvSpPr>
          <p:nvPr>
            <p:ph type="body" sz="quarter" idx="16" hasCustomPrompt="1"/>
          </p:nvPr>
        </p:nvSpPr>
        <p:spPr>
          <a:xfrm>
            <a:off x="8788400" y="4419600"/>
            <a:ext cx="2641600" cy="1447800"/>
          </a:xfrm>
        </p:spPr>
        <p:txBody>
          <a:bodyPr>
            <a:normAutofit/>
          </a:bodyPr>
          <a:lstStyle>
            <a:lvl1pPr marL="0" indent="0">
              <a:buNone/>
              <a:defRPr sz="1600">
                <a:solidFill>
                  <a:schemeClr val="bg1">
                    <a:lumMod val="50000"/>
                  </a:schemeClr>
                </a:solidFill>
              </a:defRPr>
            </a:lvl1pPr>
          </a:lstStyle>
          <a:p>
            <a:pPr lvl="0"/>
            <a:r>
              <a:rPr lang="en-US"/>
              <a:t>Click to edit copy </a:t>
            </a:r>
          </a:p>
        </p:txBody>
      </p:sp>
      <p:sp>
        <p:nvSpPr>
          <p:cNvPr id="10" name="Text Placeholder 10"/>
          <p:cNvSpPr>
            <a:spLocks noGrp="1"/>
          </p:cNvSpPr>
          <p:nvPr>
            <p:ph type="body" sz="quarter" idx="17" hasCustomPrompt="1"/>
          </p:nvPr>
        </p:nvSpPr>
        <p:spPr>
          <a:xfrm>
            <a:off x="4876800" y="4419600"/>
            <a:ext cx="2641600" cy="1447800"/>
          </a:xfrm>
        </p:spPr>
        <p:txBody>
          <a:bodyPr>
            <a:normAutofit/>
          </a:bodyPr>
          <a:lstStyle>
            <a:lvl1pPr marL="0" indent="0">
              <a:buNone/>
              <a:defRPr sz="1600">
                <a:solidFill>
                  <a:schemeClr val="bg1">
                    <a:lumMod val="50000"/>
                  </a:schemeClr>
                </a:solidFill>
              </a:defRPr>
            </a:lvl1pPr>
          </a:lstStyle>
          <a:p>
            <a:pPr lvl="0"/>
            <a:r>
              <a:rPr lang="en-US"/>
              <a:t>Click to edit copy </a:t>
            </a:r>
          </a:p>
        </p:txBody>
      </p:sp>
      <p:sp>
        <p:nvSpPr>
          <p:cNvPr id="11" name="Text Placeholder 10"/>
          <p:cNvSpPr>
            <a:spLocks noGrp="1"/>
          </p:cNvSpPr>
          <p:nvPr>
            <p:ph type="body" sz="quarter" idx="18" hasCustomPrompt="1"/>
          </p:nvPr>
        </p:nvSpPr>
        <p:spPr>
          <a:xfrm>
            <a:off x="914400" y="4419600"/>
            <a:ext cx="2641600" cy="1447800"/>
          </a:xfrm>
        </p:spPr>
        <p:txBody>
          <a:bodyPr>
            <a:normAutofit/>
          </a:bodyPr>
          <a:lstStyle>
            <a:lvl1pPr marL="0" indent="0">
              <a:buNone/>
              <a:defRPr sz="1600">
                <a:solidFill>
                  <a:schemeClr val="bg1">
                    <a:lumMod val="50000"/>
                  </a:schemeClr>
                </a:solidFill>
              </a:defRPr>
            </a:lvl1pPr>
          </a:lstStyle>
          <a:p>
            <a:pPr lvl="0"/>
            <a:r>
              <a:rPr lang="en-US"/>
              <a:t>Click to edit copy </a:t>
            </a:r>
          </a:p>
        </p:txBody>
      </p:sp>
      <p:sp>
        <p:nvSpPr>
          <p:cNvPr id="13" name="Content Placeholder 12"/>
          <p:cNvSpPr>
            <a:spLocks noGrp="1"/>
          </p:cNvSpPr>
          <p:nvPr>
            <p:ph sz="quarter" idx="19" hasCustomPrompt="1"/>
          </p:nvPr>
        </p:nvSpPr>
        <p:spPr>
          <a:xfrm>
            <a:off x="1117600" y="2133600"/>
            <a:ext cx="2336800" cy="1524000"/>
          </a:xfrm>
        </p:spPr>
        <p:txBody>
          <a:bodyPr>
            <a:normAutofit/>
          </a:bodyPr>
          <a:lstStyle>
            <a:lvl1pPr marL="0" indent="0">
              <a:buNone/>
              <a:defRPr sz="1600" b="1">
                <a:solidFill>
                  <a:schemeClr val="bg1"/>
                </a:solidFill>
              </a:defRPr>
            </a:lvl1pPr>
            <a:lvl2pPr>
              <a:defRPr>
                <a:solidFill>
                  <a:schemeClr val="bg1"/>
                </a:solidFill>
              </a:defRPr>
            </a:lvl2pPr>
          </a:lstStyle>
          <a:p>
            <a:pPr lvl="0"/>
            <a:r>
              <a:rPr lang="en-US"/>
              <a:t>Click to edit copy</a:t>
            </a:r>
          </a:p>
        </p:txBody>
      </p:sp>
      <p:sp>
        <p:nvSpPr>
          <p:cNvPr id="14" name="Content Placeholder 12"/>
          <p:cNvSpPr>
            <a:spLocks noGrp="1"/>
          </p:cNvSpPr>
          <p:nvPr>
            <p:ph sz="quarter" idx="20" hasCustomPrompt="1"/>
          </p:nvPr>
        </p:nvSpPr>
        <p:spPr>
          <a:xfrm>
            <a:off x="4978400" y="2133600"/>
            <a:ext cx="2336800" cy="1524000"/>
          </a:xfrm>
        </p:spPr>
        <p:txBody>
          <a:bodyPr>
            <a:normAutofit/>
          </a:bodyPr>
          <a:lstStyle>
            <a:lvl1pPr marL="0" indent="0">
              <a:buNone/>
              <a:defRPr sz="1600" b="1">
                <a:solidFill>
                  <a:schemeClr val="bg1"/>
                </a:solidFill>
              </a:defRPr>
            </a:lvl1pPr>
            <a:lvl2pPr>
              <a:defRPr>
                <a:solidFill>
                  <a:schemeClr val="bg1"/>
                </a:solidFill>
              </a:defRPr>
            </a:lvl2pPr>
          </a:lstStyle>
          <a:p>
            <a:pPr lvl="0"/>
            <a:r>
              <a:rPr lang="en-US"/>
              <a:t>Click to edit copy</a:t>
            </a:r>
          </a:p>
        </p:txBody>
      </p:sp>
      <p:sp>
        <p:nvSpPr>
          <p:cNvPr id="15" name="Content Placeholder 12"/>
          <p:cNvSpPr>
            <a:spLocks noGrp="1"/>
          </p:cNvSpPr>
          <p:nvPr>
            <p:ph sz="quarter" idx="21" hasCustomPrompt="1"/>
          </p:nvPr>
        </p:nvSpPr>
        <p:spPr>
          <a:xfrm>
            <a:off x="8940800" y="2133600"/>
            <a:ext cx="2336800" cy="1524000"/>
          </a:xfrm>
        </p:spPr>
        <p:txBody>
          <a:bodyPr>
            <a:normAutofit/>
          </a:bodyPr>
          <a:lstStyle>
            <a:lvl1pPr marL="0" indent="0">
              <a:buNone/>
              <a:defRPr sz="1600" b="1">
                <a:solidFill>
                  <a:schemeClr val="bg1"/>
                </a:solidFill>
              </a:defRPr>
            </a:lvl1pPr>
            <a:lvl2pPr>
              <a:defRPr>
                <a:solidFill>
                  <a:schemeClr val="bg1"/>
                </a:solidFill>
              </a:defRPr>
            </a:lvl2pPr>
          </a:lstStyle>
          <a:p>
            <a:pPr lvl="0"/>
            <a:r>
              <a:rPr lang="en-US"/>
              <a:t>Click to edit copy</a:t>
            </a: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0007" y="6096001"/>
            <a:ext cx="2622387" cy="665683"/>
          </a:xfrm>
          <a:prstGeom prst="rect">
            <a:avLst/>
          </a:prstGeom>
        </p:spPr>
      </p:pic>
      <p:sp>
        <p:nvSpPr>
          <p:cNvPr id="19" name="Text Placeholder 4"/>
          <p:cNvSpPr>
            <a:spLocks noGrp="1"/>
          </p:cNvSpPr>
          <p:nvPr>
            <p:ph type="body" sz="quarter" idx="15" hasCustomPrompt="1"/>
          </p:nvPr>
        </p:nvSpPr>
        <p:spPr>
          <a:xfrm>
            <a:off x="609600" y="381000"/>
            <a:ext cx="10871200" cy="1066800"/>
          </a:xfrm>
        </p:spPr>
        <p:txBody>
          <a:bodyPr>
            <a:normAutofit/>
          </a:bodyPr>
          <a:lstStyle>
            <a:lvl1pPr marL="0" indent="0">
              <a:buNone/>
              <a:defRPr sz="3600" b="1">
                <a:solidFill>
                  <a:schemeClr val="tx2"/>
                </a:solidFill>
              </a:defRPr>
            </a:lvl1pPr>
          </a:lstStyle>
          <a:p>
            <a:pPr lvl="0"/>
            <a:r>
              <a:rPr lang="en-US"/>
              <a:t>Click to edit header</a:t>
            </a:r>
          </a:p>
        </p:txBody>
      </p:sp>
    </p:spTree>
    <p:extLst>
      <p:ext uri="{BB962C8B-B14F-4D97-AF65-F5344CB8AC3E}">
        <p14:creationId xmlns:p14="http://schemas.microsoft.com/office/powerpoint/2010/main" val="25981068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0007" y="6096001"/>
            <a:ext cx="2622387" cy="665683"/>
          </a:xfrm>
          <a:prstGeom prst="rect">
            <a:avLst/>
          </a:prstGeom>
        </p:spPr>
      </p:pic>
      <p:sp>
        <p:nvSpPr>
          <p:cNvPr id="6" name="Text Placeholder 4"/>
          <p:cNvSpPr>
            <a:spLocks noGrp="1"/>
          </p:cNvSpPr>
          <p:nvPr>
            <p:ph type="body" sz="quarter" idx="15" hasCustomPrompt="1"/>
          </p:nvPr>
        </p:nvSpPr>
        <p:spPr>
          <a:xfrm>
            <a:off x="609600" y="381000"/>
            <a:ext cx="10871200" cy="1066800"/>
          </a:xfrm>
        </p:spPr>
        <p:txBody>
          <a:bodyPr>
            <a:normAutofit/>
          </a:bodyPr>
          <a:lstStyle>
            <a:lvl1pPr marL="0" indent="0">
              <a:buNone/>
              <a:defRPr sz="3600" b="1">
                <a:solidFill>
                  <a:schemeClr val="tx2"/>
                </a:solidFill>
              </a:defRPr>
            </a:lvl1pPr>
          </a:lstStyle>
          <a:p>
            <a:pPr lvl="0"/>
            <a:r>
              <a:rPr lang="en-US"/>
              <a:t>Click to edit header</a:t>
            </a:r>
          </a:p>
        </p:txBody>
      </p:sp>
    </p:spTree>
    <p:extLst>
      <p:ext uri="{BB962C8B-B14F-4D97-AF65-F5344CB8AC3E}">
        <p14:creationId xmlns:p14="http://schemas.microsoft.com/office/powerpoint/2010/main" val="40434429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0007" y="6096001"/>
            <a:ext cx="2622387" cy="665683"/>
          </a:xfrm>
          <a:prstGeom prst="rect">
            <a:avLst/>
          </a:prstGeom>
        </p:spPr>
      </p:pic>
      <p:sp>
        <p:nvSpPr>
          <p:cNvPr id="8" name="Text Placeholder 4"/>
          <p:cNvSpPr>
            <a:spLocks noGrp="1"/>
          </p:cNvSpPr>
          <p:nvPr>
            <p:ph type="body" sz="quarter" idx="15" hasCustomPrompt="1"/>
          </p:nvPr>
        </p:nvSpPr>
        <p:spPr>
          <a:xfrm>
            <a:off x="609600" y="381000"/>
            <a:ext cx="10871200" cy="1066800"/>
          </a:xfrm>
        </p:spPr>
        <p:txBody>
          <a:bodyPr>
            <a:normAutofit/>
          </a:bodyPr>
          <a:lstStyle>
            <a:lvl1pPr marL="0" indent="0">
              <a:buNone/>
              <a:defRPr sz="3600" b="1">
                <a:solidFill>
                  <a:schemeClr val="tx2"/>
                </a:solidFill>
              </a:defRPr>
            </a:lvl1pPr>
          </a:lstStyle>
          <a:p>
            <a:pPr lvl="0"/>
            <a:r>
              <a:rPr lang="en-US"/>
              <a:t>Click to edit header</a:t>
            </a:r>
          </a:p>
        </p:txBody>
      </p:sp>
    </p:spTree>
    <p:extLst>
      <p:ext uri="{BB962C8B-B14F-4D97-AF65-F5344CB8AC3E}">
        <p14:creationId xmlns:p14="http://schemas.microsoft.com/office/powerpoint/2010/main" val="6259659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Column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0007" y="6096001"/>
            <a:ext cx="2622387" cy="665683"/>
          </a:xfrm>
          <a:prstGeom prst="rect">
            <a:avLst/>
          </a:prstGeom>
        </p:spPr>
      </p:pic>
      <p:sp>
        <p:nvSpPr>
          <p:cNvPr id="10" name="Text Placeholder 4"/>
          <p:cNvSpPr>
            <a:spLocks noGrp="1"/>
          </p:cNvSpPr>
          <p:nvPr>
            <p:ph type="body" sz="quarter" idx="15" hasCustomPrompt="1"/>
          </p:nvPr>
        </p:nvSpPr>
        <p:spPr>
          <a:xfrm>
            <a:off x="609600" y="381000"/>
            <a:ext cx="10871200" cy="1066800"/>
          </a:xfrm>
        </p:spPr>
        <p:txBody>
          <a:bodyPr>
            <a:normAutofit/>
          </a:bodyPr>
          <a:lstStyle>
            <a:lvl1pPr marL="0" indent="0">
              <a:buNone/>
              <a:defRPr sz="3600" b="1">
                <a:solidFill>
                  <a:schemeClr val="tx2"/>
                </a:solidFill>
              </a:defRPr>
            </a:lvl1pPr>
          </a:lstStyle>
          <a:p>
            <a:pPr lvl="0"/>
            <a:r>
              <a:rPr lang="en-US"/>
              <a:t>Click to edit header</a:t>
            </a:r>
          </a:p>
        </p:txBody>
      </p:sp>
    </p:spTree>
    <p:extLst>
      <p:ext uri="{BB962C8B-B14F-4D97-AF65-F5344CB8AC3E}">
        <p14:creationId xmlns:p14="http://schemas.microsoft.com/office/powerpoint/2010/main" val="13545173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8000" y="2819400"/>
            <a:ext cx="10972800" cy="1143000"/>
          </a:xfrm>
        </p:spPr>
        <p:txBody>
          <a:bodyPr/>
          <a:lstStyle>
            <a:lvl1pPr algn="l">
              <a:defRPr/>
            </a:lvl1pPr>
          </a:lstStyle>
          <a:p>
            <a:r>
              <a:rPr lang="en-US"/>
              <a:t>Click to edit Section Title Page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400" y="6096001"/>
            <a:ext cx="2641600" cy="665683"/>
          </a:xfrm>
          <a:prstGeom prst="rect">
            <a:avLst/>
          </a:prstGeom>
        </p:spPr>
      </p:pic>
    </p:spTree>
    <p:extLst>
      <p:ext uri="{BB962C8B-B14F-4D97-AF65-F5344CB8AC3E}">
        <p14:creationId xmlns:p14="http://schemas.microsoft.com/office/powerpoint/2010/main" val="17172049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971800"/>
            <a:ext cx="8534400" cy="1447800"/>
          </a:xfrm>
        </p:spPr>
        <p:txBody>
          <a:bodyPr anchor="t"/>
          <a:lstStyle>
            <a:lvl1pPr algn="l">
              <a:defRPr sz="4000" b="1" cap="all">
                <a:solidFill>
                  <a:srgbClr val="0C2340"/>
                </a:solidFill>
              </a:defRPr>
            </a:lvl1pPr>
          </a:lstStyle>
          <a:p>
            <a:r>
              <a:rPr lang="en-US"/>
              <a:t>Click to edit SECTION title PAGE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296" y="304800"/>
            <a:ext cx="4673035" cy="1981200"/>
          </a:xfrm>
          <a:prstGeom prst="rect">
            <a:avLst/>
          </a:prstGeom>
        </p:spPr>
      </p:pic>
    </p:spTree>
    <p:extLst>
      <p:ext uri="{BB962C8B-B14F-4D97-AF65-F5344CB8AC3E}">
        <p14:creationId xmlns:p14="http://schemas.microsoft.com/office/powerpoint/2010/main" val="25546936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ata Point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1200" y="2057400"/>
            <a:ext cx="8432800" cy="1752600"/>
          </a:xfrm>
        </p:spPr>
        <p:txBody>
          <a:bodyPr anchor="t">
            <a:noAutofit/>
          </a:bodyPr>
          <a:lstStyle>
            <a:lvl1pPr algn="l">
              <a:defRPr sz="6000" b="1" cap="all" baseline="0">
                <a:solidFill>
                  <a:srgbClr val="0C2340"/>
                </a:solidFill>
              </a:defRPr>
            </a:lvl1pPr>
          </a:lstStyle>
          <a:p>
            <a:r>
              <a:rPr lang="en-US"/>
              <a:t>Click to edit DATA POINT</a:t>
            </a:r>
          </a:p>
        </p:txBody>
      </p:sp>
      <p:sp>
        <p:nvSpPr>
          <p:cNvPr id="3" name="Text Placeholder 2"/>
          <p:cNvSpPr>
            <a:spLocks noGrp="1"/>
          </p:cNvSpPr>
          <p:nvPr>
            <p:ph type="body" idx="1" hasCustomPrompt="1"/>
          </p:nvPr>
        </p:nvSpPr>
        <p:spPr>
          <a:xfrm>
            <a:off x="609600" y="533402"/>
            <a:ext cx="4876800" cy="609599"/>
          </a:xfrm>
        </p:spPr>
        <p:txBody>
          <a:bodyPr anchor="b">
            <a:normAutofit/>
          </a:bodyPr>
          <a:lstStyle>
            <a:lvl1pPr marL="0" indent="0" algn="l">
              <a:buNone/>
              <a:defRPr sz="1400" b="1" cap="all" baseline="0">
                <a:solidFill>
                  <a:srgbClr val="0C23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SECTION TITLE </a:t>
            </a:r>
          </a:p>
          <a:p>
            <a:pPr lvl="0"/>
            <a:r>
              <a:rPr lang="en-US"/>
              <a:t>(WHICH can RUN OVER two lines)</a:t>
            </a:r>
          </a:p>
        </p:txBody>
      </p:sp>
      <p:sp>
        <p:nvSpPr>
          <p:cNvPr id="10" name="Text Placeholder 9"/>
          <p:cNvSpPr>
            <a:spLocks noGrp="1"/>
          </p:cNvSpPr>
          <p:nvPr>
            <p:ph type="body" sz="quarter" idx="14" hasCustomPrompt="1"/>
          </p:nvPr>
        </p:nvSpPr>
        <p:spPr>
          <a:xfrm>
            <a:off x="711200" y="3886200"/>
            <a:ext cx="5181600" cy="838200"/>
          </a:xfrm>
        </p:spPr>
        <p:txBody>
          <a:bodyPr>
            <a:normAutofit/>
          </a:bodyPr>
          <a:lstStyle>
            <a:lvl1pPr marL="0" indent="0" algn="l">
              <a:buNone/>
              <a:defRPr sz="2400" b="1">
                <a:solidFill>
                  <a:srgbClr val="ACA39A"/>
                </a:solidFill>
              </a:defRPr>
            </a:lvl1pPr>
          </a:lstStyle>
          <a:p>
            <a:pPr lvl="0"/>
            <a:r>
              <a:rPr lang="en-US"/>
              <a:t>click to edit descriptor text</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400" y="6096001"/>
            <a:ext cx="2641600" cy="665683"/>
          </a:xfrm>
          <a:prstGeom prst="rect">
            <a:avLst/>
          </a:prstGeom>
        </p:spPr>
      </p:pic>
    </p:spTree>
    <p:extLst>
      <p:ext uri="{BB962C8B-B14F-4D97-AF65-F5344CB8AC3E}">
        <p14:creationId xmlns:p14="http://schemas.microsoft.com/office/powerpoint/2010/main" val="14019096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g Ide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286000"/>
            <a:ext cx="10972800" cy="2590800"/>
          </a:xfrm>
        </p:spPr>
        <p:txBody>
          <a:bodyPr>
            <a:normAutofit/>
          </a:bodyPr>
          <a:lstStyle>
            <a:lvl1pPr algn="l">
              <a:defRPr sz="3600" b="0" baseline="0">
                <a:solidFill>
                  <a:srgbClr val="009F4D"/>
                </a:solidFill>
                <a:latin typeface="+mn-lt"/>
              </a:defRPr>
            </a:lvl1pPr>
          </a:lstStyle>
          <a:p>
            <a:br>
              <a:rPr lang="en-US"/>
            </a:br>
            <a:r>
              <a:rPr lang="en-US"/>
              <a:t>Click to edit big idea:</a:t>
            </a:r>
            <a:br>
              <a:rPr lang="en-US"/>
            </a:br>
            <a:r>
              <a:rPr lang="en-US"/>
              <a:t>and copy description</a:t>
            </a:r>
            <a:br>
              <a:rPr lang="en-US"/>
            </a:br>
            <a:br>
              <a:rPr lang="en-US"/>
            </a:br>
            <a:br>
              <a:rPr lang="en-US"/>
            </a:br>
            <a:endParaRPr lang="en-US"/>
          </a:p>
        </p:txBody>
      </p:sp>
      <p:sp>
        <p:nvSpPr>
          <p:cNvPr id="5" name="Text Placeholder 2"/>
          <p:cNvSpPr>
            <a:spLocks noGrp="1"/>
          </p:cNvSpPr>
          <p:nvPr>
            <p:ph type="body" idx="1" hasCustomPrompt="1"/>
          </p:nvPr>
        </p:nvSpPr>
        <p:spPr>
          <a:xfrm>
            <a:off x="609600" y="533402"/>
            <a:ext cx="4876800" cy="609599"/>
          </a:xfrm>
        </p:spPr>
        <p:txBody>
          <a:bodyPr anchor="b">
            <a:normAutofit/>
          </a:bodyPr>
          <a:lstStyle>
            <a:lvl1pPr marL="0" indent="0" algn="l">
              <a:buNone/>
              <a:defRPr sz="1400" b="1" cap="all" baseline="0">
                <a:solidFill>
                  <a:srgbClr val="0C23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SECTION TITLE </a:t>
            </a:r>
          </a:p>
          <a:p>
            <a:pPr lvl="0"/>
            <a:r>
              <a:rPr lang="en-US"/>
              <a:t>(WHICH can RUN OVER two lines)</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400" y="6096001"/>
            <a:ext cx="2641600" cy="665683"/>
          </a:xfrm>
          <a:prstGeom prst="rect">
            <a:avLst/>
          </a:prstGeom>
        </p:spPr>
      </p:pic>
    </p:spTree>
    <p:extLst>
      <p:ext uri="{BB962C8B-B14F-4D97-AF65-F5344CB8AC3E}">
        <p14:creationId xmlns:p14="http://schemas.microsoft.com/office/powerpoint/2010/main" val="22571482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009F4D"/>
              </a:buClr>
              <a:defRPr sz="2800">
                <a:solidFill>
                  <a:srgbClr val="0C2340"/>
                </a:solidFill>
              </a:defRPr>
            </a:lvl1pPr>
            <a:lvl2pPr>
              <a:buClr>
                <a:srgbClr val="009F4D"/>
              </a:buClr>
              <a:defRPr sz="2400">
                <a:solidFill>
                  <a:srgbClr val="0C2340"/>
                </a:solidFill>
              </a:defRPr>
            </a:lvl2pPr>
            <a:lvl3pPr>
              <a:buClr>
                <a:srgbClr val="009F4D"/>
              </a:buClr>
              <a:defRPr sz="2200">
                <a:solidFill>
                  <a:srgbClr val="0C2340"/>
                </a:solidFill>
              </a:defRPr>
            </a:lvl3pPr>
            <a:lvl4pPr>
              <a:buClr>
                <a:srgbClr val="009F4D"/>
              </a:buClr>
              <a:defRPr>
                <a:solidFill>
                  <a:srgbClr val="0C2340"/>
                </a:solidFill>
              </a:defRPr>
            </a:lvl4pPr>
            <a:lvl5pPr marL="2057400" indent="-228600">
              <a:buClr>
                <a:srgbClr val="009F4D"/>
              </a:buClr>
              <a:buFont typeface="Courier New" panose="02070309020205020404" pitchFamily="49" charset="0"/>
              <a:buChar char="o"/>
              <a:defRPr>
                <a:solidFill>
                  <a:srgbClr val="0C23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p:cNvSpPr>
            <a:spLocks noGrp="1"/>
          </p:cNvSpPr>
          <p:nvPr>
            <p:ph type="body" idx="13" hasCustomPrompt="1"/>
          </p:nvPr>
        </p:nvSpPr>
        <p:spPr>
          <a:xfrm>
            <a:off x="609600" y="533402"/>
            <a:ext cx="4876800" cy="609599"/>
          </a:xfrm>
        </p:spPr>
        <p:txBody>
          <a:bodyPr anchor="b">
            <a:normAutofit/>
          </a:bodyPr>
          <a:lstStyle>
            <a:lvl1pPr marL="0" indent="0" algn="l">
              <a:buNone/>
              <a:defRPr sz="1400" b="1" cap="all" baseline="0">
                <a:solidFill>
                  <a:srgbClr val="0C23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SECTION TITLE </a:t>
            </a:r>
          </a:p>
          <a:p>
            <a:pPr lvl="0"/>
            <a:r>
              <a:rPr lang="en-US"/>
              <a:t>(WHICH can RUN OVER two lines)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400" y="6096001"/>
            <a:ext cx="2641600" cy="665683"/>
          </a:xfrm>
          <a:prstGeom prst="rect">
            <a:avLst/>
          </a:prstGeom>
        </p:spPr>
      </p:pic>
    </p:spTree>
    <p:extLst>
      <p:ext uri="{BB962C8B-B14F-4D97-AF65-F5344CB8AC3E}">
        <p14:creationId xmlns:p14="http://schemas.microsoft.com/office/powerpoint/2010/main" val="1748948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6816A-836B-4DB2-B516-6A39406896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104BA9-79EC-4499-BCC8-2126FF73C6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70C145-39E6-4DEE-8AA3-10B61A8C8BB8}"/>
              </a:ext>
            </a:extLst>
          </p:cNvPr>
          <p:cNvSpPr>
            <a:spLocks noGrp="1"/>
          </p:cNvSpPr>
          <p:nvPr>
            <p:ph type="dt" sz="half" idx="10"/>
          </p:nvPr>
        </p:nvSpPr>
        <p:spPr/>
        <p:txBody>
          <a:bodyPr/>
          <a:lstStyle/>
          <a:p>
            <a:fld id="{294413EA-73F6-4EA3-BDC9-22A2AEE7376D}" type="datetimeFigureOut">
              <a:rPr lang="en-US" smtClean="0"/>
              <a:t>2/27/2026</a:t>
            </a:fld>
            <a:endParaRPr lang="en-US"/>
          </a:p>
        </p:txBody>
      </p:sp>
      <p:sp>
        <p:nvSpPr>
          <p:cNvPr id="5" name="Footer Placeholder 4">
            <a:extLst>
              <a:ext uri="{FF2B5EF4-FFF2-40B4-BE49-F238E27FC236}">
                <a16:creationId xmlns:a16="http://schemas.microsoft.com/office/drawing/2014/main" id="{9948DB98-B10A-4CC4-A965-CAD03D829F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8633F8-CAE2-4337-A5FA-9287B9E4FE2E}"/>
              </a:ext>
            </a:extLst>
          </p:cNvPr>
          <p:cNvSpPr>
            <a:spLocks noGrp="1"/>
          </p:cNvSpPr>
          <p:nvPr>
            <p:ph type="sldNum" sz="quarter" idx="12"/>
          </p:nvPr>
        </p:nvSpPr>
        <p:spPr/>
        <p:txBody>
          <a:bodyPr/>
          <a:lstStyle/>
          <a:p>
            <a:fld id="{FAC270C9-A962-4BD3-AFBB-05B780D5ED3C}" type="slidenum">
              <a:rPr lang="en-US" smtClean="0"/>
              <a:t>‹#›</a:t>
            </a:fld>
            <a:endParaRPr lang="en-US"/>
          </a:p>
        </p:txBody>
      </p:sp>
    </p:spTree>
    <p:extLst>
      <p:ext uri="{BB962C8B-B14F-4D97-AF65-F5344CB8AC3E}">
        <p14:creationId xmlns:p14="http://schemas.microsoft.com/office/powerpoint/2010/main" val="36270937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11200" y="1752600"/>
            <a:ext cx="5283200" cy="3657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 Placeholder 2"/>
          <p:cNvSpPr>
            <a:spLocks noGrp="1"/>
          </p:cNvSpPr>
          <p:nvPr>
            <p:ph type="body" idx="13" hasCustomPrompt="1"/>
          </p:nvPr>
        </p:nvSpPr>
        <p:spPr>
          <a:xfrm>
            <a:off x="609600" y="533402"/>
            <a:ext cx="4876800" cy="609599"/>
          </a:xfrm>
        </p:spPr>
        <p:txBody>
          <a:bodyPr anchor="b">
            <a:normAutofit/>
          </a:bodyPr>
          <a:lstStyle>
            <a:lvl1pPr marL="0" indent="0" algn="l">
              <a:buNone/>
              <a:defRPr sz="1400" b="1" cap="all" baseline="0">
                <a:solidFill>
                  <a:srgbClr val="0C23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SECTION TITLE </a:t>
            </a:r>
          </a:p>
          <a:p>
            <a:pPr lvl="0"/>
            <a:r>
              <a:rPr lang="en-US"/>
              <a:t>(WHICH can RUN OVER two lines)</a:t>
            </a:r>
          </a:p>
        </p:txBody>
      </p:sp>
      <p:sp>
        <p:nvSpPr>
          <p:cNvPr id="10" name="Content Placeholder 9"/>
          <p:cNvSpPr>
            <a:spLocks noGrp="1"/>
          </p:cNvSpPr>
          <p:nvPr>
            <p:ph sz="quarter" idx="14" hasCustomPrompt="1"/>
          </p:nvPr>
        </p:nvSpPr>
        <p:spPr>
          <a:xfrm>
            <a:off x="6604000" y="2133600"/>
            <a:ext cx="4470400" cy="2895600"/>
          </a:xfrm>
        </p:spPr>
        <p:txBody>
          <a:bodyPr>
            <a:normAutofit/>
          </a:bodyPr>
          <a:lstStyle>
            <a:lvl1pPr marL="0" indent="0">
              <a:buNone/>
              <a:defRPr sz="2000" baseline="0"/>
            </a:lvl1pPr>
          </a:lstStyle>
          <a:p>
            <a:pPr lvl="0"/>
            <a:r>
              <a:rPr lang="en-US"/>
              <a:t>Click to edit single column copy layout text</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400" y="6096001"/>
            <a:ext cx="2641600" cy="665683"/>
          </a:xfrm>
          <a:prstGeom prst="rect">
            <a:avLst/>
          </a:prstGeom>
        </p:spPr>
      </p:pic>
    </p:spTree>
    <p:extLst>
      <p:ext uri="{BB962C8B-B14F-4D97-AF65-F5344CB8AC3E}">
        <p14:creationId xmlns:p14="http://schemas.microsoft.com/office/powerpoint/2010/main" val="25530763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rt Page">
    <p:spTree>
      <p:nvGrpSpPr>
        <p:cNvPr id="1" name=""/>
        <p:cNvGrpSpPr/>
        <p:nvPr/>
      </p:nvGrpSpPr>
      <p:grpSpPr>
        <a:xfrm>
          <a:off x="0" y="0"/>
          <a:ext cx="0" cy="0"/>
          <a:chOff x="0" y="0"/>
          <a:chExt cx="0" cy="0"/>
        </a:xfrm>
      </p:grpSpPr>
      <p:sp>
        <p:nvSpPr>
          <p:cNvPr id="6" name="Chart Placeholder 5"/>
          <p:cNvSpPr>
            <a:spLocks noGrp="1"/>
          </p:cNvSpPr>
          <p:nvPr>
            <p:ph type="chart" sz="quarter" idx="12"/>
          </p:nvPr>
        </p:nvSpPr>
        <p:spPr>
          <a:xfrm>
            <a:off x="609600" y="1524000"/>
            <a:ext cx="10261600" cy="3505200"/>
          </a:xfrm>
        </p:spPr>
        <p:txBody>
          <a:bodyPr/>
          <a:lstStyle/>
          <a:p>
            <a:r>
              <a:rPr lang="en-US"/>
              <a:t>Click icon to add chart</a:t>
            </a:r>
          </a:p>
        </p:txBody>
      </p:sp>
      <p:sp>
        <p:nvSpPr>
          <p:cNvPr id="9" name="Text Placeholder 2"/>
          <p:cNvSpPr>
            <a:spLocks noGrp="1"/>
          </p:cNvSpPr>
          <p:nvPr>
            <p:ph type="body" idx="13" hasCustomPrompt="1"/>
          </p:nvPr>
        </p:nvSpPr>
        <p:spPr>
          <a:xfrm>
            <a:off x="609600" y="533402"/>
            <a:ext cx="4876800" cy="609599"/>
          </a:xfrm>
        </p:spPr>
        <p:txBody>
          <a:bodyPr anchor="b">
            <a:normAutofit/>
          </a:bodyPr>
          <a:lstStyle>
            <a:lvl1pPr marL="0" indent="0" algn="l">
              <a:buNone/>
              <a:defRPr sz="1400" b="1" cap="all" baseline="0">
                <a:solidFill>
                  <a:srgbClr val="0C23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SECTION TITLE </a:t>
            </a:r>
          </a:p>
          <a:p>
            <a:pPr lvl="0"/>
            <a:r>
              <a:rPr lang="en-US"/>
              <a:t>(WHICH can RUN OVER two lines)</a:t>
            </a:r>
          </a:p>
        </p:txBody>
      </p:sp>
      <p:sp>
        <p:nvSpPr>
          <p:cNvPr id="11" name="Text Placeholder 10"/>
          <p:cNvSpPr>
            <a:spLocks noGrp="1"/>
          </p:cNvSpPr>
          <p:nvPr>
            <p:ph type="body" sz="quarter" idx="14" hasCustomPrompt="1"/>
          </p:nvPr>
        </p:nvSpPr>
        <p:spPr>
          <a:xfrm>
            <a:off x="609600" y="5257800"/>
            <a:ext cx="8331200" cy="762000"/>
          </a:xfrm>
        </p:spPr>
        <p:txBody>
          <a:bodyPr>
            <a:normAutofit/>
          </a:bodyPr>
          <a:lstStyle>
            <a:lvl1pPr marL="0" indent="0" algn="l">
              <a:buNone/>
              <a:defRPr sz="2800" b="1">
                <a:solidFill>
                  <a:srgbClr val="ACA39A"/>
                </a:solidFill>
              </a:defRPr>
            </a:lvl1pPr>
          </a:lstStyle>
          <a:p>
            <a:pPr lvl="0"/>
            <a:r>
              <a:rPr lang="en-US"/>
              <a:t>Click to edit descriptor caption</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400" y="6096001"/>
            <a:ext cx="2641600" cy="665683"/>
          </a:xfrm>
          <a:prstGeom prst="rect">
            <a:avLst/>
          </a:prstGeom>
        </p:spPr>
      </p:pic>
    </p:spTree>
    <p:extLst>
      <p:ext uri="{BB962C8B-B14F-4D97-AF65-F5344CB8AC3E}">
        <p14:creationId xmlns:p14="http://schemas.microsoft.com/office/powerpoint/2010/main" val="28214063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charts page">
    <p:spTree>
      <p:nvGrpSpPr>
        <p:cNvPr id="1" name=""/>
        <p:cNvGrpSpPr/>
        <p:nvPr/>
      </p:nvGrpSpPr>
      <p:grpSpPr>
        <a:xfrm>
          <a:off x="0" y="0"/>
          <a:ext cx="0" cy="0"/>
          <a:chOff x="0" y="0"/>
          <a:chExt cx="0" cy="0"/>
        </a:xfrm>
      </p:grpSpPr>
      <p:sp>
        <p:nvSpPr>
          <p:cNvPr id="6" name="Chart Placeholder 5"/>
          <p:cNvSpPr>
            <a:spLocks noGrp="1"/>
          </p:cNvSpPr>
          <p:nvPr>
            <p:ph type="chart" sz="quarter" idx="12"/>
          </p:nvPr>
        </p:nvSpPr>
        <p:spPr>
          <a:xfrm>
            <a:off x="711200" y="2133600"/>
            <a:ext cx="2641600" cy="2057400"/>
          </a:xfrm>
        </p:spPr>
        <p:txBody>
          <a:bodyPr/>
          <a:lstStyle/>
          <a:p>
            <a:r>
              <a:rPr lang="en-US"/>
              <a:t>Click icon to add chart</a:t>
            </a: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73600" y="2206626"/>
            <a:ext cx="2641600" cy="206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hart Placeholder 5"/>
          <p:cNvSpPr>
            <a:spLocks noGrp="1"/>
          </p:cNvSpPr>
          <p:nvPr>
            <p:ph type="chart" sz="quarter" idx="13"/>
          </p:nvPr>
        </p:nvSpPr>
        <p:spPr>
          <a:xfrm>
            <a:off x="4775200" y="2133600"/>
            <a:ext cx="2641600" cy="2057400"/>
          </a:xfrm>
        </p:spPr>
        <p:txBody>
          <a:bodyPr/>
          <a:lstStyle/>
          <a:p>
            <a:r>
              <a:rPr lang="en-US"/>
              <a:t>Click icon to add chart</a:t>
            </a:r>
          </a:p>
        </p:txBody>
      </p:sp>
      <p:sp>
        <p:nvSpPr>
          <p:cNvPr id="9" name="Chart Placeholder 5"/>
          <p:cNvSpPr>
            <a:spLocks noGrp="1"/>
          </p:cNvSpPr>
          <p:nvPr>
            <p:ph type="chart" sz="quarter" idx="14"/>
          </p:nvPr>
        </p:nvSpPr>
        <p:spPr>
          <a:xfrm>
            <a:off x="8940800" y="2133600"/>
            <a:ext cx="2641600" cy="2057400"/>
          </a:xfrm>
        </p:spPr>
        <p:txBody>
          <a:bodyPr/>
          <a:lstStyle/>
          <a:p>
            <a:r>
              <a:rPr lang="en-US"/>
              <a:t>Click icon to add chart</a:t>
            </a:r>
          </a:p>
        </p:txBody>
      </p:sp>
      <p:sp>
        <p:nvSpPr>
          <p:cNvPr id="10" name="Text Placeholder 2"/>
          <p:cNvSpPr>
            <a:spLocks noGrp="1"/>
          </p:cNvSpPr>
          <p:nvPr>
            <p:ph type="body" idx="15" hasCustomPrompt="1"/>
          </p:nvPr>
        </p:nvSpPr>
        <p:spPr>
          <a:xfrm>
            <a:off x="609600" y="533402"/>
            <a:ext cx="4876800" cy="609599"/>
          </a:xfrm>
        </p:spPr>
        <p:txBody>
          <a:bodyPr anchor="b">
            <a:normAutofit/>
          </a:bodyPr>
          <a:lstStyle>
            <a:lvl1pPr marL="0" indent="0" algn="l">
              <a:buNone/>
              <a:defRPr sz="1400" b="1" cap="all" baseline="0">
                <a:solidFill>
                  <a:srgbClr val="0C23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SECTION TITLE </a:t>
            </a:r>
          </a:p>
          <a:p>
            <a:pPr lvl="0"/>
            <a:r>
              <a:rPr lang="en-US"/>
              <a:t>(WHICH can RUN OVER two lines)</a:t>
            </a:r>
          </a:p>
        </p:txBody>
      </p:sp>
      <p:sp>
        <p:nvSpPr>
          <p:cNvPr id="11" name="Text Placeholder 10"/>
          <p:cNvSpPr>
            <a:spLocks noGrp="1"/>
          </p:cNvSpPr>
          <p:nvPr>
            <p:ph type="body" sz="quarter" idx="16" hasCustomPrompt="1"/>
          </p:nvPr>
        </p:nvSpPr>
        <p:spPr>
          <a:xfrm>
            <a:off x="711200" y="4419600"/>
            <a:ext cx="2641600" cy="1447800"/>
          </a:xfrm>
        </p:spPr>
        <p:txBody>
          <a:bodyPr>
            <a:normAutofit/>
          </a:bodyPr>
          <a:lstStyle>
            <a:lvl1pPr marL="0" indent="0">
              <a:buNone/>
              <a:defRPr sz="1600">
                <a:solidFill>
                  <a:srgbClr val="ACA39A"/>
                </a:solidFill>
              </a:defRPr>
            </a:lvl1pPr>
          </a:lstStyle>
          <a:p>
            <a:pPr lvl="0"/>
            <a:r>
              <a:rPr lang="en-US"/>
              <a:t>Click to edit copy </a:t>
            </a:r>
          </a:p>
        </p:txBody>
      </p:sp>
      <p:sp>
        <p:nvSpPr>
          <p:cNvPr id="13" name="Text Placeholder 10"/>
          <p:cNvSpPr>
            <a:spLocks noGrp="1"/>
          </p:cNvSpPr>
          <p:nvPr>
            <p:ph type="body" sz="quarter" idx="17" hasCustomPrompt="1"/>
          </p:nvPr>
        </p:nvSpPr>
        <p:spPr>
          <a:xfrm>
            <a:off x="4876800" y="4419600"/>
            <a:ext cx="2641600" cy="1447800"/>
          </a:xfrm>
        </p:spPr>
        <p:txBody>
          <a:bodyPr>
            <a:normAutofit/>
          </a:bodyPr>
          <a:lstStyle>
            <a:lvl1pPr marL="0" indent="0">
              <a:buNone/>
              <a:defRPr sz="1600">
                <a:solidFill>
                  <a:srgbClr val="ACA39A"/>
                </a:solidFill>
              </a:defRPr>
            </a:lvl1pPr>
          </a:lstStyle>
          <a:p>
            <a:pPr lvl="0"/>
            <a:r>
              <a:rPr lang="en-US"/>
              <a:t>Click to edit copy </a:t>
            </a:r>
          </a:p>
        </p:txBody>
      </p:sp>
      <p:sp>
        <p:nvSpPr>
          <p:cNvPr id="14" name="Text Placeholder 10"/>
          <p:cNvSpPr>
            <a:spLocks noGrp="1"/>
          </p:cNvSpPr>
          <p:nvPr>
            <p:ph type="body" sz="quarter" idx="18" hasCustomPrompt="1"/>
          </p:nvPr>
        </p:nvSpPr>
        <p:spPr>
          <a:xfrm>
            <a:off x="8940800" y="4419600"/>
            <a:ext cx="2641600" cy="1447800"/>
          </a:xfrm>
        </p:spPr>
        <p:txBody>
          <a:bodyPr>
            <a:normAutofit/>
          </a:bodyPr>
          <a:lstStyle>
            <a:lvl1pPr marL="0" indent="0">
              <a:buNone/>
              <a:defRPr sz="1600">
                <a:solidFill>
                  <a:srgbClr val="ACA39A"/>
                </a:solidFill>
              </a:defRPr>
            </a:lvl1pPr>
          </a:lstStyle>
          <a:p>
            <a:pPr lvl="0"/>
            <a:r>
              <a:rPr lang="en-US"/>
              <a:t>Click to edit copy </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50400" y="6096001"/>
            <a:ext cx="2641600" cy="665683"/>
          </a:xfrm>
          <a:prstGeom prst="rect">
            <a:avLst/>
          </a:prstGeom>
        </p:spPr>
      </p:pic>
    </p:spTree>
    <p:extLst>
      <p:ext uri="{BB962C8B-B14F-4D97-AF65-F5344CB8AC3E}">
        <p14:creationId xmlns:p14="http://schemas.microsoft.com/office/powerpoint/2010/main" val="25061363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Points Page">
    <p:spTree>
      <p:nvGrpSpPr>
        <p:cNvPr id="1" name=""/>
        <p:cNvGrpSpPr/>
        <p:nvPr/>
      </p:nvGrpSpPr>
      <p:grpSpPr>
        <a:xfrm>
          <a:off x="0" y="0"/>
          <a:ext cx="0" cy="0"/>
          <a:chOff x="0" y="0"/>
          <a:chExt cx="0" cy="0"/>
        </a:xfrm>
      </p:grpSpPr>
      <p:sp>
        <p:nvSpPr>
          <p:cNvPr id="5" name="Oval 4"/>
          <p:cNvSpPr/>
          <p:nvPr userDrawn="1"/>
        </p:nvSpPr>
        <p:spPr>
          <a:xfrm>
            <a:off x="711200" y="1676400"/>
            <a:ext cx="3149600" cy="2286000"/>
          </a:xfrm>
          <a:prstGeom prst="ellipse">
            <a:avLst/>
          </a:prstGeom>
          <a:solidFill>
            <a:srgbClr val="0C23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Oval 5"/>
          <p:cNvSpPr/>
          <p:nvPr userDrawn="1"/>
        </p:nvSpPr>
        <p:spPr>
          <a:xfrm>
            <a:off x="4572000" y="1752600"/>
            <a:ext cx="3149600" cy="2286000"/>
          </a:xfrm>
          <a:prstGeom prst="ellipse">
            <a:avLst/>
          </a:prstGeom>
          <a:solidFill>
            <a:srgbClr val="0C23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Oval 6"/>
          <p:cNvSpPr/>
          <p:nvPr userDrawn="1"/>
        </p:nvSpPr>
        <p:spPr>
          <a:xfrm>
            <a:off x="8534400" y="1752600"/>
            <a:ext cx="3149600" cy="2286000"/>
          </a:xfrm>
          <a:prstGeom prst="ellipse">
            <a:avLst/>
          </a:prstGeom>
          <a:solidFill>
            <a:srgbClr val="0C23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 Placeholder 2"/>
          <p:cNvSpPr>
            <a:spLocks noGrp="1"/>
          </p:cNvSpPr>
          <p:nvPr>
            <p:ph type="body" idx="15" hasCustomPrompt="1"/>
          </p:nvPr>
        </p:nvSpPr>
        <p:spPr>
          <a:xfrm>
            <a:off x="609600" y="533402"/>
            <a:ext cx="4876800" cy="609599"/>
          </a:xfrm>
        </p:spPr>
        <p:txBody>
          <a:bodyPr anchor="b">
            <a:normAutofit/>
          </a:bodyPr>
          <a:lstStyle>
            <a:lvl1pPr marL="0" indent="0" algn="l">
              <a:buNone/>
              <a:defRPr sz="1400" b="1" cap="all" baseline="0">
                <a:solidFill>
                  <a:srgbClr val="0C23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SECTION TITLE </a:t>
            </a:r>
          </a:p>
          <a:p>
            <a:pPr lvl="0"/>
            <a:r>
              <a:rPr lang="en-US"/>
              <a:t>(WHICH can RUN OVER two lines)</a:t>
            </a:r>
          </a:p>
        </p:txBody>
      </p:sp>
      <p:sp>
        <p:nvSpPr>
          <p:cNvPr id="9" name="Text Placeholder 10"/>
          <p:cNvSpPr>
            <a:spLocks noGrp="1"/>
          </p:cNvSpPr>
          <p:nvPr>
            <p:ph type="body" sz="quarter" idx="16" hasCustomPrompt="1"/>
          </p:nvPr>
        </p:nvSpPr>
        <p:spPr>
          <a:xfrm>
            <a:off x="8788400" y="4419600"/>
            <a:ext cx="2641600" cy="1447800"/>
          </a:xfrm>
        </p:spPr>
        <p:txBody>
          <a:bodyPr>
            <a:normAutofit/>
          </a:bodyPr>
          <a:lstStyle>
            <a:lvl1pPr marL="0" indent="0">
              <a:buNone/>
              <a:defRPr sz="1600">
                <a:solidFill>
                  <a:srgbClr val="ACA39A"/>
                </a:solidFill>
              </a:defRPr>
            </a:lvl1pPr>
          </a:lstStyle>
          <a:p>
            <a:pPr lvl="0"/>
            <a:r>
              <a:rPr lang="en-US"/>
              <a:t>Click to edit copy </a:t>
            </a:r>
          </a:p>
        </p:txBody>
      </p:sp>
      <p:sp>
        <p:nvSpPr>
          <p:cNvPr id="10" name="Text Placeholder 10"/>
          <p:cNvSpPr>
            <a:spLocks noGrp="1"/>
          </p:cNvSpPr>
          <p:nvPr>
            <p:ph type="body" sz="quarter" idx="17" hasCustomPrompt="1"/>
          </p:nvPr>
        </p:nvSpPr>
        <p:spPr>
          <a:xfrm>
            <a:off x="4876800" y="4419600"/>
            <a:ext cx="2641600" cy="1447800"/>
          </a:xfrm>
        </p:spPr>
        <p:txBody>
          <a:bodyPr>
            <a:normAutofit/>
          </a:bodyPr>
          <a:lstStyle>
            <a:lvl1pPr marL="0" indent="0">
              <a:buNone/>
              <a:defRPr sz="1600">
                <a:solidFill>
                  <a:srgbClr val="ACA39A"/>
                </a:solidFill>
              </a:defRPr>
            </a:lvl1pPr>
          </a:lstStyle>
          <a:p>
            <a:pPr lvl="0"/>
            <a:r>
              <a:rPr lang="en-US"/>
              <a:t>Click to edit copy </a:t>
            </a:r>
          </a:p>
        </p:txBody>
      </p:sp>
      <p:sp>
        <p:nvSpPr>
          <p:cNvPr id="11" name="Text Placeholder 10"/>
          <p:cNvSpPr>
            <a:spLocks noGrp="1"/>
          </p:cNvSpPr>
          <p:nvPr>
            <p:ph type="body" sz="quarter" idx="18" hasCustomPrompt="1"/>
          </p:nvPr>
        </p:nvSpPr>
        <p:spPr>
          <a:xfrm>
            <a:off x="914400" y="4419600"/>
            <a:ext cx="2641600" cy="1447800"/>
          </a:xfrm>
        </p:spPr>
        <p:txBody>
          <a:bodyPr>
            <a:normAutofit/>
          </a:bodyPr>
          <a:lstStyle>
            <a:lvl1pPr marL="0" indent="0">
              <a:buNone/>
              <a:defRPr sz="1600">
                <a:solidFill>
                  <a:srgbClr val="ACA39A"/>
                </a:solidFill>
              </a:defRPr>
            </a:lvl1pPr>
          </a:lstStyle>
          <a:p>
            <a:pPr lvl="0"/>
            <a:r>
              <a:rPr lang="en-US"/>
              <a:t>Click to edit copy </a:t>
            </a:r>
          </a:p>
        </p:txBody>
      </p:sp>
      <p:sp>
        <p:nvSpPr>
          <p:cNvPr id="13" name="Content Placeholder 12"/>
          <p:cNvSpPr>
            <a:spLocks noGrp="1"/>
          </p:cNvSpPr>
          <p:nvPr>
            <p:ph sz="quarter" idx="19" hasCustomPrompt="1"/>
          </p:nvPr>
        </p:nvSpPr>
        <p:spPr>
          <a:xfrm>
            <a:off x="1117600" y="2133600"/>
            <a:ext cx="2336800" cy="1524000"/>
          </a:xfrm>
        </p:spPr>
        <p:txBody>
          <a:bodyPr>
            <a:normAutofit/>
          </a:bodyPr>
          <a:lstStyle>
            <a:lvl1pPr marL="0" indent="0">
              <a:buNone/>
              <a:defRPr sz="1600" b="1">
                <a:solidFill>
                  <a:schemeClr val="bg1"/>
                </a:solidFill>
              </a:defRPr>
            </a:lvl1pPr>
            <a:lvl2pPr>
              <a:defRPr>
                <a:solidFill>
                  <a:schemeClr val="bg1"/>
                </a:solidFill>
              </a:defRPr>
            </a:lvl2pPr>
          </a:lstStyle>
          <a:p>
            <a:pPr lvl="0"/>
            <a:r>
              <a:rPr lang="en-US"/>
              <a:t>Click to edit copy</a:t>
            </a:r>
          </a:p>
        </p:txBody>
      </p:sp>
      <p:sp>
        <p:nvSpPr>
          <p:cNvPr id="14" name="Content Placeholder 12"/>
          <p:cNvSpPr>
            <a:spLocks noGrp="1"/>
          </p:cNvSpPr>
          <p:nvPr>
            <p:ph sz="quarter" idx="20" hasCustomPrompt="1"/>
          </p:nvPr>
        </p:nvSpPr>
        <p:spPr>
          <a:xfrm>
            <a:off x="4978400" y="2133600"/>
            <a:ext cx="2336800" cy="1524000"/>
          </a:xfrm>
        </p:spPr>
        <p:txBody>
          <a:bodyPr>
            <a:normAutofit/>
          </a:bodyPr>
          <a:lstStyle>
            <a:lvl1pPr marL="0" indent="0">
              <a:buNone/>
              <a:defRPr sz="1600" b="1">
                <a:solidFill>
                  <a:schemeClr val="bg1"/>
                </a:solidFill>
              </a:defRPr>
            </a:lvl1pPr>
            <a:lvl2pPr>
              <a:defRPr>
                <a:solidFill>
                  <a:schemeClr val="bg1"/>
                </a:solidFill>
              </a:defRPr>
            </a:lvl2pPr>
          </a:lstStyle>
          <a:p>
            <a:pPr lvl="0"/>
            <a:r>
              <a:rPr lang="en-US"/>
              <a:t>Click to edit copy</a:t>
            </a:r>
          </a:p>
        </p:txBody>
      </p:sp>
      <p:sp>
        <p:nvSpPr>
          <p:cNvPr id="15" name="Content Placeholder 12"/>
          <p:cNvSpPr>
            <a:spLocks noGrp="1"/>
          </p:cNvSpPr>
          <p:nvPr>
            <p:ph sz="quarter" idx="21" hasCustomPrompt="1"/>
          </p:nvPr>
        </p:nvSpPr>
        <p:spPr>
          <a:xfrm>
            <a:off x="8940800" y="2133600"/>
            <a:ext cx="2336800" cy="1524000"/>
          </a:xfrm>
        </p:spPr>
        <p:txBody>
          <a:bodyPr>
            <a:normAutofit/>
          </a:bodyPr>
          <a:lstStyle>
            <a:lvl1pPr marL="0" indent="0">
              <a:buNone/>
              <a:defRPr sz="1600" b="1">
                <a:solidFill>
                  <a:schemeClr val="bg1"/>
                </a:solidFill>
              </a:defRPr>
            </a:lvl1pPr>
            <a:lvl2pPr>
              <a:defRPr>
                <a:solidFill>
                  <a:schemeClr val="bg1"/>
                </a:solidFill>
              </a:defRPr>
            </a:lvl2pPr>
          </a:lstStyle>
          <a:p>
            <a:pPr lvl="0"/>
            <a:r>
              <a:rPr lang="en-US"/>
              <a:t>Click to edit copy</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400" y="6096001"/>
            <a:ext cx="2641600" cy="665683"/>
          </a:xfrm>
          <a:prstGeom prst="rect">
            <a:avLst/>
          </a:prstGeom>
        </p:spPr>
      </p:pic>
    </p:spTree>
    <p:extLst>
      <p:ext uri="{BB962C8B-B14F-4D97-AF65-F5344CB8AC3E}">
        <p14:creationId xmlns:p14="http://schemas.microsoft.com/office/powerpoint/2010/main" val="30923798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 Placeholder 2"/>
          <p:cNvSpPr>
            <a:spLocks noGrp="1"/>
          </p:cNvSpPr>
          <p:nvPr>
            <p:ph type="body" idx="1" hasCustomPrompt="1"/>
          </p:nvPr>
        </p:nvSpPr>
        <p:spPr>
          <a:xfrm>
            <a:off x="609600" y="533402"/>
            <a:ext cx="4876800" cy="609599"/>
          </a:xfrm>
        </p:spPr>
        <p:txBody>
          <a:bodyPr anchor="b">
            <a:normAutofit/>
          </a:bodyPr>
          <a:lstStyle>
            <a:lvl1pPr marL="0" indent="0" algn="l">
              <a:buNone/>
              <a:defRPr sz="1400" b="1" cap="all" baseline="0">
                <a:solidFill>
                  <a:srgbClr val="0C23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SECTION TITLE </a:t>
            </a:r>
          </a:p>
          <a:p>
            <a:pPr lvl="0"/>
            <a:r>
              <a:rPr lang="en-US"/>
              <a:t>(WHICH can RUN OVER two lines)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400" y="6096001"/>
            <a:ext cx="2641600" cy="665683"/>
          </a:xfrm>
          <a:prstGeom prst="rect">
            <a:avLst/>
          </a:prstGeom>
        </p:spPr>
      </p:pic>
    </p:spTree>
    <p:extLst>
      <p:ext uri="{BB962C8B-B14F-4D97-AF65-F5344CB8AC3E}">
        <p14:creationId xmlns:p14="http://schemas.microsoft.com/office/powerpoint/2010/main" val="36765203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a:defRPr sz="2800">
                <a:solidFill>
                  <a:srgbClr val="0C2340"/>
                </a:solidFill>
              </a:defRPr>
            </a:lvl1pPr>
            <a:lvl2pPr>
              <a:defRPr sz="2400">
                <a:solidFill>
                  <a:srgbClr val="0C2340"/>
                </a:solidFill>
              </a:defRPr>
            </a:lvl2pPr>
            <a:lvl3pPr>
              <a:defRPr sz="2000">
                <a:solidFill>
                  <a:srgbClr val="0C2340"/>
                </a:solidFill>
              </a:defRPr>
            </a:lvl3pPr>
            <a:lvl4pPr>
              <a:defRPr sz="1800">
                <a:solidFill>
                  <a:srgbClr val="0C2340"/>
                </a:solidFill>
              </a:defRPr>
            </a:lvl4pPr>
            <a:lvl5pPr>
              <a:defRPr sz="1800">
                <a:solidFill>
                  <a:srgbClr val="0C234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solidFill>
                  <a:srgbClr val="0C2340"/>
                </a:solidFill>
              </a:defRPr>
            </a:lvl1pPr>
            <a:lvl2pPr>
              <a:defRPr sz="2400">
                <a:solidFill>
                  <a:srgbClr val="0C2340"/>
                </a:solidFill>
              </a:defRPr>
            </a:lvl2pPr>
            <a:lvl3pPr>
              <a:defRPr sz="2000">
                <a:solidFill>
                  <a:srgbClr val="0C2340"/>
                </a:solidFill>
              </a:defRPr>
            </a:lvl3pPr>
            <a:lvl4pPr>
              <a:defRPr sz="1800">
                <a:solidFill>
                  <a:srgbClr val="0C2340"/>
                </a:solidFill>
              </a:defRPr>
            </a:lvl4pPr>
            <a:lvl5pPr>
              <a:defRPr sz="1800">
                <a:solidFill>
                  <a:srgbClr val="0C234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
          <p:cNvSpPr>
            <a:spLocks noGrp="1"/>
          </p:cNvSpPr>
          <p:nvPr>
            <p:ph type="body" idx="13" hasCustomPrompt="1"/>
          </p:nvPr>
        </p:nvSpPr>
        <p:spPr>
          <a:xfrm>
            <a:off x="609600" y="533402"/>
            <a:ext cx="4876800" cy="609599"/>
          </a:xfrm>
        </p:spPr>
        <p:txBody>
          <a:bodyPr anchor="b">
            <a:normAutofit/>
          </a:bodyPr>
          <a:lstStyle>
            <a:lvl1pPr marL="0" indent="0" algn="l">
              <a:buNone/>
              <a:defRPr sz="1400" b="1" cap="all" baseline="0">
                <a:solidFill>
                  <a:srgbClr val="0C23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SECTION TITLE </a:t>
            </a:r>
          </a:p>
          <a:p>
            <a:pPr lvl="0"/>
            <a:r>
              <a:rPr lang="en-US"/>
              <a:t>(WHICH can RUN OVER two lines)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400" y="6096001"/>
            <a:ext cx="2641600" cy="665683"/>
          </a:xfrm>
          <a:prstGeom prst="rect">
            <a:avLst/>
          </a:prstGeom>
        </p:spPr>
      </p:pic>
    </p:spTree>
    <p:extLst>
      <p:ext uri="{BB962C8B-B14F-4D97-AF65-F5344CB8AC3E}">
        <p14:creationId xmlns:p14="http://schemas.microsoft.com/office/powerpoint/2010/main" val="7679381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Column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400" b="1">
                <a:solidFill>
                  <a:srgbClr val="009F4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solidFill>
                  <a:srgbClr val="009F4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p:cNvSpPr>
            <a:spLocks noGrp="1"/>
          </p:cNvSpPr>
          <p:nvPr>
            <p:ph type="body" idx="13" hasCustomPrompt="1"/>
          </p:nvPr>
        </p:nvSpPr>
        <p:spPr>
          <a:xfrm>
            <a:off x="609600" y="533402"/>
            <a:ext cx="4876800" cy="609599"/>
          </a:xfrm>
        </p:spPr>
        <p:txBody>
          <a:bodyPr anchor="b">
            <a:normAutofit/>
          </a:bodyPr>
          <a:lstStyle>
            <a:lvl1pPr marL="0" indent="0" algn="l">
              <a:buNone/>
              <a:defRPr sz="1400" b="1" cap="all" baseline="0">
                <a:solidFill>
                  <a:srgbClr val="0C23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SECTION TITLE </a:t>
            </a:r>
          </a:p>
          <a:p>
            <a:pPr lvl="0"/>
            <a:r>
              <a:rPr lang="en-US"/>
              <a:t>(WHICH can RUN OVER two lines)</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0400" y="6096001"/>
            <a:ext cx="2641600" cy="665683"/>
          </a:xfrm>
          <a:prstGeom prst="rect">
            <a:avLst/>
          </a:prstGeom>
        </p:spPr>
      </p:pic>
    </p:spTree>
    <p:extLst>
      <p:ext uri="{BB962C8B-B14F-4D97-AF65-F5344CB8AC3E}">
        <p14:creationId xmlns:p14="http://schemas.microsoft.com/office/powerpoint/2010/main" val="41978179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cxnSp>
        <p:nvCxnSpPr>
          <p:cNvPr id="6" name="Straight Connector 5"/>
          <p:cNvCxnSpPr/>
          <p:nvPr userDrawn="1"/>
        </p:nvCxnSpPr>
        <p:spPr>
          <a:xfrm>
            <a:off x="5889059" y="5791200"/>
            <a:ext cx="511741" cy="0"/>
          </a:xfrm>
          <a:prstGeom prst="line">
            <a:avLst/>
          </a:prstGeom>
          <a:ln w="88900">
            <a:solidFill>
              <a:srgbClr val="009F4D"/>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userDrawn="1"/>
        </p:nvSpPr>
        <p:spPr>
          <a:xfrm>
            <a:off x="2540000" y="2505670"/>
            <a:ext cx="7112000" cy="923330"/>
          </a:xfrm>
          <a:prstGeom prst="rect">
            <a:avLst/>
          </a:prstGeom>
          <a:noFill/>
        </p:spPr>
        <p:txBody>
          <a:bodyPr wrap="square" rtlCol="0">
            <a:spAutoFit/>
          </a:bodyPr>
          <a:lstStyle/>
          <a:p>
            <a:pPr marL="0" lvl="0" indent="0" algn="ctr" defTabSz="914400" rtl="0" eaLnBrk="1" latinLnBrk="0" hangingPunct="1">
              <a:spcBef>
                <a:spcPct val="20000"/>
              </a:spcBef>
              <a:buClr>
                <a:srgbClr val="009F4D"/>
              </a:buClr>
              <a:buFont typeface="Arial" panose="020B0604020202020204" pitchFamily="34" charset="0"/>
              <a:buNone/>
            </a:pPr>
            <a:r>
              <a:rPr lang="en-US" sz="5400" b="1" kern="1200" baseline="0">
                <a:solidFill>
                  <a:srgbClr val="0C2340"/>
                </a:solidFill>
                <a:latin typeface="+mn-lt"/>
                <a:ea typeface="+mn-ea"/>
                <a:cs typeface="+mn-cs"/>
              </a:rPr>
              <a:t>THANK YOU</a:t>
            </a:r>
          </a:p>
        </p:txBody>
      </p:sp>
      <p:sp>
        <p:nvSpPr>
          <p:cNvPr id="8" name="TextBox 7"/>
          <p:cNvSpPr txBox="1"/>
          <p:nvPr userDrawn="1"/>
        </p:nvSpPr>
        <p:spPr>
          <a:xfrm>
            <a:off x="3364613" y="3429000"/>
            <a:ext cx="5576187" cy="1938992"/>
          </a:xfrm>
          <a:prstGeom prst="rect">
            <a:avLst/>
          </a:prstGeom>
          <a:noFill/>
        </p:spPr>
        <p:txBody>
          <a:bodyPr wrap="square" rtlCol="0">
            <a:spAutoFit/>
          </a:bodyPr>
          <a:lstStyle/>
          <a:p>
            <a:pPr lvl="0" algn="ctr"/>
            <a:r>
              <a:rPr lang="en-US" sz="2400" b="1">
                <a:solidFill>
                  <a:srgbClr val="ACA39A"/>
                </a:solidFill>
              </a:rPr>
              <a:t>30 East 7th Street</a:t>
            </a:r>
          </a:p>
          <a:p>
            <a:pPr lvl="0" algn="ctr"/>
            <a:r>
              <a:rPr lang="en-US" sz="2400" b="1">
                <a:solidFill>
                  <a:srgbClr val="ACA39A"/>
                </a:solidFill>
              </a:rPr>
              <a:t>St. Paul, MN  55101</a:t>
            </a:r>
          </a:p>
          <a:p>
            <a:pPr lvl="0" algn="ctr"/>
            <a:endParaRPr lang="en-US" sz="2400" b="1">
              <a:solidFill>
                <a:srgbClr val="ACA39A"/>
              </a:solidFill>
            </a:endParaRPr>
          </a:p>
          <a:p>
            <a:pPr lvl="0" algn="ctr"/>
            <a:r>
              <a:rPr lang="en-US" sz="2400" b="1">
                <a:solidFill>
                  <a:srgbClr val="ACA39A"/>
                </a:solidFill>
              </a:rPr>
              <a:t>651-201-1800</a:t>
            </a:r>
          </a:p>
          <a:p>
            <a:pPr lvl="0" algn="ctr"/>
            <a:r>
              <a:rPr lang="en-US" sz="2400" b="1">
                <a:solidFill>
                  <a:srgbClr val="ACA39A"/>
                </a:solidFill>
              </a:rPr>
              <a:t>888-667-2848</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51201" y="533400"/>
            <a:ext cx="5745239" cy="1447800"/>
          </a:xfrm>
          <a:prstGeom prst="rect">
            <a:avLst/>
          </a:prstGeom>
        </p:spPr>
      </p:pic>
      <p:sp>
        <p:nvSpPr>
          <p:cNvPr id="14" name="TextBox 13"/>
          <p:cNvSpPr txBox="1"/>
          <p:nvPr userDrawn="1"/>
        </p:nvSpPr>
        <p:spPr>
          <a:xfrm>
            <a:off x="2540000" y="6200002"/>
            <a:ext cx="7112000" cy="276999"/>
          </a:xfrm>
          <a:prstGeom prst="rect">
            <a:avLst/>
          </a:prstGeom>
          <a:noFill/>
        </p:spPr>
        <p:txBody>
          <a:bodyPr wrap="square" rtlCol="0">
            <a:spAutoFit/>
          </a:bodyPr>
          <a:lstStyle/>
          <a:p>
            <a:pPr lvl="0" algn="ctr"/>
            <a:r>
              <a:rPr lang="en-US" sz="1200"/>
              <a:t>MINNESOTA STATE IS AN EQUAL OPPORTUNITY EMPLOYER AND EDUCATOR</a:t>
            </a:r>
          </a:p>
        </p:txBody>
      </p:sp>
    </p:spTree>
    <p:extLst>
      <p:ext uri="{BB962C8B-B14F-4D97-AF65-F5344CB8AC3E}">
        <p14:creationId xmlns:p14="http://schemas.microsoft.com/office/powerpoint/2010/main" val="806629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009F4D"/>
              </a:buClr>
              <a:defRPr sz="2800">
                <a:solidFill>
                  <a:schemeClr val="tx2"/>
                </a:solidFill>
              </a:defRPr>
            </a:lvl1pPr>
            <a:lvl2pPr>
              <a:buClr>
                <a:srgbClr val="009F4D"/>
              </a:buClr>
              <a:defRPr sz="2400">
                <a:solidFill>
                  <a:schemeClr val="tx2"/>
                </a:solidFill>
              </a:defRPr>
            </a:lvl2pPr>
            <a:lvl3pPr>
              <a:buClr>
                <a:srgbClr val="009F4D"/>
              </a:buClr>
              <a:defRPr sz="2200">
                <a:solidFill>
                  <a:schemeClr val="tx2"/>
                </a:solidFill>
              </a:defRPr>
            </a:lvl3pPr>
            <a:lvl4pPr>
              <a:buClr>
                <a:srgbClr val="009F4D"/>
              </a:buClr>
              <a:defRPr>
                <a:solidFill>
                  <a:schemeClr val="tx2"/>
                </a:solidFill>
              </a:defRPr>
            </a:lvl4pPr>
            <a:lvl5pPr marL="2057400" indent="-228600">
              <a:buClr>
                <a:srgbClr val="009F4D"/>
              </a:buClr>
              <a:buFont typeface="Courier New" panose="02070309020205020404" pitchFamily="49" charset="0"/>
              <a:buChar char="o"/>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0007" y="6096001"/>
            <a:ext cx="2622387" cy="665683"/>
          </a:xfrm>
          <a:prstGeom prst="rect">
            <a:avLst/>
          </a:prstGeom>
        </p:spPr>
      </p:pic>
      <p:sp>
        <p:nvSpPr>
          <p:cNvPr id="10" name="Text Placeholder 4"/>
          <p:cNvSpPr>
            <a:spLocks noGrp="1"/>
          </p:cNvSpPr>
          <p:nvPr>
            <p:ph type="body" sz="quarter" idx="15" hasCustomPrompt="1"/>
          </p:nvPr>
        </p:nvSpPr>
        <p:spPr>
          <a:xfrm>
            <a:off x="609600" y="381000"/>
            <a:ext cx="10871200" cy="1066800"/>
          </a:xfrm>
        </p:spPr>
        <p:txBody>
          <a:bodyPr>
            <a:normAutofit/>
          </a:bodyPr>
          <a:lstStyle>
            <a:lvl1pPr marL="0" indent="0">
              <a:buNone/>
              <a:defRPr sz="3600" b="1">
                <a:solidFill>
                  <a:schemeClr val="tx2"/>
                </a:solidFill>
              </a:defRPr>
            </a:lvl1pPr>
          </a:lstStyle>
          <a:p>
            <a:pPr lvl="0"/>
            <a:r>
              <a:rPr lang="en-US"/>
              <a:t>Click to edit header</a:t>
            </a:r>
          </a:p>
        </p:txBody>
      </p:sp>
    </p:spTree>
    <p:extLst>
      <p:ext uri="{BB962C8B-B14F-4D97-AF65-F5344CB8AC3E}">
        <p14:creationId xmlns:p14="http://schemas.microsoft.com/office/powerpoint/2010/main" val="35939205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8"/>
            <a:ext cx="10515600" cy="1325563"/>
          </a:xfrm>
        </p:spPr>
        <p:txBody>
          <a:bodyPr/>
          <a:lstStyle>
            <a:lvl1pPr>
              <a:defRPr b="1"/>
            </a:lvl1pPr>
          </a:lstStyle>
          <a:p>
            <a:r>
              <a:rPr lang="en-US"/>
              <a:t>Click to edit Master title style</a:t>
            </a:r>
          </a:p>
        </p:txBody>
      </p:sp>
      <p:sp>
        <p:nvSpPr>
          <p:cNvPr id="3" name="Text Placeholder 2"/>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p:cNvSpPr txBox="1"/>
          <p:nvPr userDrawn="1"/>
        </p:nvSpPr>
        <p:spPr>
          <a:xfrm>
            <a:off x="11176000" y="6520934"/>
            <a:ext cx="609600" cy="184666"/>
          </a:xfrm>
          <a:prstGeom prst="rect">
            <a:avLst/>
          </a:prstGeom>
          <a:noFill/>
        </p:spPr>
        <p:txBody>
          <a:bodyPr wrap="square" rtlCol="0">
            <a:spAutoFit/>
          </a:bodyPr>
          <a:lstStyle/>
          <a:p>
            <a:pPr algn="ctr"/>
            <a:fld id="{BB705689-6DE3-4ABD-A330-F43849DB3358}" type="slidenum">
              <a:rPr lang="en-US" sz="600" b="1" smtClean="0">
                <a:solidFill>
                  <a:srgbClr val="003C66"/>
                </a:solidFill>
              </a:rPr>
              <a:pPr algn="ctr"/>
              <a:t>‹#›</a:t>
            </a:fld>
            <a:endParaRPr lang="en-US" sz="700" b="1">
              <a:solidFill>
                <a:srgbClr val="003C66"/>
              </a:solidFill>
            </a:endParaRPr>
          </a:p>
        </p:txBody>
      </p:sp>
      <p:pic>
        <p:nvPicPr>
          <p:cNvPr id="11" name="Picture 10" title="Minnesota Stat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8000" y="6172203"/>
            <a:ext cx="1584960" cy="402335"/>
          </a:xfrm>
          <a:prstGeom prst="rect">
            <a:avLst/>
          </a:prstGeom>
        </p:spPr>
      </p:pic>
      <p:grpSp>
        <p:nvGrpSpPr>
          <p:cNvPr id="9" name="Group 8" title="Blue and green decorative border"/>
          <p:cNvGrpSpPr/>
          <p:nvPr userDrawn="1"/>
        </p:nvGrpSpPr>
        <p:grpSpPr>
          <a:xfrm>
            <a:off x="0" y="-76200"/>
            <a:ext cx="406400" cy="6934200"/>
            <a:chOff x="0" y="-76200"/>
            <a:chExt cx="304800" cy="6934200"/>
          </a:xfrm>
        </p:grpSpPr>
        <p:sp>
          <p:nvSpPr>
            <p:cNvPr id="12" name="Rectangle 11"/>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3" name="Straight Connector 12"/>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86151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B1B06-0547-48D3-A0EA-B1D4BE9862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6BE8C2-CCC7-4409-8600-49F3DE8A5F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BABD50-72C6-4564-9CAC-44CB95BE4C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553DEC-1A89-484A-9198-697C810ABE39}"/>
              </a:ext>
            </a:extLst>
          </p:cNvPr>
          <p:cNvSpPr>
            <a:spLocks noGrp="1"/>
          </p:cNvSpPr>
          <p:nvPr>
            <p:ph type="dt" sz="half" idx="10"/>
          </p:nvPr>
        </p:nvSpPr>
        <p:spPr/>
        <p:txBody>
          <a:bodyPr/>
          <a:lstStyle/>
          <a:p>
            <a:fld id="{294413EA-73F6-4EA3-BDC9-22A2AEE7376D}" type="datetimeFigureOut">
              <a:rPr lang="en-US" smtClean="0"/>
              <a:t>2/27/2026</a:t>
            </a:fld>
            <a:endParaRPr lang="en-US"/>
          </a:p>
        </p:txBody>
      </p:sp>
      <p:sp>
        <p:nvSpPr>
          <p:cNvPr id="6" name="Footer Placeholder 5">
            <a:extLst>
              <a:ext uri="{FF2B5EF4-FFF2-40B4-BE49-F238E27FC236}">
                <a16:creationId xmlns:a16="http://schemas.microsoft.com/office/drawing/2014/main" id="{6A52E054-6BB0-47E8-A3E1-4FB5361232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DDABBE-AFB3-4828-9171-025D42A2B10A}"/>
              </a:ext>
            </a:extLst>
          </p:cNvPr>
          <p:cNvSpPr>
            <a:spLocks noGrp="1"/>
          </p:cNvSpPr>
          <p:nvPr>
            <p:ph type="sldNum" sz="quarter" idx="12"/>
          </p:nvPr>
        </p:nvSpPr>
        <p:spPr/>
        <p:txBody>
          <a:bodyPr/>
          <a:lstStyle/>
          <a:p>
            <a:fld id="{FAC270C9-A962-4BD3-AFBB-05B780D5ED3C}" type="slidenum">
              <a:rPr lang="en-US" smtClean="0"/>
              <a:t>‹#›</a:t>
            </a:fld>
            <a:endParaRPr lang="en-US"/>
          </a:p>
        </p:txBody>
      </p:sp>
    </p:spTree>
    <p:extLst>
      <p:ext uri="{BB962C8B-B14F-4D97-AF65-F5344CB8AC3E}">
        <p14:creationId xmlns:p14="http://schemas.microsoft.com/office/powerpoint/2010/main" val="2241531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2F780A3-8C0C-4F21-AD78-0DBE366A5FC8}" type="datetimeFigureOut">
              <a:rPr lang="en-US" smtClean="0"/>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77828-9959-41D3-9E74-797D0B282C81}" type="slidenum">
              <a:rPr lang="en-US" smtClean="0"/>
              <a:t>‹#›</a:t>
            </a:fld>
            <a:endParaRPr lang="en-US"/>
          </a:p>
        </p:txBody>
      </p:sp>
    </p:spTree>
    <p:extLst>
      <p:ext uri="{BB962C8B-B14F-4D97-AF65-F5344CB8AC3E}">
        <p14:creationId xmlns:p14="http://schemas.microsoft.com/office/powerpoint/2010/main" val="1496264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0007" y="6096001"/>
            <a:ext cx="2622387" cy="665683"/>
          </a:xfrm>
          <a:prstGeom prst="rect">
            <a:avLst/>
          </a:prstGeom>
        </p:spPr>
      </p:pic>
      <p:sp>
        <p:nvSpPr>
          <p:cNvPr id="6" name="Text Placeholder 4"/>
          <p:cNvSpPr>
            <a:spLocks noGrp="1"/>
          </p:cNvSpPr>
          <p:nvPr>
            <p:ph type="body" sz="quarter" idx="15" hasCustomPrompt="1"/>
          </p:nvPr>
        </p:nvSpPr>
        <p:spPr>
          <a:xfrm>
            <a:off x="609600" y="381000"/>
            <a:ext cx="10871200" cy="1066800"/>
          </a:xfrm>
        </p:spPr>
        <p:txBody>
          <a:bodyPr>
            <a:normAutofit/>
          </a:bodyPr>
          <a:lstStyle>
            <a:lvl1pPr marL="0" indent="0">
              <a:buNone/>
              <a:defRPr sz="3600" b="1">
                <a:solidFill>
                  <a:schemeClr val="tx2"/>
                </a:solidFill>
              </a:defRPr>
            </a:lvl1pPr>
          </a:lstStyle>
          <a:p>
            <a:pPr lvl="0"/>
            <a:r>
              <a:rPr lang="en-US"/>
              <a:t>Click to edit header</a:t>
            </a:r>
          </a:p>
        </p:txBody>
      </p:sp>
    </p:spTree>
    <p:extLst>
      <p:ext uri="{BB962C8B-B14F-4D97-AF65-F5344CB8AC3E}">
        <p14:creationId xmlns:p14="http://schemas.microsoft.com/office/powerpoint/2010/main" val="7096591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11200" y="1752600"/>
            <a:ext cx="5283200" cy="3657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0" name="Content Placeholder 9"/>
          <p:cNvSpPr>
            <a:spLocks noGrp="1"/>
          </p:cNvSpPr>
          <p:nvPr>
            <p:ph sz="quarter" idx="14" hasCustomPrompt="1"/>
          </p:nvPr>
        </p:nvSpPr>
        <p:spPr>
          <a:xfrm>
            <a:off x="6604000" y="2133600"/>
            <a:ext cx="4470400" cy="2895600"/>
          </a:xfrm>
        </p:spPr>
        <p:txBody>
          <a:bodyPr>
            <a:normAutofit/>
          </a:bodyPr>
          <a:lstStyle>
            <a:lvl1pPr marL="0" indent="0">
              <a:buNone/>
              <a:defRPr sz="2000" baseline="0">
                <a:solidFill>
                  <a:schemeClr val="tx2"/>
                </a:solidFill>
              </a:defRPr>
            </a:lvl1pPr>
          </a:lstStyle>
          <a:p>
            <a:pPr lvl="0"/>
            <a:r>
              <a:rPr lang="en-US"/>
              <a:t>Click to edit single column copy layout text</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0007" y="6096001"/>
            <a:ext cx="2622387" cy="665683"/>
          </a:xfrm>
          <a:prstGeom prst="rect">
            <a:avLst/>
          </a:prstGeom>
        </p:spPr>
      </p:pic>
      <p:sp>
        <p:nvSpPr>
          <p:cNvPr id="9" name="Text Placeholder 4"/>
          <p:cNvSpPr>
            <a:spLocks noGrp="1"/>
          </p:cNvSpPr>
          <p:nvPr>
            <p:ph type="body" sz="quarter" idx="15" hasCustomPrompt="1"/>
          </p:nvPr>
        </p:nvSpPr>
        <p:spPr>
          <a:xfrm>
            <a:off x="609600" y="381000"/>
            <a:ext cx="10871200" cy="1066800"/>
          </a:xfrm>
        </p:spPr>
        <p:txBody>
          <a:bodyPr>
            <a:normAutofit/>
          </a:bodyPr>
          <a:lstStyle>
            <a:lvl1pPr marL="0" indent="0">
              <a:buNone/>
              <a:defRPr sz="3600" b="1">
                <a:solidFill>
                  <a:schemeClr val="tx2"/>
                </a:solidFill>
              </a:defRPr>
            </a:lvl1pPr>
          </a:lstStyle>
          <a:p>
            <a:pPr lvl="0"/>
            <a:r>
              <a:rPr lang="en-US"/>
              <a:t>Click to edit header</a:t>
            </a:r>
          </a:p>
        </p:txBody>
      </p:sp>
    </p:spTree>
    <p:extLst>
      <p:ext uri="{BB962C8B-B14F-4D97-AF65-F5344CB8AC3E}">
        <p14:creationId xmlns:p14="http://schemas.microsoft.com/office/powerpoint/2010/main" val="19848445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wo Colum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0007" y="6096001"/>
            <a:ext cx="2622387" cy="665683"/>
          </a:xfrm>
          <a:prstGeom prst="rect">
            <a:avLst/>
          </a:prstGeom>
        </p:spPr>
      </p:pic>
      <p:sp>
        <p:nvSpPr>
          <p:cNvPr id="8" name="Text Placeholder 4"/>
          <p:cNvSpPr>
            <a:spLocks noGrp="1"/>
          </p:cNvSpPr>
          <p:nvPr>
            <p:ph type="body" sz="quarter" idx="15" hasCustomPrompt="1"/>
          </p:nvPr>
        </p:nvSpPr>
        <p:spPr>
          <a:xfrm>
            <a:off x="609600" y="381000"/>
            <a:ext cx="10871200" cy="1066800"/>
          </a:xfrm>
        </p:spPr>
        <p:txBody>
          <a:bodyPr>
            <a:normAutofit/>
          </a:bodyPr>
          <a:lstStyle>
            <a:lvl1pPr marL="0" indent="0">
              <a:buNone/>
              <a:defRPr sz="3600" b="1">
                <a:solidFill>
                  <a:schemeClr val="tx2"/>
                </a:solidFill>
              </a:defRPr>
            </a:lvl1pPr>
          </a:lstStyle>
          <a:p>
            <a:pPr lvl="0"/>
            <a:r>
              <a:rPr lang="en-US"/>
              <a:t>Click to edit header</a:t>
            </a:r>
          </a:p>
        </p:txBody>
      </p:sp>
    </p:spTree>
    <p:extLst>
      <p:ext uri="{BB962C8B-B14F-4D97-AF65-F5344CB8AC3E}">
        <p14:creationId xmlns:p14="http://schemas.microsoft.com/office/powerpoint/2010/main" val="1968645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FA6AD-2D46-4980-9659-8F47289C22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D1FE75-690B-4E0E-870F-00A4BEE6B2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CEF485-6121-4AD7-A5D9-AF08B08C60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4C0283-B42A-4988-9217-DFF87089BD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5EFB28-37C4-4DDE-BF87-3E3F9A2E9B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2B12CB-78D7-47FC-9189-988A2AA41BBC}"/>
              </a:ext>
            </a:extLst>
          </p:cNvPr>
          <p:cNvSpPr>
            <a:spLocks noGrp="1"/>
          </p:cNvSpPr>
          <p:nvPr>
            <p:ph type="dt" sz="half" idx="10"/>
          </p:nvPr>
        </p:nvSpPr>
        <p:spPr/>
        <p:txBody>
          <a:bodyPr/>
          <a:lstStyle/>
          <a:p>
            <a:fld id="{294413EA-73F6-4EA3-BDC9-22A2AEE7376D}" type="datetimeFigureOut">
              <a:rPr lang="en-US" smtClean="0"/>
              <a:t>2/27/2026</a:t>
            </a:fld>
            <a:endParaRPr lang="en-US"/>
          </a:p>
        </p:txBody>
      </p:sp>
      <p:sp>
        <p:nvSpPr>
          <p:cNvPr id="8" name="Footer Placeholder 7">
            <a:extLst>
              <a:ext uri="{FF2B5EF4-FFF2-40B4-BE49-F238E27FC236}">
                <a16:creationId xmlns:a16="http://schemas.microsoft.com/office/drawing/2014/main" id="{4508D519-7538-47EF-8B6C-1869EBE5D5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320B569-ECE1-45CC-8038-E290430036EA}"/>
              </a:ext>
            </a:extLst>
          </p:cNvPr>
          <p:cNvSpPr>
            <a:spLocks noGrp="1"/>
          </p:cNvSpPr>
          <p:nvPr>
            <p:ph type="sldNum" sz="quarter" idx="12"/>
          </p:nvPr>
        </p:nvSpPr>
        <p:spPr/>
        <p:txBody>
          <a:bodyPr/>
          <a:lstStyle/>
          <a:p>
            <a:fld id="{FAC270C9-A962-4BD3-AFBB-05B780D5ED3C}" type="slidenum">
              <a:rPr lang="en-US" smtClean="0"/>
              <a:t>‹#›</a:t>
            </a:fld>
            <a:endParaRPr lang="en-US"/>
          </a:p>
        </p:txBody>
      </p:sp>
    </p:spTree>
    <p:extLst>
      <p:ext uri="{BB962C8B-B14F-4D97-AF65-F5344CB8AC3E}">
        <p14:creationId xmlns:p14="http://schemas.microsoft.com/office/powerpoint/2010/main" val="667347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59ECF-39AA-4035-B0F6-4B730C8109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B1F312-FD40-4D00-B4AC-8CDBB015CE4C}"/>
              </a:ext>
            </a:extLst>
          </p:cNvPr>
          <p:cNvSpPr>
            <a:spLocks noGrp="1"/>
          </p:cNvSpPr>
          <p:nvPr>
            <p:ph type="dt" sz="half" idx="10"/>
          </p:nvPr>
        </p:nvSpPr>
        <p:spPr/>
        <p:txBody>
          <a:bodyPr/>
          <a:lstStyle/>
          <a:p>
            <a:fld id="{294413EA-73F6-4EA3-BDC9-22A2AEE7376D}" type="datetimeFigureOut">
              <a:rPr lang="en-US" smtClean="0"/>
              <a:t>2/27/2026</a:t>
            </a:fld>
            <a:endParaRPr lang="en-US"/>
          </a:p>
        </p:txBody>
      </p:sp>
      <p:sp>
        <p:nvSpPr>
          <p:cNvPr id="4" name="Footer Placeholder 3">
            <a:extLst>
              <a:ext uri="{FF2B5EF4-FFF2-40B4-BE49-F238E27FC236}">
                <a16:creationId xmlns:a16="http://schemas.microsoft.com/office/drawing/2014/main" id="{50529E3F-8A88-483A-BBF7-46BCFE1BC7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5AD417-1D00-46F1-84BA-F3DDFE491CE8}"/>
              </a:ext>
            </a:extLst>
          </p:cNvPr>
          <p:cNvSpPr>
            <a:spLocks noGrp="1"/>
          </p:cNvSpPr>
          <p:nvPr>
            <p:ph type="sldNum" sz="quarter" idx="12"/>
          </p:nvPr>
        </p:nvSpPr>
        <p:spPr/>
        <p:txBody>
          <a:bodyPr/>
          <a:lstStyle/>
          <a:p>
            <a:fld id="{FAC270C9-A962-4BD3-AFBB-05B780D5ED3C}" type="slidenum">
              <a:rPr lang="en-US" smtClean="0"/>
              <a:t>‹#›</a:t>
            </a:fld>
            <a:endParaRPr lang="en-US"/>
          </a:p>
        </p:txBody>
      </p:sp>
    </p:spTree>
    <p:extLst>
      <p:ext uri="{BB962C8B-B14F-4D97-AF65-F5344CB8AC3E}">
        <p14:creationId xmlns:p14="http://schemas.microsoft.com/office/powerpoint/2010/main" val="3605762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3B7933-2CC6-4CF7-95BC-1BB50E78FDBA}"/>
              </a:ext>
            </a:extLst>
          </p:cNvPr>
          <p:cNvSpPr>
            <a:spLocks noGrp="1"/>
          </p:cNvSpPr>
          <p:nvPr>
            <p:ph type="dt" sz="half" idx="10"/>
          </p:nvPr>
        </p:nvSpPr>
        <p:spPr/>
        <p:txBody>
          <a:bodyPr/>
          <a:lstStyle/>
          <a:p>
            <a:fld id="{294413EA-73F6-4EA3-BDC9-22A2AEE7376D}" type="datetimeFigureOut">
              <a:rPr lang="en-US" smtClean="0"/>
              <a:t>2/27/2026</a:t>
            </a:fld>
            <a:endParaRPr lang="en-US"/>
          </a:p>
        </p:txBody>
      </p:sp>
      <p:sp>
        <p:nvSpPr>
          <p:cNvPr id="3" name="Footer Placeholder 2">
            <a:extLst>
              <a:ext uri="{FF2B5EF4-FFF2-40B4-BE49-F238E27FC236}">
                <a16:creationId xmlns:a16="http://schemas.microsoft.com/office/drawing/2014/main" id="{65700F9E-906B-4024-8645-0D417C9A97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A58020-3DB4-437B-8CAD-F8A7763AA724}"/>
              </a:ext>
            </a:extLst>
          </p:cNvPr>
          <p:cNvSpPr>
            <a:spLocks noGrp="1"/>
          </p:cNvSpPr>
          <p:nvPr>
            <p:ph type="sldNum" sz="quarter" idx="12"/>
          </p:nvPr>
        </p:nvSpPr>
        <p:spPr/>
        <p:txBody>
          <a:bodyPr/>
          <a:lstStyle/>
          <a:p>
            <a:fld id="{FAC270C9-A962-4BD3-AFBB-05B780D5ED3C}" type="slidenum">
              <a:rPr lang="en-US" smtClean="0"/>
              <a:t>‹#›</a:t>
            </a:fld>
            <a:endParaRPr lang="en-US"/>
          </a:p>
        </p:txBody>
      </p:sp>
    </p:spTree>
    <p:extLst>
      <p:ext uri="{BB962C8B-B14F-4D97-AF65-F5344CB8AC3E}">
        <p14:creationId xmlns:p14="http://schemas.microsoft.com/office/powerpoint/2010/main" val="3068046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E3C5B-6E01-4ED0-83F6-8BF4BEA114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ACD199-F6D5-4ED9-86C7-66D498C4A4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FB3D27-760A-480E-932E-B02FDB9C60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405D75-79FD-4947-806A-894FB929B348}"/>
              </a:ext>
            </a:extLst>
          </p:cNvPr>
          <p:cNvSpPr>
            <a:spLocks noGrp="1"/>
          </p:cNvSpPr>
          <p:nvPr>
            <p:ph type="dt" sz="half" idx="10"/>
          </p:nvPr>
        </p:nvSpPr>
        <p:spPr/>
        <p:txBody>
          <a:bodyPr/>
          <a:lstStyle/>
          <a:p>
            <a:fld id="{294413EA-73F6-4EA3-BDC9-22A2AEE7376D}" type="datetimeFigureOut">
              <a:rPr lang="en-US" smtClean="0"/>
              <a:t>2/27/2026</a:t>
            </a:fld>
            <a:endParaRPr lang="en-US"/>
          </a:p>
        </p:txBody>
      </p:sp>
      <p:sp>
        <p:nvSpPr>
          <p:cNvPr id="6" name="Footer Placeholder 5">
            <a:extLst>
              <a:ext uri="{FF2B5EF4-FFF2-40B4-BE49-F238E27FC236}">
                <a16:creationId xmlns:a16="http://schemas.microsoft.com/office/drawing/2014/main" id="{BD785482-2538-4FB7-BC50-582F05DBD1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F78056-C698-43D2-8C3A-3A43D3456791}"/>
              </a:ext>
            </a:extLst>
          </p:cNvPr>
          <p:cNvSpPr>
            <a:spLocks noGrp="1"/>
          </p:cNvSpPr>
          <p:nvPr>
            <p:ph type="sldNum" sz="quarter" idx="12"/>
          </p:nvPr>
        </p:nvSpPr>
        <p:spPr/>
        <p:txBody>
          <a:bodyPr/>
          <a:lstStyle/>
          <a:p>
            <a:fld id="{FAC270C9-A962-4BD3-AFBB-05B780D5ED3C}" type="slidenum">
              <a:rPr lang="en-US" smtClean="0"/>
              <a:t>‹#›</a:t>
            </a:fld>
            <a:endParaRPr lang="en-US"/>
          </a:p>
        </p:txBody>
      </p:sp>
    </p:spTree>
    <p:extLst>
      <p:ext uri="{BB962C8B-B14F-4D97-AF65-F5344CB8AC3E}">
        <p14:creationId xmlns:p14="http://schemas.microsoft.com/office/powerpoint/2010/main" val="215102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1BD60-0B98-49EA-9D97-0E70C49C5B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1C1B9C-60DF-4167-9365-131CB473B9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E60B4B-8733-4F43-A9D0-35FC8BCF88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CB6497-BB10-4683-A271-7F247FA4F495}"/>
              </a:ext>
            </a:extLst>
          </p:cNvPr>
          <p:cNvSpPr>
            <a:spLocks noGrp="1"/>
          </p:cNvSpPr>
          <p:nvPr>
            <p:ph type="dt" sz="half" idx="10"/>
          </p:nvPr>
        </p:nvSpPr>
        <p:spPr/>
        <p:txBody>
          <a:bodyPr/>
          <a:lstStyle/>
          <a:p>
            <a:fld id="{294413EA-73F6-4EA3-BDC9-22A2AEE7376D}" type="datetimeFigureOut">
              <a:rPr lang="en-US" smtClean="0"/>
              <a:t>2/27/2026</a:t>
            </a:fld>
            <a:endParaRPr lang="en-US"/>
          </a:p>
        </p:txBody>
      </p:sp>
      <p:sp>
        <p:nvSpPr>
          <p:cNvPr id="6" name="Footer Placeholder 5">
            <a:extLst>
              <a:ext uri="{FF2B5EF4-FFF2-40B4-BE49-F238E27FC236}">
                <a16:creationId xmlns:a16="http://schemas.microsoft.com/office/drawing/2014/main" id="{AA8B4816-8FAB-4ECC-9817-95278775F9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2EC73C-5C69-4447-963D-F7EE9D3C95BF}"/>
              </a:ext>
            </a:extLst>
          </p:cNvPr>
          <p:cNvSpPr>
            <a:spLocks noGrp="1"/>
          </p:cNvSpPr>
          <p:nvPr>
            <p:ph type="sldNum" sz="quarter" idx="12"/>
          </p:nvPr>
        </p:nvSpPr>
        <p:spPr/>
        <p:txBody>
          <a:bodyPr/>
          <a:lstStyle/>
          <a:p>
            <a:fld id="{FAC270C9-A962-4BD3-AFBB-05B780D5ED3C}" type="slidenum">
              <a:rPr lang="en-US" smtClean="0"/>
              <a:t>‹#›</a:t>
            </a:fld>
            <a:endParaRPr lang="en-US"/>
          </a:p>
        </p:txBody>
      </p:sp>
    </p:spTree>
    <p:extLst>
      <p:ext uri="{BB962C8B-B14F-4D97-AF65-F5344CB8AC3E}">
        <p14:creationId xmlns:p14="http://schemas.microsoft.com/office/powerpoint/2010/main" val="1283975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theme" Target="../theme/theme3.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666535-0D32-478F-B1F9-E9E38C6E0C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7E95C1-661C-4DDD-B638-B931926FE0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A8910D-5016-4F0E-9637-60439F565D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4413EA-73F6-4EA3-BDC9-22A2AEE7376D}" type="datetimeFigureOut">
              <a:rPr lang="en-US" smtClean="0"/>
              <a:t>2/27/2026</a:t>
            </a:fld>
            <a:endParaRPr lang="en-US"/>
          </a:p>
        </p:txBody>
      </p:sp>
      <p:sp>
        <p:nvSpPr>
          <p:cNvPr id="5" name="Footer Placeholder 4">
            <a:extLst>
              <a:ext uri="{FF2B5EF4-FFF2-40B4-BE49-F238E27FC236}">
                <a16:creationId xmlns:a16="http://schemas.microsoft.com/office/drawing/2014/main" id="{0ABB5E8B-696D-4388-A408-E9F63B7E51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26DE158-E265-4D95-93B4-A02DB3BE2B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C270C9-A962-4BD3-AFBB-05B780D5ED3C}" type="slidenum">
              <a:rPr lang="en-US" smtClean="0"/>
              <a:t>‹#›</a:t>
            </a:fld>
            <a:endParaRPr lang="en-US"/>
          </a:p>
        </p:txBody>
      </p:sp>
    </p:spTree>
    <p:extLst>
      <p:ext uri="{BB962C8B-B14F-4D97-AF65-F5344CB8AC3E}">
        <p14:creationId xmlns:p14="http://schemas.microsoft.com/office/powerpoint/2010/main" val="3097365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343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userDrawn="1"/>
        </p:nvSpPr>
        <p:spPr>
          <a:xfrm>
            <a:off x="609600" y="6400801"/>
            <a:ext cx="2641600" cy="307777"/>
          </a:xfrm>
          <a:prstGeom prst="rect">
            <a:avLst/>
          </a:prstGeom>
          <a:noFill/>
        </p:spPr>
        <p:txBody>
          <a:bodyPr wrap="square" rtlCol="0">
            <a:spAutoFit/>
          </a:bodyPr>
          <a:lstStyle/>
          <a:p>
            <a:fld id="{BB705689-6DE3-4ABD-A330-F43849DB3358}" type="slidenum">
              <a:rPr lang="en-US" sz="1400" smtClean="0">
                <a:solidFill>
                  <a:schemeClr val="tx2"/>
                </a:solidFill>
              </a:rPr>
              <a:t>‹#›</a:t>
            </a:fld>
            <a:endParaRPr lang="en-US" sz="1400">
              <a:solidFill>
                <a:schemeClr val="tx2"/>
              </a:solidFill>
            </a:endParaRPr>
          </a:p>
        </p:txBody>
      </p:sp>
    </p:spTree>
    <p:extLst>
      <p:ext uri="{BB962C8B-B14F-4D97-AF65-F5344CB8AC3E}">
        <p14:creationId xmlns:p14="http://schemas.microsoft.com/office/powerpoint/2010/main" val="7439721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txStyles>
    <p:titleStyle>
      <a:lvl1pPr algn="l" defTabSz="914400" rtl="0" eaLnBrk="1" latinLnBrk="0" hangingPunct="1">
        <a:spcBef>
          <a:spcPct val="0"/>
        </a:spcBef>
        <a:buNone/>
        <a:defRPr sz="3600" b="1" kern="1200">
          <a:solidFill>
            <a:schemeClr val="tx2"/>
          </a:solidFill>
          <a:latin typeface="+mj-lt"/>
          <a:ea typeface="+mj-ea"/>
          <a:cs typeface="+mj-cs"/>
        </a:defRPr>
      </a:lvl1pPr>
    </p:titleStyle>
    <p:bodyStyle>
      <a:lvl1pPr marL="342900" indent="-342900" algn="l" defTabSz="914400" rtl="0" eaLnBrk="1" latinLnBrk="0" hangingPunct="1">
        <a:spcBef>
          <a:spcPct val="20000"/>
        </a:spcBef>
        <a:buClr>
          <a:srgbClr val="009F4D"/>
        </a:buClr>
        <a:buFont typeface="Arial" panose="020B0604020202020204"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Clr>
          <a:srgbClr val="009F4D"/>
        </a:buClr>
        <a:buFont typeface="Arial" panose="020B0604020202020204"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Clr>
          <a:srgbClr val="009F4D"/>
        </a:buClr>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Clr>
          <a:srgbClr val="009F4D"/>
        </a:buClr>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Clr>
          <a:srgbClr val="009F4D"/>
        </a:buClr>
        <a:buFont typeface="Courier New" panose="02070309020205020404" pitchFamily="49" charset="0"/>
        <a:buChar char="o"/>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userDrawn="1"/>
        </p:nvSpPr>
        <p:spPr>
          <a:xfrm>
            <a:off x="609600" y="6400801"/>
            <a:ext cx="2641600" cy="307777"/>
          </a:xfrm>
          <a:prstGeom prst="rect">
            <a:avLst/>
          </a:prstGeom>
          <a:noFill/>
        </p:spPr>
        <p:txBody>
          <a:bodyPr wrap="square" rtlCol="0">
            <a:spAutoFit/>
          </a:bodyPr>
          <a:lstStyle/>
          <a:p>
            <a:fld id="{BB705689-6DE3-4ABD-A330-F43849DB3358}" type="slidenum">
              <a:rPr lang="en-US" sz="1400" smtClean="0">
                <a:solidFill>
                  <a:srgbClr val="0C2340"/>
                </a:solidFill>
              </a:rPr>
              <a:t>‹#›</a:t>
            </a:fld>
            <a:endParaRPr lang="en-US" sz="1400">
              <a:solidFill>
                <a:srgbClr val="0C2340"/>
              </a:solidFill>
            </a:endParaRPr>
          </a:p>
        </p:txBody>
      </p:sp>
    </p:spTree>
    <p:extLst>
      <p:ext uri="{BB962C8B-B14F-4D97-AF65-F5344CB8AC3E}">
        <p14:creationId xmlns:p14="http://schemas.microsoft.com/office/powerpoint/2010/main" val="48371734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1" r:id="rId15"/>
    <p:sldLayoutId id="2147483712" r:id="rId16"/>
    <p:sldLayoutId id="2147483713" r:id="rId17"/>
    <p:sldLayoutId id="2147483714" r:id="rId18"/>
    <p:sldLayoutId id="2147483715" r:id="rId19"/>
  </p:sldLayoutIdLst>
  <p:txStyles>
    <p:titleStyle>
      <a:lvl1pPr algn="ctr" defTabSz="914400" rtl="0" eaLnBrk="1" latinLnBrk="0" hangingPunct="1">
        <a:spcBef>
          <a:spcPct val="0"/>
        </a:spcBef>
        <a:buNone/>
        <a:defRPr sz="4400" b="1" kern="1200">
          <a:solidFill>
            <a:srgbClr val="0C2340"/>
          </a:solidFill>
          <a:latin typeface="+mj-lt"/>
          <a:ea typeface="+mj-ea"/>
          <a:cs typeface="+mj-cs"/>
        </a:defRPr>
      </a:lvl1pPr>
    </p:titleStyle>
    <p:bodyStyle>
      <a:lvl1pPr marL="342900" indent="-342900" algn="l" defTabSz="914400" rtl="0" eaLnBrk="1" latinLnBrk="0" hangingPunct="1">
        <a:spcBef>
          <a:spcPct val="20000"/>
        </a:spcBef>
        <a:buClr>
          <a:srgbClr val="009F4D"/>
        </a:buClr>
        <a:buFont typeface="Arial" panose="020B0604020202020204" pitchFamily="34" charset="0"/>
        <a:buChar char="•"/>
        <a:defRPr sz="3200" kern="1200">
          <a:solidFill>
            <a:srgbClr val="0C2340"/>
          </a:solidFill>
          <a:latin typeface="+mn-lt"/>
          <a:ea typeface="+mn-ea"/>
          <a:cs typeface="+mn-cs"/>
        </a:defRPr>
      </a:lvl1pPr>
      <a:lvl2pPr marL="742950" indent="-285750" algn="l" defTabSz="914400" rtl="0" eaLnBrk="1" latinLnBrk="0" hangingPunct="1">
        <a:spcBef>
          <a:spcPct val="20000"/>
        </a:spcBef>
        <a:buClr>
          <a:srgbClr val="009F4D"/>
        </a:buClr>
        <a:buFont typeface="Arial" panose="020B0604020202020204" pitchFamily="34" charset="0"/>
        <a:buChar char="–"/>
        <a:defRPr sz="2800" kern="1200">
          <a:solidFill>
            <a:srgbClr val="0C2340"/>
          </a:solidFill>
          <a:latin typeface="+mn-lt"/>
          <a:ea typeface="+mn-ea"/>
          <a:cs typeface="+mn-cs"/>
        </a:defRPr>
      </a:lvl2pPr>
      <a:lvl3pPr marL="1143000" indent="-228600" algn="l" defTabSz="914400" rtl="0" eaLnBrk="1" latinLnBrk="0" hangingPunct="1">
        <a:spcBef>
          <a:spcPct val="20000"/>
        </a:spcBef>
        <a:buClr>
          <a:srgbClr val="009F4D"/>
        </a:buClr>
        <a:buFont typeface="Arial" panose="020B0604020202020204" pitchFamily="34" charset="0"/>
        <a:buChar char="•"/>
        <a:defRPr sz="2400" kern="1200">
          <a:solidFill>
            <a:srgbClr val="0C2340"/>
          </a:solidFill>
          <a:latin typeface="+mn-lt"/>
          <a:ea typeface="+mn-ea"/>
          <a:cs typeface="+mn-cs"/>
        </a:defRPr>
      </a:lvl3pPr>
      <a:lvl4pPr marL="1600200" indent="-228600" algn="l" defTabSz="914400" rtl="0" eaLnBrk="1" latinLnBrk="0" hangingPunct="1">
        <a:spcBef>
          <a:spcPct val="20000"/>
        </a:spcBef>
        <a:buClr>
          <a:srgbClr val="009F4D"/>
        </a:buClr>
        <a:buFont typeface="Arial" panose="020B0604020202020204" pitchFamily="34" charset="0"/>
        <a:buChar char="–"/>
        <a:defRPr sz="2000" kern="1200">
          <a:solidFill>
            <a:srgbClr val="0C2340"/>
          </a:solidFill>
          <a:latin typeface="+mn-lt"/>
          <a:ea typeface="+mn-ea"/>
          <a:cs typeface="+mn-cs"/>
        </a:defRPr>
      </a:lvl4pPr>
      <a:lvl5pPr marL="2057400" indent="-228600" algn="l" defTabSz="914400" rtl="0" eaLnBrk="1" latinLnBrk="0" hangingPunct="1">
        <a:spcBef>
          <a:spcPct val="20000"/>
        </a:spcBef>
        <a:buClr>
          <a:srgbClr val="009F4D"/>
        </a:buClr>
        <a:buFont typeface="Courier New" panose="02070309020205020404" pitchFamily="49" charset="0"/>
        <a:buChar char="o"/>
        <a:defRPr sz="2000" kern="1200">
          <a:solidFill>
            <a:srgbClr val="0C234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4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8.xml"/></Relationships>
</file>

<file path=ppt/slides/_rels/slide10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1.xml"/><Relationship Id="rId1" Type="http://schemas.openxmlformats.org/officeDocument/2006/relationships/slideLayout" Target="../slideLayouts/slideLayout4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4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4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38.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38.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8.xml"/></Relationships>
</file>

<file path=ppt/slides/_rels/slide1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8.xml"/><Relationship Id="rId1" Type="http://schemas.openxmlformats.org/officeDocument/2006/relationships/slideLayout" Target="../slideLayouts/slideLayout4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38.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6.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38.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3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5.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40.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40.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40.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40.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40.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40.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40.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40.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40.xml"/></Relationships>
</file>

<file path=ppt/slides/_rels/slide127.xml.rels><?xml version="1.0" encoding="UTF-8" standalone="yes"?>
<Relationships xmlns="http://schemas.openxmlformats.org/package/2006/relationships"><Relationship Id="rId3" Type="http://schemas.openxmlformats.org/officeDocument/2006/relationships/hyperlink" Target="http://www.minnstate.edu/system/ogc/" TargetMode="External"/><Relationship Id="rId2" Type="http://schemas.openxmlformats.org/officeDocument/2006/relationships/notesSlide" Target="../notesSlides/notesSlide124.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3" Type="http://schemas.openxmlformats.org/officeDocument/2006/relationships/hyperlink" Target="https://www.rainn.org/articles/clery-act" TargetMode="External"/><Relationship Id="rId2" Type="http://schemas.openxmlformats.org/officeDocument/2006/relationships/notesSlide" Target="../notesSlides/notesSlide36.xml"/><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2.xml"/><Relationship Id="rId1" Type="http://schemas.openxmlformats.org/officeDocument/2006/relationships/slideLayout" Target="../slideLayouts/slideLayout38.xml"/></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3.xml"/><Relationship Id="rId1" Type="http://schemas.openxmlformats.org/officeDocument/2006/relationships/slideLayout" Target="../slideLayouts/slideLayout38.xml"/></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4.xml"/><Relationship Id="rId1" Type="http://schemas.openxmlformats.org/officeDocument/2006/relationships/slideLayout" Target="../slideLayouts/slideLayout3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8.xml"/></Relationships>
</file>

<file path=ppt/slides/_rels/slide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7.xml"/><Relationship Id="rId1" Type="http://schemas.openxmlformats.org/officeDocument/2006/relationships/slideLayout" Target="../slideLayouts/slideLayout3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8.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8.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8.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8.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8.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8.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8.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8.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8.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8.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8.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8.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8.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8.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8.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8.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8.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title" idx="4294967295"/>
          </p:nvPr>
        </p:nvSpPr>
        <p:spPr>
          <a:xfrm>
            <a:off x="1320800" y="3886200"/>
            <a:ext cx="79248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chemeClr val="tx2"/>
                </a:solidFill>
                <a:effectLst/>
                <a:uLnTx/>
                <a:uFillTx/>
                <a:latin typeface="+mn-lt"/>
                <a:ea typeface="+mn-ea"/>
                <a:cs typeface="+mn-cs"/>
              </a:rPr>
              <a:t>Title IX &amp; Sexual Violence Investigations</a:t>
            </a:r>
          </a:p>
        </p:txBody>
      </p:sp>
      <p:sp>
        <p:nvSpPr>
          <p:cNvPr id="7" name="Text Placeholder 6"/>
          <p:cNvSpPr>
            <a:spLocks noGrp="1"/>
          </p:cNvSpPr>
          <p:nvPr>
            <p:ph type="body" sz="quarter" idx="10"/>
          </p:nvPr>
        </p:nvSpPr>
        <p:spPr/>
        <p:txBody>
          <a:bodyPr vert="horz" lIns="91440" tIns="45720" rIns="91440" bIns="45720" rtlCol="0" anchor="t">
            <a:normAutofit/>
          </a:bodyPr>
          <a:lstStyle/>
          <a:p>
            <a:r>
              <a:rPr lang="en-US" dirty="0">
                <a:cs typeface="Calibri"/>
              </a:rPr>
              <a:t>April 20, 2023</a:t>
            </a:r>
            <a:endParaRPr lang="en-US" dirty="0"/>
          </a:p>
        </p:txBody>
      </p:sp>
      <p:sp>
        <p:nvSpPr>
          <p:cNvPr id="6" name="Text Placeholder 5"/>
          <p:cNvSpPr>
            <a:spLocks noGrp="1"/>
          </p:cNvSpPr>
          <p:nvPr>
            <p:ph type="body" sz="quarter" idx="14"/>
          </p:nvPr>
        </p:nvSpPr>
        <p:spPr/>
        <p:txBody>
          <a:bodyPr>
            <a:normAutofit/>
          </a:bodyPr>
          <a:lstStyle/>
          <a:p>
            <a:r>
              <a:rPr lang="en-US" sz="1600" dirty="0">
                <a:solidFill>
                  <a:srgbClr val="002060"/>
                </a:solidFill>
              </a:rPr>
              <a:t>Minnesota State</a:t>
            </a:r>
          </a:p>
        </p:txBody>
      </p:sp>
      <p:sp>
        <p:nvSpPr>
          <p:cNvPr id="3" name="Text Placeholder 2"/>
          <p:cNvSpPr>
            <a:spLocks noGrp="1"/>
          </p:cNvSpPr>
          <p:nvPr>
            <p:ph type="body" sz="quarter" idx="11"/>
          </p:nvPr>
        </p:nvSpPr>
        <p:spPr>
          <a:xfrm>
            <a:off x="6325572" y="3452669"/>
            <a:ext cx="4495800" cy="417512"/>
          </a:xfrm>
        </p:spPr>
        <p:txBody>
          <a:bodyPr/>
          <a:lstStyle/>
          <a:p>
            <a:r>
              <a:rPr lang="en-US" dirty="0"/>
              <a:t>Office of Equity and Inclusion</a:t>
            </a:r>
          </a:p>
        </p:txBody>
      </p:sp>
      <p:sp>
        <p:nvSpPr>
          <p:cNvPr id="5" name="Text Placeholder 4"/>
          <p:cNvSpPr>
            <a:spLocks noGrp="1"/>
          </p:cNvSpPr>
          <p:nvPr>
            <p:ph type="body" sz="quarter" idx="13"/>
          </p:nvPr>
        </p:nvSpPr>
        <p:spPr>
          <a:xfrm>
            <a:off x="1408114" y="5076478"/>
            <a:ext cx="2562061" cy="571847"/>
          </a:xfrm>
        </p:spPr>
        <p:txBody>
          <a:bodyPr>
            <a:noAutofit/>
          </a:bodyPr>
          <a:lstStyle/>
          <a:p>
            <a:pPr lvl="0">
              <a:lnSpc>
                <a:spcPct val="100000"/>
              </a:lnSpc>
              <a:spcBef>
                <a:spcPct val="20000"/>
              </a:spcBef>
              <a:buClr>
                <a:srgbClr val="009F4D"/>
              </a:buClr>
            </a:pPr>
            <a:r>
              <a:rPr lang="en-US" sz="1100" dirty="0">
                <a:solidFill>
                  <a:srgbClr val="139445"/>
                </a:solidFill>
              </a:rPr>
              <a:t>Desiree’ Clark</a:t>
            </a:r>
            <a:br>
              <a:rPr lang="en-US" sz="1100" dirty="0">
                <a:solidFill>
                  <a:srgbClr val="139445"/>
                </a:solidFill>
              </a:rPr>
            </a:br>
            <a:r>
              <a:rPr lang="en-US" sz="1100" dirty="0">
                <a:solidFill>
                  <a:srgbClr val="139445"/>
                </a:solidFill>
              </a:rPr>
              <a:t>Civil Rights, Title IX/Compliance Officer</a:t>
            </a:r>
            <a:br>
              <a:rPr lang="en-US" sz="1100" dirty="0">
                <a:solidFill>
                  <a:srgbClr val="139445"/>
                </a:solidFill>
              </a:rPr>
            </a:br>
            <a:r>
              <a:rPr lang="en-US" sz="1100" dirty="0">
                <a:solidFill>
                  <a:srgbClr val="139445"/>
                </a:solidFill>
              </a:rPr>
              <a:t>Office of Equity &amp; Inclusion</a:t>
            </a:r>
          </a:p>
        </p:txBody>
      </p:sp>
      <p:sp>
        <p:nvSpPr>
          <p:cNvPr id="8" name="TextBox 7">
            <a:extLst>
              <a:ext uri="{FF2B5EF4-FFF2-40B4-BE49-F238E27FC236}">
                <a16:creationId xmlns:a16="http://schemas.microsoft.com/office/drawing/2014/main" id="{6D77FF85-1E3E-4D5E-89E2-8B0BB4283244}"/>
              </a:ext>
            </a:extLst>
          </p:cNvPr>
          <p:cNvSpPr txBox="1"/>
          <p:nvPr/>
        </p:nvSpPr>
        <p:spPr>
          <a:xfrm>
            <a:off x="4139355" y="5076478"/>
            <a:ext cx="1789005" cy="600164"/>
          </a:xfrm>
          <a:prstGeom prst="rect">
            <a:avLst/>
          </a:prstGeom>
          <a:noFill/>
        </p:spPr>
        <p:txBody>
          <a:bodyPr wrap="square" rtlCol="0">
            <a:spAutoFit/>
          </a:bodyPr>
          <a:lstStyle/>
          <a:p>
            <a:r>
              <a:rPr lang="en-US" sz="1100" b="1">
                <a:solidFill>
                  <a:srgbClr val="139445"/>
                </a:solidFill>
              </a:rPr>
              <a:t>Scott Goings</a:t>
            </a:r>
            <a:br>
              <a:rPr lang="en-US" sz="1100" b="1">
                <a:solidFill>
                  <a:srgbClr val="139445"/>
                </a:solidFill>
              </a:rPr>
            </a:br>
            <a:r>
              <a:rPr lang="en-US" sz="1100" b="1">
                <a:solidFill>
                  <a:srgbClr val="139445"/>
                </a:solidFill>
              </a:rPr>
              <a:t>General Counsel</a:t>
            </a:r>
          </a:p>
          <a:p>
            <a:r>
              <a:rPr lang="en-US" sz="1100" b="1">
                <a:solidFill>
                  <a:srgbClr val="139445"/>
                </a:solidFill>
              </a:rPr>
              <a:t>Office of General Counsel</a:t>
            </a:r>
          </a:p>
        </p:txBody>
      </p:sp>
      <p:sp>
        <p:nvSpPr>
          <p:cNvPr id="10" name="TextBox 9">
            <a:extLst>
              <a:ext uri="{FF2B5EF4-FFF2-40B4-BE49-F238E27FC236}">
                <a16:creationId xmlns:a16="http://schemas.microsoft.com/office/drawing/2014/main" id="{AAFEE25F-02A2-493A-864C-F522D52DB06D}"/>
              </a:ext>
            </a:extLst>
          </p:cNvPr>
          <p:cNvSpPr txBox="1"/>
          <p:nvPr/>
        </p:nvSpPr>
        <p:spPr>
          <a:xfrm>
            <a:off x="6257715" y="5061238"/>
            <a:ext cx="1980626" cy="600164"/>
          </a:xfrm>
          <a:prstGeom prst="rect">
            <a:avLst/>
          </a:prstGeom>
          <a:noFill/>
        </p:spPr>
        <p:txBody>
          <a:bodyPr wrap="square" rtlCol="0">
            <a:spAutoFit/>
          </a:bodyPr>
          <a:lstStyle/>
          <a:p>
            <a:r>
              <a:rPr lang="en-US" sz="1100" b="1" dirty="0">
                <a:solidFill>
                  <a:srgbClr val="139445"/>
                </a:solidFill>
              </a:rPr>
              <a:t>Ashley Atteberry</a:t>
            </a:r>
            <a:br>
              <a:rPr lang="en-US" sz="1100" b="1" dirty="0">
                <a:solidFill>
                  <a:srgbClr val="139445"/>
                </a:solidFill>
              </a:rPr>
            </a:br>
            <a:r>
              <a:rPr lang="en-US" sz="1100" b="1" dirty="0">
                <a:solidFill>
                  <a:srgbClr val="139445"/>
                </a:solidFill>
              </a:rPr>
              <a:t>Associate Compliance Officer</a:t>
            </a:r>
          </a:p>
          <a:p>
            <a:r>
              <a:rPr lang="en-US" sz="1100" b="1" dirty="0">
                <a:solidFill>
                  <a:srgbClr val="139445"/>
                </a:solidFill>
              </a:rPr>
              <a:t>Office of Equity &amp; Inclusion</a:t>
            </a:r>
          </a:p>
        </p:txBody>
      </p:sp>
      <p:sp>
        <p:nvSpPr>
          <p:cNvPr id="9" name="Text Placeholder 4">
            <a:extLst>
              <a:ext uri="{FF2B5EF4-FFF2-40B4-BE49-F238E27FC236}">
                <a16:creationId xmlns:a16="http://schemas.microsoft.com/office/drawing/2014/main" id="{7D1BC49B-C704-4088-80E9-9413F704EA24}"/>
              </a:ext>
            </a:extLst>
          </p:cNvPr>
          <p:cNvSpPr txBox="1">
            <a:spLocks/>
          </p:cNvSpPr>
          <p:nvPr/>
        </p:nvSpPr>
        <p:spPr>
          <a:xfrm>
            <a:off x="8497421" y="5024437"/>
            <a:ext cx="2562061" cy="690563"/>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ct val="20000"/>
              </a:spcBef>
              <a:buClr>
                <a:srgbClr val="009F4D"/>
              </a:buClr>
            </a:pPr>
            <a:r>
              <a:rPr lang="en-US" sz="1100">
                <a:solidFill>
                  <a:srgbClr val="139445"/>
                </a:solidFill>
              </a:rPr>
              <a:t>Linda Álvarez</a:t>
            </a:r>
          </a:p>
          <a:p>
            <a:pPr>
              <a:lnSpc>
                <a:spcPct val="100000"/>
              </a:lnSpc>
              <a:spcBef>
                <a:spcPct val="20000"/>
              </a:spcBef>
              <a:buClr>
                <a:srgbClr val="009F4D"/>
              </a:buClr>
            </a:pPr>
            <a:r>
              <a:rPr lang="en-US" sz="1100">
                <a:solidFill>
                  <a:srgbClr val="139445"/>
                </a:solidFill>
              </a:rPr>
              <a:t>Director of Equal Opportunity &amp; Title IX</a:t>
            </a:r>
            <a:endParaRPr lang="en-US" sz="1100">
              <a:solidFill>
                <a:srgbClr val="139445"/>
              </a:solidFill>
              <a:cs typeface="Calibri"/>
            </a:endParaRPr>
          </a:p>
          <a:p>
            <a:pPr>
              <a:lnSpc>
                <a:spcPct val="100000"/>
              </a:lnSpc>
              <a:spcBef>
                <a:spcPct val="20000"/>
              </a:spcBef>
              <a:buClr>
                <a:srgbClr val="009F4D"/>
              </a:buClr>
            </a:pPr>
            <a:r>
              <a:rPr lang="en-US" sz="1100">
                <a:solidFill>
                  <a:srgbClr val="139445"/>
                </a:solidFill>
              </a:rPr>
              <a:t>Minnesota State University, Mankato</a:t>
            </a:r>
          </a:p>
        </p:txBody>
      </p:sp>
    </p:spTree>
    <p:extLst>
      <p:ext uri="{BB962C8B-B14F-4D97-AF65-F5344CB8AC3E}">
        <p14:creationId xmlns:p14="http://schemas.microsoft.com/office/powerpoint/2010/main" val="1220921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819400" y="1676400"/>
            <a:ext cx="6858000" cy="1938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02060"/>
                </a:solidFill>
                <a:effectLst/>
                <a:uLnTx/>
                <a:uFillTx/>
                <a:latin typeface="Calibri"/>
                <a:ea typeface="+mn-ea"/>
                <a:cs typeface="+mn-cs"/>
              </a:rPr>
              <a:t>Key Elements of the New Procedure</a:t>
            </a:r>
          </a:p>
        </p:txBody>
      </p:sp>
    </p:spTree>
    <p:extLst>
      <p:ext uri="{BB962C8B-B14F-4D97-AF65-F5344CB8AC3E}">
        <p14:creationId xmlns:p14="http://schemas.microsoft.com/office/powerpoint/2010/main" val="357522987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25AC365-7EAF-C011-2593-D150DDA695B4}"/>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Gathering Information (Cont.)</a:t>
            </a:r>
          </a:p>
        </p:txBody>
      </p:sp>
      <p:sp>
        <p:nvSpPr>
          <p:cNvPr id="2" name="Content Placeholder 1">
            <a:extLst>
              <a:ext uri="{FF2B5EF4-FFF2-40B4-BE49-F238E27FC236}">
                <a16:creationId xmlns:a16="http://schemas.microsoft.com/office/drawing/2014/main" id="{0FA8523B-39DD-908F-51DF-56F7B27A2D62}"/>
              </a:ext>
            </a:extLst>
          </p:cNvPr>
          <p:cNvSpPr>
            <a:spLocks noGrp="1"/>
          </p:cNvSpPr>
          <p:nvPr>
            <p:ph idx="1"/>
          </p:nvPr>
        </p:nvSpPr>
        <p:spPr/>
        <p:txBody>
          <a:bodyPr/>
          <a:lstStyle/>
          <a:p>
            <a:pPr marL="0" indent="0">
              <a:buNone/>
            </a:pPr>
            <a:r>
              <a:rPr lang="en-US" dirty="0"/>
              <a:t>Documentary information can include:</a:t>
            </a:r>
          </a:p>
          <a:p>
            <a:pPr lvl="1"/>
            <a:r>
              <a:rPr lang="en-US" dirty="0"/>
              <a:t>Text messages and call logs</a:t>
            </a:r>
          </a:p>
          <a:p>
            <a:pPr lvl="1"/>
            <a:r>
              <a:rPr lang="en-US" dirty="0"/>
              <a:t>Photographs</a:t>
            </a:r>
          </a:p>
          <a:p>
            <a:pPr lvl="1"/>
            <a:r>
              <a:rPr lang="en-US" dirty="0"/>
              <a:t>Social Media posts</a:t>
            </a:r>
          </a:p>
          <a:p>
            <a:pPr lvl="1"/>
            <a:r>
              <a:rPr lang="en-US" dirty="0"/>
              <a:t>Video</a:t>
            </a:r>
          </a:p>
          <a:p>
            <a:pPr lvl="1"/>
            <a:r>
              <a:rPr lang="en-US" dirty="0"/>
              <a:t>Building/swipe access records</a:t>
            </a:r>
          </a:p>
          <a:p>
            <a:pPr lvl="1"/>
            <a:r>
              <a:rPr lang="en-US" dirty="0"/>
              <a:t>Medical records/SANE records</a:t>
            </a:r>
          </a:p>
          <a:p>
            <a:pPr lvl="1"/>
            <a:r>
              <a:rPr lang="en-US" dirty="0"/>
              <a:t>Guest lists</a:t>
            </a:r>
          </a:p>
          <a:p>
            <a:pPr lvl="1"/>
            <a:r>
              <a:rPr lang="en-US" dirty="0"/>
              <a:t>Bar or restaurant receipts</a:t>
            </a:r>
          </a:p>
        </p:txBody>
      </p:sp>
    </p:spTree>
    <p:extLst>
      <p:ext uri="{BB962C8B-B14F-4D97-AF65-F5344CB8AC3E}">
        <p14:creationId xmlns:p14="http://schemas.microsoft.com/office/powerpoint/2010/main" val="149583881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385141D-B0B6-CDD0-B7E3-1835196BB4F0}"/>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Closing the Interview</a:t>
            </a:r>
          </a:p>
        </p:txBody>
      </p:sp>
      <p:sp>
        <p:nvSpPr>
          <p:cNvPr id="2" name="Content Placeholder 1">
            <a:extLst>
              <a:ext uri="{FF2B5EF4-FFF2-40B4-BE49-F238E27FC236}">
                <a16:creationId xmlns:a16="http://schemas.microsoft.com/office/drawing/2014/main" id="{4A0CE9BB-1F0B-9BBB-EF22-620D2DB5CA0D}"/>
              </a:ext>
            </a:extLst>
          </p:cNvPr>
          <p:cNvSpPr>
            <a:spLocks noGrp="1"/>
          </p:cNvSpPr>
          <p:nvPr>
            <p:ph idx="1"/>
          </p:nvPr>
        </p:nvSpPr>
        <p:spPr/>
        <p:txBody>
          <a:bodyPr/>
          <a:lstStyle/>
          <a:p>
            <a:pPr marL="457200" lvl="0" indent="-444500" algn="l" rtl="0">
              <a:lnSpc>
                <a:spcPct val="100000"/>
              </a:lnSpc>
              <a:spcBef>
                <a:spcPts val="0"/>
              </a:spcBef>
              <a:spcAft>
                <a:spcPts val="0"/>
              </a:spcAft>
              <a:buClr>
                <a:srgbClr val="002060"/>
              </a:buClr>
              <a:buSzPts val="3000"/>
              <a:buFont typeface="Arial"/>
              <a:buChar char="•"/>
            </a:pPr>
            <a:r>
              <a:rPr lang="en-US" sz="2600">
                <a:solidFill>
                  <a:srgbClr val="002060"/>
                </a:solidFill>
                <a:ea typeface="Trebuchet MS"/>
                <a:cs typeface="Trebuchet MS"/>
                <a:sym typeface="Trebuchet MS"/>
              </a:rPr>
              <a:t>Connection to additional witnesses/information</a:t>
            </a:r>
            <a:endParaRPr lang="en-US" sz="1600"/>
          </a:p>
          <a:p>
            <a:pPr marL="1371600" lvl="2" indent="-444500" algn="l" rtl="0">
              <a:lnSpc>
                <a:spcPct val="100000"/>
              </a:lnSpc>
              <a:spcBef>
                <a:spcPts val="0"/>
              </a:spcBef>
              <a:spcAft>
                <a:spcPts val="0"/>
              </a:spcAft>
              <a:buClr>
                <a:srgbClr val="002060"/>
              </a:buClr>
              <a:buSzPts val="3000"/>
              <a:buFont typeface="Arial"/>
              <a:buChar char="•"/>
            </a:pPr>
            <a:r>
              <a:rPr lang="en-US" sz="2200">
                <a:solidFill>
                  <a:srgbClr val="002060"/>
                </a:solidFill>
                <a:ea typeface="Trebuchet MS"/>
                <a:cs typeface="Trebuchet MS"/>
                <a:sym typeface="Trebuchet MS"/>
              </a:rPr>
              <a:t>Do you have any texts, pictures, etc. that may be related to this incident?</a:t>
            </a:r>
            <a:endParaRPr lang="en-US" sz="1200"/>
          </a:p>
          <a:p>
            <a:pPr marL="1371600" lvl="2" indent="-444500" algn="l" rtl="0">
              <a:lnSpc>
                <a:spcPct val="100000"/>
              </a:lnSpc>
              <a:spcBef>
                <a:spcPts val="0"/>
              </a:spcBef>
              <a:spcAft>
                <a:spcPts val="0"/>
              </a:spcAft>
              <a:buClr>
                <a:srgbClr val="002060"/>
              </a:buClr>
              <a:buSzPts val="3000"/>
              <a:buFont typeface="Arial"/>
              <a:buChar char="•"/>
            </a:pPr>
            <a:r>
              <a:rPr lang="en-US" sz="2200">
                <a:solidFill>
                  <a:srgbClr val="002060"/>
                </a:solidFill>
                <a:ea typeface="Trebuchet MS"/>
                <a:cs typeface="Trebuchet MS"/>
                <a:sym typeface="Trebuchet MS"/>
              </a:rPr>
              <a:t>Is there anyone else you can think of that I should talk to? What information do you think they may be able to provide?</a:t>
            </a:r>
            <a:endParaRPr lang="en-US" sz="1200"/>
          </a:p>
          <a:p>
            <a:pPr marL="457200" lvl="0" indent="-444500" algn="l" rtl="0">
              <a:lnSpc>
                <a:spcPct val="100000"/>
              </a:lnSpc>
              <a:spcBef>
                <a:spcPts val="0"/>
              </a:spcBef>
              <a:spcAft>
                <a:spcPts val="0"/>
              </a:spcAft>
              <a:buClr>
                <a:srgbClr val="002060"/>
              </a:buClr>
              <a:buSzPts val="3000"/>
              <a:buFont typeface="Arial"/>
              <a:buChar char="•"/>
            </a:pPr>
            <a:endParaRPr lang="en-US" sz="2600">
              <a:solidFill>
                <a:srgbClr val="002060"/>
              </a:solidFill>
              <a:ea typeface="Trebuchet MS"/>
              <a:cs typeface="Trebuchet MS"/>
              <a:sym typeface="Trebuchet MS"/>
            </a:endParaRPr>
          </a:p>
          <a:p>
            <a:pPr marL="457200" lvl="0" indent="-444500" algn="l" rtl="0">
              <a:lnSpc>
                <a:spcPct val="100000"/>
              </a:lnSpc>
              <a:spcBef>
                <a:spcPts val="0"/>
              </a:spcBef>
              <a:spcAft>
                <a:spcPts val="0"/>
              </a:spcAft>
              <a:buClr>
                <a:srgbClr val="002060"/>
              </a:buClr>
              <a:buSzPts val="3000"/>
              <a:buFont typeface="Arial"/>
              <a:buChar char="•"/>
            </a:pPr>
            <a:r>
              <a:rPr lang="en-US" sz="2600">
                <a:solidFill>
                  <a:srgbClr val="002060"/>
                </a:solidFill>
                <a:ea typeface="Trebuchet MS"/>
                <a:cs typeface="Trebuchet MS"/>
                <a:sym typeface="Trebuchet MS"/>
              </a:rPr>
              <a:t>Wrap up questions</a:t>
            </a:r>
            <a:endParaRPr lang="en-US" sz="1600"/>
          </a:p>
          <a:p>
            <a:pPr marL="1371600" lvl="2" indent="-444500" algn="l" rtl="0">
              <a:lnSpc>
                <a:spcPct val="100000"/>
              </a:lnSpc>
              <a:spcBef>
                <a:spcPts val="0"/>
              </a:spcBef>
              <a:spcAft>
                <a:spcPts val="0"/>
              </a:spcAft>
              <a:buClr>
                <a:srgbClr val="002060"/>
              </a:buClr>
              <a:buSzPts val="3000"/>
              <a:buFont typeface="Arial"/>
              <a:buChar char="•"/>
            </a:pPr>
            <a:r>
              <a:rPr lang="en-US" sz="2200">
                <a:solidFill>
                  <a:srgbClr val="002060"/>
                </a:solidFill>
                <a:ea typeface="Trebuchet MS"/>
                <a:cs typeface="Trebuchet MS"/>
                <a:sym typeface="Trebuchet MS"/>
              </a:rPr>
              <a:t>Is there anything else you think I need to know?</a:t>
            </a:r>
            <a:endParaRPr lang="en-US" sz="1200"/>
          </a:p>
          <a:p>
            <a:pPr marL="1371600" lvl="2" indent="-444500" algn="l" rtl="0">
              <a:lnSpc>
                <a:spcPct val="100000"/>
              </a:lnSpc>
              <a:spcBef>
                <a:spcPts val="0"/>
              </a:spcBef>
              <a:spcAft>
                <a:spcPts val="0"/>
              </a:spcAft>
              <a:buClr>
                <a:srgbClr val="002060"/>
              </a:buClr>
              <a:buSzPts val="3000"/>
              <a:buFont typeface="Arial"/>
              <a:buChar char="•"/>
            </a:pPr>
            <a:r>
              <a:rPr lang="en-US" sz="2200">
                <a:solidFill>
                  <a:srgbClr val="002060"/>
                </a:solidFill>
                <a:ea typeface="Trebuchet MS"/>
                <a:cs typeface="Trebuchet MS"/>
                <a:sym typeface="Trebuchet MS"/>
              </a:rPr>
              <a:t>Is there anything you were expecting me to ask that I didn’t?</a:t>
            </a:r>
          </a:p>
          <a:p>
            <a:pPr marL="1371600" lvl="2" indent="-444500" algn="l" rtl="0">
              <a:lnSpc>
                <a:spcPct val="100000"/>
              </a:lnSpc>
              <a:spcBef>
                <a:spcPts val="0"/>
              </a:spcBef>
              <a:spcAft>
                <a:spcPts val="0"/>
              </a:spcAft>
              <a:buClr>
                <a:srgbClr val="002060"/>
              </a:buClr>
              <a:buSzPts val="3000"/>
              <a:buFont typeface="Arial"/>
              <a:buChar char="•"/>
            </a:pPr>
            <a:r>
              <a:rPr lang="en-US">
                <a:solidFill>
                  <a:srgbClr val="002060"/>
                </a:solidFill>
                <a:ea typeface="Trebuchet MS"/>
                <a:cs typeface="Trebuchet MS"/>
                <a:sym typeface="Trebuchet MS"/>
              </a:rPr>
              <a:t>Do you have any questions at this time?</a:t>
            </a:r>
            <a:endParaRPr lang="en-US" sz="2200">
              <a:solidFill>
                <a:srgbClr val="002060"/>
              </a:solidFill>
              <a:ea typeface="Trebuchet MS"/>
              <a:cs typeface="Trebuchet MS"/>
              <a:sym typeface="Trebuchet MS"/>
            </a:endParaRPr>
          </a:p>
          <a:p>
            <a:endParaRPr lang="en-US"/>
          </a:p>
        </p:txBody>
      </p:sp>
    </p:spTree>
    <p:extLst>
      <p:ext uri="{BB962C8B-B14F-4D97-AF65-F5344CB8AC3E}">
        <p14:creationId xmlns:p14="http://schemas.microsoft.com/office/powerpoint/2010/main" val="13837468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rgbClr val="002060"/>
                </a:solidFill>
                <a:effectLst/>
                <a:uLnTx/>
                <a:uFillTx/>
                <a:latin typeface="+mn-lt"/>
                <a:ea typeface="+mn-ea"/>
                <a:cs typeface="+mn-cs"/>
              </a:rPr>
              <a:t>Conclusion of the Interview</a:t>
            </a:r>
          </a:p>
        </p:txBody>
      </p:sp>
      <p:sp>
        <p:nvSpPr>
          <p:cNvPr id="4" name="Rectangle 3"/>
          <p:cNvSpPr/>
          <p:nvPr/>
        </p:nvSpPr>
        <p:spPr>
          <a:xfrm>
            <a:off x="609600" y="1447800"/>
            <a:ext cx="10871200" cy="4832092"/>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a:ln>
                  <a:noFill/>
                </a:ln>
                <a:solidFill>
                  <a:srgbClr val="002060"/>
                </a:solidFill>
                <a:effectLst/>
                <a:uLnTx/>
                <a:uFillTx/>
                <a:latin typeface="Arial" charset="0"/>
                <a:ea typeface="+mn-ea"/>
                <a:cs typeface="+mn-cs"/>
              </a:rPr>
              <a:t>Thank them for their cooperation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a:ln>
                <a:noFill/>
              </a:ln>
              <a:solidFill>
                <a:srgbClr val="002060"/>
              </a:solidFill>
              <a:effectLst/>
              <a:uLnTx/>
              <a:uFillTx/>
              <a:latin typeface="Arial"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a:ln>
                  <a:noFill/>
                </a:ln>
                <a:solidFill>
                  <a:srgbClr val="002060"/>
                </a:solidFill>
                <a:effectLst/>
                <a:uLnTx/>
                <a:uFillTx/>
                <a:latin typeface="Arial" charset="0"/>
                <a:ea typeface="+mn-ea"/>
                <a:cs typeface="+mn-cs"/>
              </a:rPr>
              <a:t>Remind </a:t>
            </a:r>
            <a:r>
              <a:rPr lang="en-US" altLang="en-US" sz="2800">
                <a:solidFill>
                  <a:srgbClr val="002060"/>
                </a:solidFill>
                <a:latin typeface="Arial" charset="0"/>
              </a:rPr>
              <a:t>them of any action items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a:ln>
                <a:noFill/>
              </a:ln>
              <a:solidFill>
                <a:srgbClr val="002060"/>
              </a:solidFill>
              <a:effectLst/>
              <a:uLnTx/>
              <a:uFillTx/>
              <a:latin typeface="Arial"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a:ln>
                  <a:noFill/>
                </a:ln>
                <a:solidFill>
                  <a:srgbClr val="002060"/>
                </a:solidFill>
                <a:effectLst/>
                <a:uLnTx/>
                <a:uFillTx/>
                <a:latin typeface="Arial" charset="0"/>
                <a:ea typeface="+mn-ea"/>
                <a:cs typeface="+mn-cs"/>
              </a:rPr>
              <a:t>Give them your contact information in case they remember anything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a:ln>
                  <a:noFill/>
                </a:ln>
                <a:solidFill>
                  <a:srgbClr val="002060"/>
                </a:solidFill>
                <a:effectLst/>
                <a:uLnTx/>
                <a:uFillTx/>
                <a:latin typeface="Arial" charset="0"/>
                <a:ea typeface="+mn-ea"/>
                <a:cs typeface="+mn-cs"/>
              </a:rPr>
              <a:t>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a:ln>
                  <a:noFill/>
                </a:ln>
                <a:solidFill>
                  <a:srgbClr val="002060"/>
                </a:solidFill>
                <a:effectLst/>
                <a:uLnTx/>
                <a:uFillTx/>
                <a:latin typeface="Arial" charset="0"/>
                <a:ea typeface="+mn-ea"/>
                <a:cs typeface="+mn-cs"/>
              </a:rPr>
              <a:t>Explain future procedures and timeline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a:ln>
                <a:noFill/>
              </a:ln>
              <a:solidFill>
                <a:srgbClr val="002060"/>
              </a:solidFill>
              <a:effectLst/>
              <a:uLnTx/>
              <a:uFillTx/>
              <a:latin typeface="Arial"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a:ln>
                  <a:noFill/>
                </a:ln>
                <a:solidFill>
                  <a:srgbClr val="002060"/>
                </a:solidFill>
                <a:effectLst/>
                <a:uLnTx/>
                <a:uFillTx/>
                <a:latin typeface="Arial" charset="0"/>
                <a:ea typeface="+mn-ea"/>
                <a:cs typeface="+mn-cs"/>
              </a:rPr>
              <a:t>Remind them about the prohibition of retaliation and procedure for reporting</a:t>
            </a:r>
          </a:p>
        </p:txBody>
      </p:sp>
    </p:spTree>
    <p:extLst>
      <p:ext uri="{BB962C8B-B14F-4D97-AF65-F5344CB8AC3E}">
        <p14:creationId xmlns:p14="http://schemas.microsoft.com/office/powerpoint/2010/main" val="91631085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rgbClr val="002060"/>
                </a:solidFill>
                <a:effectLst/>
                <a:uLnTx/>
                <a:uFillTx/>
                <a:latin typeface="+mn-lt"/>
                <a:ea typeface="+mn-ea"/>
                <a:cs typeface="+mn-cs"/>
              </a:rPr>
              <a:t>Trauma Informed Interviewing</a:t>
            </a:r>
          </a:p>
        </p:txBody>
      </p:sp>
      <p:sp>
        <p:nvSpPr>
          <p:cNvPr id="2" name="Content Placeholder 1"/>
          <p:cNvSpPr>
            <a:spLocks noGrp="1"/>
          </p:cNvSpPr>
          <p:nvPr>
            <p:ph idx="1"/>
          </p:nvPr>
        </p:nvSpPr>
        <p:spPr/>
        <p:txBody>
          <a:bodyPr>
            <a:normAutofit fontScale="92500"/>
          </a:bodyPr>
          <a:lstStyle/>
          <a:p>
            <a:r>
              <a:rPr lang="en-US" altLang="en-US">
                <a:ea typeface="ＭＳ Ｐゴシック" panose="020B0600070205080204" pitchFamily="34" charset="-128"/>
              </a:rPr>
              <a:t>Most investigators and decisionmakers believe when a victim/survivor experiences trauma, the brain records most of the event including the “</a:t>
            </a:r>
            <a:r>
              <a:rPr lang="en-US" altLang="en-US" u="sng">
                <a:ea typeface="ＭＳ Ｐゴシック" panose="020B0600070205080204" pitchFamily="34" charset="-128"/>
              </a:rPr>
              <a:t>Who</a:t>
            </a:r>
            <a:r>
              <a:rPr lang="en-US" altLang="en-US">
                <a:ea typeface="ＭＳ Ｐゴシック" panose="020B0600070205080204" pitchFamily="34" charset="-128"/>
              </a:rPr>
              <a:t>, </a:t>
            </a:r>
            <a:r>
              <a:rPr lang="en-US" altLang="en-US" u="sng">
                <a:ea typeface="ＭＳ Ｐゴシック" panose="020B0600070205080204" pitchFamily="34" charset="-128"/>
              </a:rPr>
              <a:t>What</a:t>
            </a:r>
            <a:r>
              <a:rPr lang="en-US" altLang="en-US">
                <a:ea typeface="ＭＳ Ｐゴシック" panose="020B0600070205080204" pitchFamily="34" charset="-128"/>
              </a:rPr>
              <a:t>, </a:t>
            </a:r>
            <a:r>
              <a:rPr lang="en-US" altLang="en-US" u="sng">
                <a:ea typeface="ＭＳ Ｐゴシック" panose="020B0600070205080204" pitchFamily="34" charset="-128"/>
              </a:rPr>
              <a:t>Where</a:t>
            </a:r>
            <a:r>
              <a:rPr lang="en-US" altLang="en-US">
                <a:ea typeface="ＭＳ Ｐゴシック" panose="020B0600070205080204" pitchFamily="34" charset="-128"/>
              </a:rPr>
              <a:t>, </a:t>
            </a:r>
            <a:r>
              <a:rPr lang="en-US" altLang="en-US" u="sng">
                <a:ea typeface="ＭＳ Ｐゴシック" panose="020B0600070205080204" pitchFamily="34" charset="-128"/>
              </a:rPr>
              <a:t>Why</a:t>
            </a:r>
            <a:r>
              <a:rPr lang="en-US" altLang="en-US">
                <a:ea typeface="ＭＳ Ｐゴシック" panose="020B0600070205080204" pitchFamily="34" charset="-128"/>
              </a:rPr>
              <a:t>, </a:t>
            </a:r>
            <a:r>
              <a:rPr lang="en-US" altLang="en-US" u="sng">
                <a:ea typeface="ＭＳ Ｐゴシック" panose="020B0600070205080204" pitchFamily="34" charset="-128"/>
              </a:rPr>
              <a:t>When</a:t>
            </a:r>
            <a:r>
              <a:rPr lang="en-US" altLang="en-US">
                <a:ea typeface="ＭＳ Ｐゴシック" panose="020B0600070205080204" pitchFamily="34" charset="-128"/>
              </a:rPr>
              <a:t> and </a:t>
            </a:r>
            <a:r>
              <a:rPr lang="en-US" altLang="en-US" u="sng">
                <a:ea typeface="ＭＳ Ｐゴシック" panose="020B0600070205080204" pitchFamily="34" charset="-128"/>
              </a:rPr>
              <a:t>How</a:t>
            </a:r>
            <a:r>
              <a:rPr lang="en-US" altLang="en-US">
                <a:ea typeface="ＭＳ Ｐゴシック" panose="020B0600070205080204" pitchFamily="34" charset="-128"/>
              </a:rPr>
              <a:t>," as well as other details of the event</a:t>
            </a:r>
          </a:p>
          <a:p>
            <a:r>
              <a:rPr lang="en-US" altLang="en-US">
                <a:ea typeface="ＭＳ Ｐゴシック" panose="020B0600070205080204" pitchFamily="34" charset="-128"/>
              </a:rPr>
              <a:t>Most investigators are trained to obtain this type of information in interviews with victim/survivors</a:t>
            </a:r>
          </a:p>
          <a:p>
            <a:r>
              <a:rPr lang="en-US" altLang="en-US">
                <a:ea typeface="ＭＳ Ｐゴシック" panose="020B0600070205080204" pitchFamily="34" charset="-128"/>
              </a:rPr>
              <a:t>High-stress situations can result in a trauma response on the part of the victim</a:t>
            </a:r>
          </a:p>
          <a:p>
            <a:endParaRPr lang="en-US"/>
          </a:p>
          <a:p>
            <a:endParaRPr lang="en-US"/>
          </a:p>
          <a:p>
            <a:pPr marL="0" indent="0">
              <a:buNone/>
            </a:pPr>
            <a:r>
              <a:rPr lang="en-US" sz="1100">
                <a:latin typeface="Arial" charset="0"/>
                <a:ea typeface="ＭＳ Ｐゴシック" charset="-128"/>
              </a:rPr>
              <a:t>Source: http://www.army.mil/article/72055/Army_expert_receives_national_recognition_for_combating_sexual_assault</a:t>
            </a:r>
            <a:endParaRPr lang="en-US" sz="1100"/>
          </a:p>
        </p:txBody>
      </p:sp>
    </p:spTree>
    <p:extLst>
      <p:ext uri="{BB962C8B-B14F-4D97-AF65-F5344CB8AC3E}">
        <p14:creationId xmlns:p14="http://schemas.microsoft.com/office/powerpoint/2010/main" val="397468868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Neuroscience – The Limbic System</a:t>
            </a:r>
          </a:p>
        </p:txBody>
      </p:sp>
      <p:pic>
        <p:nvPicPr>
          <p:cNvPr id="4104" name="Picture 8" descr="Diagram of the brain structure by Peter Yeung showing the limbic system, which is our defense system. The diagram specifically shows the locations of the amygdala (where early warnings are sent from) and the hippocampus (where we determine what is safety and what is dange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tretch>
            <a:fillRect/>
          </a:stretch>
        </p:blipFill>
        <p:spPr bwMode="auto">
          <a:xfrm>
            <a:off x="3886200" y="1600200"/>
            <a:ext cx="44958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08499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altLang="en-US" sz="3600" b="1" i="0" u="none" strike="noStrike" kern="1200" cap="none" spc="0" normalizeH="0" baseline="0" noProof="0" dirty="0">
                <a:ln>
                  <a:noFill/>
                </a:ln>
                <a:solidFill>
                  <a:schemeClr val="tx2"/>
                </a:solidFill>
                <a:effectLst/>
                <a:uLnTx/>
                <a:uFillTx/>
                <a:latin typeface="+mn-lt"/>
                <a:ea typeface="ＭＳ Ｐゴシック" panose="020B0600070205080204" pitchFamily="34" charset="-128"/>
                <a:cs typeface="+mn-cs"/>
              </a:rPr>
              <a:t>Responses of the Brain &amp; Body During Trauma</a:t>
            </a:r>
            <a:endParaRPr kumimoji="0" lang="en-US" sz="3600" b="1" i="0" u="none" strike="noStrike" kern="1200" cap="none" spc="0" normalizeH="0" baseline="0" noProof="0" dirty="0">
              <a:ln>
                <a:noFill/>
              </a:ln>
              <a:solidFill>
                <a:schemeClr val="tx2"/>
              </a:solidFill>
              <a:effectLst/>
              <a:uLnTx/>
              <a:uFillTx/>
              <a:latin typeface="+mn-lt"/>
              <a:ea typeface="+mn-ea"/>
              <a:cs typeface="+mn-cs"/>
            </a:endParaRPr>
          </a:p>
        </p:txBody>
      </p:sp>
      <p:sp>
        <p:nvSpPr>
          <p:cNvPr id="3" name="Content Placeholder 2"/>
          <p:cNvSpPr>
            <a:spLocks noGrp="1"/>
          </p:cNvSpPr>
          <p:nvPr>
            <p:ph sz="half" idx="2"/>
          </p:nvPr>
        </p:nvSpPr>
        <p:spPr>
          <a:xfrm>
            <a:off x="609600" y="1600201"/>
            <a:ext cx="10972800" cy="4525963"/>
          </a:xfrm>
        </p:spPr>
        <p:txBody>
          <a:bodyPr>
            <a:normAutofit/>
          </a:bodyPr>
          <a:lstStyle/>
          <a:p>
            <a:pPr>
              <a:buFont typeface="Wingdings 2" charset="2"/>
              <a:buChar char=""/>
              <a:defRPr/>
            </a:pPr>
            <a:r>
              <a:rPr lang="en-US" sz="2400" b="1" dirty="0"/>
              <a:t>Freeze</a:t>
            </a:r>
          </a:p>
          <a:p>
            <a:pPr lvl="1">
              <a:buFont typeface="Wingdings 2" charset="2"/>
              <a:buChar char=""/>
              <a:defRPr/>
            </a:pPr>
            <a:r>
              <a:rPr lang="en-US" dirty="0"/>
              <a:t>Assess situation, avoid (more) attack</a:t>
            </a:r>
          </a:p>
          <a:p>
            <a:pPr>
              <a:buFont typeface="Wingdings 2" charset="2"/>
              <a:buChar char=""/>
              <a:defRPr/>
            </a:pPr>
            <a:r>
              <a:rPr lang="en-US" sz="2400" b="1" dirty="0"/>
              <a:t>Flight and Fight</a:t>
            </a:r>
          </a:p>
          <a:p>
            <a:pPr lvl="1">
              <a:buFont typeface="Wingdings 2" charset="2"/>
              <a:buChar char=""/>
              <a:defRPr/>
            </a:pPr>
            <a:r>
              <a:rPr lang="en-US" dirty="0"/>
              <a:t>Avoid (more) attack</a:t>
            </a:r>
          </a:p>
          <a:p>
            <a:pPr>
              <a:buFont typeface="Wingdings 2" charset="2"/>
              <a:buChar char=""/>
              <a:defRPr/>
            </a:pPr>
            <a:r>
              <a:rPr lang="en-US" dirty="0"/>
              <a:t>When </a:t>
            </a:r>
            <a:r>
              <a:rPr lang="en-US" b="1" i="1" dirty="0"/>
              <a:t>flight</a:t>
            </a:r>
            <a:r>
              <a:rPr lang="en-US" dirty="0"/>
              <a:t> is impossible &amp; </a:t>
            </a:r>
            <a:r>
              <a:rPr lang="en-US" b="1" i="1" dirty="0"/>
              <a:t>fight</a:t>
            </a:r>
            <a:r>
              <a:rPr lang="en-US" dirty="0"/>
              <a:t> useless……….</a:t>
            </a:r>
          </a:p>
          <a:p>
            <a:pPr lvl="1">
              <a:buFont typeface="Wingdings 2" charset="2"/>
              <a:buChar char=""/>
              <a:defRPr/>
            </a:pPr>
            <a:r>
              <a:rPr lang="en-US" b="1" u="sng" dirty="0"/>
              <a:t>Dissociation</a:t>
            </a:r>
          </a:p>
          <a:p>
            <a:pPr lvl="2">
              <a:buFont typeface="Wingdings 2" charset="2"/>
              <a:buChar char=""/>
              <a:defRPr/>
            </a:pPr>
            <a:r>
              <a:rPr lang="en-US" dirty="0"/>
              <a:t>Protect from overwhelming sensations &amp; emotions</a:t>
            </a:r>
          </a:p>
          <a:p>
            <a:pPr lvl="1">
              <a:buFont typeface="Wingdings 2" charset="2"/>
              <a:buChar char=""/>
              <a:defRPr/>
            </a:pPr>
            <a:r>
              <a:rPr lang="en-US" b="1" u="sng" dirty="0"/>
              <a:t>Tonic Immobility</a:t>
            </a:r>
          </a:p>
          <a:p>
            <a:pPr lvl="2">
              <a:buFont typeface="Wingdings 2" charset="2"/>
              <a:buChar char=""/>
              <a:defRPr/>
            </a:pPr>
            <a:r>
              <a:rPr lang="en-US" dirty="0"/>
              <a:t>Last ditch effort to avoid (more) attack – or at least survive</a:t>
            </a:r>
          </a:p>
          <a:p>
            <a:endParaRPr lang="en-US" dirty="0"/>
          </a:p>
        </p:txBody>
      </p:sp>
    </p:spTree>
    <p:extLst>
      <p:ext uri="{BB962C8B-B14F-4D97-AF65-F5344CB8AC3E}">
        <p14:creationId xmlns:p14="http://schemas.microsoft.com/office/powerpoint/2010/main" val="178339281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altLang="en-US" sz="3600" b="1" i="0" u="none" strike="noStrike" kern="1200" cap="none" spc="0" normalizeH="0" baseline="0" noProof="0" dirty="0">
                <a:ln>
                  <a:noFill/>
                </a:ln>
                <a:solidFill>
                  <a:schemeClr val="tx2"/>
                </a:solidFill>
                <a:effectLst/>
                <a:uLnTx/>
                <a:uFillTx/>
                <a:latin typeface="+mn-lt"/>
                <a:ea typeface="ＭＳ Ｐゴシック" panose="020B0600070205080204" pitchFamily="34" charset="-128"/>
                <a:cs typeface="+mn-cs"/>
              </a:rPr>
              <a:t>Dissociation</a:t>
            </a:r>
            <a:endParaRPr kumimoji="0" lang="en-US" sz="3600" b="1" i="0" u="none" strike="noStrike" kern="1200" cap="none" spc="0" normalizeH="0" baseline="0" noProof="0" dirty="0">
              <a:ln>
                <a:noFill/>
              </a:ln>
              <a:solidFill>
                <a:schemeClr val="tx2"/>
              </a:solidFill>
              <a:effectLst/>
              <a:uLnTx/>
              <a:uFillTx/>
              <a:latin typeface="+mn-lt"/>
              <a:ea typeface="+mn-ea"/>
              <a:cs typeface="+mn-cs"/>
            </a:endParaRPr>
          </a:p>
        </p:txBody>
      </p:sp>
      <p:sp>
        <p:nvSpPr>
          <p:cNvPr id="2" name="Content Placeholder 1"/>
          <p:cNvSpPr>
            <a:spLocks noGrp="1"/>
          </p:cNvSpPr>
          <p:nvPr>
            <p:ph sz="half" idx="1"/>
          </p:nvPr>
        </p:nvSpPr>
        <p:spPr>
          <a:xfrm>
            <a:off x="609600" y="1600201"/>
            <a:ext cx="10871200" cy="4525963"/>
          </a:xfrm>
        </p:spPr>
        <p:txBody>
          <a:bodyPr>
            <a:normAutofit lnSpcReduction="10000"/>
          </a:bodyPr>
          <a:lstStyle/>
          <a:p>
            <a:pPr>
              <a:defRPr/>
            </a:pPr>
            <a:r>
              <a:rPr lang="en-US" dirty="0">
                <a:solidFill>
                  <a:schemeClr val="tx1"/>
                </a:solidFill>
              </a:rPr>
              <a:t>Defense mechanism (of the brain) to protect against overwhelming sensations &amp; emotions</a:t>
            </a:r>
          </a:p>
          <a:p>
            <a:pPr lvl="1">
              <a:defRPr/>
            </a:pPr>
            <a:r>
              <a:rPr lang="en-US" dirty="0">
                <a:solidFill>
                  <a:schemeClr val="tx1"/>
                </a:solidFill>
              </a:rPr>
              <a:t>Occurs automatically, without trying</a:t>
            </a:r>
          </a:p>
          <a:p>
            <a:pPr>
              <a:defRPr/>
            </a:pPr>
            <a:r>
              <a:rPr lang="en-US" dirty="0">
                <a:solidFill>
                  <a:schemeClr val="tx1"/>
                </a:solidFill>
              </a:rPr>
              <a:t>Portions (i.e., memories) of an experience that are normally linked together become “dis-associated”</a:t>
            </a:r>
          </a:p>
          <a:p>
            <a:pPr>
              <a:defRPr/>
            </a:pPr>
            <a:r>
              <a:rPr lang="en-US" dirty="0">
                <a:solidFill>
                  <a:schemeClr val="tx1"/>
                </a:solidFill>
              </a:rPr>
              <a:t>Examples (during &amp; immediately following a trauma):</a:t>
            </a:r>
          </a:p>
          <a:p>
            <a:pPr lvl="1">
              <a:defRPr/>
            </a:pPr>
            <a:r>
              <a:rPr lang="en-US" dirty="0">
                <a:solidFill>
                  <a:schemeClr val="tx1"/>
                </a:solidFill>
              </a:rPr>
              <a:t>“Blanked out” or “spaced out” – in some way felt that I was not part of what was going on</a:t>
            </a:r>
          </a:p>
          <a:p>
            <a:pPr lvl="1">
              <a:defRPr/>
            </a:pPr>
            <a:r>
              <a:rPr lang="en-US" dirty="0">
                <a:solidFill>
                  <a:schemeClr val="tx1"/>
                </a:solidFill>
              </a:rPr>
              <a:t>What was happening seemed unreal to me – like I was in a dream or watching a movie or a play</a:t>
            </a:r>
          </a:p>
          <a:p>
            <a:pPr lvl="1">
              <a:defRPr/>
            </a:pPr>
            <a:r>
              <a:rPr lang="en-US" dirty="0">
                <a:solidFill>
                  <a:schemeClr val="tx1"/>
                </a:solidFill>
              </a:rPr>
              <a:t>Felt “disconnected” from my body</a:t>
            </a:r>
          </a:p>
          <a:p>
            <a:pPr>
              <a:defRPr/>
            </a:pPr>
            <a:endParaRPr lang="en-US" dirty="0">
              <a:solidFill>
                <a:schemeClr val="tx1"/>
              </a:solidFill>
            </a:endParaRPr>
          </a:p>
          <a:p>
            <a:endParaRPr lang="en-US" dirty="0"/>
          </a:p>
        </p:txBody>
      </p:sp>
    </p:spTree>
    <p:extLst>
      <p:ext uri="{BB962C8B-B14F-4D97-AF65-F5344CB8AC3E}">
        <p14:creationId xmlns:p14="http://schemas.microsoft.com/office/powerpoint/2010/main" val="342045168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altLang="en-US" sz="3600" b="1" i="0" u="none" strike="noStrike" kern="1200" cap="none" spc="0" normalizeH="0" baseline="0" noProof="0" dirty="0">
                <a:ln>
                  <a:noFill/>
                </a:ln>
                <a:solidFill>
                  <a:schemeClr val="tx2"/>
                </a:solidFill>
                <a:effectLst/>
                <a:uLnTx/>
                <a:uFillTx/>
                <a:latin typeface="+mn-lt"/>
                <a:ea typeface="ＭＳ Ｐゴシック" panose="020B0600070205080204" pitchFamily="34" charset="-128"/>
                <a:cs typeface="+mn-cs"/>
              </a:rPr>
              <a:t>Tonic Immobility</a:t>
            </a:r>
            <a:endParaRPr kumimoji="0" lang="en-US" sz="3600" b="1" i="0" u="none" strike="noStrike" kern="1200" cap="none" spc="0" normalizeH="0" baseline="0" noProof="0" dirty="0">
              <a:ln>
                <a:noFill/>
              </a:ln>
              <a:solidFill>
                <a:schemeClr val="tx2"/>
              </a:solidFill>
              <a:effectLst/>
              <a:uLnTx/>
              <a:uFillTx/>
              <a:latin typeface="+mn-lt"/>
              <a:ea typeface="+mn-ea"/>
              <a:cs typeface="+mn-cs"/>
            </a:endParaRPr>
          </a:p>
        </p:txBody>
      </p:sp>
      <p:sp>
        <p:nvSpPr>
          <p:cNvPr id="2" name="Content Placeholder 1"/>
          <p:cNvSpPr>
            <a:spLocks noGrp="1"/>
          </p:cNvSpPr>
          <p:nvPr>
            <p:ph idx="1"/>
          </p:nvPr>
        </p:nvSpPr>
        <p:spPr/>
        <p:txBody>
          <a:bodyPr>
            <a:normAutofit lnSpcReduction="10000"/>
          </a:bodyPr>
          <a:lstStyle/>
          <a:p>
            <a:pPr>
              <a:buFont typeface="Wingdings 2" charset="2"/>
              <a:buChar char=""/>
              <a:defRPr/>
            </a:pPr>
            <a:r>
              <a:rPr lang="en-US" dirty="0"/>
              <a:t>Uncontrollable response</a:t>
            </a:r>
          </a:p>
          <a:p>
            <a:pPr>
              <a:buFont typeface="Wingdings 2" charset="2"/>
              <a:buChar char=""/>
              <a:defRPr/>
            </a:pPr>
            <a:r>
              <a:rPr lang="en-US" dirty="0"/>
              <a:t>Mentally know what’s happening but physically unable to move (like being awake during surgery)</a:t>
            </a:r>
          </a:p>
          <a:p>
            <a:pPr>
              <a:buFont typeface="Wingdings 2" charset="2"/>
              <a:buChar char=""/>
              <a:defRPr/>
            </a:pPr>
            <a:r>
              <a:rPr lang="en-US" dirty="0"/>
              <a:t>Rate of occurrence</a:t>
            </a:r>
          </a:p>
          <a:p>
            <a:pPr lvl="1">
              <a:buFont typeface="Wingdings 2" charset="2"/>
              <a:buChar char=""/>
              <a:defRPr/>
            </a:pPr>
            <a:r>
              <a:rPr lang="en-US" dirty="0"/>
              <a:t>12 – 50% victim/survivors of rape experience tonic immobility during assault (most studies are closer to 50%)</a:t>
            </a:r>
          </a:p>
          <a:p>
            <a:r>
              <a:rPr lang="en-US" altLang="en-US" dirty="0">
                <a:ea typeface="ＭＳ Ｐゴシック" panose="020B0600070205080204" pitchFamily="34" charset="-128"/>
              </a:rPr>
              <a:t>Caused by:</a:t>
            </a:r>
          </a:p>
          <a:p>
            <a:pPr lvl="1"/>
            <a:r>
              <a:rPr lang="en-US" altLang="en-US" dirty="0">
                <a:ea typeface="ＭＳ Ｐゴシック" panose="020B0600070205080204" pitchFamily="34" charset="-128"/>
              </a:rPr>
              <a:t>Fear</a:t>
            </a:r>
          </a:p>
          <a:p>
            <a:pPr lvl="1"/>
            <a:r>
              <a:rPr lang="en-US" altLang="en-US" dirty="0">
                <a:ea typeface="ＭＳ Ｐゴシック" panose="020B0600070205080204" pitchFamily="34" charset="-128"/>
              </a:rPr>
              <a:t>Physical restriction</a:t>
            </a:r>
          </a:p>
          <a:p>
            <a:pPr lvl="1"/>
            <a:r>
              <a:rPr lang="en-US" altLang="en-US" dirty="0">
                <a:ea typeface="ＭＳ Ｐゴシック" panose="020B0600070205080204" pitchFamily="34" charset="-128"/>
              </a:rPr>
              <a:t>“Perceived” inability to escape</a:t>
            </a:r>
          </a:p>
          <a:p>
            <a:endParaRPr lang="en-US" dirty="0"/>
          </a:p>
        </p:txBody>
      </p:sp>
    </p:spTree>
    <p:extLst>
      <p:ext uri="{BB962C8B-B14F-4D97-AF65-F5344CB8AC3E}">
        <p14:creationId xmlns:p14="http://schemas.microsoft.com/office/powerpoint/2010/main" val="2634486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altLang="en-US" sz="3600" b="1" i="0" u="none" strike="noStrike" kern="1200" cap="none" spc="0" normalizeH="0" baseline="0" noProof="0" dirty="0">
                <a:ln>
                  <a:noFill/>
                </a:ln>
                <a:solidFill>
                  <a:schemeClr val="tx2"/>
                </a:solidFill>
                <a:effectLst/>
                <a:uLnTx/>
                <a:uFillTx/>
                <a:latin typeface="+mn-lt"/>
                <a:ea typeface="ＭＳ Ｐゴシック" panose="020B0600070205080204" pitchFamily="34" charset="-128"/>
                <a:cs typeface="+mn-cs"/>
              </a:rPr>
              <a:t>Memory Fragmentation</a:t>
            </a:r>
            <a:endParaRPr kumimoji="0" lang="en-US" sz="3600" b="1" i="0" u="none" strike="noStrike" kern="1200" cap="none" spc="0" normalizeH="0" baseline="0" noProof="0" dirty="0">
              <a:ln>
                <a:noFill/>
              </a:ln>
              <a:solidFill>
                <a:schemeClr val="tx2"/>
              </a:solidFill>
              <a:effectLst/>
              <a:uLnTx/>
              <a:uFillTx/>
              <a:latin typeface="+mn-lt"/>
              <a:ea typeface="+mn-ea"/>
              <a:cs typeface="+mn-cs"/>
            </a:endParaRPr>
          </a:p>
        </p:txBody>
      </p:sp>
      <p:sp>
        <p:nvSpPr>
          <p:cNvPr id="2" name="Content Placeholder 1"/>
          <p:cNvSpPr>
            <a:spLocks noGrp="1"/>
          </p:cNvSpPr>
          <p:nvPr>
            <p:ph idx="1"/>
          </p:nvPr>
        </p:nvSpPr>
        <p:spPr/>
        <p:txBody>
          <a:bodyPr/>
          <a:lstStyle/>
          <a:p>
            <a:pPr>
              <a:buFont typeface="Wingdings 2" charset="2"/>
              <a:buChar char=""/>
              <a:defRPr/>
            </a:pPr>
            <a:r>
              <a:rPr lang="en-US"/>
              <a:t>Memory recall can be very slow and difficult (or not possible)</a:t>
            </a:r>
          </a:p>
          <a:p>
            <a:pPr lvl="1">
              <a:buFont typeface="Wingdings 2" charset="2"/>
              <a:buChar char=""/>
              <a:defRPr/>
            </a:pPr>
            <a:r>
              <a:rPr lang="en-US"/>
              <a:t>Memories are “fragmented” – they come only in bits and pieces (often do not follow a timeline)</a:t>
            </a:r>
          </a:p>
          <a:p>
            <a:pPr lvl="1">
              <a:buFont typeface="Wingdings 2" charset="2"/>
              <a:buChar char=""/>
              <a:defRPr/>
            </a:pPr>
            <a:r>
              <a:rPr lang="en-US"/>
              <a:t>Process can be very frazzling and frustrating for victims </a:t>
            </a:r>
          </a:p>
          <a:p>
            <a:endParaRPr lang="en-US"/>
          </a:p>
        </p:txBody>
      </p:sp>
    </p:spTree>
    <p:extLst>
      <p:ext uri="{BB962C8B-B14F-4D97-AF65-F5344CB8AC3E}">
        <p14:creationId xmlns:p14="http://schemas.microsoft.com/office/powerpoint/2010/main" val="207020071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altLang="en-US" sz="3600" b="1" i="0" u="none" strike="noStrike" kern="1200" cap="none" spc="0" normalizeH="0" baseline="0" noProof="0" dirty="0">
                <a:ln>
                  <a:noFill/>
                </a:ln>
                <a:solidFill>
                  <a:schemeClr val="tx2"/>
                </a:solidFill>
                <a:effectLst/>
                <a:uLnTx/>
                <a:uFillTx/>
                <a:latin typeface="+mn-lt"/>
                <a:ea typeface="ＭＳ Ｐゴシック" panose="020B0600070205080204" pitchFamily="34" charset="-128"/>
                <a:cs typeface="+mn-cs"/>
              </a:rPr>
              <a:t>Traumatic responses can alter…</a:t>
            </a:r>
            <a:endParaRPr kumimoji="0" lang="en-US" sz="3600" b="1" i="0" u="none" strike="noStrike" kern="1200" cap="none" spc="0" normalizeH="0" baseline="0" noProof="0" dirty="0">
              <a:ln>
                <a:noFill/>
              </a:ln>
              <a:solidFill>
                <a:schemeClr val="tx2"/>
              </a:solidFill>
              <a:effectLst/>
              <a:uLnTx/>
              <a:uFillTx/>
              <a:latin typeface="+mn-lt"/>
              <a:ea typeface="+mn-ea"/>
              <a:cs typeface="+mn-cs"/>
            </a:endParaRPr>
          </a:p>
        </p:txBody>
      </p:sp>
      <p:sp>
        <p:nvSpPr>
          <p:cNvPr id="2" name="Content Placeholder 1"/>
          <p:cNvSpPr>
            <a:spLocks noGrp="1"/>
          </p:cNvSpPr>
          <p:nvPr>
            <p:ph idx="1"/>
          </p:nvPr>
        </p:nvSpPr>
        <p:spPr/>
        <p:txBody>
          <a:bodyPr>
            <a:normAutofit/>
          </a:bodyPr>
          <a:lstStyle/>
          <a:p>
            <a:r>
              <a:rPr lang="en-US" altLang="en-US">
                <a:ea typeface="ＭＳ Ｐゴシック" panose="020B0600070205080204" pitchFamily="34" charset="-128"/>
              </a:rPr>
              <a:t>Physiology</a:t>
            </a:r>
          </a:p>
          <a:p>
            <a:pPr lvl="1"/>
            <a:r>
              <a:rPr lang="en-US" altLang="en-US">
                <a:ea typeface="ＭＳ Ｐゴシック" panose="020B0600070205080204" pitchFamily="34" charset="-128"/>
              </a:rPr>
              <a:t>Heart rate, respirations, dilated pupils, dry mouth, knot in the stomach </a:t>
            </a:r>
          </a:p>
          <a:p>
            <a:r>
              <a:rPr lang="en-US" altLang="en-US">
                <a:ea typeface="ＭＳ Ｐゴシック" panose="020B0600070205080204" pitchFamily="34" charset="-128"/>
              </a:rPr>
              <a:t>Affective (mood and emotion) responses</a:t>
            </a:r>
          </a:p>
          <a:p>
            <a:pPr lvl="1"/>
            <a:r>
              <a:rPr lang="en-US" altLang="en-US">
                <a:ea typeface="ＭＳ Ｐゴシック" panose="020B0600070205080204" pitchFamily="34" charset="-128"/>
              </a:rPr>
              <a:t>Fear, helplessness, horror</a:t>
            </a:r>
          </a:p>
          <a:p>
            <a:r>
              <a:rPr lang="en-US" altLang="en-US">
                <a:ea typeface="ＭＳ Ｐゴシック" panose="020B0600070205080204" pitchFamily="34" charset="-128"/>
              </a:rPr>
              <a:t>Cognitive (thought) processing</a:t>
            </a:r>
          </a:p>
          <a:p>
            <a:pPr lvl="1"/>
            <a:r>
              <a:rPr lang="en-US" altLang="en-US">
                <a:ea typeface="ＭＳ Ｐゴシック" panose="020B0600070205080204" pitchFamily="34" charset="-128"/>
              </a:rPr>
              <a:t>Memory – fragmented, out of sequence</a:t>
            </a:r>
          </a:p>
          <a:p>
            <a:pPr lvl="1"/>
            <a:r>
              <a:rPr lang="en-US" altLang="en-US">
                <a:ea typeface="ＭＳ Ｐゴシック" panose="020B0600070205080204" pitchFamily="34" charset="-128"/>
              </a:rPr>
              <a:t>Time distortion</a:t>
            </a:r>
          </a:p>
          <a:p>
            <a:pPr lvl="1"/>
            <a:r>
              <a:rPr lang="en-US" altLang="en-US">
                <a:ea typeface="ＭＳ Ｐゴシック" panose="020B0600070205080204" pitchFamily="34" charset="-128"/>
              </a:rPr>
              <a:t>Increased confabulation</a:t>
            </a:r>
          </a:p>
          <a:p>
            <a:pPr lvl="1"/>
            <a:r>
              <a:rPr lang="en-US" altLang="en-US">
                <a:ea typeface="ＭＳ Ｐゴシック" panose="020B0600070205080204" pitchFamily="34" charset="-128"/>
              </a:rPr>
              <a:t>Trauma memory and recall</a:t>
            </a:r>
          </a:p>
          <a:p>
            <a:endParaRPr lang="en-US"/>
          </a:p>
        </p:txBody>
      </p:sp>
    </p:spTree>
    <p:extLst>
      <p:ext uri="{BB962C8B-B14F-4D97-AF65-F5344CB8AC3E}">
        <p14:creationId xmlns:p14="http://schemas.microsoft.com/office/powerpoint/2010/main" val="2372573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Definition of Title IX Sexual Harassment</a:t>
            </a:r>
          </a:p>
        </p:txBody>
      </p:sp>
      <p:sp>
        <p:nvSpPr>
          <p:cNvPr id="2" name="Content Placeholder 1"/>
          <p:cNvSpPr>
            <a:spLocks noGrp="1"/>
          </p:cNvSpPr>
          <p:nvPr>
            <p:ph idx="1"/>
          </p:nvPr>
        </p:nvSpPr>
        <p:spPr/>
        <p:txBody>
          <a:bodyPr>
            <a:normAutofit/>
          </a:bodyPr>
          <a:lstStyle/>
          <a:p>
            <a:r>
              <a:rPr lang="en-US" dirty="0">
                <a:solidFill>
                  <a:srgbClr val="002060"/>
                </a:solidFill>
              </a:rPr>
              <a:t>Conduct based on sex that occurs in a college or university’s program or activity in the United States that satisfies on or more of the following: </a:t>
            </a:r>
          </a:p>
          <a:p>
            <a:pPr lvl="1"/>
            <a:r>
              <a:rPr lang="en-US" dirty="0">
                <a:solidFill>
                  <a:srgbClr val="002060"/>
                </a:solidFill>
              </a:rPr>
              <a:t>An employee of the college or university conditioning the provision of an aid, benefit, or service of the recipient on an individual’s participation in unwelcome sexual conduct;</a:t>
            </a:r>
          </a:p>
          <a:p>
            <a:pPr lvl="1">
              <a:buFont typeface="Wingdings" panose="05000000000000000000" pitchFamily="2" charset="2"/>
              <a:buChar char="§"/>
            </a:pPr>
            <a:r>
              <a:rPr lang="en-US" dirty="0">
                <a:solidFill>
                  <a:srgbClr val="002060"/>
                </a:solidFill>
              </a:rPr>
              <a:t>Unwelcome conduct determined by a reasonable person to be so severe, pervasive and objectively offensive that it effectively denies a person equal access to the college or university’s education program or activity; or </a:t>
            </a:r>
          </a:p>
          <a:p>
            <a:pPr lvl="1">
              <a:buFont typeface="Wingdings" panose="05000000000000000000" pitchFamily="2" charset="2"/>
              <a:buChar char="§"/>
            </a:pPr>
            <a:r>
              <a:rPr lang="en-US" dirty="0">
                <a:solidFill>
                  <a:srgbClr val="002060"/>
                </a:solidFill>
              </a:rPr>
              <a:t>Sexual assault, dating, intimate partner, and relationship violence; and stalking as defined in Board Policy 1B.3.</a:t>
            </a:r>
          </a:p>
        </p:txBody>
      </p:sp>
    </p:spTree>
    <p:extLst>
      <p:ext uri="{BB962C8B-B14F-4D97-AF65-F5344CB8AC3E}">
        <p14:creationId xmlns:p14="http://schemas.microsoft.com/office/powerpoint/2010/main" val="35617381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ＭＳ Ｐゴシック" charset="0"/>
                <a:cs typeface="ＭＳ Ｐゴシック" charset="0"/>
              </a:rPr>
              <a:t>Trauma and Memory</a:t>
            </a:r>
            <a:endParaRPr kumimoji="0" lang="en-US" sz="3600" b="1" i="0" u="none" strike="noStrike" kern="1200" cap="none" spc="0" normalizeH="0" baseline="0" noProof="0" dirty="0">
              <a:ln>
                <a:noFill/>
              </a:ln>
              <a:solidFill>
                <a:schemeClr val="tx2"/>
              </a:solidFill>
              <a:effectLst/>
              <a:uLnTx/>
              <a:uFillTx/>
              <a:latin typeface="+mn-lt"/>
              <a:ea typeface="+mn-ea"/>
              <a:cs typeface="+mn-cs"/>
            </a:endParaRPr>
          </a:p>
        </p:txBody>
      </p:sp>
      <p:sp>
        <p:nvSpPr>
          <p:cNvPr id="2" name="Content Placeholder 1"/>
          <p:cNvSpPr>
            <a:spLocks noGrp="1"/>
          </p:cNvSpPr>
          <p:nvPr>
            <p:ph idx="1"/>
          </p:nvPr>
        </p:nvSpPr>
        <p:spPr/>
        <p:txBody>
          <a:bodyPr>
            <a:normAutofit/>
          </a:bodyPr>
          <a:lstStyle/>
          <a:p>
            <a:r>
              <a:rPr lang="en-US"/>
              <a:t>The body and brain react to and record trauma in a different way than we believed traditionally</a:t>
            </a:r>
          </a:p>
          <a:p>
            <a:r>
              <a:rPr lang="en-US"/>
              <a:t>Many professionals were trained to believe that even when a person experiences a traumatic event, the pre-frontal cortex records the vast majority of the event including: Who, What, When, Where, Why, and How</a:t>
            </a:r>
          </a:p>
          <a:p>
            <a:pPr marL="0" indent="0">
              <a:buNone/>
            </a:pPr>
            <a:endParaRPr lang="en-US"/>
          </a:p>
          <a:p>
            <a:endParaRPr lang="en-US"/>
          </a:p>
          <a:p>
            <a:pPr marL="0" indent="0">
              <a:buNone/>
            </a:pPr>
            <a:r>
              <a:rPr lang="en-US" sz="1200" u="sng"/>
              <a:t>The Forensic Experiential Trauma Interview</a:t>
            </a:r>
            <a:r>
              <a:rPr lang="en-US" sz="1200"/>
              <a:t>, Strand &amp; Heitman</a:t>
            </a:r>
          </a:p>
        </p:txBody>
      </p:sp>
    </p:spTree>
    <p:extLst>
      <p:ext uri="{BB962C8B-B14F-4D97-AF65-F5344CB8AC3E}">
        <p14:creationId xmlns:p14="http://schemas.microsoft.com/office/powerpoint/2010/main" val="325426528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eaLnBrk="1" hangingPunct="1">
              <a:defRPr/>
            </a:pPr>
            <a:r>
              <a:rPr lang="en-US" dirty="0">
                <a:ea typeface="ＭＳ Ｐゴシック" charset="0"/>
                <a:cs typeface="ＭＳ Ｐゴシック" charset="0"/>
              </a:rPr>
              <a:t>Memory phenomenon in traumatic situations</a:t>
            </a:r>
          </a:p>
        </p:txBody>
      </p:sp>
      <p:graphicFrame>
        <p:nvGraphicFramePr>
          <p:cNvPr id="7" name="Diagram 6" descr="Arching arrow, starting from the bottom left, rising to the middle, and then pointing to the right. In the bottom right, during trauma incident: sensory overload, fixation on particular aspect, miss other things. Next is Immediately after: &quot;post incident amnesia&quot;--failure to remember most of what was observed. Further up and to the right: after a healthy night's sleep: &quot;memory recovery&quot;--result in remembering majority of what occurred; probably most 'pure' recollection. To the top right: Within 72 hours: final and most complete memory-- but at least partially reconstructed after normal process of integrating other sources of information. The source of this image is Grossman and Siddle, August 2001">
            <a:extLs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11687409"/>
              </p:ext>
            </p:extLst>
          </p:nvPr>
        </p:nvGraphicFramePr>
        <p:xfrm>
          <a:off x="2057400" y="381000"/>
          <a:ext cx="83058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6802" name="Content Placeholder 2"/>
          <p:cNvSpPr>
            <a:spLocks noGrp="1"/>
          </p:cNvSpPr>
          <p:nvPr>
            <p:ph sz="quarter" idx="1"/>
          </p:nvPr>
        </p:nvSpPr>
        <p:spPr>
          <a:xfrm>
            <a:off x="4724400" y="5410200"/>
            <a:ext cx="5562600" cy="1143000"/>
          </a:xfrm>
        </p:spPr>
        <p:txBody>
          <a:bodyPr/>
          <a:lstStyle/>
          <a:p>
            <a:pPr lvl="1" algn="r" eaLnBrk="1" hangingPunct="1">
              <a:buFont typeface="Wingdings 2" panose="05020102010507070707" pitchFamily="18" charset="2"/>
              <a:buNone/>
            </a:pPr>
            <a:endParaRPr lang="en-US" altLang="en-US" sz="1000" dirty="0">
              <a:ea typeface="ＭＳ Ｐゴシック" panose="020B0600070205080204" pitchFamily="34" charset="-128"/>
            </a:endParaRPr>
          </a:p>
          <a:p>
            <a:pPr algn="r" eaLnBrk="1" hangingPunct="1">
              <a:buFont typeface="Wingdings 2" panose="05020102010507070707" pitchFamily="18" charset="2"/>
              <a:buNone/>
            </a:pPr>
            <a:r>
              <a:rPr lang="en-US" altLang="en-US" sz="1000" dirty="0">
                <a:ea typeface="ＭＳ Ｐゴシック" panose="020B0600070205080204" pitchFamily="34" charset="-128"/>
              </a:rPr>
              <a:t>By Lt. Col. Dave Grossman &amp; Bruce K. </a:t>
            </a:r>
            <a:r>
              <a:rPr lang="en-US" altLang="en-US" sz="1000" dirty="0" err="1">
                <a:ea typeface="ＭＳ Ｐゴシック" panose="020B0600070205080204" pitchFamily="34" charset="-128"/>
              </a:rPr>
              <a:t>Siddle</a:t>
            </a:r>
            <a:br>
              <a:rPr lang="en-US" altLang="en-US" sz="1000" dirty="0">
                <a:ea typeface="ＭＳ Ｐゴシック" panose="020B0600070205080204" pitchFamily="34" charset="-128"/>
              </a:rPr>
            </a:br>
            <a:r>
              <a:rPr lang="en-US" altLang="en-US" sz="1000" i="1" dirty="0">
                <a:ea typeface="ＭＳ Ｐゴシック" panose="020B0600070205080204" pitchFamily="34" charset="-128"/>
              </a:rPr>
              <a:t>The Firearms Instructor: The Official Journal of the International Association of Law Enforcement Firearms Instructors</a:t>
            </a:r>
            <a:br>
              <a:rPr lang="en-US" altLang="en-US" sz="1000" dirty="0">
                <a:ea typeface="ＭＳ Ｐゴシック" panose="020B0600070205080204" pitchFamily="34" charset="-128"/>
              </a:rPr>
            </a:br>
            <a:r>
              <a:rPr lang="en-US" altLang="en-US" sz="1000" dirty="0">
                <a:ea typeface="ＭＳ Ｐゴシック" panose="020B0600070205080204" pitchFamily="34" charset="-128"/>
              </a:rPr>
              <a:t>Issue 31 / Aug 2001</a:t>
            </a:r>
          </a:p>
          <a:p>
            <a:pPr eaLnBrk="1" hangingPunct="1">
              <a:buFont typeface="Wingdings 2" panose="05020102010507070707" pitchFamily="18" charset="2"/>
              <a:buNone/>
            </a:pPr>
            <a:endParaRPr lang="en-US" altLang="en-US" sz="1400" dirty="0">
              <a:ea typeface="ＭＳ Ｐゴシック" panose="020B0600070205080204" pitchFamily="34" charset="-128"/>
            </a:endParaRPr>
          </a:p>
        </p:txBody>
      </p:sp>
    </p:spTree>
    <p:extLst>
      <p:ext uri="{BB962C8B-B14F-4D97-AF65-F5344CB8AC3E}">
        <p14:creationId xmlns:p14="http://schemas.microsoft.com/office/powerpoint/2010/main" val="371567770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The Impact of Trauma on Victim/Survivor Behavior</a:t>
            </a:r>
          </a:p>
        </p:txBody>
      </p:sp>
      <p:sp>
        <p:nvSpPr>
          <p:cNvPr id="2" name="Content Placeholder 1"/>
          <p:cNvSpPr>
            <a:spLocks noGrp="1"/>
          </p:cNvSpPr>
          <p:nvPr>
            <p:ph idx="1"/>
          </p:nvPr>
        </p:nvSpPr>
        <p:spPr/>
        <p:txBody>
          <a:bodyPr/>
          <a:lstStyle/>
          <a:p>
            <a:r>
              <a:rPr lang="en-US"/>
              <a:t>The effects of trauma can influence behavior of a victim/survivor during an interview</a:t>
            </a:r>
          </a:p>
          <a:p>
            <a:r>
              <a:rPr lang="en-US"/>
              <a:t>People are often reluctant to recall experiences that evoke negative feelings and emotions such as anger, fear, humiliation, or sadness</a:t>
            </a:r>
          </a:p>
          <a:p>
            <a:endParaRPr lang="en-US"/>
          </a:p>
          <a:p>
            <a:pPr marL="0" indent="0">
              <a:buNone/>
            </a:pPr>
            <a:r>
              <a:rPr lang="en-US"/>
              <a:t>				</a:t>
            </a:r>
            <a:r>
              <a:rPr lang="en-US" sz="1800"/>
              <a:t>--Strand, 2013</a:t>
            </a:r>
          </a:p>
          <a:p>
            <a:pPr marL="0" indent="0">
              <a:buNone/>
            </a:pPr>
            <a:endParaRPr lang="en-US"/>
          </a:p>
        </p:txBody>
      </p:sp>
    </p:spTree>
    <p:extLst>
      <p:ext uri="{BB962C8B-B14F-4D97-AF65-F5344CB8AC3E}">
        <p14:creationId xmlns:p14="http://schemas.microsoft.com/office/powerpoint/2010/main" val="277558793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Informal resolution Overview</a:t>
            </a:r>
          </a:p>
        </p:txBody>
      </p:sp>
    </p:spTree>
    <p:extLst>
      <p:ext uri="{BB962C8B-B14F-4D97-AF65-F5344CB8AC3E}">
        <p14:creationId xmlns:p14="http://schemas.microsoft.com/office/powerpoint/2010/main" val="23153367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Informal Resolution</a:t>
            </a:r>
          </a:p>
        </p:txBody>
      </p:sp>
      <p:sp>
        <p:nvSpPr>
          <p:cNvPr id="2" name="Content Placeholder 1"/>
          <p:cNvSpPr>
            <a:spLocks noGrp="1"/>
          </p:cNvSpPr>
          <p:nvPr>
            <p:ph idx="1"/>
          </p:nvPr>
        </p:nvSpPr>
        <p:spPr/>
        <p:txBody>
          <a:bodyPr>
            <a:normAutofit lnSpcReduction="10000"/>
          </a:bodyPr>
          <a:lstStyle/>
          <a:p>
            <a:pPr marL="0" indent="0">
              <a:buNone/>
            </a:pPr>
            <a:r>
              <a:rPr lang="en-US" b="1"/>
              <a:t>Subpart A. </a:t>
            </a:r>
            <a:r>
              <a:rPr lang="en-US"/>
              <a:t>Informal resolution. A college or university may offer an informal resolution process if a formal complaint is filed and after providing both parties a notice of allegations. The parties must </a:t>
            </a:r>
            <a:r>
              <a:rPr lang="en-US" b="1"/>
              <a:t>voluntarily</a:t>
            </a:r>
            <a:r>
              <a:rPr lang="en-US"/>
              <a:t> </a:t>
            </a:r>
            <a:r>
              <a:rPr lang="en-US" b="1"/>
              <a:t>consent, in writing, to the informal resolution process</a:t>
            </a:r>
            <a:r>
              <a:rPr lang="en-US"/>
              <a:t>. At any time before agreeing to a resolution, any party has the right to withdraw from the informal resolution process and resume the process with respect to the formal complaint. This procedure neither prevents nor requires the use of informal resolution by individuals who believe they have been subject to conduct in violation of Board Policy 1B.3. Informal resolution shall not be used to resolve allegations that an employee sexually harassed a student. </a:t>
            </a:r>
            <a:endParaRPr lang="en-US">
              <a:solidFill>
                <a:srgbClr val="002060"/>
              </a:solidFill>
            </a:endParaRPr>
          </a:p>
        </p:txBody>
      </p:sp>
    </p:spTree>
    <p:extLst>
      <p:ext uri="{BB962C8B-B14F-4D97-AF65-F5344CB8AC3E}">
        <p14:creationId xmlns:p14="http://schemas.microsoft.com/office/powerpoint/2010/main" val="399014346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Informal Resolution (cont.)</a:t>
            </a:r>
          </a:p>
        </p:txBody>
      </p:sp>
      <p:sp>
        <p:nvSpPr>
          <p:cNvPr id="2" name="Content Placeholder 1"/>
          <p:cNvSpPr>
            <a:spLocks noGrp="1"/>
          </p:cNvSpPr>
          <p:nvPr>
            <p:ph idx="1"/>
          </p:nvPr>
        </p:nvSpPr>
        <p:spPr/>
        <p:txBody>
          <a:bodyPr vert="horz" lIns="91440" tIns="45720" rIns="91440" bIns="45720" rtlCol="0" anchor="t">
            <a:normAutofit/>
          </a:bodyPr>
          <a:lstStyle/>
          <a:p>
            <a:pPr marL="0" indent="0">
              <a:buNone/>
            </a:pPr>
            <a:r>
              <a:rPr lang="en-US">
                <a:solidFill>
                  <a:srgbClr val="002060"/>
                </a:solidFill>
              </a:rPr>
              <a:t>Examples of Possible Educational and Restorative Activities</a:t>
            </a:r>
          </a:p>
          <a:p>
            <a:r>
              <a:rPr lang="en-US">
                <a:solidFill>
                  <a:srgbClr val="002060"/>
                </a:solidFill>
              </a:rPr>
              <a:t>Mutual no contact</a:t>
            </a:r>
            <a:endParaRPr lang="en-US">
              <a:solidFill>
                <a:srgbClr val="002060"/>
              </a:solidFill>
              <a:ea typeface="Calibri"/>
              <a:cs typeface="Calibri"/>
            </a:endParaRPr>
          </a:p>
          <a:p>
            <a:r>
              <a:rPr lang="en-US">
                <a:solidFill>
                  <a:srgbClr val="002060"/>
                </a:solidFill>
              </a:rPr>
              <a:t>Mutual agreement to change classes or lab schedules</a:t>
            </a:r>
            <a:endParaRPr lang="en-US">
              <a:solidFill>
                <a:srgbClr val="002060"/>
              </a:solidFill>
              <a:ea typeface="Calibri"/>
              <a:cs typeface="Calibri"/>
            </a:endParaRPr>
          </a:p>
          <a:p>
            <a:r>
              <a:rPr lang="en-US">
                <a:solidFill>
                  <a:srgbClr val="002060"/>
                </a:solidFill>
              </a:rPr>
              <a:t>Agreements on occupying shared spaces</a:t>
            </a:r>
            <a:endParaRPr lang="en-US">
              <a:solidFill>
                <a:srgbClr val="002060"/>
              </a:solidFill>
              <a:ea typeface="Calibri"/>
              <a:cs typeface="Calibri"/>
            </a:endParaRPr>
          </a:p>
          <a:p>
            <a:r>
              <a:rPr lang="en-US">
                <a:solidFill>
                  <a:srgbClr val="002060"/>
                </a:solidFill>
              </a:rPr>
              <a:t>Residence community room reassignments and future assignments</a:t>
            </a:r>
            <a:endParaRPr lang="en-US">
              <a:solidFill>
                <a:srgbClr val="002060"/>
              </a:solidFill>
              <a:ea typeface="Calibri"/>
              <a:cs typeface="Calibri"/>
            </a:endParaRPr>
          </a:p>
          <a:p>
            <a:r>
              <a:rPr lang="en-US">
                <a:solidFill>
                  <a:srgbClr val="002060"/>
                </a:solidFill>
              </a:rPr>
              <a:t>Agreements on what to do off campus if the parties cross paths</a:t>
            </a:r>
            <a:endParaRPr lang="en-US">
              <a:solidFill>
                <a:srgbClr val="002060"/>
              </a:solidFill>
              <a:ea typeface="Calibri"/>
              <a:cs typeface="Calibri"/>
            </a:endParaRPr>
          </a:p>
          <a:p>
            <a:r>
              <a:rPr lang="en-US">
                <a:solidFill>
                  <a:srgbClr val="002060"/>
                </a:solidFill>
              </a:rPr>
              <a:t>Impact Statement</a:t>
            </a:r>
            <a:endParaRPr lang="en-US">
              <a:solidFill>
                <a:srgbClr val="002060"/>
              </a:solidFill>
              <a:ea typeface="Calibri"/>
              <a:cs typeface="Calibri"/>
            </a:endParaRPr>
          </a:p>
          <a:p>
            <a:r>
              <a:rPr lang="en-US">
                <a:solidFill>
                  <a:srgbClr val="002060"/>
                </a:solidFill>
              </a:rPr>
              <a:t>Education</a:t>
            </a:r>
            <a:endParaRPr lang="en-US">
              <a:solidFill>
                <a:srgbClr val="002060"/>
              </a:solidFill>
              <a:ea typeface="Calibri"/>
              <a:cs typeface="Calibri"/>
            </a:endParaRPr>
          </a:p>
        </p:txBody>
      </p:sp>
    </p:spTree>
    <p:extLst>
      <p:ext uri="{BB962C8B-B14F-4D97-AF65-F5344CB8AC3E}">
        <p14:creationId xmlns:p14="http://schemas.microsoft.com/office/powerpoint/2010/main" val="304548725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sz="6700" dirty="0"/>
              <a:t>Affirmative Consent</a:t>
            </a:r>
            <a:br>
              <a:rPr lang="en-US" dirty="0"/>
            </a:br>
            <a:endParaRPr lang="en-US" dirty="0"/>
          </a:p>
        </p:txBody>
      </p:sp>
    </p:spTree>
    <p:extLst>
      <p:ext uri="{BB962C8B-B14F-4D97-AF65-F5344CB8AC3E}">
        <p14:creationId xmlns:p14="http://schemas.microsoft.com/office/powerpoint/2010/main" val="297023083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a:t>Affirmative Consent – 1B.3 Policy Language</a:t>
            </a:r>
            <a:br>
              <a:rPr lang="en-US" dirty="0"/>
            </a:br>
            <a:r>
              <a:rPr lang="en-US" b="0" dirty="0"/>
              <a:t>What is Affirmative Consent?</a:t>
            </a:r>
          </a:p>
        </p:txBody>
      </p:sp>
      <p:sp>
        <p:nvSpPr>
          <p:cNvPr id="4" name="Content Placeholder 3"/>
          <p:cNvSpPr>
            <a:spLocks noGrp="1"/>
          </p:cNvSpPr>
          <p:nvPr>
            <p:ph idx="1"/>
          </p:nvPr>
        </p:nvSpPr>
        <p:spPr>
          <a:xfrm>
            <a:off x="1981200" y="1905000"/>
            <a:ext cx="8229600" cy="4038601"/>
          </a:xfrm>
        </p:spPr>
        <p:txBody>
          <a:bodyPr>
            <a:normAutofit fontScale="70000" lnSpcReduction="20000"/>
          </a:bodyPr>
          <a:lstStyle/>
          <a:p>
            <a:r>
              <a:rPr lang="en-US"/>
              <a:t>Consent is </a:t>
            </a:r>
            <a:r>
              <a:rPr lang="en-US" b="1"/>
              <a:t>informed</a:t>
            </a:r>
            <a:r>
              <a:rPr lang="en-US"/>
              <a:t>, </a:t>
            </a:r>
            <a:r>
              <a:rPr lang="en-US" b="1"/>
              <a:t>freely given</a:t>
            </a:r>
            <a:r>
              <a:rPr lang="en-US"/>
              <a:t>, and </a:t>
            </a:r>
            <a:r>
              <a:rPr lang="en-US" b="1"/>
              <a:t>mutually understood </a:t>
            </a:r>
            <a:r>
              <a:rPr lang="en-US"/>
              <a:t>willingness to participate in sexual activity that is expressed by </a:t>
            </a:r>
            <a:r>
              <a:rPr lang="en-US" b="1"/>
              <a:t>clear</a:t>
            </a:r>
            <a:r>
              <a:rPr lang="en-US"/>
              <a:t>, </a:t>
            </a:r>
            <a:r>
              <a:rPr lang="en-US" b="1"/>
              <a:t>unambiguous</a:t>
            </a:r>
            <a:r>
              <a:rPr lang="en-US"/>
              <a:t>, and </a:t>
            </a:r>
            <a:r>
              <a:rPr lang="en-US" b="1"/>
              <a:t>affirmative words or actions</a:t>
            </a:r>
            <a:r>
              <a:rPr lang="en-US"/>
              <a:t>. </a:t>
            </a:r>
          </a:p>
          <a:p>
            <a:endParaRPr lang="en-US"/>
          </a:p>
          <a:p>
            <a:r>
              <a:rPr lang="en-US"/>
              <a:t>A lack of protest, absence of resistance, or silence alone does not constitute consent, and past consent to sexual activities does not imply ongoing future consent. The existence of a dating relationship between the people involved or the existence of a past sexual relationship does not prove the presence of, or otherwise provide the basis for, an assumption of consent. Whether the respondent has taken advantage of a position of influence over the complainant may be a factor in determining consent. </a:t>
            </a:r>
          </a:p>
        </p:txBody>
      </p:sp>
    </p:spTree>
    <p:extLst>
      <p:ext uri="{BB962C8B-B14F-4D97-AF65-F5344CB8AC3E}">
        <p14:creationId xmlns:p14="http://schemas.microsoft.com/office/powerpoint/2010/main" val="363170973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120" y="533400"/>
            <a:ext cx="9250680" cy="884238"/>
          </a:xfrm>
        </p:spPr>
        <p:txBody>
          <a:bodyPr>
            <a:normAutofit fontScale="90000"/>
          </a:bodyPr>
          <a:lstStyle/>
          <a:p>
            <a:r>
              <a:rPr lang="en-US" dirty="0"/>
              <a:t>Affirmative Consent Questions Answered</a:t>
            </a:r>
          </a:p>
        </p:txBody>
      </p:sp>
      <p:sp>
        <p:nvSpPr>
          <p:cNvPr id="3" name="Content Placeholder 2"/>
          <p:cNvSpPr>
            <a:spLocks noGrp="1"/>
          </p:cNvSpPr>
          <p:nvPr>
            <p:ph idx="1"/>
          </p:nvPr>
        </p:nvSpPr>
        <p:spPr>
          <a:xfrm>
            <a:off x="1234440" y="2007870"/>
            <a:ext cx="8153400" cy="3352801"/>
          </a:xfrm>
        </p:spPr>
        <p:txBody>
          <a:bodyPr/>
          <a:lstStyle/>
          <a:p>
            <a:r>
              <a:rPr lang="en-US"/>
              <a:t>Who has the responsibility to obtain affirmative consent? </a:t>
            </a:r>
          </a:p>
          <a:p>
            <a:r>
              <a:rPr lang="en-US"/>
              <a:t>Can affirmative consent be revoked?</a:t>
            </a:r>
          </a:p>
          <a:p>
            <a:r>
              <a:rPr lang="en-US"/>
              <a:t>Who can give affirmative consent?</a:t>
            </a:r>
          </a:p>
          <a:p>
            <a:endParaRPr lang="en-US"/>
          </a:p>
        </p:txBody>
      </p:sp>
    </p:spTree>
    <p:extLst>
      <p:ext uri="{BB962C8B-B14F-4D97-AF65-F5344CB8AC3E}">
        <p14:creationId xmlns:p14="http://schemas.microsoft.com/office/powerpoint/2010/main" val="333589642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lgn="ctr"/>
            <a:r>
              <a:rPr lang="en-US" sz="4900" dirty="0"/>
              <a:t>Intoxication versus Incapacitation</a:t>
            </a:r>
            <a:br>
              <a:rPr lang="en-US" dirty="0"/>
            </a:br>
            <a:endParaRPr lang="en-US" dirty="0"/>
          </a:p>
        </p:txBody>
      </p:sp>
    </p:spTree>
    <p:extLst>
      <p:ext uri="{BB962C8B-B14F-4D97-AF65-F5344CB8AC3E}">
        <p14:creationId xmlns:p14="http://schemas.microsoft.com/office/powerpoint/2010/main" val="3251298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Formal Complaint</a:t>
            </a:r>
          </a:p>
        </p:txBody>
      </p:sp>
      <p:sp>
        <p:nvSpPr>
          <p:cNvPr id="2" name="Content Placeholder 1"/>
          <p:cNvSpPr>
            <a:spLocks noGrp="1"/>
          </p:cNvSpPr>
          <p:nvPr>
            <p:ph idx="1"/>
          </p:nvPr>
        </p:nvSpPr>
        <p:spPr/>
        <p:txBody>
          <a:bodyPr>
            <a:normAutofit/>
          </a:bodyPr>
          <a:lstStyle/>
          <a:p>
            <a:r>
              <a:rPr lang="en-US">
                <a:solidFill>
                  <a:srgbClr val="002060"/>
                </a:solidFill>
              </a:rPr>
              <a:t>Defined as</a:t>
            </a:r>
          </a:p>
          <a:p>
            <a:pPr lvl="1">
              <a:buFont typeface="Wingdings" panose="05000000000000000000" pitchFamily="2" charset="2"/>
              <a:buChar char="§"/>
            </a:pPr>
            <a:r>
              <a:rPr lang="en-US">
                <a:solidFill>
                  <a:srgbClr val="002060"/>
                </a:solidFill>
              </a:rPr>
              <a:t>Document filed by a complainant or signed by the Title IX Coordinator alleging Title IX sexual harassment against a respondent and requesting investigation.  </a:t>
            </a:r>
          </a:p>
          <a:p>
            <a:pPr lvl="1">
              <a:buFont typeface="Wingdings" panose="05000000000000000000" pitchFamily="2" charset="2"/>
              <a:buChar char="§"/>
            </a:pPr>
            <a:r>
              <a:rPr lang="en-US">
                <a:solidFill>
                  <a:srgbClr val="002060"/>
                </a:solidFill>
              </a:rPr>
              <a:t>At the time of filing a formal complaint of Title IX sexual harassment, a complainant must be participating in or attempting to participate in the education program or activity of the college or university with which the formal complaint is filed.  </a:t>
            </a:r>
          </a:p>
          <a:p>
            <a:r>
              <a:rPr lang="en-US">
                <a:solidFill>
                  <a:srgbClr val="002060"/>
                </a:solidFill>
              </a:rPr>
              <a:t>See template.  </a:t>
            </a:r>
          </a:p>
        </p:txBody>
      </p:sp>
    </p:spTree>
    <p:extLst>
      <p:ext uri="{BB962C8B-B14F-4D97-AF65-F5344CB8AC3E}">
        <p14:creationId xmlns:p14="http://schemas.microsoft.com/office/powerpoint/2010/main" val="346513742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Incapacitation is …</a:t>
            </a:r>
          </a:p>
        </p:txBody>
      </p:sp>
      <p:sp>
        <p:nvSpPr>
          <p:cNvPr id="3" name="Content Placeholder 2"/>
          <p:cNvSpPr>
            <a:spLocks noGrp="1"/>
          </p:cNvSpPr>
          <p:nvPr>
            <p:ph idx="1"/>
          </p:nvPr>
        </p:nvSpPr>
        <p:spPr/>
        <p:txBody>
          <a:bodyPr/>
          <a:lstStyle/>
          <a:p>
            <a:r>
              <a:rPr lang="en-US"/>
              <a:t>A state where a person cannot make an informed and rational decision to engage in sexual activity. </a:t>
            </a:r>
          </a:p>
          <a:p>
            <a:r>
              <a:rPr lang="en-US"/>
              <a:t>A person who was incapacitated due to the influence of drugs, alcohol, and/or medication and could not understand the fact, nature or extent of the sexual activity. </a:t>
            </a:r>
          </a:p>
        </p:txBody>
      </p:sp>
    </p:spTree>
    <p:extLst>
      <p:ext uri="{BB962C8B-B14F-4D97-AF65-F5344CB8AC3E}">
        <p14:creationId xmlns:p14="http://schemas.microsoft.com/office/powerpoint/2010/main" val="145144539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What are you evaluating?</a:t>
            </a:r>
          </a:p>
        </p:txBody>
      </p:sp>
      <p:sp>
        <p:nvSpPr>
          <p:cNvPr id="3" name="Content Placeholder 2"/>
          <p:cNvSpPr>
            <a:spLocks noGrp="1"/>
          </p:cNvSpPr>
          <p:nvPr>
            <p:ph idx="1"/>
          </p:nvPr>
        </p:nvSpPr>
        <p:spPr>
          <a:xfrm>
            <a:off x="857250" y="1600201"/>
            <a:ext cx="8801100" cy="4343400"/>
          </a:xfrm>
        </p:spPr>
        <p:txBody>
          <a:bodyPr/>
          <a:lstStyle/>
          <a:p>
            <a:r>
              <a:rPr lang="en-US"/>
              <a:t>Whether the complainant was incapacitated and, therefore, unable to give consent to sexual activity. </a:t>
            </a:r>
          </a:p>
        </p:txBody>
      </p:sp>
    </p:spTree>
    <p:extLst>
      <p:ext uri="{BB962C8B-B14F-4D97-AF65-F5344CB8AC3E}">
        <p14:creationId xmlns:p14="http://schemas.microsoft.com/office/powerpoint/2010/main" val="134956512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Areas of Inquiry</a:t>
            </a:r>
          </a:p>
        </p:txBody>
      </p:sp>
      <p:sp>
        <p:nvSpPr>
          <p:cNvPr id="3" name="Content Placeholder 2"/>
          <p:cNvSpPr>
            <a:spLocks noGrp="1"/>
          </p:cNvSpPr>
          <p:nvPr>
            <p:ph idx="1"/>
          </p:nvPr>
        </p:nvSpPr>
        <p:spPr/>
        <p:txBody>
          <a:bodyPr>
            <a:normAutofit/>
          </a:bodyPr>
          <a:lstStyle/>
          <a:p>
            <a:pPr lvl="1"/>
            <a:r>
              <a:rPr lang="en-US"/>
              <a:t>Body weight, height and size;</a:t>
            </a:r>
          </a:p>
          <a:p>
            <a:pPr lvl="1"/>
            <a:r>
              <a:rPr lang="en-US"/>
              <a:t>Tolerance for alcohol and other drugs; </a:t>
            </a:r>
          </a:p>
          <a:p>
            <a:pPr lvl="1"/>
            <a:r>
              <a:rPr lang="en-US"/>
              <a:t>Gender</a:t>
            </a:r>
          </a:p>
          <a:p>
            <a:pPr lvl="1"/>
            <a:r>
              <a:rPr lang="en-US"/>
              <a:t>Amount, pace and type of alcohol or other drugs consumed</a:t>
            </a:r>
          </a:p>
          <a:p>
            <a:pPr lvl="1"/>
            <a:r>
              <a:rPr lang="en-US"/>
              <a:t>Signs of intoxication</a:t>
            </a:r>
          </a:p>
          <a:p>
            <a:pPr lvl="1"/>
            <a:r>
              <a:rPr lang="en-US"/>
              <a:t>Food and non-alcoholic drinks</a:t>
            </a:r>
          </a:p>
        </p:txBody>
      </p:sp>
    </p:spTree>
    <p:extLst>
      <p:ext uri="{BB962C8B-B14F-4D97-AF65-F5344CB8AC3E}">
        <p14:creationId xmlns:p14="http://schemas.microsoft.com/office/powerpoint/2010/main" val="253120806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of Incapacitation</a:t>
            </a:r>
          </a:p>
        </p:txBody>
      </p:sp>
      <p:sp>
        <p:nvSpPr>
          <p:cNvPr id="3" name="Content Placeholder 2"/>
          <p:cNvSpPr>
            <a:spLocks noGrp="1"/>
          </p:cNvSpPr>
          <p:nvPr>
            <p:ph idx="1"/>
          </p:nvPr>
        </p:nvSpPr>
        <p:spPr/>
        <p:txBody>
          <a:bodyPr/>
          <a:lstStyle/>
          <a:p>
            <a:r>
              <a:rPr lang="en-US"/>
              <a:t>Obvious indicators</a:t>
            </a:r>
          </a:p>
          <a:p>
            <a:pPr lvl="1"/>
            <a:r>
              <a:rPr lang="en-US"/>
              <a:t>Physically helpless?</a:t>
            </a:r>
          </a:p>
          <a:p>
            <a:pPr lvl="2"/>
            <a:r>
              <a:rPr lang="en-US"/>
              <a:t>Difficulty with motor skills, like walking</a:t>
            </a:r>
          </a:p>
          <a:p>
            <a:pPr lvl="1"/>
            <a:r>
              <a:rPr lang="en-US"/>
              <a:t>Unable to communicate?</a:t>
            </a:r>
          </a:p>
          <a:p>
            <a:pPr lvl="2"/>
            <a:r>
              <a:rPr lang="en-US"/>
              <a:t>Cannot communicate consent to sexual activity</a:t>
            </a:r>
          </a:p>
          <a:p>
            <a:pPr lvl="2"/>
            <a:r>
              <a:rPr lang="en-US"/>
              <a:t>Cannot communicate unwillingness to engage in sexual activity</a:t>
            </a:r>
          </a:p>
          <a:p>
            <a:pPr lvl="2"/>
            <a:endParaRPr lang="en-US"/>
          </a:p>
          <a:p>
            <a:pPr marL="914400" lvl="2" indent="0">
              <a:buNone/>
            </a:pPr>
            <a:r>
              <a:rPr lang="en-US"/>
              <a:t>			--Keith Rohman, 2017</a:t>
            </a:r>
          </a:p>
        </p:txBody>
      </p:sp>
    </p:spTree>
    <p:extLst>
      <p:ext uri="{BB962C8B-B14F-4D97-AF65-F5344CB8AC3E}">
        <p14:creationId xmlns:p14="http://schemas.microsoft.com/office/powerpoint/2010/main" val="40093965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of Incapacitation (continued)</a:t>
            </a:r>
          </a:p>
        </p:txBody>
      </p:sp>
      <p:sp>
        <p:nvSpPr>
          <p:cNvPr id="3" name="Content Placeholder 2"/>
          <p:cNvSpPr>
            <a:spLocks noGrp="1"/>
          </p:cNvSpPr>
          <p:nvPr>
            <p:ph idx="1"/>
          </p:nvPr>
        </p:nvSpPr>
        <p:spPr/>
        <p:txBody>
          <a:bodyPr>
            <a:normAutofit/>
          </a:bodyPr>
          <a:lstStyle/>
          <a:p>
            <a:r>
              <a:rPr lang="en-US"/>
              <a:t>Other indicators:</a:t>
            </a:r>
          </a:p>
          <a:p>
            <a:pPr lvl="1"/>
            <a:r>
              <a:rPr lang="en-US"/>
              <a:t>Does the person know where they are or how they got there?</a:t>
            </a:r>
          </a:p>
          <a:p>
            <a:pPr lvl="1"/>
            <a:r>
              <a:rPr lang="en-US"/>
              <a:t>Did the person do things in public that were out of character?</a:t>
            </a:r>
          </a:p>
          <a:p>
            <a:pPr lvl="1"/>
            <a:r>
              <a:rPr lang="en-US"/>
              <a:t>Possible memory blackout</a:t>
            </a:r>
          </a:p>
          <a:p>
            <a:pPr lvl="1"/>
            <a:r>
              <a:rPr lang="en-US"/>
              <a:t>Cannot verbalize coherently</a:t>
            </a:r>
          </a:p>
          <a:p>
            <a:pPr lvl="1"/>
            <a:r>
              <a:rPr lang="en-US"/>
              <a:t>Bizarre or risky action</a:t>
            </a:r>
          </a:p>
          <a:p>
            <a:pPr marL="1828800" lvl="4" indent="0">
              <a:buNone/>
            </a:pPr>
            <a:r>
              <a:rPr lang="en-US"/>
              <a:t>		--Keith Rohman, 2017</a:t>
            </a:r>
          </a:p>
        </p:txBody>
      </p:sp>
    </p:spTree>
    <p:extLst>
      <p:ext uri="{BB962C8B-B14F-4D97-AF65-F5344CB8AC3E}">
        <p14:creationId xmlns:p14="http://schemas.microsoft.com/office/powerpoint/2010/main" val="264598184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of Knowledge</a:t>
            </a:r>
          </a:p>
        </p:txBody>
      </p:sp>
      <p:sp>
        <p:nvSpPr>
          <p:cNvPr id="3" name="Content Placeholder 2"/>
          <p:cNvSpPr>
            <a:spLocks noGrp="1"/>
          </p:cNvSpPr>
          <p:nvPr>
            <p:ph idx="1"/>
          </p:nvPr>
        </p:nvSpPr>
        <p:spPr/>
        <p:txBody>
          <a:bodyPr>
            <a:normAutofit/>
          </a:bodyPr>
          <a:lstStyle/>
          <a:p>
            <a:r>
              <a:rPr lang="en-US"/>
              <a:t>If the investigator finds complainant was incapacitated, investigator must evaluate respondent’s level of knowledge of the level of incapacitation.</a:t>
            </a:r>
          </a:p>
          <a:p>
            <a:r>
              <a:rPr lang="en-US"/>
              <a:t>Assess whether the Respondent knew or reasonably should have known that the Complainant was unable to consent to the sexual activity. </a:t>
            </a:r>
          </a:p>
          <a:p>
            <a:pPr marL="0" indent="0">
              <a:buNone/>
            </a:pPr>
            <a:r>
              <a:rPr lang="en-US"/>
              <a:t>				</a:t>
            </a:r>
            <a:r>
              <a:rPr lang="en-US" sz="2000"/>
              <a:t>--Keith Rohman, 2017</a:t>
            </a:r>
          </a:p>
        </p:txBody>
      </p:sp>
    </p:spTree>
    <p:extLst>
      <p:ext uri="{BB962C8B-B14F-4D97-AF65-F5344CB8AC3E}">
        <p14:creationId xmlns:p14="http://schemas.microsoft.com/office/powerpoint/2010/main" val="71512815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a:t>
            </a:r>
          </a:p>
        </p:txBody>
      </p:sp>
      <p:sp>
        <p:nvSpPr>
          <p:cNvPr id="3" name="Content Placeholder 2"/>
          <p:cNvSpPr>
            <a:spLocks noGrp="1"/>
          </p:cNvSpPr>
          <p:nvPr>
            <p:ph idx="1"/>
          </p:nvPr>
        </p:nvSpPr>
        <p:spPr/>
        <p:txBody>
          <a:bodyPr>
            <a:normAutofit/>
          </a:bodyPr>
          <a:lstStyle/>
          <a:p>
            <a:r>
              <a:rPr lang="en-US"/>
              <a:t>1. What is the evidence that the complainant was under the influence of alcohol and/or drugs?</a:t>
            </a:r>
          </a:p>
          <a:p>
            <a:r>
              <a:rPr lang="en-US"/>
              <a:t>2. Did the alcohol and/or drugs cause the complainant to be incapacitated?</a:t>
            </a:r>
          </a:p>
          <a:p>
            <a:r>
              <a:rPr lang="en-US"/>
              <a:t>3. What did the respondent know, or what should the respondent have known, about the complainant’s level of intoxication and/or incapacitation?</a:t>
            </a:r>
          </a:p>
          <a:p>
            <a:endParaRPr lang="en-US"/>
          </a:p>
        </p:txBody>
      </p:sp>
    </p:spTree>
    <p:extLst>
      <p:ext uri="{BB962C8B-B14F-4D97-AF65-F5344CB8AC3E}">
        <p14:creationId xmlns:p14="http://schemas.microsoft.com/office/powerpoint/2010/main" val="62342612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981200" y="609600"/>
            <a:ext cx="8229600" cy="685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200" b="1" i="0" u="none" strike="noStrike" kern="1200" cap="all" spc="0" normalizeH="0" baseline="0" noProof="0" dirty="0">
                <a:ln>
                  <a:noFill/>
                </a:ln>
                <a:solidFill>
                  <a:srgbClr val="0C2340"/>
                </a:solidFill>
                <a:effectLst/>
                <a:uLnTx/>
                <a:uFillTx/>
                <a:latin typeface="+mn-lt"/>
                <a:ea typeface="+mn-ea"/>
                <a:cs typeface="+mn-cs"/>
              </a:rPr>
              <a:t>Minnesota State Contact Information</a:t>
            </a:r>
            <a:endParaRPr kumimoji="0" lang="en-US" sz="3200" b="1" i="0" u="none" strike="noStrike" kern="1200" cap="all" spc="0" normalizeH="0" baseline="0" noProof="0" dirty="0">
              <a:ln>
                <a:noFill/>
              </a:ln>
              <a:solidFill>
                <a:srgbClr val="0C2340"/>
              </a:solidFill>
              <a:effectLst/>
              <a:uLnTx/>
              <a:uFillTx/>
              <a:latin typeface="+mj-lt"/>
              <a:ea typeface="+mn-ea"/>
              <a:cs typeface="+mn-cs"/>
            </a:endParaRPr>
          </a:p>
        </p:txBody>
      </p:sp>
      <p:sp>
        <p:nvSpPr>
          <p:cNvPr id="2" name="Content Placeholder 1"/>
          <p:cNvSpPr>
            <a:spLocks noGrp="1"/>
          </p:cNvSpPr>
          <p:nvPr>
            <p:ph idx="1"/>
          </p:nvPr>
        </p:nvSpPr>
        <p:spPr>
          <a:xfrm>
            <a:off x="1981200" y="1600200"/>
            <a:ext cx="8229600" cy="4648200"/>
          </a:xfrm>
        </p:spPr>
        <p:txBody>
          <a:bodyPr>
            <a:normAutofit/>
          </a:bodyPr>
          <a:lstStyle/>
          <a:p>
            <a:pPr marL="0" indent="0" algn="ctr">
              <a:spcBef>
                <a:spcPts val="0"/>
              </a:spcBef>
              <a:buNone/>
            </a:pPr>
            <a:r>
              <a:rPr lang="en-US" dirty="0"/>
              <a:t>Office of Equity and Inclusion (OEI)</a:t>
            </a:r>
          </a:p>
          <a:p>
            <a:pPr marL="0" indent="0" algn="ctr">
              <a:spcBef>
                <a:spcPts val="0"/>
              </a:spcBef>
              <a:buNone/>
            </a:pPr>
            <a:r>
              <a:rPr lang="en-US" i="1" spc="100" dirty="0">
                <a:cs typeface="Arial" pitchFamily="34" charset="0"/>
                <a:hlinkClick r:id="rId3"/>
              </a:rPr>
              <a:t>http://www.minnstate.edu/system/equity/</a:t>
            </a:r>
            <a:r>
              <a:rPr lang="en-US" i="1" spc="100" dirty="0">
                <a:cs typeface="Arial" pitchFamily="34" charset="0"/>
              </a:rPr>
              <a:t> </a:t>
            </a:r>
            <a:br>
              <a:rPr lang="en-US" i="1" spc="100" dirty="0">
                <a:cs typeface="Arial" pitchFamily="34" charset="0"/>
              </a:rPr>
            </a:br>
            <a:br>
              <a:rPr lang="en-US" i="1" spc="100" dirty="0">
                <a:cs typeface="Arial" pitchFamily="34" charset="0"/>
              </a:rPr>
            </a:br>
            <a:r>
              <a:rPr lang="en-US" dirty="0"/>
              <a:t>Office of General Counsel (OGC)</a:t>
            </a:r>
          </a:p>
          <a:p>
            <a:pPr marL="0" indent="0" algn="ctr">
              <a:spcBef>
                <a:spcPts val="0"/>
              </a:spcBef>
              <a:buNone/>
            </a:pPr>
            <a:r>
              <a:rPr lang="en-US" i="1" spc="100">
                <a:cs typeface="Arial" pitchFamily="34" charset="0"/>
                <a:hlinkClick r:id="rId3"/>
              </a:rPr>
              <a:t>http://www.minnstate.edu/system/ogc/</a:t>
            </a:r>
            <a:br>
              <a:rPr lang="en-US" sz="1900" i="1" spc="100" dirty="0">
                <a:cs typeface="Arial" pitchFamily="34" charset="0"/>
              </a:rPr>
            </a:br>
            <a:br>
              <a:rPr lang="en-US" sz="2600" i="1" spc="100" dirty="0">
                <a:cs typeface="Arial" pitchFamily="34" charset="0"/>
              </a:rPr>
            </a:br>
            <a:endParaRPr lang="en-US" dirty="0"/>
          </a:p>
        </p:txBody>
      </p:sp>
    </p:spTree>
    <p:extLst>
      <p:ext uri="{BB962C8B-B14F-4D97-AF65-F5344CB8AC3E}">
        <p14:creationId xmlns:p14="http://schemas.microsoft.com/office/powerpoint/2010/main" val="2037614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Educational Program or Activity</a:t>
            </a:r>
          </a:p>
        </p:txBody>
      </p:sp>
      <p:sp>
        <p:nvSpPr>
          <p:cNvPr id="2" name="Content Placeholder 1"/>
          <p:cNvSpPr>
            <a:spLocks noGrp="1"/>
          </p:cNvSpPr>
          <p:nvPr>
            <p:ph idx="1"/>
          </p:nvPr>
        </p:nvSpPr>
        <p:spPr/>
        <p:txBody>
          <a:bodyPr/>
          <a:lstStyle/>
          <a:p>
            <a:pPr marL="0" indent="0">
              <a:buNone/>
            </a:pPr>
            <a:r>
              <a:rPr lang="en-US">
                <a:solidFill>
                  <a:srgbClr val="002060"/>
                </a:solidFill>
              </a:rPr>
              <a:t>Includes locations, events, or circumstances over which the college or university exercised substantial control over both the respondent and the context in which the Title IX sexual harassment occurred, and also includes any building owned or controlled by any officially recognized student organization of the college or university.  </a:t>
            </a:r>
          </a:p>
        </p:txBody>
      </p:sp>
    </p:spTree>
    <p:extLst>
      <p:ext uri="{BB962C8B-B14F-4D97-AF65-F5344CB8AC3E}">
        <p14:creationId xmlns:p14="http://schemas.microsoft.com/office/powerpoint/2010/main" val="232228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Title IX Coordinator</a:t>
            </a:r>
          </a:p>
        </p:txBody>
      </p:sp>
      <p:sp>
        <p:nvSpPr>
          <p:cNvPr id="2" name="Content Placeholder 1"/>
          <p:cNvSpPr>
            <a:spLocks noGrp="1"/>
          </p:cNvSpPr>
          <p:nvPr>
            <p:ph idx="1"/>
          </p:nvPr>
        </p:nvSpPr>
        <p:spPr/>
        <p:txBody>
          <a:bodyPr/>
          <a:lstStyle/>
          <a:p>
            <a:r>
              <a:rPr lang="en-US" dirty="0">
                <a:solidFill>
                  <a:srgbClr val="002060"/>
                </a:solidFill>
              </a:rPr>
              <a:t>Employee designated by the president to coordinate the college or university’s efforts to comply with its Title IX responsibilities and Board Policies 1B.1 and 1B.3.  </a:t>
            </a:r>
          </a:p>
          <a:p>
            <a:r>
              <a:rPr lang="en-US" dirty="0">
                <a:solidFill>
                  <a:srgbClr val="002060"/>
                </a:solidFill>
              </a:rPr>
              <a:t>This does not have to be one person – can have deputy Title IX Coordinators, Investigators, etc.</a:t>
            </a:r>
          </a:p>
        </p:txBody>
      </p:sp>
    </p:spTree>
    <p:extLst>
      <p:ext uri="{BB962C8B-B14F-4D97-AF65-F5344CB8AC3E}">
        <p14:creationId xmlns:p14="http://schemas.microsoft.com/office/powerpoint/2010/main" val="3469707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Supportive Measures</a:t>
            </a:r>
          </a:p>
        </p:txBody>
      </p:sp>
      <p:sp>
        <p:nvSpPr>
          <p:cNvPr id="2" name="Content Placeholder 1"/>
          <p:cNvSpPr>
            <a:spLocks noGrp="1"/>
          </p:cNvSpPr>
          <p:nvPr>
            <p:ph idx="1"/>
          </p:nvPr>
        </p:nvSpPr>
        <p:spPr/>
        <p:txBody>
          <a:bodyPr>
            <a:normAutofit fontScale="92500" lnSpcReduction="10000"/>
          </a:bodyPr>
          <a:lstStyle/>
          <a:p>
            <a:r>
              <a:rPr lang="en-US">
                <a:solidFill>
                  <a:srgbClr val="002060"/>
                </a:solidFill>
              </a:rPr>
              <a:t>Designed to preserve or restore a student’s access to the education program or activity, with or without a formal complaint (“non-disciplinary, non-punitive individualized services” available to both complainant and respondent).  </a:t>
            </a:r>
          </a:p>
          <a:p>
            <a:r>
              <a:rPr lang="en-US">
                <a:solidFill>
                  <a:srgbClr val="002060"/>
                </a:solidFill>
              </a:rPr>
              <a:t>Examples</a:t>
            </a:r>
          </a:p>
          <a:p>
            <a:pPr lvl="1">
              <a:buFont typeface="Wingdings" panose="05000000000000000000" pitchFamily="2" charset="2"/>
              <a:buChar char="§"/>
            </a:pPr>
            <a:r>
              <a:rPr lang="en-US">
                <a:solidFill>
                  <a:srgbClr val="002060"/>
                </a:solidFill>
              </a:rPr>
              <a:t>Academic course adjustments.</a:t>
            </a:r>
          </a:p>
          <a:p>
            <a:pPr lvl="1">
              <a:buFont typeface="Wingdings" panose="05000000000000000000" pitchFamily="2" charset="2"/>
              <a:buChar char="§"/>
            </a:pPr>
            <a:r>
              <a:rPr lang="en-US">
                <a:solidFill>
                  <a:srgbClr val="002060"/>
                </a:solidFill>
              </a:rPr>
              <a:t>Counseling.</a:t>
            </a:r>
          </a:p>
          <a:p>
            <a:pPr lvl="1">
              <a:buFont typeface="Wingdings" panose="05000000000000000000" pitchFamily="2" charset="2"/>
              <a:buChar char="§"/>
            </a:pPr>
            <a:r>
              <a:rPr lang="en-US">
                <a:solidFill>
                  <a:srgbClr val="002060"/>
                </a:solidFill>
              </a:rPr>
              <a:t>No-contact orders.</a:t>
            </a:r>
          </a:p>
          <a:p>
            <a:pPr lvl="1">
              <a:buFont typeface="Wingdings" panose="05000000000000000000" pitchFamily="2" charset="2"/>
              <a:buChar char="§"/>
            </a:pPr>
            <a:r>
              <a:rPr lang="en-US">
                <a:solidFill>
                  <a:srgbClr val="002060"/>
                </a:solidFill>
              </a:rPr>
              <a:t>Dorm room reassignments.</a:t>
            </a:r>
          </a:p>
          <a:p>
            <a:pPr lvl="1">
              <a:buFont typeface="Wingdings" panose="05000000000000000000" pitchFamily="2" charset="2"/>
              <a:buChar char="§"/>
            </a:pPr>
            <a:r>
              <a:rPr lang="en-US">
                <a:solidFill>
                  <a:srgbClr val="002060"/>
                </a:solidFill>
              </a:rPr>
              <a:t>Leaves of absences.</a:t>
            </a:r>
          </a:p>
          <a:p>
            <a:pPr lvl="1">
              <a:buFont typeface="Wingdings" panose="05000000000000000000" pitchFamily="2" charset="2"/>
              <a:buChar char="§"/>
            </a:pPr>
            <a:r>
              <a:rPr lang="en-US">
                <a:solidFill>
                  <a:srgbClr val="002060"/>
                </a:solidFill>
              </a:rPr>
              <a:t>Class Schedule changes.</a:t>
            </a:r>
          </a:p>
        </p:txBody>
      </p:sp>
    </p:spTree>
    <p:extLst>
      <p:ext uri="{BB962C8B-B14F-4D97-AF65-F5344CB8AC3E}">
        <p14:creationId xmlns:p14="http://schemas.microsoft.com/office/powerpoint/2010/main" val="3727331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Reporting</a:t>
            </a:r>
          </a:p>
        </p:txBody>
      </p:sp>
      <p:sp>
        <p:nvSpPr>
          <p:cNvPr id="2" name="Content Placeholder 1"/>
          <p:cNvSpPr>
            <a:spLocks noGrp="1"/>
          </p:cNvSpPr>
          <p:nvPr>
            <p:ph idx="1"/>
          </p:nvPr>
        </p:nvSpPr>
        <p:spPr/>
        <p:txBody>
          <a:bodyPr/>
          <a:lstStyle/>
          <a:p>
            <a:r>
              <a:rPr lang="en-US" dirty="0">
                <a:solidFill>
                  <a:srgbClr val="002060"/>
                </a:solidFill>
              </a:rPr>
              <a:t>Internal Reporting = New Procedure is the same as Old Procedure (3 buckets).</a:t>
            </a:r>
          </a:p>
          <a:p>
            <a:pPr lvl="1">
              <a:buFont typeface="Wingdings" panose="05000000000000000000" pitchFamily="2" charset="2"/>
              <a:buChar char="§"/>
            </a:pPr>
            <a:r>
              <a:rPr lang="en-US" dirty="0">
                <a:solidFill>
                  <a:srgbClr val="002060"/>
                </a:solidFill>
              </a:rPr>
              <a:t>Required Reporters.</a:t>
            </a:r>
          </a:p>
          <a:p>
            <a:pPr lvl="1">
              <a:buFont typeface="Wingdings" panose="05000000000000000000" pitchFamily="2" charset="2"/>
              <a:buChar char="§"/>
            </a:pPr>
            <a:r>
              <a:rPr lang="en-US" dirty="0">
                <a:solidFill>
                  <a:srgbClr val="002060"/>
                </a:solidFill>
              </a:rPr>
              <a:t>Confidential Resources (not required to internally report).</a:t>
            </a:r>
          </a:p>
          <a:p>
            <a:pPr lvl="1">
              <a:buFont typeface="Wingdings" panose="05000000000000000000" pitchFamily="2" charset="2"/>
              <a:buChar char="§"/>
            </a:pPr>
            <a:r>
              <a:rPr lang="en-US" dirty="0">
                <a:solidFill>
                  <a:srgbClr val="002060"/>
                </a:solidFill>
              </a:rPr>
              <a:t>Encouraged Reporters.  </a:t>
            </a:r>
          </a:p>
          <a:p>
            <a:r>
              <a:rPr lang="en-US" dirty="0">
                <a:solidFill>
                  <a:srgbClr val="002060"/>
                </a:solidFill>
              </a:rPr>
              <a:t>Clarifies that reporting is to Title IX Coordinator.</a:t>
            </a:r>
          </a:p>
          <a:p>
            <a:r>
              <a:rPr lang="en-US" dirty="0">
                <a:solidFill>
                  <a:srgbClr val="002060"/>
                </a:solidFill>
              </a:rPr>
              <a:t>New Information on External Mandatory Reporting.</a:t>
            </a:r>
          </a:p>
        </p:txBody>
      </p:sp>
    </p:spTree>
    <p:extLst>
      <p:ext uri="{BB962C8B-B14F-4D97-AF65-F5344CB8AC3E}">
        <p14:creationId xmlns:p14="http://schemas.microsoft.com/office/powerpoint/2010/main" val="4143565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Investigation and Resolution</a:t>
            </a:r>
          </a:p>
        </p:txBody>
      </p:sp>
      <p:sp>
        <p:nvSpPr>
          <p:cNvPr id="2" name="Content Placeholder 1"/>
          <p:cNvSpPr>
            <a:spLocks noGrp="1"/>
          </p:cNvSpPr>
          <p:nvPr>
            <p:ph idx="1"/>
          </p:nvPr>
        </p:nvSpPr>
        <p:spPr/>
        <p:txBody>
          <a:bodyPr>
            <a:normAutofit/>
          </a:bodyPr>
          <a:lstStyle/>
          <a:p>
            <a:r>
              <a:rPr lang="en-US" dirty="0">
                <a:solidFill>
                  <a:srgbClr val="002060"/>
                </a:solidFill>
              </a:rPr>
              <a:t>Title IX Coordinator. </a:t>
            </a:r>
          </a:p>
          <a:p>
            <a:pPr lvl="1">
              <a:buFont typeface="Wingdings" panose="05000000000000000000" pitchFamily="2" charset="2"/>
              <a:buChar char="§"/>
            </a:pPr>
            <a:r>
              <a:rPr lang="en-US" dirty="0">
                <a:solidFill>
                  <a:srgbClr val="002060"/>
                </a:solidFill>
              </a:rPr>
              <a:t>Discuss options with complainant – supportive measures, referral to law enforcement, filing a formal complaint, pursuing other policy processes (1B1, student conduct, etc.) </a:t>
            </a:r>
          </a:p>
          <a:p>
            <a:pPr lvl="1">
              <a:buFont typeface="Wingdings" panose="05000000000000000000" pitchFamily="2" charset="2"/>
              <a:buChar char="§"/>
            </a:pPr>
            <a:r>
              <a:rPr lang="en-US" dirty="0">
                <a:solidFill>
                  <a:srgbClr val="002060"/>
                </a:solidFill>
              </a:rPr>
              <a:t>If formal complaint.</a:t>
            </a:r>
          </a:p>
          <a:p>
            <a:pPr lvl="2"/>
            <a:r>
              <a:rPr lang="en-US" dirty="0">
                <a:solidFill>
                  <a:srgbClr val="002060"/>
                </a:solidFill>
              </a:rPr>
              <a:t>Determines Jurisdiction.</a:t>
            </a:r>
          </a:p>
          <a:p>
            <a:pPr lvl="2"/>
            <a:r>
              <a:rPr lang="en-US" dirty="0">
                <a:solidFill>
                  <a:srgbClr val="002060"/>
                </a:solidFill>
              </a:rPr>
              <a:t>Conflicts. </a:t>
            </a:r>
          </a:p>
          <a:p>
            <a:pPr lvl="2"/>
            <a:r>
              <a:rPr lang="en-US" dirty="0">
                <a:solidFill>
                  <a:srgbClr val="002060"/>
                </a:solidFill>
              </a:rPr>
              <a:t>Information to complainant and respondent (see form notice of allegations).</a:t>
            </a:r>
          </a:p>
        </p:txBody>
      </p:sp>
    </p:spTree>
    <p:extLst>
      <p:ext uri="{BB962C8B-B14F-4D97-AF65-F5344CB8AC3E}">
        <p14:creationId xmlns:p14="http://schemas.microsoft.com/office/powerpoint/2010/main" val="248542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Conflict of Interest</a:t>
            </a:r>
          </a:p>
        </p:txBody>
      </p:sp>
      <p:sp>
        <p:nvSpPr>
          <p:cNvPr id="2" name="Content Placeholder 1"/>
          <p:cNvSpPr>
            <a:spLocks noGrp="1"/>
          </p:cNvSpPr>
          <p:nvPr>
            <p:ph idx="1"/>
          </p:nvPr>
        </p:nvSpPr>
        <p:spPr/>
        <p:txBody>
          <a:bodyPr/>
          <a:lstStyle/>
          <a:p>
            <a:r>
              <a:rPr lang="en-US"/>
              <a:t>Title IX Coordinator to identify any real or perceived conflict of interest in proceeding as the Title IX Coordinator, for the decision-maker, and/or for any person designated to facilitate an informal resolution.</a:t>
            </a:r>
          </a:p>
          <a:p>
            <a:r>
              <a:rPr lang="en-US"/>
              <a:t>Assign new person. </a:t>
            </a:r>
          </a:p>
        </p:txBody>
      </p:sp>
    </p:spTree>
    <p:extLst>
      <p:ext uri="{BB962C8B-B14F-4D97-AF65-F5344CB8AC3E}">
        <p14:creationId xmlns:p14="http://schemas.microsoft.com/office/powerpoint/2010/main" val="855522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chemeClr val="tx2"/>
                </a:solidFill>
                <a:effectLst/>
                <a:uLnTx/>
                <a:uFillTx/>
                <a:latin typeface="+mn-lt"/>
                <a:ea typeface="+mn-ea"/>
                <a:cs typeface="+mn-cs"/>
              </a:rPr>
              <a:t>Informal Resolution Path</a:t>
            </a:r>
          </a:p>
        </p:txBody>
      </p:sp>
      <p:sp>
        <p:nvSpPr>
          <p:cNvPr id="2" name="Content Placeholder 1"/>
          <p:cNvSpPr>
            <a:spLocks noGrp="1"/>
          </p:cNvSpPr>
          <p:nvPr>
            <p:ph idx="1"/>
          </p:nvPr>
        </p:nvSpPr>
        <p:spPr/>
        <p:txBody>
          <a:bodyPr>
            <a:normAutofit/>
          </a:bodyPr>
          <a:lstStyle/>
          <a:p>
            <a:r>
              <a:rPr lang="en-US"/>
              <a:t>School may facilitate an informal resolution process at any time before reaching a determination regarding responsibility provided that each party provides their voluntary, written consent to the process.  </a:t>
            </a:r>
          </a:p>
          <a:p>
            <a:r>
              <a:rPr lang="en-US"/>
              <a:t>Any party may withdraw from informal resolution process and return to formal complaint process. </a:t>
            </a:r>
          </a:p>
          <a:p>
            <a:r>
              <a:rPr lang="en-US"/>
              <a:t>Informal resolution shall not be used to resolve allegations that an employee sexually harassed or assaulted a student.  </a:t>
            </a:r>
          </a:p>
        </p:txBody>
      </p:sp>
    </p:spTree>
    <p:extLst>
      <p:ext uri="{BB962C8B-B14F-4D97-AF65-F5344CB8AC3E}">
        <p14:creationId xmlns:p14="http://schemas.microsoft.com/office/powerpoint/2010/main" val="771017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Outline of Today’s Presentation</a:t>
            </a:r>
          </a:p>
        </p:txBody>
      </p:sp>
      <p:sp>
        <p:nvSpPr>
          <p:cNvPr id="2" name="Content Placeholder 1"/>
          <p:cNvSpPr>
            <a:spLocks noGrp="1"/>
          </p:cNvSpPr>
          <p:nvPr>
            <p:ph idx="1"/>
          </p:nvPr>
        </p:nvSpPr>
        <p:spPr>
          <a:xfrm>
            <a:off x="609600" y="1600201"/>
            <a:ext cx="10972800" cy="4326037"/>
          </a:xfrm>
        </p:spPr>
        <p:txBody>
          <a:bodyPr vert="horz" lIns="91440" tIns="45720" rIns="91440" bIns="45720" rtlCol="0" anchor="t">
            <a:normAutofit lnSpcReduction="10000"/>
          </a:bodyPr>
          <a:lstStyle/>
          <a:p>
            <a:r>
              <a:rPr lang="en-US" sz="2600">
                <a:solidFill>
                  <a:srgbClr val="002060"/>
                </a:solidFill>
              </a:rPr>
              <a:t>Review System Procedure 1B.3.1 </a:t>
            </a:r>
          </a:p>
          <a:p>
            <a:r>
              <a:rPr lang="en-US" sz="2600">
                <a:solidFill>
                  <a:srgbClr val="002060"/>
                </a:solidFill>
              </a:rPr>
              <a:t>Laws and Policies</a:t>
            </a:r>
            <a:endParaRPr lang="en-US" sz="2600">
              <a:solidFill>
                <a:srgbClr val="002060"/>
              </a:solidFill>
              <a:cs typeface="Calibri"/>
            </a:endParaRPr>
          </a:p>
          <a:p>
            <a:r>
              <a:rPr lang="en-US" sz="2600">
                <a:solidFill>
                  <a:srgbClr val="002060"/>
                </a:solidFill>
              </a:rPr>
              <a:t>Forms of Discrimination</a:t>
            </a:r>
            <a:endParaRPr lang="en-US" sz="2600">
              <a:solidFill>
                <a:srgbClr val="002060"/>
              </a:solidFill>
              <a:cs typeface="Calibri"/>
            </a:endParaRPr>
          </a:p>
          <a:p>
            <a:r>
              <a:rPr lang="en-US" sz="2600">
                <a:solidFill>
                  <a:srgbClr val="002060"/>
                </a:solidFill>
              </a:rPr>
              <a:t>Sexual Violence Background</a:t>
            </a:r>
            <a:endParaRPr lang="en-US" sz="2600">
              <a:solidFill>
                <a:srgbClr val="002060"/>
              </a:solidFill>
              <a:cs typeface="Calibri"/>
            </a:endParaRPr>
          </a:p>
          <a:p>
            <a:r>
              <a:rPr lang="en-US" sz="2600">
                <a:solidFill>
                  <a:srgbClr val="002060"/>
                </a:solidFill>
              </a:rPr>
              <a:t>Pre-Investigation Planning</a:t>
            </a:r>
            <a:endParaRPr lang="en-US" sz="2600">
              <a:solidFill>
                <a:srgbClr val="002060"/>
              </a:solidFill>
              <a:cs typeface="Calibri"/>
            </a:endParaRPr>
          </a:p>
          <a:p>
            <a:r>
              <a:rPr lang="en-US" sz="2600">
                <a:solidFill>
                  <a:srgbClr val="002060"/>
                </a:solidFill>
              </a:rPr>
              <a:t>Conducting Interviews and Trauma Informed Care</a:t>
            </a:r>
            <a:endParaRPr lang="en-US" sz="2600">
              <a:solidFill>
                <a:srgbClr val="002060"/>
              </a:solidFill>
              <a:cs typeface="Calibri"/>
            </a:endParaRPr>
          </a:p>
          <a:p>
            <a:r>
              <a:rPr lang="en-US" sz="2600">
                <a:solidFill>
                  <a:srgbClr val="002060"/>
                </a:solidFill>
              </a:rPr>
              <a:t>Affirmative Consent, Intoxication verses Incapacitation and Informal Resolution</a:t>
            </a:r>
            <a:endParaRPr lang="en-US" sz="2600">
              <a:solidFill>
                <a:srgbClr val="002060"/>
              </a:solidFill>
              <a:cs typeface="Calibri"/>
            </a:endParaRPr>
          </a:p>
          <a:p>
            <a:r>
              <a:rPr lang="en-US" sz="2600">
                <a:solidFill>
                  <a:srgbClr val="002060"/>
                </a:solidFill>
              </a:rPr>
              <a:t>Resources</a:t>
            </a:r>
            <a:endParaRPr lang="en-US" sz="2600">
              <a:solidFill>
                <a:srgbClr val="002060"/>
              </a:solidFill>
              <a:cs typeface="Calibri"/>
            </a:endParaRPr>
          </a:p>
          <a:p>
            <a:r>
              <a:rPr lang="en-US" sz="2600">
                <a:solidFill>
                  <a:srgbClr val="002060"/>
                </a:solidFill>
              </a:rPr>
              <a:t>Questions/Discussion</a:t>
            </a:r>
            <a:endParaRPr lang="en-US" sz="2600">
              <a:solidFill>
                <a:srgbClr val="002060"/>
              </a:solidFill>
              <a:cs typeface="Calibri"/>
            </a:endParaRPr>
          </a:p>
        </p:txBody>
      </p:sp>
    </p:spTree>
    <p:extLst>
      <p:ext uri="{BB962C8B-B14F-4D97-AF65-F5344CB8AC3E}">
        <p14:creationId xmlns:p14="http://schemas.microsoft.com/office/powerpoint/2010/main" val="810753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Interim Actions</a:t>
            </a:r>
          </a:p>
        </p:txBody>
      </p:sp>
      <p:sp>
        <p:nvSpPr>
          <p:cNvPr id="2" name="Content Placeholder 1"/>
          <p:cNvSpPr>
            <a:spLocks noGrp="1"/>
          </p:cNvSpPr>
          <p:nvPr>
            <p:ph idx="1"/>
          </p:nvPr>
        </p:nvSpPr>
        <p:spPr/>
        <p:txBody>
          <a:bodyPr/>
          <a:lstStyle/>
          <a:p>
            <a:r>
              <a:rPr lang="en-US">
                <a:solidFill>
                  <a:srgbClr val="002060"/>
                </a:solidFill>
              </a:rPr>
              <a:t>Employee reassignment or administrative leave.</a:t>
            </a:r>
          </a:p>
          <a:p>
            <a:pPr lvl="1">
              <a:buFont typeface="Wingdings" panose="05000000000000000000" pitchFamily="2" charset="2"/>
              <a:buChar char="§"/>
            </a:pPr>
            <a:r>
              <a:rPr lang="en-US">
                <a:solidFill>
                  <a:srgbClr val="002060"/>
                </a:solidFill>
              </a:rPr>
              <a:t>Discuss with HR/LR.  </a:t>
            </a:r>
          </a:p>
          <a:p>
            <a:r>
              <a:rPr lang="en-US">
                <a:solidFill>
                  <a:srgbClr val="002060"/>
                </a:solidFill>
              </a:rPr>
              <a:t>Student summary suspension.</a:t>
            </a:r>
          </a:p>
          <a:p>
            <a:r>
              <a:rPr lang="en-US">
                <a:solidFill>
                  <a:srgbClr val="002060"/>
                </a:solidFill>
              </a:rPr>
              <a:t>No real change to prior practice = note that the regulations use the term “emergency removal.”   </a:t>
            </a:r>
          </a:p>
        </p:txBody>
      </p:sp>
    </p:spTree>
    <p:extLst>
      <p:ext uri="{BB962C8B-B14F-4D97-AF65-F5344CB8AC3E}">
        <p14:creationId xmlns:p14="http://schemas.microsoft.com/office/powerpoint/2010/main" val="2439443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800" b="1" i="0" u="none" strike="noStrike" kern="1200" cap="none" spc="0" normalizeH="0" baseline="0" noProof="0" dirty="0">
                <a:ln>
                  <a:noFill/>
                </a:ln>
                <a:solidFill>
                  <a:srgbClr val="002060"/>
                </a:solidFill>
                <a:effectLst/>
                <a:uLnTx/>
                <a:uFillTx/>
                <a:latin typeface="+mn-lt"/>
                <a:ea typeface="+mn-ea"/>
                <a:cs typeface="+mn-cs"/>
              </a:rPr>
              <a:t>No Basis to Proceed Determinations: Title IX Sexual Harassment</a:t>
            </a:r>
          </a:p>
        </p:txBody>
      </p:sp>
      <p:sp>
        <p:nvSpPr>
          <p:cNvPr id="2" name="Content Placeholder 1"/>
          <p:cNvSpPr>
            <a:spLocks noGrp="1"/>
          </p:cNvSpPr>
          <p:nvPr>
            <p:ph idx="1"/>
          </p:nvPr>
        </p:nvSpPr>
        <p:spPr/>
        <p:txBody>
          <a:bodyPr>
            <a:normAutofit fontScale="85000" lnSpcReduction="20000"/>
          </a:bodyPr>
          <a:lstStyle/>
          <a:p>
            <a:r>
              <a:rPr lang="en-US" dirty="0">
                <a:solidFill>
                  <a:srgbClr val="002060"/>
                </a:solidFill>
              </a:rPr>
              <a:t>Must dismiss formal complaint if:</a:t>
            </a:r>
          </a:p>
          <a:p>
            <a:pPr lvl="1">
              <a:buFont typeface="Wingdings" panose="05000000000000000000" pitchFamily="2" charset="2"/>
              <a:buChar char="§"/>
            </a:pPr>
            <a:r>
              <a:rPr lang="en-US" dirty="0">
                <a:solidFill>
                  <a:srgbClr val="002060"/>
                </a:solidFill>
              </a:rPr>
              <a:t>The conduct would not constitute Title IX Sexual Harassment, even if proved;</a:t>
            </a:r>
          </a:p>
          <a:p>
            <a:pPr lvl="1">
              <a:buFont typeface="Wingdings" panose="05000000000000000000" pitchFamily="2" charset="2"/>
              <a:buChar char="§"/>
            </a:pPr>
            <a:r>
              <a:rPr lang="en-US" dirty="0">
                <a:solidFill>
                  <a:srgbClr val="002060"/>
                </a:solidFill>
              </a:rPr>
              <a:t>The conduct alleged did not occur in the college or university’s educational program or activity;</a:t>
            </a:r>
          </a:p>
          <a:p>
            <a:pPr lvl="1">
              <a:buFont typeface="Wingdings" panose="05000000000000000000" pitchFamily="2" charset="2"/>
              <a:buChar char="§"/>
            </a:pPr>
            <a:r>
              <a:rPr lang="en-US" dirty="0">
                <a:solidFill>
                  <a:srgbClr val="002060"/>
                </a:solidFill>
              </a:rPr>
              <a:t>The conduct did not occur against a person in the United States</a:t>
            </a:r>
          </a:p>
          <a:p>
            <a:r>
              <a:rPr lang="en-US" dirty="0">
                <a:solidFill>
                  <a:srgbClr val="002060"/>
                </a:solidFill>
              </a:rPr>
              <a:t>May dismiss formal complaint if:</a:t>
            </a:r>
          </a:p>
          <a:p>
            <a:pPr lvl="1">
              <a:buFont typeface="Wingdings" panose="05000000000000000000" pitchFamily="2" charset="2"/>
              <a:buChar char="§"/>
            </a:pPr>
            <a:r>
              <a:rPr lang="en-US" dirty="0">
                <a:solidFill>
                  <a:srgbClr val="002060"/>
                </a:solidFill>
              </a:rPr>
              <a:t>The complainant, at any time, notifies the Title IX Coordinator that they would like to withdraw the formal complaint;</a:t>
            </a:r>
          </a:p>
          <a:p>
            <a:pPr lvl="1">
              <a:buFont typeface="Wingdings" panose="05000000000000000000" pitchFamily="2" charset="2"/>
              <a:buChar char="§"/>
            </a:pPr>
            <a:r>
              <a:rPr lang="en-US" dirty="0">
                <a:solidFill>
                  <a:srgbClr val="002060"/>
                </a:solidFill>
              </a:rPr>
              <a:t>The respondent is no longer enrolled or employed by the institution; or </a:t>
            </a:r>
          </a:p>
          <a:p>
            <a:pPr lvl="1">
              <a:buFont typeface="Wingdings" panose="05000000000000000000" pitchFamily="2" charset="2"/>
              <a:buChar char="§"/>
            </a:pPr>
            <a:r>
              <a:rPr lang="en-US" dirty="0">
                <a:solidFill>
                  <a:srgbClr val="002060"/>
                </a:solidFill>
              </a:rPr>
              <a:t>Specific circumstances prevent the college or university from gathering evidence sufficient to reach a determination as to the formal complaint or allegations therein.  </a:t>
            </a:r>
          </a:p>
          <a:p>
            <a:r>
              <a:rPr lang="en-US" dirty="0">
                <a:solidFill>
                  <a:srgbClr val="002060"/>
                </a:solidFill>
              </a:rPr>
              <a:t>And Remember  -- At the time of filing a formal complaint of Title IX sexual harassment, a complainant must be participating in or attempting to participate in the education program or activity of the college or university with which the formal complaint is filed. </a:t>
            </a:r>
          </a:p>
        </p:txBody>
      </p:sp>
    </p:spTree>
    <p:extLst>
      <p:ext uri="{BB962C8B-B14F-4D97-AF65-F5344CB8AC3E}">
        <p14:creationId xmlns:p14="http://schemas.microsoft.com/office/powerpoint/2010/main" val="1534730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Dismissals, continued</a:t>
            </a:r>
          </a:p>
        </p:txBody>
      </p:sp>
      <p:sp>
        <p:nvSpPr>
          <p:cNvPr id="2" name="Content Placeholder 1"/>
          <p:cNvSpPr>
            <a:spLocks noGrp="1"/>
          </p:cNvSpPr>
          <p:nvPr>
            <p:ph idx="1"/>
          </p:nvPr>
        </p:nvSpPr>
        <p:spPr/>
        <p:txBody>
          <a:bodyPr>
            <a:normAutofit/>
          </a:bodyPr>
          <a:lstStyle/>
          <a:p>
            <a:r>
              <a:rPr lang="en-US" sz="2400">
                <a:solidFill>
                  <a:srgbClr val="002060"/>
                </a:solidFill>
              </a:rPr>
              <a:t>Must promptly notify both the complainant and the respondent of any dismissal.</a:t>
            </a:r>
          </a:p>
          <a:p>
            <a:r>
              <a:rPr lang="en-US" sz="2400">
                <a:solidFill>
                  <a:srgbClr val="002060"/>
                </a:solidFill>
              </a:rPr>
              <a:t>May consider other policy avenues (1B.1, student conduct, etc.).  </a:t>
            </a:r>
          </a:p>
        </p:txBody>
      </p:sp>
    </p:spTree>
    <p:extLst>
      <p:ext uri="{BB962C8B-B14F-4D97-AF65-F5344CB8AC3E}">
        <p14:creationId xmlns:p14="http://schemas.microsoft.com/office/powerpoint/2010/main" val="3989573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Investigatory Process</a:t>
            </a:r>
          </a:p>
        </p:txBody>
      </p:sp>
      <p:sp>
        <p:nvSpPr>
          <p:cNvPr id="2" name="Content Placeholder 1"/>
          <p:cNvSpPr>
            <a:spLocks noGrp="1"/>
          </p:cNvSpPr>
          <p:nvPr>
            <p:ph idx="1"/>
          </p:nvPr>
        </p:nvSpPr>
        <p:spPr/>
        <p:txBody>
          <a:bodyPr>
            <a:normAutofit/>
          </a:bodyPr>
          <a:lstStyle/>
          <a:p>
            <a:r>
              <a:rPr lang="en-US" dirty="0">
                <a:solidFill>
                  <a:srgbClr val="002060"/>
                </a:solidFill>
              </a:rPr>
              <a:t>Essentially the same as the 1B.1.1 investigatory process.  </a:t>
            </a:r>
            <a:r>
              <a:rPr lang="en-US" b="1" dirty="0">
                <a:solidFill>
                  <a:srgbClr val="002060"/>
                </a:solidFill>
              </a:rPr>
              <a:t>BUT</a:t>
            </a:r>
          </a:p>
          <a:p>
            <a:pPr lvl="1">
              <a:buFont typeface="Wingdings" panose="05000000000000000000" pitchFamily="2" charset="2"/>
              <a:buChar char="§"/>
            </a:pPr>
            <a:r>
              <a:rPr lang="en-US" dirty="0">
                <a:solidFill>
                  <a:srgbClr val="002060"/>
                </a:solidFill>
              </a:rPr>
              <a:t>Required presumption of innocence notice in notice of allegations (see template).</a:t>
            </a:r>
          </a:p>
          <a:p>
            <a:pPr lvl="1">
              <a:buFont typeface="Wingdings" panose="05000000000000000000" pitchFamily="2" charset="2"/>
              <a:buChar char="§"/>
            </a:pPr>
            <a:r>
              <a:rPr lang="en-US" dirty="0">
                <a:solidFill>
                  <a:srgbClr val="002060"/>
                </a:solidFill>
              </a:rPr>
              <a:t>Consider both inculpatory and exculpatory evidence.</a:t>
            </a:r>
          </a:p>
          <a:p>
            <a:pPr lvl="1">
              <a:buFont typeface="Wingdings" panose="05000000000000000000" pitchFamily="2" charset="2"/>
              <a:buChar char="§"/>
            </a:pPr>
            <a:r>
              <a:rPr lang="en-US" dirty="0">
                <a:solidFill>
                  <a:srgbClr val="002060"/>
                </a:solidFill>
              </a:rPr>
              <a:t>Not use questions or evidence that involve a legally recognized privilege.</a:t>
            </a:r>
          </a:p>
          <a:p>
            <a:pPr lvl="1">
              <a:buFont typeface="Wingdings" panose="05000000000000000000" pitchFamily="2" charset="2"/>
              <a:buChar char="§"/>
            </a:pPr>
            <a:r>
              <a:rPr lang="en-US" dirty="0">
                <a:solidFill>
                  <a:srgbClr val="002060"/>
                </a:solidFill>
              </a:rPr>
              <a:t>Before completing investigation report – send to both the complainant and respondent and their advisors, if any, the evidence subject for inspection and review.  Both parties must have at least 10 calendar days to submit a written response to the evidence, which must be considered before completing the report.</a:t>
            </a:r>
          </a:p>
        </p:txBody>
      </p:sp>
    </p:spTree>
    <p:extLst>
      <p:ext uri="{BB962C8B-B14F-4D97-AF65-F5344CB8AC3E}">
        <p14:creationId xmlns:p14="http://schemas.microsoft.com/office/powerpoint/2010/main" val="1321704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Timely Completion</a:t>
            </a:r>
          </a:p>
        </p:txBody>
      </p:sp>
      <p:sp>
        <p:nvSpPr>
          <p:cNvPr id="2" name="Content Placeholder 1"/>
          <p:cNvSpPr>
            <a:spLocks noGrp="1"/>
          </p:cNvSpPr>
          <p:nvPr>
            <p:ph idx="1"/>
          </p:nvPr>
        </p:nvSpPr>
        <p:spPr/>
        <p:txBody>
          <a:bodyPr/>
          <a:lstStyle/>
          <a:p>
            <a:r>
              <a:rPr lang="en-US"/>
              <a:t>Timely completion after a complaint = no strict timeline.</a:t>
            </a:r>
          </a:p>
          <a:p>
            <a:r>
              <a:rPr lang="en-US"/>
              <a:t>Reasonable cause for delay includes considerations such as</a:t>
            </a:r>
          </a:p>
          <a:p>
            <a:pPr lvl="1"/>
            <a:r>
              <a:rPr lang="en-US"/>
              <a:t>Absence of a party, an advisor, or a witness;</a:t>
            </a:r>
          </a:p>
          <a:p>
            <a:pPr lvl="1"/>
            <a:r>
              <a:rPr lang="en-US"/>
              <a:t>Concurrent law enforcement activity;</a:t>
            </a:r>
          </a:p>
          <a:p>
            <a:pPr lvl="1"/>
            <a:r>
              <a:rPr lang="en-US"/>
              <a:t>The need for language assistance or accommodation of disabilities.</a:t>
            </a:r>
          </a:p>
        </p:txBody>
      </p:sp>
    </p:spTree>
    <p:extLst>
      <p:ext uri="{BB962C8B-B14F-4D97-AF65-F5344CB8AC3E}">
        <p14:creationId xmlns:p14="http://schemas.microsoft.com/office/powerpoint/2010/main" val="1324678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Formal Hearing</a:t>
            </a:r>
          </a:p>
        </p:txBody>
      </p:sp>
      <p:sp>
        <p:nvSpPr>
          <p:cNvPr id="2" name="Content Placeholder 1"/>
          <p:cNvSpPr>
            <a:spLocks noGrp="1"/>
          </p:cNvSpPr>
          <p:nvPr>
            <p:ph idx="1"/>
          </p:nvPr>
        </p:nvSpPr>
        <p:spPr/>
        <p:txBody>
          <a:bodyPr>
            <a:normAutofit fontScale="92500" lnSpcReduction="20000"/>
          </a:bodyPr>
          <a:lstStyle/>
          <a:p>
            <a:r>
              <a:rPr lang="en-US">
                <a:solidFill>
                  <a:srgbClr val="002060"/>
                </a:solidFill>
              </a:rPr>
              <a:t>If complaint not resolved then:</a:t>
            </a:r>
          </a:p>
          <a:p>
            <a:pPr lvl="1">
              <a:buFont typeface="Wingdings" panose="05000000000000000000" pitchFamily="2" charset="2"/>
              <a:buChar char="§"/>
            </a:pPr>
            <a:r>
              <a:rPr lang="en-US">
                <a:solidFill>
                  <a:srgbClr val="002060"/>
                </a:solidFill>
              </a:rPr>
              <a:t>Prepare investigation report; and </a:t>
            </a:r>
          </a:p>
          <a:p>
            <a:pPr lvl="1">
              <a:buFont typeface="Wingdings" panose="05000000000000000000" pitchFamily="2" charset="2"/>
              <a:buChar char="§"/>
            </a:pPr>
            <a:r>
              <a:rPr lang="en-US">
                <a:solidFill>
                  <a:srgbClr val="002060"/>
                </a:solidFill>
              </a:rPr>
              <a:t>Refer the matter for a formal hearing.</a:t>
            </a:r>
          </a:p>
          <a:p>
            <a:pPr lvl="1">
              <a:buFont typeface="Wingdings" panose="05000000000000000000" pitchFamily="2" charset="2"/>
              <a:buChar char="§"/>
            </a:pPr>
            <a:r>
              <a:rPr lang="en-US">
                <a:solidFill>
                  <a:srgbClr val="002060"/>
                </a:solidFill>
              </a:rPr>
              <a:t>At least ten (10) days prior to formal hearing, parties and advisors, receive the investigation report for their review and response (consult AAG as this should be done through the Ch. 14 process).  </a:t>
            </a:r>
          </a:p>
          <a:p>
            <a:r>
              <a:rPr lang="en-US">
                <a:solidFill>
                  <a:srgbClr val="002060"/>
                </a:solidFill>
              </a:rPr>
              <a:t>Formal Hearings for Title IX sexual harassment complaints conducted by the Office of Administrative Hearings.</a:t>
            </a:r>
          </a:p>
          <a:p>
            <a:pPr lvl="1">
              <a:buFont typeface="Wingdings" panose="05000000000000000000" pitchFamily="2" charset="2"/>
              <a:buChar char="§"/>
            </a:pPr>
            <a:r>
              <a:rPr lang="en-US">
                <a:solidFill>
                  <a:srgbClr val="002060"/>
                </a:solidFill>
              </a:rPr>
              <a:t>Notify assigned Assistant Attorney General or OGC that Ch. 14 required.</a:t>
            </a:r>
          </a:p>
          <a:p>
            <a:pPr lvl="1">
              <a:buFont typeface="Wingdings" panose="05000000000000000000" pitchFamily="2" charset="2"/>
              <a:buChar char="§"/>
            </a:pPr>
            <a:r>
              <a:rPr lang="en-US">
                <a:solidFill>
                  <a:srgbClr val="002060"/>
                </a:solidFill>
              </a:rPr>
              <a:t>Assigned Assistant Attorney General will initiate and arrange for the Ch. 14. </a:t>
            </a:r>
          </a:p>
          <a:p>
            <a:pPr lvl="1">
              <a:buFont typeface="Wingdings" panose="05000000000000000000" pitchFamily="2" charset="2"/>
              <a:buChar char="§"/>
            </a:pPr>
            <a:r>
              <a:rPr lang="en-US">
                <a:solidFill>
                  <a:srgbClr val="002060"/>
                </a:solidFill>
              </a:rPr>
              <a:t>See information sheet on Ch. 14 hearings. </a:t>
            </a:r>
          </a:p>
          <a:p>
            <a:pPr lvl="1">
              <a:buFont typeface="Wingdings" panose="05000000000000000000" pitchFamily="2" charset="2"/>
              <a:buChar char="§"/>
            </a:pPr>
            <a:r>
              <a:rPr lang="en-US">
                <a:solidFill>
                  <a:srgbClr val="002060"/>
                </a:solidFill>
              </a:rPr>
              <a:t>Costs. </a:t>
            </a:r>
          </a:p>
        </p:txBody>
      </p:sp>
    </p:spTree>
    <p:extLst>
      <p:ext uri="{BB962C8B-B14F-4D97-AF65-F5344CB8AC3E}">
        <p14:creationId xmlns:p14="http://schemas.microsoft.com/office/powerpoint/2010/main" val="2712488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Standard of Evidence</a:t>
            </a:r>
          </a:p>
        </p:txBody>
      </p:sp>
      <p:sp>
        <p:nvSpPr>
          <p:cNvPr id="2" name="Content Placeholder 1"/>
          <p:cNvSpPr>
            <a:spLocks noGrp="1"/>
          </p:cNvSpPr>
          <p:nvPr>
            <p:ph idx="1"/>
          </p:nvPr>
        </p:nvSpPr>
        <p:spPr/>
        <p:txBody>
          <a:bodyPr>
            <a:normAutofit/>
          </a:bodyPr>
          <a:lstStyle/>
          <a:p>
            <a:r>
              <a:rPr lang="en-US">
                <a:solidFill>
                  <a:srgbClr val="002060"/>
                </a:solidFill>
              </a:rPr>
              <a:t>Remains preponderance of the evidence.  </a:t>
            </a:r>
          </a:p>
        </p:txBody>
      </p:sp>
    </p:spTree>
    <p:extLst>
      <p:ext uri="{BB962C8B-B14F-4D97-AF65-F5344CB8AC3E}">
        <p14:creationId xmlns:p14="http://schemas.microsoft.com/office/powerpoint/2010/main" val="4178992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Decision-maker</a:t>
            </a:r>
          </a:p>
        </p:txBody>
      </p:sp>
      <p:sp>
        <p:nvSpPr>
          <p:cNvPr id="2" name="Content Placeholder 1"/>
          <p:cNvSpPr>
            <a:spLocks noGrp="1"/>
          </p:cNvSpPr>
          <p:nvPr>
            <p:ph idx="1"/>
          </p:nvPr>
        </p:nvSpPr>
        <p:spPr/>
        <p:txBody>
          <a:bodyPr>
            <a:normAutofit fontScale="92500" lnSpcReduction="10000"/>
          </a:bodyPr>
          <a:lstStyle/>
          <a:p>
            <a:r>
              <a:rPr lang="en-US">
                <a:solidFill>
                  <a:srgbClr val="002060"/>
                </a:solidFill>
              </a:rPr>
              <a:t>ALJ prepares report and recommendation.</a:t>
            </a:r>
          </a:p>
          <a:p>
            <a:r>
              <a:rPr lang="en-US">
                <a:solidFill>
                  <a:srgbClr val="002060"/>
                </a:solidFill>
              </a:rPr>
              <a:t>Decision-maker receives report and recommendation and decides</a:t>
            </a:r>
          </a:p>
          <a:p>
            <a:pPr lvl="1">
              <a:buFont typeface="Wingdings" panose="05000000000000000000" pitchFamily="2" charset="2"/>
              <a:buChar char="§"/>
            </a:pPr>
            <a:r>
              <a:rPr lang="en-US">
                <a:solidFill>
                  <a:srgbClr val="002060"/>
                </a:solidFill>
              </a:rPr>
              <a:t>Whether the policy has been violated; and</a:t>
            </a:r>
          </a:p>
          <a:p>
            <a:pPr lvl="1">
              <a:buFont typeface="Wingdings" panose="05000000000000000000" pitchFamily="2" charset="2"/>
              <a:buChar char="§"/>
            </a:pPr>
            <a:r>
              <a:rPr lang="en-US">
                <a:solidFill>
                  <a:srgbClr val="002060"/>
                </a:solidFill>
              </a:rPr>
              <a:t>On appropriate sanctions if the policy has been violated.</a:t>
            </a:r>
          </a:p>
          <a:p>
            <a:pPr lvl="1">
              <a:buFont typeface="Wingdings" panose="05000000000000000000" pitchFamily="2" charset="2"/>
              <a:buChar char="§"/>
            </a:pPr>
            <a:r>
              <a:rPr lang="en-US">
                <a:solidFill>
                  <a:srgbClr val="002060"/>
                </a:solidFill>
              </a:rPr>
              <a:t>Issues a written determination that includes:</a:t>
            </a:r>
          </a:p>
          <a:p>
            <a:pPr lvl="2">
              <a:buFont typeface="Wingdings" panose="05000000000000000000" pitchFamily="2" charset="2"/>
              <a:buChar char="§"/>
            </a:pPr>
            <a:r>
              <a:rPr lang="en-US">
                <a:solidFill>
                  <a:srgbClr val="002060"/>
                </a:solidFill>
              </a:rPr>
              <a:t>Identification of allegations;</a:t>
            </a:r>
          </a:p>
          <a:p>
            <a:pPr lvl="2">
              <a:buFont typeface="Wingdings" panose="05000000000000000000" pitchFamily="2" charset="2"/>
              <a:buChar char="§"/>
            </a:pPr>
            <a:r>
              <a:rPr lang="en-US">
                <a:solidFill>
                  <a:srgbClr val="002060"/>
                </a:solidFill>
              </a:rPr>
              <a:t>Description of procedural steps;</a:t>
            </a:r>
          </a:p>
          <a:p>
            <a:pPr lvl="2">
              <a:buFont typeface="Wingdings" panose="05000000000000000000" pitchFamily="2" charset="2"/>
              <a:buChar char="§"/>
            </a:pPr>
            <a:r>
              <a:rPr lang="en-US">
                <a:solidFill>
                  <a:srgbClr val="002060"/>
                </a:solidFill>
              </a:rPr>
              <a:t>Findings of fact supporting the determination;</a:t>
            </a:r>
          </a:p>
          <a:p>
            <a:pPr lvl="2">
              <a:buFont typeface="Wingdings" panose="05000000000000000000" pitchFamily="2" charset="2"/>
              <a:buChar char="§"/>
            </a:pPr>
            <a:r>
              <a:rPr lang="en-US">
                <a:solidFill>
                  <a:srgbClr val="002060"/>
                </a:solidFill>
              </a:rPr>
              <a:t>Conclusions as to responsibility and any sanctions</a:t>
            </a:r>
          </a:p>
          <a:p>
            <a:pPr lvl="2">
              <a:buFont typeface="Wingdings" panose="05000000000000000000" pitchFamily="2" charset="2"/>
              <a:buChar char="§"/>
            </a:pPr>
            <a:r>
              <a:rPr lang="en-US">
                <a:solidFill>
                  <a:srgbClr val="002060"/>
                </a:solidFill>
              </a:rPr>
              <a:t>Procedures for appeal.</a:t>
            </a:r>
          </a:p>
          <a:p>
            <a:pPr lvl="1">
              <a:buFont typeface="Wingdings" panose="05000000000000000000" pitchFamily="2" charset="2"/>
              <a:buChar char="§"/>
            </a:pPr>
            <a:r>
              <a:rPr lang="en-US">
                <a:solidFill>
                  <a:srgbClr val="002060"/>
                </a:solidFill>
              </a:rPr>
              <a:t>The required elements may be satisfied by adopting all or portions of the report and recommendation.  </a:t>
            </a:r>
          </a:p>
        </p:txBody>
      </p:sp>
    </p:spTree>
    <p:extLst>
      <p:ext uri="{BB962C8B-B14F-4D97-AF65-F5344CB8AC3E}">
        <p14:creationId xmlns:p14="http://schemas.microsoft.com/office/powerpoint/2010/main" val="10650733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Appeals</a:t>
            </a:r>
          </a:p>
        </p:txBody>
      </p:sp>
      <p:sp>
        <p:nvSpPr>
          <p:cNvPr id="2" name="Content Placeholder 1"/>
          <p:cNvSpPr>
            <a:spLocks noGrp="1"/>
          </p:cNvSpPr>
          <p:nvPr>
            <p:ph idx="1"/>
          </p:nvPr>
        </p:nvSpPr>
        <p:spPr/>
        <p:txBody>
          <a:bodyPr/>
          <a:lstStyle/>
          <a:p>
            <a:r>
              <a:rPr lang="en-US">
                <a:solidFill>
                  <a:srgbClr val="002060"/>
                </a:solidFill>
              </a:rPr>
              <a:t>Within ten (10) calendar days.</a:t>
            </a:r>
          </a:p>
          <a:p>
            <a:r>
              <a:rPr lang="en-US">
                <a:solidFill>
                  <a:srgbClr val="002060"/>
                </a:solidFill>
              </a:rPr>
              <a:t>Both parties may appeal final decision and an appeal of a dismissal of a formal complaint.</a:t>
            </a:r>
          </a:p>
          <a:p>
            <a:r>
              <a:rPr lang="en-US">
                <a:solidFill>
                  <a:srgbClr val="002060"/>
                </a:solidFill>
              </a:rPr>
              <a:t>Grounds for appeal</a:t>
            </a:r>
          </a:p>
          <a:p>
            <a:pPr lvl="1"/>
            <a:r>
              <a:rPr lang="en-US">
                <a:solidFill>
                  <a:srgbClr val="002060"/>
                </a:solidFill>
              </a:rPr>
              <a:t>Procedural irregularity;</a:t>
            </a:r>
          </a:p>
          <a:p>
            <a:pPr lvl="1"/>
            <a:r>
              <a:rPr lang="en-US">
                <a:solidFill>
                  <a:srgbClr val="002060"/>
                </a:solidFill>
              </a:rPr>
              <a:t>New evidence;</a:t>
            </a:r>
          </a:p>
          <a:p>
            <a:pPr lvl="1"/>
            <a:r>
              <a:rPr lang="en-US">
                <a:solidFill>
                  <a:srgbClr val="002060"/>
                </a:solidFill>
              </a:rPr>
              <a:t>Conflict of interest. </a:t>
            </a:r>
          </a:p>
        </p:txBody>
      </p:sp>
    </p:spTree>
    <p:extLst>
      <p:ext uri="{BB962C8B-B14F-4D97-AF65-F5344CB8AC3E}">
        <p14:creationId xmlns:p14="http://schemas.microsoft.com/office/powerpoint/2010/main" val="35561340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When Student Discipline Final</a:t>
            </a:r>
          </a:p>
        </p:txBody>
      </p:sp>
      <p:sp>
        <p:nvSpPr>
          <p:cNvPr id="2" name="Content Placeholder 1"/>
          <p:cNvSpPr>
            <a:spLocks noGrp="1"/>
          </p:cNvSpPr>
          <p:nvPr>
            <p:ph idx="1"/>
          </p:nvPr>
        </p:nvSpPr>
        <p:spPr/>
        <p:txBody>
          <a:bodyPr/>
          <a:lstStyle/>
          <a:p>
            <a:r>
              <a:rPr lang="en-US"/>
              <a:t>Either</a:t>
            </a:r>
          </a:p>
          <a:p>
            <a:pPr lvl="1"/>
            <a:r>
              <a:rPr lang="en-US"/>
              <a:t>Date of written determination on appeal; or</a:t>
            </a:r>
          </a:p>
          <a:p>
            <a:pPr lvl="1"/>
            <a:r>
              <a:rPr lang="en-US"/>
              <a:t>If no appeal, the date on which the appeal would no longer be timely.</a:t>
            </a:r>
          </a:p>
        </p:txBody>
      </p:sp>
    </p:spTree>
    <p:extLst>
      <p:ext uri="{BB962C8B-B14F-4D97-AF65-F5344CB8AC3E}">
        <p14:creationId xmlns:p14="http://schemas.microsoft.com/office/powerpoint/2010/main" val="1325500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What Is Title IX?</a:t>
            </a:r>
          </a:p>
        </p:txBody>
      </p:sp>
      <p:sp>
        <p:nvSpPr>
          <p:cNvPr id="2" name="Content Placeholder 1"/>
          <p:cNvSpPr>
            <a:spLocks noGrp="1"/>
          </p:cNvSpPr>
          <p:nvPr>
            <p:ph idx="1"/>
          </p:nvPr>
        </p:nvSpPr>
        <p:spPr/>
        <p:txBody>
          <a:bodyPr vert="horz" lIns="91440" tIns="45720" rIns="91440" bIns="45720" rtlCol="0" anchor="t">
            <a:normAutofit/>
          </a:bodyPr>
          <a:lstStyle/>
          <a:p>
            <a:r>
              <a:rPr lang="en-US" dirty="0">
                <a:solidFill>
                  <a:srgbClr val="002060"/>
                </a:solidFill>
              </a:rPr>
              <a:t>Title IX is a federal civil rights law prohibiting sex discrimination in all facets of the educational setting</a:t>
            </a:r>
          </a:p>
          <a:p>
            <a:r>
              <a:rPr lang="en-US" dirty="0">
                <a:solidFill>
                  <a:srgbClr val="002060"/>
                </a:solidFill>
              </a:rPr>
              <a:t>By accepting federal funds, institutions agree not to discriminate on the basis of sex or allow the separation of the sexes in curriculum and extracurricular activities, unless permitted by the statute</a:t>
            </a:r>
            <a:endParaRPr lang="en-US" dirty="0">
              <a:solidFill>
                <a:srgbClr val="002060"/>
              </a:solidFill>
              <a:cs typeface="Calibri"/>
            </a:endParaRPr>
          </a:p>
          <a:p>
            <a:r>
              <a:rPr lang="en-US" dirty="0">
                <a:solidFill>
                  <a:srgbClr val="002060"/>
                </a:solidFill>
              </a:rPr>
              <a:t>Failure to comply may result in liability on the part of the institution</a:t>
            </a:r>
            <a:endParaRPr lang="en-US" dirty="0">
              <a:solidFill>
                <a:srgbClr val="002060"/>
              </a:solidFill>
              <a:cs typeface="Calibri"/>
            </a:endParaRPr>
          </a:p>
        </p:txBody>
      </p:sp>
    </p:spTree>
    <p:extLst>
      <p:ext uri="{BB962C8B-B14F-4D97-AF65-F5344CB8AC3E}">
        <p14:creationId xmlns:p14="http://schemas.microsoft.com/office/powerpoint/2010/main" val="24261205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Advisors</a:t>
            </a:r>
          </a:p>
        </p:txBody>
      </p:sp>
      <p:sp>
        <p:nvSpPr>
          <p:cNvPr id="2" name="Content Placeholder 1"/>
          <p:cNvSpPr>
            <a:spLocks noGrp="1"/>
          </p:cNvSpPr>
          <p:nvPr>
            <p:ph idx="1"/>
          </p:nvPr>
        </p:nvSpPr>
        <p:spPr/>
        <p:txBody>
          <a:bodyPr>
            <a:normAutofit/>
          </a:bodyPr>
          <a:lstStyle/>
          <a:p>
            <a:r>
              <a:rPr lang="en-US"/>
              <a:t>Process Advisors</a:t>
            </a:r>
          </a:p>
          <a:p>
            <a:pPr lvl="1"/>
            <a:r>
              <a:rPr lang="en-US"/>
              <a:t>Both complainant and respondent may have an advisor of their choice;</a:t>
            </a:r>
          </a:p>
          <a:p>
            <a:pPr lvl="1"/>
            <a:r>
              <a:rPr lang="en-US"/>
              <a:t>Campus will provide if either party does not have their own.</a:t>
            </a:r>
          </a:p>
          <a:p>
            <a:r>
              <a:rPr lang="en-US"/>
              <a:t>Advisors at the Ch. 14 Hearing. </a:t>
            </a:r>
          </a:p>
          <a:p>
            <a:pPr lvl="1"/>
            <a:r>
              <a:rPr lang="en-US"/>
              <a:t>Both complainant and respondent may have an advisor of their choice. </a:t>
            </a:r>
          </a:p>
          <a:p>
            <a:pPr lvl="1"/>
            <a:r>
              <a:rPr lang="en-US"/>
              <a:t>Campus will provide if either party does not have their own.  </a:t>
            </a:r>
          </a:p>
        </p:txBody>
      </p:sp>
    </p:spTree>
    <p:extLst>
      <p:ext uri="{BB962C8B-B14F-4D97-AF65-F5344CB8AC3E}">
        <p14:creationId xmlns:p14="http://schemas.microsoft.com/office/powerpoint/2010/main" val="37914664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Education and Training</a:t>
            </a:r>
          </a:p>
        </p:txBody>
      </p:sp>
      <p:sp>
        <p:nvSpPr>
          <p:cNvPr id="2" name="Content Placeholder 1"/>
          <p:cNvSpPr>
            <a:spLocks noGrp="1"/>
          </p:cNvSpPr>
          <p:nvPr>
            <p:ph idx="1"/>
          </p:nvPr>
        </p:nvSpPr>
        <p:spPr/>
        <p:txBody>
          <a:bodyPr vert="horz" lIns="91440" tIns="45720" rIns="91440" bIns="45720" rtlCol="0" anchor="t">
            <a:normAutofit/>
          </a:bodyPr>
          <a:lstStyle/>
          <a:p>
            <a:r>
              <a:rPr lang="en-US">
                <a:solidFill>
                  <a:srgbClr val="002060"/>
                </a:solidFill>
              </a:rPr>
              <a:t>Any materials used to train Title IX Coordinators, investigators, decision-makers, and any person who facilitates an informal resolution process, must be made publicly available on the college or university’s website.  </a:t>
            </a:r>
          </a:p>
        </p:txBody>
      </p:sp>
    </p:spTree>
    <p:extLst>
      <p:ext uri="{BB962C8B-B14F-4D97-AF65-F5344CB8AC3E}">
        <p14:creationId xmlns:p14="http://schemas.microsoft.com/office/powerpoint/2010/main" val="11955055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Document Retention</a:t>
            </a:r>
          </a:p>
        </p:txBody>
      </p:sp>
      <p:sp>
        <p:nvSpPr>
          <p:cNvPr id="2" name="Content Placeholder 1"/>
          <p:cNvSpPr>
            <a:spLocks noGrp="1"/>
          </p:cNvSpPr>
          <p:nvPr>
            <p:ph idx="1"/>
          </p:nvPr>
        </p:nvSpPr>
        <p:spPr/>
        <p:txBody>
          <a:bodyPr/>
          <a:lstStyle/>
          <a:p>
            <a:r>
              <a:rPr lang="en-US">
                <a:solidFill>
                  <a:srgbClr val="002060"/>
                </a:solidFill>
              </a:rPr>
              <a:t>7 years. </a:t>
            </a:r>
          </a:p>
        </p:txBody>
      </p:sp>
    </p:spTree>
    <p:extLst>
      <p:ext uri="{BB962C8B-B14F-4D97-AF65-F5344CB8AC3E}">
        <p14:creationId xmlns:p14="http://schemas.microsoft.com/office/powerpoint/2010/main" val="28022556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C68F8-D36E-41BC-8FF6-349BA782B2C4}"/>
              </a:ext>
            </a:extLst>
          </p:cNvPr>
          <p:cNvSpPr>
            <a:spLocks noGrp="1"/>
          </p:cNvSpPr>
          <p:nvPr>
            <p:ph type="title"/>
          </p:nvPr>
        </p:nvSpPr>
        <p:spPr>
          <a:xfrm>
            <a:off x="609599" y="2971800"/>
            <a:ext cx="9615056" cy="1916084"/>
          </a:xfrm>
        </p:spPr>
        <p:txBody>
          <a:bodyPr>
            <a:normAutofit/>
          </a:bodyPr>
          <a:lstStyle/>
          <a:p>
            <a:pPr algn="ctr"/>
            <a:r>
              <a:rPr lang="en-US" dirty="0"/>
              <a:t>Laws and policies</a:t>
            </a:r>
          </a:p>
        </p:txBody>
      </p:sp>
    </p:spTree>
    <p:extLst>
      <p:ext uri="{BB962C8B-B14F-4D97-AF65-F5344CB8AC3E}">
        <p14:creationId xmlns:p14="http://schemas.microsoft.com/office/powerpoint/2010/main" val="37329144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Title IX of Educational Amendments</a:t>
            </a:r>
          </a:p>
        </p:txBody>
      </p:sp>
      <p:sp>
        <p:nvSpPr>
          <p:cNvPr id="2" name="Content Placeholder 1"/>
          <p:cNvSpPr>
            <a:spLocks noGrp="1"/>
          </p:cNvSpPr>
          <p:nvPr>
            <p:ph idx="1"/>
          </p:nvPr>
        </p:nvSpPr>
        <p:spPr/>
        <p:txBody>
          <a:bodyPr>
            <a:normAutofit/>
          </a:bodyPr>
          <a:lstStyle/>
          <a:p>
            <a:r>
              <a:rPr lang="en-US" b="1" dirty="0"/>
              <a:t>Title IX</a:t>
            </a:r>
            <a:r>
              <a:rPr lang="en-US" dirty="0"/>
              <a:t>: Title IX responsibilities to address allegations of sexual harassment, how to conduct Title IX investigations, information on the link between alcohol and drug abuse and sexual harassment and violence and best practices to address those concerns</a:t>
            </a:r>
          </a:p>
        </p:txBody>
      </p:sp>
    </p:spTree>
    <p:extLst>
      <p:ext uri="{BB962C8B-B14F-4D97-AF65-F5344CB8AC3E}">
        <p14:creationId xmlns:p14="http://schemas.microsoft.com/office/powerpoint/2010/main" val="9591075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VAWA</a:t>
            </a:r>
          </a:p>
        </p:txBody>
      </p:sp>
      <p:sp>
        <p:nvSpPr>
          <p:cNvPr id="2" name="Content Placeholder 1"/>
          <p:cNvSpPr>
            <a:spLocks noGrp="1"/>
          </p:cNvSpPr>
          <p:nvPr>
            <p:ph idx="1"/>
          </p:nvPr>
        </p:nvSpPr>
        <p:spPr/>
        <p:txBody>
          <a:bodyPr>
            <a:normAutofit fontScale="92500" lnSpcReduction="20000"/>
          </a:bodyPr>
          <a:lstStyle/>
          <a:p>
            <a:pPr marL="0" indent="0">
              <a:buNone/>
            </a:pPr>
            <a:r>
              <a:rPr lang="en-US" b="1"/>
              <a:t>Name of the Law: </a:t>
            </a:r>
            <a:r>
              <a:rPr lang="en-US"/>
              <a:t>Violence Against Women Act (VAWA)</a:t>
            </a:r>
          </a:p>
          <a:p>
            <a:pPr marL="0" indent="0">
              <a:buNone/>
            </a:pPr>
            <a:endParaRPr lang="en-US"/>
          </a:p>
          <a:p>
            <a:pPr marL="0" indent="0">
              <a:buNone/>
            </a:pPr>
            <a:r>
              <a:rPr lang="en-US" b="1"/>
              <a:t>Why it matters: </a:t>
            </a:r>
            <a:r>
              <a:rPr lang="en-US"/>
              <a:t>The Violence Against Women Act creates and supports comprehensive, cost effective responses to domestic violence, sexual assault, dating violence and stalking. Up for renewal every five years, each VAWA reauthorization builds on existing protections and programs to better meet survivors needs. </a:t>
            </a:r>
          </a:p>
          <a:p>
            <a:pPr marL="0" indent="0">
              <a:buNone/>
            </a:pPr>
            <a:endParaRPr lang="en-US"/>
          </a:p>
          <a:p>
            <a:pPr marL="0" indent="0">
              <a:buNone/>
            </a:pPr>
            <a:r>
              <a:rPr lang="en-US" b="1"/>
              <a:t>When it passed: </a:t>
            </a:r>
            <a:r>
              <a:rPr lang="en-US"/>
              <a:t>1994, reauthorized last 2022</a:t>
            </a:r>
          </a:p>
          <a:p>
            <a:pPr marL="0" indent="0">
              <a:buNone/>
            </a:pPr>
            <a:endParaRPr lang="en-US"/>
          </a:p>
          <a:p>
            <a:pPr marL="0" indent="0">
              <a:buNone/>
            </a:pPr>
            <a:r>
              <a:rPr lang="en-US" sz="2200"/>
              <a:t>-NNEDV</a:t>
            </a:r>
          </a:p>
        </p:txBody>
      </p:sp>
    </p:spTree>
    <p:extLst>
      <p:ext uri="{BB962C8B-B14F-4D97-AF65-F5344CB8AC3E}">
        <p14:creationId xmlns:p14="http://schemas.microsoft.com/office/powerpoint/2010/main" val="16810414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THE CLERY ACT</a:t>
            </a:r>
          </a:p>
        </p:txBody>
      </p:sp>
      <p:sp>
        <p:nvSpPr>
          <p:cNvPr id="2" name="Content Placeholder 1"/>
          <p:cNvSpPr>
            <a:spLocks noGrp="1"/>
          </p:cNvSpPr>
          <p:nvPr>
            <p:ph idx="1"/>
          </p:nvPr>
        </p:nvSpPr>
        <p:spPr>
          <a:xfrm>
            <a:off x="609600" y="1255594"/>
            <a:ext cx="10972800" cy="4688007"/>
          </a:xfrm>
        </p:spPr>
        <p:txBody>
          <a:bodyPr>
            <a:normAutofit fontScale="77500" lnSpcReduction="20000"/>
          </a:bodyPr>
          <a:lstStyle/>
          <a:p>
            <a:pPr marL="0" indent="0">
              <a:buNone/>
            </a:pPr>
            <a:r>
              <a:rPr lang="en-US" b="1"/>
              <a:t>Name of the law: </a:t>
            </a:r>
            <a:r>
              <a:rPr lang="en-US"/>
              <a:t>Jeanne Clery Disclosure of Campus Security Policy and Campus Crime Statistics (Clery) Act</a:t>
            </a:r>
          </a:p>
          <a:p>
            <a:pPr marL="0" indent="0">
              <a:buNone/>
            </a:pPr>
            <a:endParaRPr lang="en-US"/>
          </a:p>
          <a:p>
            <a:pPr marL="0" indent="0">
              <a:buNone/>
            </a:pPr>
            <a:r>
              <a:rPr lang="en-US" b="1"/>
              <a:t>Why it matters: </a:t>
            </a:r>
            <a:r>
              <a:rPr lang="en-US"/>
              <a:t>The </a:t>
            </a:r>
            <a:r>
              <a:rPr lang="en-US" i="1"/>
              <a:t>Clery Act</a:t>
            </a:r>
            <a:r>
              <a:rPr lang="en-US"/>
              <a:t> requires greater transparency and timely warnings from colleges and universities about crimes that are committed on campus, including crimes of sexual violence.</a:t>
            </a:r>
          </a:p>
          <a:p>
            <a:pPr marL="0" indent="0">
              <a:buNone/>
            </a:pPr>
            <a:endParaRPr lang="en-US"/>
          </a:p>
          <a:p>
            <a:pPr marL="0" indent="0">
              <a:buNone/>
            </a:pPr>
            <a:r>
              <a:rPr lang="en-US" b="1"/>
              <a:t>When it passed: </a:t>
            </a:r>
            <a:r>
              <a:rPr lang="en-US"/>
              <a:t>1990; most recently amended by Campus </a:t>
            </a:r>
            <a:r>
              <a:rPr lang="en-US" err="1"/>
              <a:t>SaVE</a:t>
            </a:r>
            <a:r>
              <a:rPr lang="en-US"/>
              <a:t> Act in 2013.</a:t>
            </a:r>
          </a:p>
          <a:p>
            <a:pPr marL="0" indent="0">
              <a:buNone/>
            </a:pPr>
            <a:r>
              <a:rPr lang="en-US"/>
              <a:t>The </a:t>
            </a:r>
            <a:r>
              <a:rPr lang="en-US" i="1"/>
              <a:t>Jeanne Clery Disclosure of Campus Security Policy and Campus Crime Statistics Act</a:t>
            </a:r>
            <a:r>
              <a:rPr lang="en-US"/>
              <a:t>, or the </a:t>
            </a:r>
            <a:r>
              <a:rPr lang="en-US" i="1"/>
              <a:t>Clery Act</a:t>
            </a:r>
            <a:r>
              <a:rPr lang="en-US"/>
              <a:t>, requires public and private colleges and universities to disclose information about certain crimes that occur on or near campus. The Act applies to all colleges and universities that receive any federal funding, including student financial aid.</a:t>
            </a:r>
          </a:p>
          <a:p>
            <a:pPr marL="0" indent="0">
              <a:buNone/>
            </a:pPr>
            <a:endParaRPr lang="en-US"/>
          </a:p>
          <a:p>
            <a:pPr marL="0" indent="0" algn="r">
              <a:buNone/>
            </a:pPr>
            <a:r>
              <a:rPr lang="en-US" sz="2200"/>
              <a:t>RAINN</a:t>
            </a:r>
            <a:endParaRPr lang="en-US" sz="2200">
              <a:hlinkClick r:id="rId3"/>
            </a:endParaRPr>
          </a:p>
          <a:p>
            <a:pPr marL="0" indent="0">
              <a:buNone/>
            </a:pPr>
            <a:endParaRPr lang="en-US"/>
          </a:p>
        </p:txBody>
      </p:sp>
    </p:spTree>
    <p:extLst>
      <p:ext uri="{BB962C8B-B14F-4D97-AF65-F5344CB8AC3E}">
        <p14:creationId xmlns:p14="http://schemas.microsoft.com/office/powerpoint/2010/main" val="27231917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AMENDMENTS TO THE CLERY ACT:</a:t>
            </a:r>
          </a:p>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Campus </a:t>
            </a:r>
            <a:r>
              <a:rPr kumimoji="0" lang="en-US" sz="3600" b="1" i="0" u="none" strike="noStrike" kern="1200" cap="none" spc="0" normalizeH="0" baseline="0" noProof="0" dirty="0" err="1">
                <a:ln>
                  <a:noFill/>
                </a:ln>
                <a:solidFill>
                  <a:schemeClr val="tx2"/>
                </a:solidFill>
                <a:effectLst/>
                <a:uLnTx/>
                <a:uFillTx/>
                <a:latin typeface="+mn-lt"/>
                <a:ea typeface="+mn-ea"/>
                <a:cs typeface="+mn-cs"/>
              </a:rPr>
              <a:t>SaVE</a:t>
            </a:r>
            <a:r>
              <a:rPr kumimoji="0" lang="en-US" sz="3600" b="1" i="0" u="none" strike="noStrike" kern="1200" cap="none" spc="0" normalizeH="0" baseline="0" noProof="0" dirty="0">
                <a:ln>
                  <a:noFill/>
                </a:ln>
                <a:solidFill>
                  <a:schemeClr val="tx2"/>
                </a:solidFill>
                <a:effectLst/>
                <a:uLnTx/>
                <a:uFillTx/>
                <a:latin typeface="+mn-lt"/>
                <a:ea typeface="+mn-ea"/>
                <a:cs typeface="+mn-cs"/>
              </a:rPr>
              <a:t> ACT</a:t>
            </a:r>
          </a:p>
        </p:txBody>
      </p:sp>
      <p:sp>
        <p:nvSpPr>
          <p:cNvPr id="2" name="Content Placeholder 1"/>
          <p:cNvSpPr>
            <a:spLocks noGrp="1"/>
          </p:cNvSpPr>
          <p:nvPr>
            <p:ph idx="1"/>
          </p:nvPr>
        </p:nvSpPr>
        <p:spPr/>
        <p:txBody>
          <a:bodyPr>
            <a:normAutofit fontScale="85000" lnSpcReduction="10000"/>
          </a:bodyPr>
          <a:lstStyle/>
          <a:p>
            <a:pPr marL="0" indent="0">
              <a:buNone/>
            </a:pPr>
            <a:r>
              <a:rPr lang="en-US"/>
              <a:t>On October 20, 2014 the Department of Education published the VAWA regulations which imposed expanded obligations on colleges and universities, effective July 1, 2015:</a:t>
            </a:r>
          </a:p>
          <a:p>
            <a:r>
              <a:rPr lang="en-US"/>
              <a:t>Additional crimes of domestic violence, dating violence and stalking are added to the Clery Act</a:t>
            </a:r>
          </a:p>
          <a:p>
            <a:r>
              <a:rPr lang="en-US"/>
              <a:t>Institutions must adopt policy statements regarding sexual assault, domestic violence, dating violence and stalking which must include: educational programs for new students and employees, ongoing prevention programs, reporting procedures, institutional disciplinary procedures</a:t>
            </a:r>
          </a:p>
          <a:p>
            <a:r>
              <a:rPr lang="en-US"/>
              <a:t>Institutions must address how they complete publicly available record-keeping while still maintaining the confidentiality of those who choose to report a violation</a:t>
            </a:r>
          </a:p>
          <a:p>
            <a:r>
              <a:rPr lang="en-US"/>
              <a:t>Updates to reporting obligations</a:t>
            </a:r>
            <a:endParaRPr lang="en-US" i="1"/>
          </a:p>
        </p:txBody>
      </p:sp>
    </p:spTree>
    <p:extLst>
      <p:ext uri="{BB962C8B-B14F-4D97-AF65-F5344CB8AC3E}">
        <p14:creationId xmlns:p14="http://schemas.microsoft.com/office/powerpoint/2010/main" val="37583355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Minn. Stat. 135A.15</a:t>
            </a:r>
          </a:p>
        </p:txBody>
      </p:sp>
      <p:sp>
        <p:nvSpPr>
          <p:cNvPr id="3" name="Content Placeholder 2"/>
          <p:cNvSpPr>
            <a:spLocks noGrp="1"/>
          </p:cNvSpPr>
          <p:nvPr>
            <p:ph idx="1"/>
          </p:nvPr>
        </p:nvSpPr>
        <p:spPr/>
        <p:txBody>
          <a:bodyPr/>
          <a:lstStyle/>
          <a:p>
            <a:r>
              <a:rPr lang="en-US"/>
              <a:t>Requires colleges and universities to have an online reporting system (must accommodate anonymous complaints)</a:t>
            </a:r>
          </a:p>
          <a:p>
            <a:r>
              <a:rPr lang="en-US"/>
              <a:t>Requires </a:t>
            </a:r>
            <a:r>
              <a:rPr lang="en-US" b="1"/>
              <a:t>annual training </a:t>
            </a:r>
            <a:r>
              <a:rPr lang="en-US"/>
              <a:t>for campus administrators responsible for investigating or adjudicating complaints on sexual assault or persons responsible for responding to reports of sexual assault—including investigators and decisionmakers</a:t>
            </a:r>
          </a:p>
        </p:txBody>
      </p:sp>
    </p:spTree>
    <p:extLst>
      <p:ext uri="{BB962C8B-B14F-4D97-AF65-F5344CB8AC3E}">
        <p14:creationId xmlns:p14="http://schemas.microsoft.com/office/powerpoint/2010/main" val="5404161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Minnesota State Colleges &amp; Universities</a:t>
            </a:r>
          </a:p>
        </p:txBody>
      </p:sp>
      <p:sp>
        <p:nvSpPr>
          <p:cNvPr id="2" name="Content Placeholder 1"/>
          <p:cNvSpPr>
            <a:spLocks noGrp="1"/>
          </p:cNvSpPr>
          <p:nvPr>
            <p:ph idx="1"/>
          </p:nvPr>
        </p:nvSpPr>
        <p:spPr/>
        <p:txBody>
          <a:bodyPr>
            <a:normAutofit/>
          </a:bodyPr>
          <a:lstStyle/>
          <a:p>
            <a:r>
              <a:rPr lang="en-US"/>
              <a:t>1B.1 – Covers Sexual Harassment and Other Protected Class Harassment and Discrimination</a:t>
            </a:r>
          </a:p>
          <a:p>
            <a:r>
              <a:rPr lang="en-US"/>
              <a:t>1B.1.1 – Includes the procedures for investigating and adjudicating 1B.1 and 1B.3 cases</a:t>
            </a:r>
          </a:p>
          <a:p>
            <a:r>
              <a:rPr lang="en-US"/>
              <a:t>1B.3 – Covers Sexual Violence and other forms of sexual discrimination</a:t>
            </a:r>
          </a:p>
          <a:p>
            <a:r>
              <a:rPr lang="en-US"/>
              <a:t>1B.3.1 – Includes procedures for investigating and adjudicating Title IX sexual harassment cases</a:t>
            </a:r>
          </a:p>
        </p:txBody>
      </p:sp>
    </p:spTree>
    <p:extLst>
      <p:ext uri="{BB962C8B-B14F-4D97-AF65-F5344CB8AC3E}">
        <p14:creationId xmlns:p14="http://schemas.microsoft.com/office/powerpoint/2010/main" val="306197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Title IX</a:t>
            </a:r>
          </a:p>
        </p:txBody>
      </p:sp>
      <p:sp>
        <p:nvSpPr>
          <p:cNvPr id="2" name="Content Placeholder 1"/>
          <p:cNvSpPr>
            <a:spLocks noGrp="1"/>
          </p:cNvSpPr>
          <p:nvPr>
            <p:ph idx="1"/>
          </p:nvPr>
        </p:nvSpPr>
        <p:spPr/>
        <p:txBody>
          <a:bodyPr/>
          <a:lstStyle/>
          <a:p>
            <a:r>
              <a:rPr lang="en-US">
                <a:solidFill>
                  <a:srgbClr val="002060"/>
                </a:solidFill>
              </a:rPr>
              <a:t>No person in the United States shall, on the basis of sex, be excluded from participation in, be denied the benefits of, or be subjected to discrimination under any education program or activity receiving federal financial assistance.</a:t>
            </a:r>
          </a:p>
          <a:p>
            <a:pPr lvl="4">
              <a:buFont typeface="Wingdings" panose="05000000000000000000" pitchFamily="2" charset="2"/>
              <a:buChar char="§"/>
            </a:pPr>
            <a:r>
              <a:rPr lang="en-US" i="1">
                <a:solidFill>
                  <a:srgbClr val="002060"/>
                </a:solidFill>
              </a:rPr>
              <a:t>20 U.S.C. §1681 (1972)</a:t>
            </a:r>
            <a:endParaRPr lang="en-US">
              <a:solidFill>
                <a:srgbClr val="002060"/>
              </a:solidFill>
            </a:endParaRPr>
          </a:p>
        </p:txBody>
      </p:sp>
    </p:spTree>
    <p:extLst>
      <p:ext uri="{BB962C8B-B14F-4D97-AF65-F5344CB8AC3E}">
        <p14:creationId xmlns:p14="http://schemas.microsoft.com/office/powerpoint/2010/main" val="22242360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Minnesota State’s 1B.1 Policy on Equal Opportunity &amp; Nondiscrimination in Employment &amp; Education</a:t>
            </a:r>
          </a:p>
        </p:txBody>
      </p:sp>
      <p:sp>
        <p:nvSpPr>
          <p:cNvPr id="3" name="Content Placeholder 2"/>
          <p:cNvSpPr>
            <a:spLocks noGrp="1"/>
          </p:cNvSpPr>
          <p:nvPr>
            <p:ph idx="1"/>
          </p:nvPr>
        </p:nvSpPr>
        <p:spPr/>
        <p:txBody>
          <a:bodyPr>
            <a:normAutofit/>
          </a:bodyPr>
          <a:lstStyle/>
          <a:p>
            <a:pPr marL="0" indent="0">
              <a:buNone/>
            </a:pPr>
            <a:r>
              <a:rPr lang="en-US"/>
              <a:t>The </a:t>
            </a:r>
            <a:r>
              <a:rPr lang="en-US" b="1" u="sng"/>
              <a:t>1B.1 Policy </a:t>
            </a:r>
            <a:r>
              <a:rPr lang="en-US"/>
              <a:t>addresses:</a:t>
            </a:r>
          </a:p>
          <a:p>
            <a:r>
              <a:rPr lang="en-US"/>
              <a:t>Equal opportunity for students and staff</a:t>
            </a:r>
          </a:p>
          <a:p>
            <a:r>
              <a:rPr lang="en-US"/>
              <a:t>Nondiscrimination</a:t>
            </a:r>
          </a:p>
          <a:p>
            <a:r>
              <a:rPr lang="en-US"/>
              <a:t>Harassment</a:t>
            </a:r>
          </a:p>
          <a:p>
            <a:r>
              <a:rPr lang="en-US"/>
              <a:t>Discrimination</a:t>
            </a:r>
          </a:p>
          <a:p>
            <a:r>
              <a:rPr lang="en-US"/>
              <a:t>Protected Class</a:t>
            </a:r>
          </a:p>
          <a:p>
            <a:r>
              <a:rPr lang="en-US"/>
              <a:t>Sexual harassment </a:t>
            </a:r>
          </a:p>
          <a:p>
            <a:r>
              <a:rPr lang="en-US"/>
              <a:t>Retaliation</a:t>
            </a:r>
          </a:p>
        </p:txBody>
      </p:sp>
    </p:spTree>
    <p:extLst>
      <p:ext uri="{BB962C8B-B14F-4D97-AF65-F5344CB8AC3E}">
        <p14:creationId xmlns:p14="http://schemas.microsoft.com/office/powerpoint/2010/main" val="13948379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Minnesota State’s 1B.3 Policy on Sexual Violence</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a:ea typeface="+mn-lt"/>
                <a:cs typeface="+mn-lt"/>
              </a:rPr>
              <a:t>The </a:t>
            </a:r>
            <a:r>
              <a:rPr lang="en-US" b="1" u="sng">
                <a:ea typeface="+mn-lt"/>
                <a:cs typeface="+mn-lt"/>
              </a:rPr>
              <a:t>1B.3 Sexual Violence Policy </a:t>
            </a:r>
            <a:r>
              <a:rPr lang="en-US">
                <a:ea typeface="+mn-lt"/>
                <a:cs typeface="+mn-lt"/>
              </a:rPr>
              <a:t>addresses:</a:t>
            </a:r>
          </a:p>
          <a:p>
            <a:pPr>
              <a:buFont typeface="Arial"/>
              <a:buChar char="•"/>
            </a:pPr>
            <a:r>
              <a:rPr lang="en-US">
                <a:ea typeface="+mn-lt"/>
                <a:cs typeface="+mn-lt"/>
              </a:rPr>
              <a:t>Affirmative Consent</a:t>
            </a:r>
          </a:p>
          <a:p>
            <a:pPr>
              <a:buFont typeface="Arial"/>
              <a:buChar char="•"/>
            </a:pPr>
            <a:r>
              <a:rPr lang="en-US">
                <a:ea typeface="+mn-lt"/>
                <a:cs typeface="+mn-lt"/>
              </a:rPr>
              <a:t>Sexual Violence</a:t>
            </a:r>
          </a:p>
          <a:p>
            <a:pPr marL="1028700" lvl="1">
              <a:buFont typeface="Arial"/>
              <a:buChar char="–"/>
            </a:pPr>
            <a:r>
              <a:rPr lang="en-US">
                <a:ea typeface="+mn-lt"/>
                <a:cs typeface="+mn-lt"/>
              </a:rPr>
              <a:t>Dating, intimate partner, and relationship violence</a:t>
            </a:r>
          </a:p>
          <a:p>
            <a:pPr marL="1028700" lvl="1">
              <a:buFont typeface="Arial"/>
              <a:buChar char="–"/>
            </a:pPr>
            <a:r>
              <a:rPr lang="en-US">
                <a:ea typeface="+mn-lt"/>
                <a:cs typeface="+mn-lt"/>
              </a:rPr>
              <a:t>Non-forcible sex acts</a:t>
            </a:r>
          </a:p>
          <a:p>
            <a:pPr marL="1028700" lvl="1">
              <a:buFont typeface="Arial"/>
              <a:buChar char="–"/>
            </a:pPr>
            <a:r>
              <a:rPr lang="en-US">
                <a:ea typeface="+mn-lt"/>
                <a:cs typeface="+mn-lt"/>
              </a:rPr>
              <a:t>Sexual Assault</a:t>
            </a:r>
          </a:p>
          <a:p>
            <a:pPr marL="1028700" lvl="1">
              <a:buFont typeface="Arial"/>
              <a:buChar char="–"/>
            </a:pPr>
            <a:r>
              <a:rPr lang="en-US">
                <a:ea typeface="+mn-lt"/>
                <a:cs typeface="+mn-lt"/>
              </a:rPr>
              <a:t>Stalking </a:t>
            </a:r>
            <a:endParaRPr lang="en-US"/>
          </a:p>
        </p:txBody>
      </p:sp>
    </p:spTree>
    <p:extLst>
      <p:ext uri="{BB962C8B-B14F-4D97-AF65-F5344CB8AC3E}">
        <p14:creationId xmlns:p14="http://schemas.microsoft.com/office/powerpoint/2010/main" val="6215009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Forms of Sexual Discrimination</a:t>
            </a:r>
          </a:p>
        </p:txBody>
      </p:sp>
    </p:spTree>
    <p:extLst>
      <p:ext uri="{BB962C8B-B14F-4D97-AF65-F5344CB8AC3E}">
        <p14:creationId xmlns:p14="http://schemas.microsoft.com/office/powerpoint/2010/main" val="34851175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Title IX Sexual Harassment</a:t>
            </a:r>
          </a:p>
        </p:txBody>
      </p:sp>
      <p:sp>
        <p:nvSpPr>
          <p:cNvPr id="2" name="Content Placeholder 1"/>
          <p:cNvSpPr>
            <a:spLocks noGrp="1"/>
          </p:cNvSpPr>
          <p:nvPr>
            <p:ph idx="1"/>
          </p:nvPr>
        </p:nvSpPr>
        <p:spPr/>
        <p:txBody>
          <a:bodyPr>
            <a:normAutofit fontScale="92500" lnSpcReduction="20000"/>
          </a:bodyPr>
          <a:lstStyle/>
          <a:p>
            <a:r>
              <a:rPr lang="en-US" sz="3600">
                <a:solidFill>
                  <a:schemeClr val="tx1"/>
                </a:solidFill>
              </a:rPr>
              <a:t>An employee of the college or university conditioning the provision of an aid, benefit, or service of the recipient on an individual’s participation in unwelcome sexual conduct.</a:t>
            </a:r>
          </a:p>
          <a:p>
            <a:r>
              <a:rPr lang="en-US" sz="3600">
                <a:solidFill>
                  <a:schemeClr val="tx1"/>
                </a:solidFill>
              </a:rPr>
              <a:t>Unwelcome conduct determined by a reasonable person to be so severe, pervasive and objectively offensive that it effectively denies a person equal access to the college or university’s education program or activity; or</a:t>
            </a:r>
          </a:p>
          <a:p>
            <a:r>
              <a:rPr lang="en-US" sz="3600">
                <a:solidFill>
                  <a:schemeClr val="tx1"/>
                </a:solidFill>
              </a:rPr>
              <a:t>Sexual assault; dating, intimate partner, and relationship violence; and stalking as defined in Board Policy 1B.3</a:t>
            </a:r>
          </a:p>
          <a:p>
            <a:endParaRPr lang="en-US"/>
          </a:p>
        </p:txBody>
      </p:sp>
    </p:spTree>
    <p:extLst>
      <p:ext uri="{BB962C8B-B14F-4D97-AF65-F5344CB8AC3E}">
        <p14:creationId xmlns:p14="http://schemas.microsoft.com/office/powerpoint/2010/main" val="10165729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Sexual Harassment </a:t>
            </a:r>
          </a:p>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endParaRPr kumimoji="0" lang="en-US" sz="3600" b="1" i="0" u="none" strike="noStrike" kern="1200" cap="none" spc="0" normalizeH="0" baseline="0" noProof="0" dirty="0">
              <a:ln>
                <a:noFill/>
              </a:ln>
              <a:solidFill>
                <a:schemeClr val="tx2"/>
              </a:solidFill>
              <a:effectLst/>
              <a:uLnTx/>
              <a:uFillTx/>
              <a:latin typeface="+mn-lt"/>
              <a:ea typeface="+mn-ea"/>
              <a:cs typeface="+mn-cs"/>
            </a:endParaRPr>
          </a:p>
        </p:txBody>
      </p:sp>
      <p:sp>
        <p:nvSpPr>
          <p:cNvPr id="2" name="Content Placeholder 1"/>
          <p:cNvSpPr>
            <a:spLocks noGrp="1"/>
          </p:cNvSpPr>
          <p:nvPr>
            <p:ph idx="1"/>
          </p:nvPr>
        </p:nvSpPr>
        <p:spPr/>
        <p:txBody>
          <a:bodyPr>
            <a:normAutofit/>
          </a:bodyPr>
          <a:lstStyle/>
          <a:p>
            <a:r>
              <a:rPr lang="en-US" b="1"/>
              <a:t>Quid Pro Quo</a:t>
            </a:r>
          </a:p>
          <a:p>
            <a:pPr lvl="1"/>
            <a:r>
              <a:rPr lang="en-US"/>
              <a:t>Can only be carried out by a teacher, administrator, or staff member</a:t>
            </a:r>
          </a:p>
          <a:p>
            <a:pPr marL="457200" lvl="1" indent="0">
              <a:buNone/>
            </a:pPr>
            <a:endParaRPr lang="en-US"/>
          </a:p>
          <a:p>
            <a:r>
              <a:rPr lang="en-US" b="1"/>
              <a:t>Two factors</a:t>
            </a:r>
            <a:r>
              <a:rPr lang="en-US"/>
              <a:t>:</a:t>
            </a:r>
          </a:p>
          <a:p>
            <a:pPr marL="914400" lvl="1" indent="-457200">
              <a:buFont typeface="+mj-lt"/>
              <a:buAutoNum type="arabicPeriod"/>
            </a:pPr>
            <a:r>
              <a:rPr lang="en-US"/>
              <a:t>Unwelcome sexual advances, requests for sexual favors or other verbal or physical conduct of a sexual nature; and</a:t>
            </a:r>
          </a:p>
          <a:p>
            <a:pPr marL="914400" lvl="1" indent="-457200">
              <a:buFont typeface="+mj-lt"/>
              <a:buAutoNum type="arabicPeriod"/>
            </a:pPr>
            <a:r>
              <a:rPr lang="en-US"/>
              <a:t>Submission to, or rejection of, such conduct results in adverse educational or employment action </a:t>
            </a:r>
          </a:p>
          <a:p>
            <a:endParaRPr lang="en-US"/>
          </a:p>
        </p:txBody>
      </p:sp>
    </p:spTree>
    <p:extLst>
      <p:ext uri="{BB962C8B-B14F-4D97-AF65-F5344CB8AC3E}">
        <p14:creationId xmlns:p14="http://schemas.microsoft.com/office/powerpoint/2010/main" val="20744043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Sexual Harassment </a:t>
            </a:r>
          </a:p>
        </p:txBody>
      </p:sp>
      <p:sp>
        <p:nvSpPr>
          <p:cNvPr id="2" name="Content Placeholder 1"/>
          <p:cNvSpPr>
            <a:spLocks noGrp="1"/>
          </p:cNvSpPr>
          <p:nvPr>
            <p:ph idx="1"/>
          </p:nvPr>
        </p:nvSpPr>
        <p:spPr/>
        <p:txBody>
          <a:bodyPr/>
          <a:lstStyle/>
          <a:p>
            <a:pPr marL="0" indent="0">
              <a:buNone/>
            </a:pPr>
            <a:r>
              <a:rPr lang="en-US" b="1"/>
              <a:t>TO CONSTITUTE SEXUAL HARASSMENT, THE CONDUCT:</a:t>
            </a:r>
            <a:endParaRPr lang="en-US"/>
          </a:p>
          <a:p>
            <a:r>
              <a:rPr lang="en-US"/>
              <a:t>DOES NOT have to include an intent to harm</a:t>
            </a:r>
          </a:p>
          <a:p>
            <a:r>
              <a:rPr lang="en-US"/>
              <a:t>DOES NOT need to involve repeated incidents</a:t>
            </a:r>
          </a:p>
          <a:p>
            <a:r>
              <a:rPr lang="en-US"/>
              <a:t>DOES NOT need to be directed at a specific target</a:t>
            </a:r>
          </a:p>
          <a:p>
            <a:r>
              <a:rPr lang="en-US"/>
              <a:t>DOES NOT have to be by a member of the opposite sex </a:t>
            </a:r>
          </a:p>
          <a:p>
            <a:endParaRPr lang="en-US"/>
          </a:p>
        </p:txBody>
      </p:sp>
    </p:spTree>
    <p:extLst>
      <p:ext uri="{BB962C8B-B14F-4D97-AF65-F5344CB8AC3E}">
        <p14:creationId xmlns:p14="http://schemas.microsoft.com/office/powerpoint/2010/main" val="2734012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Sexual Harassment</a:t>
            </a:r>
          </a:p>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endParaRPr kumimoji="0" lang="en-US" sz="3600" b="1" i="0" u="none" strike="noStrike" kern="1200" cap="none" spc="0" normalizeH="0" baseline="0" noProof="0" dirty="0">
              <a:ln>
                <a:noFill/>
              </a:ln>
              <a:solidFill>
                <a:schemeClr val="tx2"/>
              </a:solidFill>
              <a:effectLst/>
              <a:uLnTx/>
              <a:uFillTx/>
              <a:latin typeface="+mn-lt"/>
              <a:ea typeface="+mn-ea"/>
              <a:cs typeface="+mn-cs"/>
            </a:endParaRPr>
          </a:p>
        </p:txBody>
      </p:sp>
      <p:sp>
        <p:nvSpPr>
          <p:cNvPr id="2" name="Content Placeholder 1"/>
          <p:cNvSpPr>
            <a:spLocks noGrp="1"/>
          </p:cNvSpPr>
          <p:nvPr>
            <p:ph idx="1"/>
          </p:nvPr>
        </p:nvSpPr>
        <p:spPr/>
        <p:txBody>
          <a:bodyPr>
            <a:normAutofit/>
          </a:bodyPr>
          <a:lstStyle/>
          <a:p>
            <a:pPr marL="0" indent="0">
              <a:buNone/>
            </a:pPr>
            <a:r>
              <a:rPr lang="en-US" b="1"/>
              <a:t>Hostile Environment</a:t>
            </a:r>
          </a:p>
          <a:p>
            <a:r>
              <a:rPr lang="en-US"/>
              <a:t>Occurs when harassment is sufficiently severe, pervasive, and objectionably offensive that it effectively denies a person equal access to the college’s or university’s education program or activity</a:t>
            </a:r>
          </a:p>
          <a:p>
            <a:r>
              <a:rPr lang="en-US"/>
              <a:t>Can be created by instructors/faculty, administrators, staff members, other students</a:t>
            </a:r>
          </a:p>
          <a:p>
            <a:r>
              <a:rPr lang="en-US"/>
              <a:t>Can occur off campus  </a:t>
            </a:r>
          </a:p>
          <a:p>
            <a:endParaRPr lang="en-US"/>
          </a:p>
        </p:txBody>
      </p:sp>
    </p:spTree>
    <p:extLst>
      <p:ext uri="{BB962C8B-B14F-4D97-AF65-F5344CB8AC3E}">
        <p14:creationId xmlns:p14="http://schemas.microsoft.com/office/powerpoint/2010/main" val="17563792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Stalking</a:t>
            </a:r>
          </a:p>
        </p:txBody>
      </p:sp>
      <p:sp>
        <p:nvSpPr>
          <p:cNvPr id="2" name="Content Placeholder 1"/>
          <p:cNvSpPr>
            <a:spLocks noGrp="1"/>
          </p:cNvSpPr>
          <p:nvPr>
            <p:ph idx="1"/>
          </p:nvPr>
        </p:nvSpPr>
        <p:spPr/>
        <p:txBody>
          <a:bodyPr>
            <a:normAutofit lnSpcReduction="10000"/>
          </a:bodyPr>
          <a:lstStyle/>
          <a:p>
            <a:r>
              <a:rPr lang="en-US"/>
              <a:t>Unwanted Phone Calls</a:t>
            </a:r>
          </a:p>
          <a:p>
            <a:r>
              <a:rPr lang="en-US"/>
              <a:t>Unwanted Voicemails</a:t>
            </a:r>
          </a:p>
          <a:p>
            <a:r>
              <a:rPr lang="en-US"/>
              <a:t>Unwanted Text Messages</a:t>
            </a:r>
          </a:p>
          <a:p>
            <a:r>
              <a:rPr lang="en-US"/>
              <a:t>Spying</a:t>
            </a:r>
          </a:p>
          <a:p>
            <a:r>
              <a:rPr lang="en-US"/>
              <a:t>Sending unwanted gifts</a:t>
            </a:r>
          </a:p>
          <a:p>
            <a:r>
              <a:rPr lang="en-US"/>
              <a:t>Letters </a:t>
            </a:r>
          </a:p>
          <a:p>
            <a:r>
              <a:rPr lang="en-US"/>
              <a:t>E-mails </a:t>
            </a:r>
          </a:p>
          <a:p>
            <a:r>
              <a:rPr lang="en-US"/>
              <a:t>Social media use</a:t>
            </a:r>
          </a:p>
          <a:p>
            <a:r>
              <a:rPr lang="en-US"/>
              <a:t>Showing up at a location</a:t>
            </a:r>
          </a:p>
          <a:p>
            <a:endParaRPr lang="en-US"/>
          </a:p>
        </p:txBody>
      </p:sp>
    </p:spTree>
    <p:extLst>
      <p:ext uri="{BB962C8B-B14F-4D97-AF65-F5344CB8AC3E}">
        <p14:creationId xmlns:p14="http://schemas.microsoft.com/office/powerpoint/2010/main" val="38074120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Relationship/Dating Violence</a:t>
            </a:r>
          </a:p>
        </p:txBody>
      </p:sp>
      <p:sp>
        <p:nvSpPr>
          <p:cNvPr id="2" name="Content Placeholder 1"/>
          <p:cNvSpPr>
            <a:spLocks noGrp="1"/>
          </p:cNvSpPr>
          <p:nvPr>
            <p:ph idx="1"/>
          </p:nvPr>
        </p:nvSpPr>
        <p:spPr/>
        <p:txBody>
          <a:bodyPr/>
          <a:lstStyle/>
          <a:p>
            <a:r>
              <a:rPr lang="en-US" dirty="0"/>
              <a:t>Physical harm or abuse</a:t>
            </a:r>
          </a:p>
          <a:p>
            <a:r>
              <a:rPr lang="en-US" dirty="0"/>
              <a:t>Threats of physical harm or abuse</a:t>
            </a:r>
          </a:p>
        </p:txBody>
      </p:sp>
    </p:spTree>
    <p:extLst>
      <p:ext uri="{BB962C8B-B14F-4D97-AF65-F5344CB8AC3E}">
        <p14:creationId xmlns:p14="http://schemas.microsoft.com/office/powerpoint/2010/main" val="18749451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Retaliation</a:t>
            </a:r>
          </a:p>
        </p:txBody>
      </p:sp>
      <p:sp>
        <p:nvSpPr>
          <p:cNvPr id="2" name="Content Placeholder 1"/>
          <p:cNvSpPr>
            <a:spLocks noGrp="1"/>
          </p:cNvSpPr>
          <p:nvPr>
            <p:ph idx="1"/>
          </p:nvPr>
        </p:nvSpPr>
        <p:spPr/>
        <p:txBody>
          <a:bodyPr/>
          <a:lstStyle/>
          <a:p>
            <a:r>
              <a:rPr lang="en-US"/>
              <a:t>Occurs when an adverse educational action is taken against a person because of the person's participation in a complaint or investigation of discrimination or sexual misconduct </a:t>
            </a:r>
          </a:p>
          <a:p>
            <a:endParaRPr lang="en-US"/>
          </a:p>
        </p:txBody>
      </p:sp>
    </p:spTree>
    <p:extLst>
      <p:ext uri="{BB962C8B-B14F-4D97-AF65-F5344CB8AC3E}">
        <p14:creationId xmlns:p14="http://schemas.microsoft.com/office/powerpoint/2010/main" val="1368024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Timeline</a:t>
            </a:r>
          </a:p>
        </p:txBody>
      </p:sp>
      <p:sp>
        <p:nvSpPr>
          <p:cNvPr id="2" name="Content Placeholder 1"/>
          <p:cNvSpPr>
            <a:spLocks noGrp="1"/>
          </p:cNvSpPr>
          <p:nvPr>
            <p:ph idx="1"/>
          </p:nvPr>
        </p:nvSpPr>
        <p:spPr/>
        <p:txBody>
          <a:bodyPr vert="horz" lIns="91440" tIns="45720" rIns="91440" bIns="45720" rtlCol="0" anchor="t">
            <a:normAutofit/>
          </a:bodyPr>
          <a:lstStyle/>
          <a:p>
            <a:r>
              <a:rPr lang="en-US" dirty="0">
                <a:solidFill>
                  <a:srgbClr val="002060"/>
                </a:solidFill>
              </a:rPr>
              <a:t>November 16, 2018 US Department Of Education (DOE) Notice of Proposed Rule-making.</a:t>
            </a:r>
            <a:endParaRPr lang="en-US" dirty="0">
              <a:solidFill>
                <a:srgbClr val="002060"/>
              </a:solidFill>
              <a:cs typeface="Calibri"/>
            </a:endParaRPr>
          </a:p>
          <a:p>
            <a:r>
              <a:rPr lang="en-US" dirty="0">
                <a:solidFill>
                  <a:srgbClr val="002060"/>
                </a:solidFill>
              </a:rPr>
              <a:t>Final Rule published on May 6, 2020 -- effective on August 14, 2020.</a:t>
            </a:r>
            <a:endParaRPr lang="en-US" dirty="0">
              <a:solidFill>
                <a:srgbClr val="002060"/>
              </a:solidFill>
              <a:cs typeface="Calibri"/>
            </a:endParaRPr>
          </a:p>
          <a:p>
            <a:r>
              <a:rPr lang="en-US" dirty="0">
                <a:solidFill>
                  <a:srgbClr val="002060"/>
                </a:solidFill>
              </a:rPr>
              <a:t>Revised System Procedure 1B.3.1 finalized on August 14, 2020.</a:t>
            </a:r>
            <a:endParaRPr lang="en-US" dirty="0">
              <a:solidFill>
                <a:srgbClr val="002060"/>
              </a:solidFill>
              <a:cs typeface="Calibri"/>
            </a:endParaRPr>
          </a:p>
          <a:p>
            <a:r>
              <a:rPr lang="en-US" dirty="0">
                <a:solidFill>
                  <a:srgbClr val="002060"/>
                </a:solidFill>
                <a:cs typeface="Calibri"/>
              </a:rPr>
              <a:t>Biden administration releases proposed new regulations on June 23, 2022.</a:t>
            </a:r>
            <a:endParaRPr lang="en-US" dirty="0">
              <a:solidFill>
                <a:srgbClr val="002060"/>
              </a:solidFill>
            </a:endParaRPr>
          </a:p>
          <a:p>
            <a:r>
              <a:rPr lang="en-US" dirty="0">
                <a:solidFill>
                  <a:srgbClr val="002060"/>
                </a:solidFill>
                <a:cs typeface="Calibri"/>
              </a:rPr>
              <a:t>Comment period closed on September 12, 2022 (approximately 240,000 comments). </a:t>
            </a:r>
          </a:p>
          <a:p>
            <a:endParaRPr lang="en-US" dirty="0">
              <a:solidFill>
                <a:srgbClr val="002060"/>
              </a:solidFill>
            </a:endParaRPr>
          </a:p>
        </p:txBody>
      </p:sp>
    </p:spTree>
    <p:extLst>
      <p:ext uri="{BB962C8B-B14F-4D97-AF65-F5344CB8AC3E}">
        <p14:creationId xmlns:p14="http://schemas.microsoft.com/office/powerpoint/2010/main" val="33275448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Know the Policies</a:t>
            </a:r>
          </a:p>
        </p:txBody>
      </p:sp>
      <p:sp>
        <p:nvSpPr>
          <p:cNvPr id="2" name="Content Placeholder 1"/>
          <p:cNvSpPr>
            <a:spLocks noGrp="1"/>
          </p:cNvSpPr>
          <p:nvPr>
            <p:ph idx="1"/>
          </p:nvPr>
        </p:nvSpPr>
        <p:spPr/>
        <p:txBody>
          <a:bodyPr>
            <a:normAutofit fontScale="92500" lnSpcReduction="10000"/>
          </a:bodyPr>
          <a:lstStyle/>
          <a:p>
            <a:pPr marL="0" indent="0">
              <a:buNone/>
            </a:pPr>
            <a:r>
              <a:rPr lang="en-US"/>
              <a:t>Why is this important to an investigation?</a:t>
            </a:r>
          </a:p>
          <a:p>
            <a:pPr marL="0" indent="0">
              <a:buNone/>
            </a:pPr>
            <a:r>
              <a:rPr lang="en-US"/>
              <a:t>-It helps you determine if an investigation is appropriate </a:t>
            </a:r>
          </a:p>
          <a:p>
            <a:pPr marL="0" indent="0">
              <a:buNone/>
            </a:pPr>
            <a:r>
              <a:rPr lang="en-US"/>
              <a:t>	*Who does the policy apply to?</a:t>
            </a:r>
          </a:p>
          <a:p>
            <a:pPr marL="0" indent="0">
              <a:buNone/>
            </a:pPr>
            <a:r>
              <a:rPr lang="en-US"/>
              <a:t>	*What do the terms refer to? </a:t>
            </a:r>
          </a:p>
          <a:p>
            <a:pPr marL="0" indent="0">
              <a:buNone/>
            </a:pPr>
            <a:r>
              <a:rPr lang="en-US"/>
              <a:t>-It helps you frame the ultimate investigative questions in issue</a:t>
            </a:r>
          </a:p>
          <a:p>
            <a:pPr marL="0" indent="0">
              <a:buNone/>
            </a:pPr>
            <a:r>
              <a:rPr lang="en-US"/>
              <a:t>-You understand the elements of a claim</a:t>
            </a:r>
          </a:p>
          <a:p>
            <a:pPr marL="0" indent="0">
              <a:buNone/>
            </a:pPr>
            <a:r>
              <a:rPr lang="en-US"/>
              <a:t>-You have time to seek guidance, if needed</a:t>
            </a:r>
          </a:p>
          <a:p>
            <a:pPr marL="0" indent="0">
              <a:buNone/>
            </a:pPr>
            <a:r>
              <a:rPr lang="en-US"/>
              <a:t>-You prepare for and conduct thorough interviews and minimize any unnecessary re-interviews</a:t>
            </a:r>
          </a:p>
          <a:p>
            <a:pPr marL="0" indent="0">
              <a:buNone/>
            </a:pPr>
            <a:r>
              <a:rPr lang="en-US"/>
              <a:t>-You provide the decisionmaker with necessary information to make a decision</a:t>
            </a:r>
          </a:p>
          <a:p>
            <a:pPr marL="0" indent="0">
              <a:buNone/>
            </a:pPr>
            <a:endParaRPr lang="en-US"/>
          </a:p>
          <a:p>
            <a:pPr marL="0" indent="0">
              <a:buNone/>
            </a:pPr>
            <a:endParaRPr lang="en-US"/>
          </a:p>
          <a:p>
            <a:endParaRPr lang="en-US"/>
          </a:p>
        </p:txBody>
      </p:sp>
    </p:spTree>
    <p:extLst>
      <p:ext uri="{BB962C8B-B14F-4D97-AF65-F5344CB8AC3E}">
        <p14:creationId xmlns:p14="http://schemas.microsoft.com/office/powerpoint/2010/main" val="37838746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Prevalence of Sexual Violence</a:t>
            </a:r>
          </a:p>
        </p:txBody>
      </p:sp>
    </p:spTree>
    <p:extLst>
      <p:ext uri="{BB962C8B-B14F-4D97-AF65-F5344CB8AC3E}">
        <p14:creationId xmlns:p14="http://schemas.microsoft.com/office/powerpoint/2010/main" val="15179457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THE ISSUE OF SEXUAL ASSAULT: women</a:t>
            </a:r>
          </a:p>
        </p:txBody>
      </p:sp>
      <p:pic>
        <p:nvPicPr>
          <p:cNvPr id="2" name="Picture 1" descr="From the Rape, Abuse, and Incest National Network: a statistic that indicates one in six women. There are six women icons across the middle with one that is green. Below there is a caption: one out of every six American women has been the victim of an attempted or completed rape in her lifetime. This equates to 14.8 percent and 2.8 percent attempted.">
            <a:extLst>
              <a:ext uri="{FF2B5EF4-FFF2-40B4-BE49-F238E27FC236}">
                <a16:creationId xmlns:a16="http://schemas.microsoft.com/office/drawing/2014/main" id="{8CFB8E0A-A20D-42EB-9E8A-F83573CC94F4}"/>
              </a:ext>
            </a:extLst>
          </p:cNvPr>
          <p:cNvPicPr>
            <a:picLocks noChangeAspect="1"/>
          </p:cNvPicPr>
          <p:nvPr/>
        </p:nvPicPr>
        <p:blipFill>
          <a:blip r:embed="rId3"/>
          <a:stretch>
            <a:fillRect/>
          </a:stretch>
        </p:blipFill>
        <p:spPr>
          <a:xfrm>
            <a:off x="3199772" y="1472797"/>
            <a:ext cx="5716257" cy="3912407"/>
          </a:xfrm>
          <a:prstGeom prst="rect">
            <a:avLst/>
          </a:prstGeom>
        </p:spPr>
      </p:pic>
    </p:spTree>
    <p:extLst>
      <p:ext uri="{BB962C8B-B14F-4D97-AF65-F5344CB8AC3E}">
        <p14:creationId xmlns:p14="http://schemas.microsoft.com/office/powerpoint/2010/main" val="15748065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THE ISSUE OF SEXUAL ASSAULT: college-age</a:t>
            </a:r>
            <a:r>
              <a:rPr kumimoji="0" lang="en-US" sz="3600" b="1" i="0" u="none" strike="noStrike" kern="1200" cap="none" spc="0" normalizeH="0" noProof="0" dirty="0">
                <a:ln>
                  <a:noFill/>
                </a:ln>
                <a:solidFill>
                  <a:schemeClr val="tx2"/>
                </a:solidFill>
                <a:effectLst/>
                <a:uLnTx/>
                <a:uFillTx/>
                <a:latin typeface="+mn-lt"/>
                <a:ea typeface="+mn-ea"/>
                <a:cs typeface="+mn-cs"/>
              </a:rPr>
              <a:t> women</a:t>
            </a:r>
            <a:endParaRPr kumimoji="0" lang="en-US" sz="3600" b="1" i="0" u="none" strike="noStrike" kern="1200" cap="none" spc="0" normalizeH="0" baseline="0" noProof="0" dirty="0">
              <a:ln>
                <a:noFill/>
              </a:ln>
              <a:solidFill>
                <a:schemeClr val="tx2"/>
              </a:solidFill>
              <a:effectLst/>
              <a:uLnTx/>
              <a:uFillTx/>
              <a:latin typeface="+mn-lt"/>
              <a:ea typeface="+mn-ea"/>
              <a:cs typeface="+mn-cs"/>
            </a:endParaRPr>
          </a:p>
        </p:txBody>
      </p:sp>
      <p:pic>
        <p:nvPicPr>
          <p:cNvPr id="6146" name="Picture 2" descr="Statistic showing that women 18-24 who are not in college are at the highest risk for sexual assault, when compared to all women, and to women ages 18 to 24 who are in colle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468315"/>
            <a:ext cx="5486400" cy="4875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9577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THE ISSUE OF SEXUAL ASSAULT: college men</a:t>
            </a:r>
          </a:p>
        </p:txBody>
      </p:sp>
      <p:pic>
        <p:nvPicPr>
          <p:cNvPr id="2" name="Picture 1" descr="Male college students at risk: males ages 18 to 24 who are college students are approximately 5 times more likely than non-students of the same age to be a victim of rape or sexual assault.">
            <a:extLst>
              <a:ext uri="{FF2B5EF4-FFF2-40B4-BE49-F238E27FC236}">
                <a16:creationId xmlns:a16="http://schemas.microsoft.com/office/drawing/2014/main" id="{ED583625-F6EC-45BE-969D-96333228D23F}"/>
              </a:ext>
            </a:extLst>
          </p:cNvPr>
          <p:cNvPicPr>
            <a:picLocks noChangeAspect="1"/>
          </p:cNvPicPr>
          <p:nvPr/>
        </p:nvPicPr>
        <p:blipFill>
          <a:blip r:embed="rId3"/>
          <a:stretch>
            <a:fillRect/>
          </a:stretch>
        </p:blipFill>
        <p:spPr>
          <a:xfrm>
            <a:off x="2743200" y="1415144"/>
            <a:ext cx="6019800" cy="4591372"/>
          </a:xfrm>
          <a:prstGeom prst="rect">
            <a:avLst/>
          </a:prstGeom>
        </p:spPr>
      </p:pic>
    </p:spTree>
    <p:extLst>
      <p:ext uri="{BB962C8B-B14F-4D97-AF65-F5344CB8AC3E}">
        <p14:creationId xmlns:p14="http://schemas.microsoft.com/office/powerpoint/2010/main" val="22826415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THE ISSUE OF SEXUAL ASSAULT: students</a:t>
            </a:r>
          </a:p>
        </p:txBody>
      </p:sp>
      <p:sp>
        <p:nvSpPr>
          <p:cNvPr id="2" name="Content Placeholder 1"/>
          <p:cNvSpPr>
            <a:spLocks noGrp="1"/>
          </p:cNvSpPr>
          <p:nvPr>
            <p:ph idx="1"/>
          </p:nvPr>
        </p:nvSpPr>
        <p:spPr/>
        <p:txBody>
          <a:bodyPr>
            <a:normAutofit fontScale="85000" lnSpcReduction="10000"/>
          </a:bodyPr>
          <a:lstStyle/>
          <a:p>
            <a:pPr fontAlgn="base"/>
            <a:r>
              <a:rPr lang="en-US"/>
              <a:t>13% of all students experience rape or sexual assault through physical force, violence, or incapacitation (among all graduate and undergraduate students).</a:t>
            </a:r>
          </a:p>
          <a:p>
            <a:pPr fontAlgn="base"/>
            <a:r>
              <a:rPr lang="en-US"/>
              <a:t>21% of transgender, genderqueer, nonconforming (TGQN) college students have been sexually assaulted, compared to 18% of non-TGQN females, and 4% of non-TGQN males.</a:t>
            </a:r>
          </a:p>
          <a:p>
            <a:pPr fontAlgn="base"/>
            <a:r>
              <a:rPr lang="en-US"/>
              <a:t>Among graduate and professional students, 9.7% of females and 2.5% of males experience rape or sexual assault through physical force, violence, or incapacitation.</a:t>
            </a:r>
          </a:p>
          <a:p>
            <a:pPr fontAlgn="base"/>
            <a:r>
              <a:rPr lang="en-US"/>
              <a:t>Among undergraduate students, 26.4% of females and 6.8% of males experience rape or sexual assault through physical force, violence, or incapacitation.</a:t>
            </a:r>
          </a:p>
          <a:p>
            <a:pPr fontAlgn="base"/>
            <a:r>
              <a:rPr lang="en-US"/>
              <a:t>5.8% of students have experienced stalking since entering college.</a:t>
            </a:r>
          </a:p>
          <a:p>
            <a:pPr marL="0" indent="0">
              <a:buNone/>
            </a:pPr>
            <a:r>
              <a:rPr lang="en-US" sz="2300"/>
              <a:t>RAINN</a:t>
            </a:r>
          </a:p>
        </p:txBody>
      </p:sp>
    </p:spTree>
    <p:extLst>
      <p:ext uri="{BB962C8B-B14F-4D97-AF65-F5344CB8AC3E}">
        <p14:creationId xmlns:p14="http://schemas.microsoft.com/office/powerpoint/2010/main" val="32624063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THE ISSUE OF SEXUAL ASSAULT CONT.</a:t>
            </a:r>
          </a:p>
        </p:txBody>
      </p:sp>
      <p:sp>
        <p:nvSpPr>
          <p:cNvPr id="2" name="Content Placeholder 1"/>
          <p:cNvSpPr>
            <a:spLocks noGrp="1"/>
          </p:cNvSpPr>
          <p:nvPr>
            <p:ph idx="1"/>
          </p:nvPr>
        </p:nvSpPr>
        <p:spPr/>
        <p:txBody>
          <a:bodyPr>
            <a:normAutofit fontScale="85000" lnSpcReduction="20000"/>
          </a:bodyPr>
          <a:lstStyle/>
          <a:p>
            <a:r>
              <a:rPr lang="en-US"/>
              <a:t>More than 50% of college sexual assaults occur in either August, September, October, or November. </a:t>
            </a:r>
          </a:p>
          <a:p>
            <a:r>
              <a:rPr lang="en-US"/>
              <a:t>Freshmen and sophomores are at greater risk than upperclassmen (“red zone” during their first few months of their first and second semesters in college)</a:t>
            </a:r>
          </a:p>
          <a:p>
            <a:r>
              <a:rPr lang="en-US"/>
              <a:t>60% of sexual assaults of college students occurred on campus</a:t>
            </a:r>
          </a:p>
          <a:p>
            <a:r>
              <a:rPr lang="en-US"/>
              <a:t>10.3% took place in a fraternity</a:t>
            </a:r>
          </a:p>
          <a:p>
            <a:r>
              <a:rPr lang="en-US"/>
              <a:t>70% of females assaulted on campus knew their attacker</a:t>
            </a:r>
          </a:p>
          <a:p>
            <a:r>
              <a:rPr lang="en-US"/>
              <a:t>Students with disabilities experience assault 50% more frequently than students without disabilities</a:t>
            </a:r>
          </a:p>
          <a:p>
            <a:r>
              <a:rPr lang="en-US"/>
              <a:t>Sexual assault victim/survivors are more likely to suffer from depression and/or post-traumatic stress disorder, abuse alcohol and drugs, and/or contemplate suicide</a:t>
            </a:r>
          </a:p>
          <a:p>
            <a:pPr marL="0" indent="0">
              <a:buNone/>
            </a:pPr>
            <a:r>
              <a:rPr lang="en-US" sz="2100"/>
              <a:t>RAINN</a:t>
            </a:r>
          </a:p>
        </p:txBody>
      </p:sp>
    </p:spTree>
    <p:extLst>
      <p:ext uri="{BB962C8B-B14F-4D97-AF65-F5344CB8AC3E}">
        <p14:creationId xmlns:p14="http://schemas.microsoft.com/office/powerpoint/2010/main" val="18932492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REPORTING SEXUAL VIOLENCE</a:t>
            </a:r>
          </a:p>
        </p:txBody>
      </p:sp>
      <p:pic>
        <p:nvPicPr>
          <p:cNvPr id="7170" name="Picture 2" descr="Infographic explaining reasons victims cited for not reporting a sexual assault or rape to police. For students who don't report, 26% believed it was a personal matter, 20% had fear of reprisal, 12% believed it was not important enough to report, 10% did not want the perpetrator to get in trouble, 9% believed police would not or could not help, 4% reported but not to police, and 31% cited other reasons. For non-students who didn't report, 23% believed it was a personal matter, 20% feared reprisal, 19% thought it was not important enough to report, 14% didn't want the perpetrator to get in trouble, 10% believed the police would not or could not help, 5% reported but not to police, and 35% cited other reasons. "/>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52801" y="1052496"/>
            <a:ext cx="5181599" cy="5195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1974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Bias in Sexual Violence Investigations</a:t>
            </a:r>
          </a:p>
        </p:txBody>
      </p:sp>
      <p:sp>
        <p:nvSpPr>
          <p:cNvPr id="2" name="Content Placeholder 1"/>
          <p:cNvSpPr>
            <a:spLocks noGrp="1"/>
          </p:cNvSpPr>
          <p:nvPr>
            <p:ph idx="1"/>
          </p:nvPr>
        </p:nvSpPr>
        <p:spPr/>
        <p:txBody>
          <a:bodyPr/>
          <a:lstStyle/>
          <a:p>
            <a:pPr marL="0" indent="0" algn="ctr">
              <a:buNone/>
            </a:pPr>
            <a:endParaRPr lang="en-US" dirty="0"/>
          </a:p>
          <a:p>
            <a:pPr marL="0" indent="0" algn="ctr">
              <a:buNone/>
            </a:pPr>
            <a:r>
              <a:rPr lang="en-US" dirty="0"/>
              <a:t>Title IX requires a college or university to conduct a “prompt, thorough and impartial inquiry.” </a:t>
            </a:r>
          </a:p>
          <a:p>
            <a:pPr marL="0" indent="0" algn="ctr">
              <a:buNone/>
            </a:pPr>
            <a:endParaRPr lang="en-US" dirty="0"/>
          </a:p>
          <a:p>
            <a:pPr marL="0" indent="0" algn="ctr">
              <a:buNone/>
            </a:pPr>
            <a:r>
              <a:rPr lang="en-US" dirty="0"/>
              <a:t>Bias is defined as “to feel or show inclination or prejudice for or against someone or something.”</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1791994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Investigator-Specific Biases</a:t>
            </a:r>
          </a:p>
        </p:txBody>
      </p:sp>
      <p:sp>
        <p:nvSpPr>
          <p:cNvPr id="2" name="Content Placeholder 1"/>
          <p:cNvSpPr>
            <a:spLocks noGrp="1"/>
          </p:cNvSpPr>
          <p:nvPr>
            <p:ph idx="1"/>
          </p:nvPr>
        </p:nvSpPr>
        <p:spPr/>
        <p:txBody>
          <a:bodyPr/>
          <a:lstStyle/>
          <a:p>
            <a:r>
              <a:rPr lang="en-US"/>
              <a:t>Complainant/Respondent is likeable/sympathetic</a:t>
            </a:r>
          </a:p>
          <a:p>
            <a:r>
              <a:rPr lang="en-US"/>
              <a:t>Complainant/Respondent is not likeable/sympathetic</a:t>
            </a:r>
          </a:p>
          <a:p>
            <a:r>
              <a:rPr lang="en-US"/>
              <a:t>Repeat Complainant/Respondent</a:t>
            </a:r>
          </a:p>
          <a:p>
            <a:r>
              <a:rPr lang="en-US"/>
              <a:t>Fact pattern similar to a prior, unrelated investigation</a:t>
            </a:r>
          </a:p>
          <a:p>
            <a:r>
              <a:rPr lang="en-US"/>
              <a:t>Complainant/Respondent behavior patterns</a:t>
            </a:r>
          </a:p>
        </p:txBody>
      </p:sp>
    </p:spTree>
    <p:extLst>
      <p:ext uri="{BB962C8B-B14F-4D97-AF65-F5344CB8AC3E}">
        <p14:creationId xmlns:p14="http://schemas.microsoft.com/office/powerpoint/2010/main" val="1632589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Overall Process Map</a:t>
            </a:r>
          </a:p>
        </p:txBody>
      </p:sp>
      <p:sp>
        <p:nvSpPr>
          <p:cNvPr id="2" name="Content Placeholder 1"/>
          <p:cNvSpPr>
            <a:spLocks noGrp="1"/>
          </p:cNvSpPr>
          <p:nvPr>
            <p:ph idx="1"/>
          </p:nvPr>
        </p:nvSpPr>
        <p:spPr/>
        <p:txBody>
          <a:bodyPr>
            <a:normAutofit/>
          </a:bodyPr>
          <a:lstStyle/>
          <a:p>
            <a:r>
              <a:rPr lang="en-US" dirty="0">
                <a:solidFill>
                  <a:srgbClr val="002060"/>
                </a:solidFill>
              </a:rPr>
              <a:t>Old 1B.3.1 Procedure </a:t>
            </a:r>
          </a:p>
          <a:p>
            <a:pPr lvl="1">
              <a:buFont typeface="Wingdings" panose="05000000000000000000" pitchFamily="2" charset="2"/>
              <a:buChar char="§"/>
            </a:pPr>
            <a:r>
              <a:rPr lang="en-US" dirty="0">
                <a:solidFill>
                  <a:srgbClr val="002060"/>
                </a:solidFill>
              </a:rPr>
              <a:t>Complaint, Investigation, Decision-maker, internal appeal, Ch. 14 if serious student sanction.</a:t>
            </a:r>
          </a:p>
          <a:p>
            <a:r>
              <a:rPr lang="en-US" dirty="0">
                <a:solidFill>
                  <a:srgbClr val="002060"/>
                </a:solidFill>
              </a:rPr>
              <a:t>New 1B.3.1 Procedure</a:t>
            </a:r>
          </a:p>
          <a:p>
            <a:pPr lvl="1"/>
            <a:r>
              <a:rPr lang="en-US" dirty="0">
                <a:solidFill>
                  <a:srgbClr val="002060"/>
                </a:solidFill>
              </a:rPr>
              <a:t>Formal Complaint, Investigation (with enhanced requirements), Ch. 14 hearing, Decision-maker, internal appeal. </a:t>
            </a:r>
          </a:p>
          <a:p>
            <a:r>
              <a:rPr lang="en-US" dirty="0">
                <a:solidFill>
                  <a:srgbClr val="002060"/>
                </a:solidFill>
              </a:rPr>
              <a:t>Also consider Policy 1B.1 and student conduct processes for non-Title IX sexual harassment and jurisdiction. </a:t>
            </a:r>
          </a:p>
          <a:p>
            <a:r>
              <a:rPr lang="en-US" dirty="0">
                <a:solidFill>
                  <a:srgbClr val="002060"/>
                </a:solidFill>
              </a:rPr>
              <a:t>Basic legal responsibility = deliberately indifferent standard. </a:t>
            </a:r>
          </a:p>
        </p:txBody>
      </p:sp>
    </p:spTree>
    <p:extLst>
      <p:ext uri="{BB962C8B-B14F-4D97-AF65-F5344CB8AC3E}">
        <p14:creationId xmlns:p14="http://schemas.microsoft.com/office/powerpoint/2010/main" val="9564348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Cultural Considerations</a:t>
            </a:r>
          </a:p>
        </p:txBody>
      </p:sp>
      <p:sp>
        <p:nvSpPr>
          <p:cNvPr id="3" name="Content Placeholder 2"/>
          <p:cNvSpPr>
            <a:spLocks noGrp="1"/>
          </p:cNvSpPr>
          <p:nvPr>
            <p:ph idx="1"/>
          </p:nvPr>
        </p:nvSpPr>
        <p:spPr/>
        <p:txBody>
          <a:bodyPr>
            <a:normAutofit/>
          </a:bodyPr>
          <a:lstStyle/>
          <a:p>
            <a:r>
              <a:rPr lang="en-US"/>
              <a:t>Communication styles</a:t>
            </a:r>
          </a:p>
          <a:p>
            <a:r>
              <a:rPr lang="en-US"/>
              <a:t>Attitudes toward conflict</a:t>
            </a:r>
          </a:p>
          <a:p>
            <a:r>
              <a:rPr lang="en-US"/>
              <a:t>Approaches toward completing tasks</a:t>
            </a:r>
          </a:p>
          <a:p>
            <a:r>
              <a:rPr lang="en-US"/>
              <a:t>Decision-making styles</a:t>
            </a:r>
          </a:p>
          <a:p>
            <a:r>
              <a:rPr lang="en-US"/>
              <a:t>Approaches to knowing</a:t>
            </a:r>
          </a:p>
          <a:p>
            <a:r>
              <a:rPr lang="en-US"/>
              <a:t>Attitudes toward disclosure</a:t>
            </a:r>
          </a:p>
          <a:p>
            <a:pPr lvl="1"/>
            <a:r>
              <a:rPr lang="en-US"/>
              <a:t>Appropriate to share emotions, reasons for conflict</a:t>
            </a:r>
          </a:p>
          <a:p>
            <a:pPr marL="3657600" lvl="8" indent="0">
              <a:buNone/>
            </a:pPr>
            <a:r>
              <a:rPr lang="en-US" sz="1300"/>
              <a:t>	--Sue Ann Van Dermyden, 2017</a:t>
            </a:r>
          </a:p>
          <a:p>
            <a:endParaRPr lang="en-US"/>
          </a:p>
        </p:txBody>
      </p:sp>
    </p:spTree>
    <p:extLst>
      <p:ext uri="{BB962C8B-B14F-4D97-AF65-F5344CB8AC3E}">
        <p14:creationId xmlns:p14="http://schemas.microsoft.com/office/powerpoint/2010/main" val="38390477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Investigation Impact</a:t>
            </a:r>
          </a:p>
        </p:txBody>
      </p:sp>
      <p:sp>
        <p:nvSpPr>
          <p:cNvPr id="3" name="Content Placeholder 2"/>
          <p:cNvSpPr>
            <a:spLocks noGrp="1"/>
          </p:cNvSpPr>
          <p:nvPr>
            <p:ph idx="1"/>
          </p:nvPr>
        </p:nvSpPr>
        <p:spPr/>
        <p:txBody>
          <a:bodyPr>
            <a:normAutofit/>
          </a:bodyPr>
          <a:lstStyle/>
          <a:p>
            <a:r>
              <a:rPr lang="en-US"/>
              <a:t>Establishing rapport</a:t>
            </a:r>
          </a:p>
          <a:p>
            <a:r>
              <a:rPr lang="en-US"/>
              <a:t>Language may need to be altered</a:t>
            </a:r>
          </a:p>
          <a:p>
            <a:r>
              <a:rPr lang="en-US"/>
              <a:t>Storytelling style may need to be accommodated</a:t>
            </a:r>
          </a:p>
          <a:p>
            <a:pPr lvl="1"/>
            <a:r>
              <a:rPr lang="en-US"/>
              <a:t>Linear versus circular styles</a:t>
            </a:r>
          </a:p>
          <a:p>
            <a:r>
              <a:rPr lang="en-US"/>
              <a:t>Recognize ethnocentric behaviors</a:t>
            </a:r>
          </a:p>
          <a:p>
            <a:pPr lvl="1"/>
            <a:r>
              <a:rPr lang="en-US"/>
              <a:t>Assumption that own culture is “right” while others are “wrong”</a:t>
            </a:r>
          </a:p>
          <a:p>
            <a:r>
              <a:rPr lang="en-US"/>
              <a:t>Avoid stereotyping and assumptions</a:t>
            </a:r>
          </a:p>
          <a:p>
            <a:pPr marL="2286000" lvl="5" indent="0">
              <a:buNone/>
            </a:pPr>
            <a:r>
              <a:rPr lang="en-US"/>
              <a:t>			</a:t>
            </a:r>
            <a:r>
              <a:rPr lang="en-US" sz="1500"/>
              <a:t>--Sue Ann Van Dermyden, 2017</a:t>
            </a:r>
          </a:p>
          <a:p>
            <a:pPr marL="2286000" lvl="5" indent="0">
              <a:buNone/>
            </a:pPr>
            <a:endParaRPr lang="en-US"/>
          </a:p>
        </p:txBody>
      </p:sp>
    </p:spTree>
    <p:extLst>
      <p:ext uri="{BB962C8B-B14F-4D97-AF65-F5344CB8AC3E}">
        <p14:creationId xmlns:p14="http://schemas.microsoft.com/office/powerpoint/2010/main" val="30299663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What other role might bias play in an Investigation?</a:t>
            </a:r>
          </a:p>
        </p:txBody>
      </p:sp>
      <p:sp>
        <p:nvSpPr>
          <p:cNvPr id="3" name="Content Placeholder 2"/>
          <p:cNvSpPr>
            <a:spLocks noGrp="1"/>
          </p:cNvSpPr>
          <p:nvPr>
            <p:ph idx="1"/>
          </p:nvPr>
        </p:nvSpPr>
        <p:spPr/>
        <p:txBody>
          <a:bodyPr>
            <a:normAutofit fontScale="77500" lnSpcReduction="20000"/>
          </a:bodyPr>
          <a:lstStyle/>
          <a:p>
            <a:r>
              <a:rPr lang="en-US"/>
              <a:t>Priming – Your pre-investigation or mid-investigation thoughts about the case</a:t>
            </a:r>
          </a:p>
          <a:p>
            <a:pPr lvl="1"/>
            <a:r>
              <a:rPr lang="en-US"/>
              <a:t>“This is a really bad case.”</a:t>
            </a:r>
          </a:p>
          <a:p>
            <a:pPr lvl="1"/>
            <a:r>
              <a:rPr lang="en-US"/>
              <a:t>“This person has complained three times before.”</a:t>
            </a:r>
          </a:p>
          <a:p>
            <a:pPr lvl="1"/>
            <a:r>
              <a:rPr lang="en-US"/>
              <a:t>“This is low level.”</a:t>
            </a:r>
          </a:p>
          <a:p>
            <a:r>
              <a:rPr lang="en-US"/>
              <a:t>Phrasing – The way you ask a question can influence the answer – The misinformation effect</a:t>
            </a:r>
          </a:p>
          <a:p>
            <a:pPr lvl="1"/>
            <a:r>
              <a:rPr lang="en-US"/>
              <a:t>Do you get headaches frequently, and if so, how often? 2.2/week</a:t>
            </a:r>
          </a:p>
          <a:p>
            <a:pPr lvl="1"/>
            <a:r>
              <a:rPr lang="en-US"/>
              <a:t>Do you get headaches occasionally, and if so, how often? 0.7/week</a:t>
            </a:r>
          </a:p>
          <a:p>
            <a:pPr lvl="1"/>
            <a:r>
              <a:rPr lang="en-US"/>
              <a:t>How long was the movie? 130 minutes</a:t>
            </a:r>
          </a:p>
          <a:p>
            <a:pPr lvl="1"/>
            <a:r>
              <a:rPr lang="en-US"/>
              <a:t>How short was the movie? 100 minutes</a:t>
            </a:r>
          </a:p>
          <a:p>
            <a:pPr marL="1828800" lvl="4" indent="0">
              <a:buNone/>
            </a:pPr>
            <a:r>
              <a:rPr lang="en-US"/>
              <a:t>	</a:t>
            </a:r>
          </a:p>
          <a:p>
            <a:pPr marL="1828800" lvl="4" indent="0">
              <a:buNone/>
            </a:pPr>
            <a:r>
              <a:rPr lang="en-US"/>
              <a:t>	Headaches: Elizabeth Loftus (1975); Movie: Richard Harris (1973)</a:t>
            </a:r>
          </a:p>
          <a:p>
            <a:pPr lvl="1"/>
            <a:endParaRPr lang="en-US"/>
          </a:p>
        </p:txBody>
      </p:sp>
    </p:spTree>
    <p:extLst>
      <p:ext uri="{BB962C8B-B14F-4D97-AF65-F5344CB8AC3E}">
        <p14:creationId xmlns:p14="http://schemas.microsoft.com/office/powerpoint/2010/main" val="20912560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Sexual Violence Case Specific Biases</a:t>
            </a:r>
          </a:p>
        </p:txBody>
      </p:sp>
      <p:sp>
        <p:nvSpPr>
          <p:cNvPr id="3" name="Content Placeholder 2"/>
          <p:cNvSpPr>
            <a:spLocks noGrp="1"/>
          </p:cNvSpPr>
          <p:nvPr>
            <p:ph idx="1"/>
          </p:nvPr>
        </p:nvSpPr>
        <p:spPr/>
        <p:txBody>
          <a:bodyPr>
            <a:normAutofit lnSpcReduction="10000"/>
          </a:bodyPr>
          <a:lstStyle/>
          <a:p>
            <a:r>
              <a:rPr lang="en-US"/>
              <a:t>The subject matter of these cases is often personal and very intimate</a:t>
            </a:r>
          </a:p>
          <a:p>
            <a:r>
              <a:rPr lang="en-US"/>
              <a:t>Most of us hold our own conscious beliefs and practices when it comes to this content area so it is important not to intentionally or unintentionally cast your lens on the matters you investigate</a:t>
            </a:r>
          </a:p>
          <a:p>
            <a:pPr lvl="1"/>
            <a:r>
              <a:rPr lang="en-US"/>
              <a:t>Your own sexual experiences</a:t>
            </a:r>
          </a:p>
          <a:p>
            <a:pPr lvl="1"/>
            <a:r>
              <a:rPr lang="en-US"/>
              <a:t>Moral or religious views about sex</a:t>
            </a:r>
          </a:p>
          <a:p>
            <a:pPr lvl="1"/>
            <a:r>
              <a:rPr lang="en-US"/>
              <a:t>Comfort level in using terms – subject matter</a:t>
            </a:r>
          </a:p>
        </p:txBody>
      </p:sp>
    </p:spTree>
    <p:extLst>
      <p:ext uri="{BB962C8B-B14F-4D97-AF65-F5344CB8AC3E}">
        <p14:creationId xmlns:p14="http://schemas.microsoft.com/office/powerpoint/2010/main" val="7720439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Alcohol and Drug Use Biases</a:t>
            </a:r>
          </a:p>
        </p:txBody>
      </p:sp>
      <p:sp>
        <p:nvSpPr>
          <p:cNvPr id="3" name="Content Placeholder 2"/>
          <p:cNvSpPr>
            <a:spLocks noGrp="1"/>
          </p:cNvSpPr>
          <p:nvPr>
            <p:ph idx="1"/>
          </p:nvPr>
        </p:nvSpPr>
        <p:spPr/>
        <p:txBody>
          <a:bodyPr/>
          <a:lstStyle/>
          <a:p>
            <a:r>
              <a:rPr lang="en-US"/>
              <a:t>You may have your own views on and experiences with:</a:t>
            </a:r>
          </a:p>
          <a:p>
            <a:pPr lvl="1"/>
            <a:r>
              <a:rPr lang="en-US"/>
              <a:t> Alcohol use </a:t>
            </a:r>
          </a:p>
          <a:p>
            <a:pPr lvl="1"/>
            <a:r>
              <a:rPr lang="en-US"/>
              <a:t>Drug use</a:t>
            </a:r>
          </a:p>
          <a:p>
            <a:r>
              <a:rPr lang="en-US"/>
              <a:t>These things may have impacted your life	</a:t>
            </a:r>
          </a:p>
        </p:txBody>
      </p:sp>
    </p:spTree>
    <p:extLst>
      <p:ext uri="{BB962C8B-B14F-4D97-AF65-F5344CB8AC3E}">
        <p14:creationId xmlns:p14="http://schemas.microsoft.com/office/powerpoint/2010/main" val="8484174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rgbClr val="002060"/>
                </a:solidFill>
                <a:effectLst/>
                <a:uLnTx/>
                <a:uFillTx/>
                <a:latin typeface="+mn-lt"/>
                <a:ea typeface="+mn-ea"/>
                <a:cs typeface="Arial" charset="0"/>
              </a:rPr>
              <a:t>Rape Myth Acceptance</a:t>
            </a:r>
            <a:endParaRPr kumimoji="0" lang="en-US" sz="3600" b="1" i="0" u="none" strike="noStrike" kern="1200" cap="none" spc="0" normalizeH="0" baseline="0" noProof="0" dirty="0">
              <a:ln>
                <a:noFill/>
              </a:ln>
              <a:solidFill>
                <a:srgbClr val="002060"/>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endParaRPr kumimoji="0" lang="en-US" sz="3600" b="1" i="0" u="none" strike="noStrike" kern="1200" cap="none" spc="0" normalizeH="0" baseline="0" noProof="0" dirty="0">
              <a:ln>
                <a:noFill/>
              </a:ln>
              <a:solidFill>
                <a:schemeClr val="tx2"/>
              </a:solidFill>
              <a:effectLst/>
              <a:uLnTx/>
              <a:uFillTx/>
              <a:latin typeface="+mn-lt"/>
              <a:ea typeface="+mn-ea"/>
              <a:cs typeface="+mn-cs"/>
            </a:endParaRPr>
          </a:p>
        </p:txBody>
      </p:sp>
      <p:sp>
        <p:nvSpPr>
          <p:cNvPr id="2" name="Content Placeholder 1"/>
          <p:cNvSpPr>
            <a:spLocks noGrp="1"/>
          </p:cNvSpPr>
          <p:nvPr>
            <p:ph idx="1"/>
          </p:nvPr>
        </p:nvSpPr>
        <p:spPr/>
        <p:txBody>
          <a:bodyPr/>
          <a:lstStyle/>
          <a:p>
            <a:r>
              <a:rPr lang="en-US" dirty="0">
                <a:solidFill>
                  <a:srgbClr val="0D0D0D"/>
                </a:solidFill>
                <a:effectLst>
                  <a:outerShdw blurRad="38100" dist="38100" dir="2700000" algn="tl">
                    <a:srgbClr val="FFFFFF"/>
                  </a:outerShdw>
                </a:effectLst>
                <a:latin typeface="Calibri" pitchFamily="34" charset="0"/>
              </a:rPr>
              <a:t>Many studies have found that the higher the rape myth acceptance (stereotypical beliefs about rape), the more responsibility is attributed to the victim/survivor. </a:t>
            </a:r>
          </a:p>
          <a:p>
            <a:pPr lvl="1"/>
            <a:r>
              <a:rPr lang="en-US" dirty="0">
                <a:solidFill>
                  <a:srgbClr val="0D0D0D"/>
                </a:solidFill>
                <a:effectLst>
                  <a:outerShdw blurRad="38100" dist="38100" dir="2700000" algn="tl">
                    <a:srgbClr val="FFFFFF"/>
                  </a:outerShdw>
                </a:effectLst>
                <a:latin typeface="Calibri" pitchFamily="34" charset="0"/>
              </a:rPr>
              <a:t>The victim/survivor wanted it</a:t>
            </a:r>
          </a:p>
          <a:p>
            <a:pPr lvl="1"/>
            <a:r>
              <a:rPr lang="en-US" dirty="0">
                <a:solidFill>
                  <a:srgbClr val="0D0D0D"/>
                </a:solidFill>
                <a:effectLst>
                  <a:outerShdw blurRad="38100" dist="38100" dir="2700000" algn="tl">
                    <a:srgbClr val="FFFFFF"/>
                  </a:outerShdw>
                </a:effectLst>
                <a:latin typeface="Calibri" pitchFamily="34" charset="0"/>
              </a:rPr>
              <a:t>The person causing the harm didn't</a:t>
            </a:r>
            <a:r>
              <a:rPr lang="en-US" altLang="ja-JP" dirty="0">
                <a:solidFill>
                  <a:srgbClr val="0D0D0D"/>
                </a:solidFill>
                <a:effectLst>
                  <a:outerShdw blurRad="38100" dist="38100" dir="2700000" algn="tl">
                    <a:srgbClr val="FFFFFF"/>
                  </a:outerShdw>
                </a:effectLst>
                <a:latin typeface="Calibri" pitchFamily="34" charset="0"/>
                <a:ea typeface="ヒラギノ丸ゴ Pro W4" charset="-128"/>
              </a:rPr>
              <a:t> mean to</a:t>
            </a:r>
          </a:p>
          <a:p>
            <a:pPr lvl="1"/>
            <a:r>
              <a:rPr lang="en-US" dirty="0">
                <a:solidFill>
                  <a:srgbClr val="0D0D0D"/>
                </a:solidFill>
                <a:effectLst>
                  <a:outerShdw blurRad="38100" dist="38100" dir="2700000" algn="tl">
                    <a:srgbClr val="FFFFFF"/>
                  </a:outerShdw>
                </a:effectLst>
                <a:latin typeface="Calibri" pitchFamily="34" charset="0"/>
              </a:rPr>
              <a:t>Clothing</a:t>
            </a:r>
          </a:p>
          <a:p>
            <a:pPr lvl="1"/>
            <a:r>
              <a:rPr lang="en-US" dirty="0">
                <a:solidFill>
                  <a:srgbClr val="0D0D0D"/>
                </a:solidFill>
                <a:effectLst>
                  <a:outerShdw blurRad="38100" dist="38100" dir="2700000" algn="tl">
                    <a:srgbClr val="FFFFFF"/>
                  </a:outerShdw>
                </a:effectLst>
                <a:latin typeface="Calibri" pitchFamily="34" charset="0"/>
              </a:rPr>
              <a:t>Alcohol</a:t>
            </a:r>
          </a:p>
        </p:txBody>
      </p:sp>
    </p:spTree>
    <p:extLst>
      <p:ext uri="{BB962C8B-B14F-4D97-AF65-F5344CB8AC3E}">
        <p14:creationId xmlns:p14="http://schemas.microsoft.com/office/powerpoint/2010/main" val="25848056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Counterintuitive Behavior of Rape Victims</a:t>
            </a:r>
          </a:p>
        </p:txBody>
      </p:sp>
      <p:sp>
        <p:nvSpPr>
          <p:cNvPr id="76801" name="Content Placeholder 2"/>
          <p:cNvSpPr>
            <a:spLocks noGrp="1"/>
          </p:cNvSpPr>
          <p:nvPr>
            <p:ph idx="1"/>
          </p:nvPr>
        </p:nvSpPr>
        <p:spPr/>
        <p:txBody>
          <a:bodyPr wrap="square" numCol="1" anchor="t" anchorCtr="0" compatLnSpc="1">
            <a:prstTxWarp prst="textNoShape">
              <a:avLst/>
            </a:prstTxWarp>
          </a:bodyPr>
          <a:lstStyle/>
          <a:p>
            <a:pPr eaLnBrk="1" hangingPunct="1"/>
            <a:r>
              <a:rPr lang="en-US" dirty="0">
                <a:solidFill>
                  <a:srgbClr val="0D0D0D"/>
                </a:solidFill>
                <a:effectLst>
                  <a:outerShdw blurRad="38100" dist="38100" dir="2700000" algn="tl">
                    <a:srgbClr val="FFFFFF"/>
                  </a:outerShdw>
                </a:effectLst>
                <a:latin typeface="Calibri" pitchFamily="34" charset="0"/>
              </a:rPr>
              <a:t>Delay in reporting</a:t>
            </a:r>
          </a:p>
          <a:p>
            <a:pPr eaLnBrk="1" hangingPunct="1"/>
            <a:r>
              <a:rPr lang="en-US" dirty="0">
                <a:solidFill>
                  <a:srgbClr val="0D0D0D"/>
                </a:solidFill>
                <a:effectLst>
                  <a:outerShdw blurRad="38100" dist="38100" dir="2700000" algn="tl">
                    <a:srgbClr val="FFFFFF"/>
                  </a:outerShdw>
                </a:effectLst>
                <a:latin typeface="Calibri" pitchFamily="34" charset="0"/>
              </a:rPr>
              <a:t>Change in account of what happened</a:t>
            </a:r>
          </a:p>
          <a:p>
            <a:pPr eaLnBrk="1" hangingPunct="1"/>
            <a:r>
              <a:rPr lang="en-US" dirty="0">
                <a:solidFill>
                  <a:srgbClr val="0D0D0D"/>
                </a:solidFill>
                <a:effectLst>
                  <a:outerShdw blurRad="38100" dist="38100" dir="2700000" algn="tl">
                    <a:srgbClr val="FFFFFF"/>
                  </a:outerShdw>
                </a:effectLst>
                <a:latin typeface="Calibri" pitchFamily="34" charset="0"/>
              </a:rPr>
              <a:t>Unexpected demeanor/disposition</a:t>
            </a:r>
          </a:p>
          <a:p>
            <a:pPr eaLnBrk="1" hangingPunct="1"/>
            <a:r>
              <a:rPr lang="en-US" dirty="0">
                <a:solidFill>
                  <a:srgbClr val="0D0D0D"/>
                </a:solidFill>
                <a:effectLst>
                  <a:outerShdw blurRad="38100" dist="38100" dir="2700000" algn="tl">
                    <a:srgbClr val="FFFFFF"/>
                  </a:outerShdw>
                </a:effectLst>
                <a:latin typeface="Calibri" pitchFamily="34" charset="0"/>
              </a:rPr>
              <a:t>Unexpected behavior</a:t>
            </a:r>
          </a:p>
          <a:p>
            <a:pPr lvl="1" eaLnBrk="1" hangingPunct="1"/>
            <a:r>
              <a:rPr lang="en-US" dirty="0">
                <a:solidFill>
                  <a:srgbClr val="0D0D0D"/>
                </a:solidFill>
                <a:effectLst>
                  <a:outerShdw blurRad="38100" dist="38100" dir="2700000" algn="tl">
                    <a:srgbClr val="FFFFFF"/>
                  </a:outerShdw>
                </a:effectLst>
                <a:latin typeface="Calibri" pitchFamily="34" charset="0"/>
              </a:rPr>
              <a:t>Contact with person who caused the harm</a:t>
            </a:r>
          </a:p>
          <a:p>
            <a:pPr lvl="1" eaLnBrk="1" hangingPunct="1"/>
            <a:r>
              <a:rPr lang="en-US" dirty="0">
                <a:solidFill>
                  <a:srgbClr val="0D0D0D"/>
                </a:solidFill>
                <a:effectLst>
                  <a:outerShdw blurRad="38100" dist="38100" dir="2700000" algn="tl">
                    <a:srgbClr val="FFFFFF"/>
                  </a:outerShdw>
                </a:effectLst>
                <a:latin typeface="Calibri" pitchFamily="34" charset="0"/>
              </a:rPr>
              <a:t>Resumption of normal routine</a:t>
            </a:r>
          </a:p>
          <a:p>
            <a:pPr lvl="1" eaLnBrk="1" hangingPunct="1"/>
            <a:r>
              <a:rPr lang="en-US" dirty="0">
                <a:solidFill>
                  <a:srgbClr val="0D0D0D"/>
                </a:solidFill>
                <a:effectLst>
                  <a:outerShdw blurRad="38100" dist="38100" dir="2700000" algn="tl">
                    <a:srgbClr val="FFFFFF"/>
                  </a:outerShdw>
                </a:effectLst>
                <a:latin typeface="Calibri" pitchFamily="34" charset="0"/>
              </a:rPr>
              <a:t>Subsequent sexual activity (sometimes with the person who caused the harm)</a:t>
            </a:r>
          </a:p>
        </p:txBody>
      </p:sp>
    </p:spTree>
    <p:extLst>
      <p:ext uri="{BB962C8B-B14F-4D97-AF65-F5344CB8AC3E}">
        <p14:creationId xmlns:p14="http://schemas.microsoft.com/office/powerpoint/2010/main" val="32053287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altLang="en-US" sz="3600" b="1" i="0" u="none" strike="noStrike" kern="1200" cap="none" spc="0" normalizeH="0" baseline="0" noProof="0" dirty="0">
                <a:ln>
                  <a:noFill/>
                </a:ln>
                <a:solidFill>
                  <a:schemeClr val="tx2"/>
                </a:solidFill>
                <a:effectLst/>
                <a:uLnTx/>
                <a:uFillTx/>
                <a:latin typeface="+mn-lt"/>
                <a:ea typeface="ＭＳ Ｐゴシック" panose="020B0600070205080204" pitchFamily="34" charset="-128"/>
                <a:cs typeface="+mn-cs"/>
              </a:rPr>
              <a:t>Significant Time Between Incident And Report</a:t>
            </a:r>
            <a:endParaRPr kumimoji="0" lang="en-US" sz="3600" b="1" i="0" u="none" strike="noStrike" kern="1200" cap="none" spc="0" normalizeH="0" baseline="0" noProof="0" dirty="0">
              <a:ln>
                <a:noFill/>
              </a:ln>
              <a:solidFill>
                <a:schemeClr val="tx2"/>
              </a:solidFill>
              <a:effectLst/>
              <a:uLnTx/>
              <a:uFillTx/>
              <a:latin typeface="+mn-lt"/>
              <a:ea typeface="+mn-ea"/>
              <a:cs typeface="+mn-cs"/>
            </a:endParaRPr>
          </a:p>
        </p:txBody>
      </p:sp>
      <p:sp>
        <p:nvSpPr>
          <p:cNvPr id="2" name="Content Placeholder 1"/>
          <p:cNvSpPr>
            <a:spLocks noGrp="1"/>
          </p:cNvSpPr>
          <p:nvPr>
            <p:ph idx="1"/>
          </p:nvPr>
        </p:nvSpPr>
        <p:spPr/>
        <p:txBody>
          <a:bodyPr>
            <a:normAutofit fontScale="92500" lnSpcReduction="10000"/>
          </a:bodyPr>
          <a:lstStyle/>
          <a:p>
            <a:r>
              <a:rPr lang="en-US" altLang="en-US" dirty="0">
                <a:ea typeface="ＭＳ Ｐゴシック" panose="020B0600070205080204" pitchFamily="34" charset="-128"/>
              </a:rPr>
              <a:t>The norm when the person causing the harm was not a stranger</a:t>
            </a:r>
          </a:p>
          <a:p>
            <a:r>
              <a:rPr lang="en-US" altLang="en-US" dirty="0">
                <a:ea typeface="ＭＳ Ｐゴシック" panose="020B0600070205080204" pitchFamily="34" charset="-128"/>
              </a:rPr>
              <a:t>Many victim/survivors are able to report only after they receive the necessary support to do so</a:t>
            </a:r>
          </a:p>
          <a:p>
            <a:r>
              <a:rPr lang="en-US" altLang="en-US" dirty="0">
                <a:ea typeface="ＭＳ Ｐゴシック" panose="020B0600070205080204" pitchFamily="34" charset="-128"/>
              </a:rPr>
              <a:t>Why do they wait? For many of the same reasons they later recant</a:t>
            </a:r>
          </a:p>
          <a:p>
            <a:pPr lvl="1"/>
            <a:r>
              <a:rPr lang="en-US" altLang="en-US" sz="2800" dirty="0">
                <a:ea typeface="ＭＳ Ｐゴシック" panose="020B0600070205080204" pitchFamily="34" charset="-128"/>
              </a:rPr>
              <a:t>They fear repercussions</a:t>
            </a:r>
          </a:p>
          <a:p>
            <a:pPr lvl="1"/>
            <a:r>
              <a:rPr lang="en-US" altLang="en-US" sz="2800" dirty="0">
                <a:ea typeface="ＭＳ Ｐゴシック" panose="020B0600070205080204" pitchFamily="34" charset="-128"/>
              </a:rPr>
              <a:t>They are pressured by others not to report</a:t>
            </a:r>
          </a:p>
          <a:p>
            <a:pPr lvl="1"/>
            <a:r>
              <a:rPr lang="en-US" altLang="en-US" sz="2800" dirty="0">
                <a:ea typeface="ＭＳ Ｐゴシック" panose="020B0600070205080204" pitchFamily="34" charset="-128"/>
              </a:rPr>
              <a:t>They feel shame, embarrassment</a:t>
            </a:r>
          </a:p>
          <a:p>
            <a:pPr lvl="1"/>
            <a:r>
              <a:rPr lang="en-US" altLang="en-US" sz="2800" dirty="0">
                <a:ea typeface="ＭＳ Ｐゴシック" panose="020B0600070205080204" pitchFamily="34" charset="-128"/>
              </a:rPr>
              <a:t>They are afraid of the person who caused the harm</a:t>
            </a:r>
          </a:p>
          <a:p>
            <a:pPr lvl="1"/>
            <a:r>
              <a:rPr lang="en-US" altLang="en-US" sz="2800" dirty="0">
                <a:ea typeface="ＭＳ Ｐゴシック" panose="020B0600070205080204" pitchFamily="34" charset="-128"/>
              </a:rPr>
              <a:t>They are afraid of not being believed</a:t>
            </a:r>
          </a:p>
          <a:p>
            <a:pPr lvl="1"/>
            <a:r>
              <a:rPr lang="en-US" altLang="en-US" sz="2800" dirty="0">
                <a:ea typeface="ＭＳ Ｐゴシック" panose="020B0600070205080204" pitchFamily="34" charset="-128"/>
              </a:rPr>
              <a:t>Fear that nothing will be done about it</a:t>
            </a:r>
          </a:p>
        </p:txBody>
      </p:sp>
    </p:spTree>
    <p:extLst>
      <p:ext uri="{BB962C8B-B14F-4D97-AF65-F5344CB8AC3E}">
        <p14:creationId xmlns:p14="http://schemas.microsoft.com/office/powerpoint/2010/main" val="29825868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F4613B-C793-4EC9-AFFB-30554C1F9773}"/>
              </a:ext>
            </a:extLst>
          </p:cNvPr>
          <p:cNvSpPr>
            <a:spLocks noGrp="1"/>
          </p:cNvSpPr>
          <p:nvPr>
            <p:ph type="title"/>
          </p:nvPr>
        </p:nvSpPr>
        <p:spPr/>
        <p:txBody>
          <a:bodyPr/>
          <a:lstStyle/>
          <a:p>
            <a:r>
              <a:rPr lang="en-US" dirty="0"/>
              <a:t>Pre-Investigation planning</a:t>
            </a:r>
          </a:p>
        </p:txBody>
      </p:sp>
    </p:spTree>
    <p:extLst>
      <p:ext uri="{BB962C8B-B14F-4D97-AF65-F5344CB8AC3E}">
        <p14:creationId xmlns:p14="http://schemas.microsoft.com/office/powerpoint/2010/main" val="13000397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520CC7-6C9C-74C8-677D-7C76EECA4266}"/>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Pre-Investigation Steps</a:t>
            </a:r>
          </a:p>
        </p:txBody>
      </p:sp>
      <p:sp>
        <p:nvSpPr>
          <p:cNvPr id="2" name="Content Placeholder 1">
            <a:extLst>
              <a:ext uri="{FF2B5EF4-FFF2-40B4-BE49-F238E27FC236}">
                <a16:creationId xmlns:a16="http://schemas.microsoft.com/office/drawing/2014/main" id="{445CCFF8-3E95-09BF-A2E4-3A6A71B27CB7}"/>
              </a:ext>
            </a:extLst>
          </p:cNvPr>
          <p:cNvSpPr>
            <a:spLocks noGrp="1"/>
          </p:cNvSpPr>
          <p:nvPr>
            <p:ph idx="1"/>
          </p:nvPr>
        </p:nvSpPr>
        <p:spPr/>
        <p:txBody>
          <a:bodyPr>
            <a:normAutofit lnSpcReduction="10000"/>
          </a:bodyPr>
          <a:lstStyle/>
          <a:p>
            <a:pPr marL="457200" lvl="0" indent="-393700" algn="l" rtl="0">
              <a:lnSpc>
                <a:spcPct val="100000"/>
              </a:lnSpc>
              <a:spcBef>
                <a:spcPts val="1000"/>
              </a:spcBef>
              <a:spcAft>
                <a:spcPts val="0"/>
              </a:spcAft>
              <a:buClr>
                <a:srgbClr val="002060"/>
              </a:buClr>
              <a:buSzPts val="2600"/>
              <a:buChar char="●"/>
            </a:pPr>
            <a:r>
              <a:rPr lang="en-US" sz="2800">
                <a:solidFill>
                  <a:srgbClr val="002060"/>
                </a:solidFill>
              </a:rPr>
              <a:t>Review the report/complaint to determine potential process for investigation and/or resolution</a:t>
            </a:r>
          </a:p>
          <a:p>
            <a:pPr marL="457200" lvl="0" indent="-393700" algn="l" rtl="0">
              <a:lnSpc>
                <a:spcPct val="100000"/>
              </a:lnSpc>
              <a:spcBef>
                <a:spcPts val="0"/>
              </a:spcBef>
              <a:spcAft>
                <a:spcPts val="0"/>
              </a:spcAft>
              <a:buClr>
                <a:srgbClr val="002060"/>
              </a:buClr>
              <a:buSzPts val="2600"/>
              <a:buChar char="●"/>
            </a:pPr>
            <a:r>
              <a:rPr lang="en-US" sz="2800">
                <a:solidFill>
                  <a:srgbClr val="002060"/>
                </a:solidFill>
                <a:highlight>
                  <a:schemeClr val="lt1"/>
                </a:highlight>
              </a:rPr>
              <a:t>Ensure appropriate individuals are informed </a:t>
            </a:r>
            <a:r>
              <a:rPr lang="en-US">
                <a:solidFill>
                  <a:srgbClr val="002060"/>
                </a:solidFill>
                <a:highlight>
                  <a:schemeClr val="lt1"/>
                </a:highlight>
              </a:rPr>
              <a:t>and proper documentation of report/complaint (g</a:t>
            </a:r>
            <a:r>
              <a:rPr lang="en-US" sz="2800">
                <a:solidFill>
                  <a:srgbClr val="002060"/>
                </a:solidFill>
                <a:highlight>
                  <a:schemeClr val="lt1"/>
                </a:highlight>
              </a:rPr>
              <a:t>atekeeping)</a:t>
            </a:r>
          </a:p>
          <a:p>
            <a:pPr marL="457200" lvl="0" indent="-393700" algn="l" rtl="0">
              <a:lnSpc>
                <a:spcPct val="100000"/>
              </a:lnSpc>
              <a:spcBef>
                <a:spcPts val="0"/>
              </a:spcBef>
              <a:spcAft>
                <a:spcPts val="0"/>
              </a:spcAft>
              <a:buClr>
                <a:srgbClr val="002060"/>
              </a:buClr>
              <a:buSzPts val="2600"/>
              <a:buChar char="●"/>
            </a:pPr>
            <a:r>
              <a:rPr lang="en-US" sz="2800">
                <a:solidFill>
                  <a:srgbClr val="002060"/>
                </a:solidFill>
              </a:rPr>
              <a:t>Ensure notice given to complainant of options and rights</a:t>
            </a:r>
          </a:p>
          <a:p>
            <a:pPr marL="457200" lvl="0" indent="-393700" algn="l" rtl="0">
              <a:lnSpc>
                <a:spcPct val="100000"/>
              </a:lnSpc>
              <a:spcBef>
                <a:spcPts val="0"/>
              </a:spcBef>
              <a:spcAft>
                <a:spcPts val="0"/>
              </a:spcAft>
              <a:buClr>
                <a:srgbClr val="002060"/>
              </a:buClr>
              <a:buSzPts val="2600"/>
              <a:buChar char="●"/>
            </a:pPr>
            <a:r>
              <a:rPr lang="en-US" sz="2800">
                <a:solidFill>
                  <a:srgbClr val="002060"/>
                </a:solidFill>
              </a:rPr>
              <a:t>Determine if there are any immediate needs and/or safety concerns that need to be addressed</a:t>
            </a:r>
          </a:p>
          <a:p>
            <a:pPr marL="457200" lvl="0" indent="-393700" algn="l" rtl="0">
              <a:lnSpc>
                <a:spcPct val="100000"/>
              </a:lnSpc>
              <a:spcBef>
                <a:spcPts val="0"/>
              </a:spcBef>
              <a:spcAft>
                <a:spcPts val="0"/>
              </a:spcAft>
              <a:buClr>
                <a:srgbClr val="002060"/>
              </a:buClr>
              <a:buSzPts val="2600"/>
              <a:buChar char="●"/>
            </a:pPr>
            <a:r>
              <a:rPr lang="en-US" sz="2800">
                <a:solidFill>
                  <a:srgbClr val="002060"/>
                </a:solidFill>
              </a:rPr>
              <a:t>Conduct intake with the complainant</a:t>
            </a:r>
          </a:p>
          <a:p>
            <a:pPr marL="457200" lvl="0" indent="-393700" algn="l" rtl="0">
              <a:lnSpc>
                <a:spcPct val="100000"/>
              </a:lnSpc>
              <a:spcBef>
                <a:spcPts val="0"/>
              </a:spcBef>
              <a:spcAft>
                <a:spcPts val="0"/>
              </a:spcAft>
              <a:buClr>
                <a:srgbClr val="002060"/>
              </a:buClr>
              <a:buSzPts val="2600"/>
              <a:buChar char="●"/>
            </a:pPr>
            <a:r>
              <a:rPr lang="en-US" sz="2800">
                <a:solidFill>
                  <a:srgbClr val="002060"/>
                </a:solidFill>
              </a:rPr>
              <a:t>Assess for supportive and interim measures</a:t>
            </a:r>
          </a:p>
          <a:p>
            <a:pPr marL="457200" lvl="0" indent="-393700" algn="l" rtl="0">
              <a:lnSpc>
                <a:spcPct val="100000"/>
              </a:lnSpc>
              <a:spcBef>
                <a:spcPts val="0"/>
              </a:spcBef>
              <a:spcAft>
                <a:spcPts val="0"/>
              </a:spcAft>
              <a:buClr>
                <a:srgbClr val="002060"/>
              </a:buClr>
              <a:buSzPts val="2600"/>
              <a:buChar char="●"/>
            </a:pPr>
            <a:r>
              <a:rPr lang="en-US">
                <a:solidFill>
                  <a:srgbClr val="002060"/>
                </a:solidFill>
              </a:rPr>
              <a:t>Begin to d</a:t>
            </a:r>
            <a:r>
              <a:rPr lang="en-US" sz="2800">
                <a:solidFill>
                  <a:srgbClr val="002060"/>
                </a:solidFill>
              </a:rPr>
              <a:t>evelop your investigation strategy</a:t>
            </a:r>
          </a:p>
        </p:txBody>
      </p:sp>
    </p:spTree>
    <p:extLst>
      <p:ext uri="{BB962C8B-B14F-4D97-AF65-F5344CB8AC3E}">
        <p14:creationId xmlns:p14="http://schemas.microsoft.com/office/powerpoint/2010/main" val="1159701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Three Quick Deliverables (or To Do’s)</a:t>
            </a:r>
          </a:p>
        </p:txBody>
      </p:sp>
      <p:sp>
        <p:nvSpPr>
          <p:cNvPr id="2" name="Content Placeholder 1"/>
          <p:cNvSpPr>
            <a:spLocks noGrp="1"/>
          </p:cNvSpPr>
          <p:nvPr>
            <p:ph idx="1"/>
          </p:nvPr>
        </p:nvSpPr>
        <p:spPr/>
        <p:txBody>
          <a:bodyPr/>
          <a:lstStyle/>
          <a:p>
            <a:r>
              <a:rPr lang="en-US" dirty="0"/>
              <a:t>Update your web-sites and information to the new System Procedure 1B.3.1.</a:t>
            </a:r>
          </a:p>
          <a:p>
            <a:r>
              <a:rPr lang="en-US" dirty="0"/>
              <a:t>Notice of Title IX Coordinator.</a:t>
            </a:r>
          </a:p>
          <a:p>
            <a:r>
              <a:rPr lang="en-US" dirty="0"/>
              <a:t>Notice of Non-Discrimination.  </a:t>
            </a:r>
          </a:p>
        </p:txBody>
      </p:sp>
    </p:spTree>
    <p:extLst>
      <p:ext uri="{BB962C8B-B14F-4D97-AF65-F5344CB8AC3E}">
        <p14:creationId xmlns:p14="http://schemas.microsoft.com/office/powerpoint/2010/main" val="11795362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6B7079-659D-EBE2-7694-7FC1C5374833}"/>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Notice of Complainant Options and Rights</a:t>
            </a:r>
          </a:p>
        </p:txBody>
      </p:sp>
      <p:sp>
        <p:nvSpPr>
          <p:cNvPr id="5" name="Content Placeholder 4">
            <a:extLst>
              <a:ext uri="{FF2B5EF4-FFF2-40B4-BE49-F238E27FC236}">
                <a16:creationId xmlns:a16="http://schemas.microsoft.com/office/drawing/2014/main" id="{122F8A57-24E6-8268-8BB9-032DED4BE098}"/>
              </a:ext>
            </a:extLst>
          </p:cNvPr>
          <p:cNvSpPr>
            <a:spLocks noGrp="1"/>
          </p:cNvSpPr>
          <p:nvPr>
            <p:ph idx="1"/>
          </p:nvPr>
        </p:nvSpPr>
        <p:spPr>
          <a:xfrm>
            <a:off x="609600" y="1600200"/>
            <a:ext cx="10972800" cy="4620125"/>
          </a:xfrm>
        </p:spPr>
        <p:txBody>
          <a:bodyPr>
            <a:normAutofit fontScale="92500"/>
          </a:bodyPr>
          <a:lstStyle/>
          <a:p>
            <a:pPr marL="0" indent="0">
              <a:buNone/>
            </a:pPr>
            <a:r>
              <a:rPr lang="en-US"/>
              <a:t>Following a report of sexual violence, the complainant must be promptly notified of their options and rights, including, but not limited to: </a:t>
            </a:r>
          </a:p>
          <a:p>
            <a:r>
              <a:rPr lang="en-US"/>
              <a:t>How to obtain immediate medical assistance</a:t>
            </a:r>
          </a:p>
          <a:p>
            <a:r>
              <a:rPr lang="en-US"/>
              <a:t>Where and how to report incidents (college/university and law enforcement)</a:t>
            </a:r>
          </a:p>
          <a:p>
            <a:r>
              <a:rPr lang="en-US"/>
              <a:t>On- and off-campus resources, including counseling, mental health services, etc.</a:t>
            </a:r>
          </a:p>
          <a:p>
            <a:r>
              <a:rPr lang="en-US"/>
              <a:t>Right to report to law enforcement and rights under the crime victims bill of rights</a:t>
            </a:r>
          </a:p>
          <a:p>
            <a:r>
              <a:rPr lang="en-US"/>
              <a:t>Assistance available to preserving materials for investigation</a:t>
            </a:r>
          </a:p>
          <a:p>
            <a:pPr marL="0" indent="0" algn="r">
              <a:buNone/>
            </a:pPr>
            <a:r>
              <a:rPr lang="en-US" sz="1900"/>
              <a:t>- 1B.3.1 Procedure, Part 5., Subpart C. 3. and 4.</a:t>
            </a:r>
          </a:p>
        </p:txBody>
      </p:sp>
    </p:spTree>
    <p:extLst>
      <p:ext uri="{BB962C8B-B14F-4D97-AF65-F5344CB8AC3E}">
        <p14:creationId xmlns:p14="http://schemas.microsoft.com/office/powerpoint/2010/main" val="13566419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800" b="1" i="0" u="none" strike="noStrike" kern="1200" cap="none" spc="0" normalizeH="0" baseline="0" noProof="0" dirty="0">
                <a:ln>
                  <a:noFill/>
                </a:ln>
                <a:solidFill>
                  <a:srgbClr val="002060"/>
                </a:solidFill>
                <a:effectLst/>
                <a:uLnTx/>
                <a:uFillTx/>
                <a:latin typeface="+mn-lt"/>
                <a:ea typeface="+mn-ea"/>
                <a:cs typeface="+mn-cs"/>
              </a:rPr>
              <a:t>Interim Actions - Emergency Removal</a:t>
            </a:r>
          </a:p>
        </p:txBody>
      </p:sp>
      <p:sp>
        <p:nvSpPr>
          <p:cNvPr id="2" name="Content Placeholder 1"/>
          <p:cNvSpPr>
            <a:spLocks noGrp="1"/>
          </p:cNvSpPr>
          <p:nvPr>
            <p:ph idx="1"/>
          </p:nvPr>
        </p:nvSpPr>
        <p:spPr/>
        <p:txBody>
          <a:bodyPr/>
          <a:lstStyle/>
          <a:p>
            <a:r>
              <a:rPr lang="en-US" dirty="0">
                <a:solidFill>
                  <a:srgbClr val="002060"/>
                </a:solidFill>
              </a:rPr>
              <a:t>Institution may remove a respondent from the education program or activity on an emergency basis if institution:</a:t>
            </a:r>
          </a:p>
          <a:p>
            <a:pPr lvl="1">
              <a:buFont typeface="Wingdings" panose="05000000000000000000" pitchFamily="2" charset="2"/>
              <a:buChar char="§"/>
            </a:pPr>
            <a:r>
              <a:rPr lang="en-US" dirty="0">
                <a:solidFill>
                  <a:srgbClr val="002060"/>
                </a:solidFill>
              </a:rPr>
              <a:t>Undertakes an individualized safety and risk analysis;</a:t>
            </a:r>
          </a:p>
          <a:p>
            <a:pPr lvl="1">
              <a:buFont typeface="Wingdings" panose="05000000000000000000" pitchFamily="2" charset="2"/>
              <a:buChar char="§"/>
            </a:pPr>
            <a:r>
              <a:rPr lang="en-US" dirty="0">
                <a:solidFill>
                  <a:srgbClr val="002060"/>
                </a:solidFill>
              </a:rPr>
              <a:t>Determines that an immediate threat to the physical health or safety of any student or other individual arising from the allegations justifies removal; and</a:t>
            </a:r>
          </a:p>
          <a:p>
            <a:pPr lvl="1">
              <a:buFont typeface="Wingdings" panose="05000000000000000000" pitchFamily="2" charset="2"/>
              <a:buChar char="§"/>
            </a:pPr>
            <a:r>
              <a:rPr lang="en-US" dirty="0">
                <a:solidFill>
                  <a:srgbClr val="002060"/>
                </a:solidFill>
              </a:rPr>
              <a:t>Provides the respondent with notice and an opportunity to challenge the decision immediately following removal</a:t>
            </a:r>
          </a:p>
        </p:txBody>
      </p:sp>
    </p:spTree>
    <p:extLst>
      <p:ext uri="{BB962C8B-B14F-4D97-AF65-F5344CB8AC3E}">
        <p14:creationId xmlns:p14="http://schemas.microsoft.com/office/powerpoint/2010/main" val="42326158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800" b="1" i="0" u="none" strike="noStrike" kern="1200" cap="none" spc="0" normalizeH="0" baseline="0" noProof="0" dirty="0">
                <a:ln>
                  <a:noFill/>
                </a:ln>
                <a:solidFill>
                  <a:srgbClr val="002060"/>
                </a:solidFill>
                <a:effectLst/>
                <a:uLnTx/>
                <a:uFillTx/>
                <a:latin typeface="+mn-lt"/>
                <a:ea typeface="+mn-ea"/>
                <a:cs typeface="+mn-cs"/>
              </a:rPr>
              <a:t>Offering Supportive Measures</a:t>
            </a:r>
          </a:p>
        </p:txBody>
      </p:sp>
      <p:sp>
        <p:nvSpPr>
          <p:cNvPr id="2" name="Content Placeholder 1"/>
          <p:cNvSpPr>
            <a:spLocks noGrp="1"/>
          </p:cNvSpPr>
          <p:nvPr>
            <p:ph idx="1"/>
          </p:nvPr>
        </p:nvSpPr>
        <p:spPr/>
        <p:txBody>
          <a:bodyPr/>
          <a:lstStyle/>
          <a:p>
            <a:r>
              <a:rPr lang="en-US">
                <a:solidFill>
                  <a:srgbClr val="002060"/>
                </a:solidFill>
              </a:rPr>
              <a:t>Non-disciplinary, non-punitive individualized services</a:t>
            </a:r>
          </a:p>
          <a:p>
            <a:r>
              <a:rPr lang="en-US">
                <a:solidFill>
                  <a:srgbClr val="002060"/>
                </a:solidFill>
              </a:rPr>
              <a:t>Offered as appropriate, as reasonably available, and without fee or charge to complainant or respondent</a:t>
            </a:r>
          </a:p>
          <a:p>
            <a:r>
              <a:rPr lang="en-US">
                <a:solidFill>
                  <a:srgbClr val="002060"/>
                </a:solidFill>
              </a:rPr>
              <a:t>Before or after the filing of a formal complaint or where no formal complaint has been filed</a:t>
            </a:r>
          </a:p>
        </p:txBody>
      </p:sp>
    </p:spTree>
    <p:extLst>
      <p:ext uri="{BB962C8B-B14F-4D97-AF65-F5344CB8AC3E}">
        <p14:creationId xmlns:p14="http://schemas.microsoft.com/office/powerpoint/2010/main" val="84778964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493F3D-E8AD-5186-B36C-B5F3D52C647E}"/>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Complainant Intake</a:t>
            </a:r>
          </a:p>
        </p:txBody>
      </p:sp>
      <p:sp>
        <p:nvSpPr>
          <p:cNvPr id="2" name="Content Placeholder 1">
            <a:extLst>
              <a:ext uri="{FF2B5EF4-FFF2-40B4-BE49-F238E27FC236}">
                <a16:creationId xmlns:a16="http://schemas.microsoft.com/office/drawing/2014/main" id="{8B8BC2D3-B752-C90E-4CE5-DFAB6A386A5F}"/>
              </a:ext>
            </a:extLst>
          </p:cNvPr>
          <p:cNvSpPr>
            <a:spLocks noGrp="1"/>
          </p:cNvSpPr>
          <p:nvPr>
            <p:ph idx="1"/>
          </p:nvPr>
        </p:nvSpPr>
        <p:spPr/>
        <p:txBody>
          <a:bodyPr>
            <a:normAutofit lnSpcReduction="10000"/>
          </a:bodyPr>
          <a:lstStyle/>
          <a:p>
            <a:pPr marL="457200" lvl="0" indent="-441960" algn="l" rtl="0">
              <a:lnSpc>
                <a:spcPct val="100000"/>
              </a:lnSpc>
              <a:spcBef>
                <a:spcPts val="0"/>
              </a:spcBef>
              <a:spcAft>
                <a:spcPts val="0"/>
              </a:spcAft>
              <a:buClr>
                <a:srgbClr val="002060"/>
              </a:buClr>
              <a:buSzPct val="114285"/>
              <a:buFont typeface="Arial"/>
              <a:buChar char="•"/>
            </a:pPr>
            <a:r>
              <a:rPr lang="en-US" sz="2800" dirty="0">
                <a:solidFill>
                  <a:srgbClr val="002060"/>
                </a:solidFill>
                <a:ea typeface="Trebuchet MS"/>
                <a:cs typeface="Trebuchet MS"/>
                <a:sym typeface="Trebuchet MS"/>
              </a:rPr>
              <a:t>Welcome and introductions</a:t>
            </a:r>
            <a:endParaRPr lang="en-US" dirty="0"/>
          </a:p>
          <a:p>
            <a:pPr marL="457200" lvl="0" indent="-441960" algn="l" rtl="0">
              <a:lnSpc>
                <a:spcPct val="100000"/>
              </a:lnSpc>
              <a:spcBef>
                <a:spcPts val="0"/>
              </a:spcBef>
              <a:spcAft>
                <a:spcPts val="0"/>
              </a:spcAft>
              <a:buClr>
                <a:srgbClr val="002060"/>
              </a:buClr>
              <a:buSzPct val="114285"/>
              <a:buFont typeface="Arial"/>
              <a:buChar char="•"/>
            </a:pPr>
            <a:r>
              <a:rPr lang="en-US" sz="2800" dirty="0">
                <a:solidFill>
                  <a:srgbClr val="002060"/>
                </a:solidFill>
                <a:ea typeface="Trebuchet MS"/>
                <a:cs typeface="Trebuchet MS"/>
                <a:sym typeface="Trebuchet MS"/>
              </a:rPr>
              <a:t>Review purpose of the intake meeting</a:t>
            </a:r>
            <a:endParaRPr lang="en-US" sz="2200" dirty="0">
              <a:sym typeface="Trebuchet MS"/>
            </a:endParaRPr>
          </a:p>
          <a:p>
            <a:pPr marL="457200" indent="-441960">
              <a:spcBef>
                <a:spcPts val="0"/>
              </a:spcBef>
              <a:buClr>
                <a:srgbClr val="002060"/>
              </a:buClr>
              <a:buSzPct val="114285"/>
              <a:buFont typeface="Arial"/>
              <a:buChar char="•"/>
            </a:pPr>
            <a:r>
              <a:rPr lang="en-US" dirty="0">
                <a:solidFill>
                  <a:srgbClr val="002060"/>
                </a:solidFill>
                <a:ea typeface="Trebuchet MS"/>
                <a:cs typeface="Trebuchet MS"/>
                <a:sym typeface="Trebuchet MS"/>
              </a:rPr>
              <a:t>Discuss the 1B.3 Policy and 1B.3.1 Procedure</a:t>
            </a:r>
          </a:p>
          <a:p>
            <a:pPr marL="457200" lvl="0" indent="-441960" algn="l" rtl="0">
              <a:lnSpc>
                <a:spcPct val="100000"/>
              </a:lnSpc>
              <a:spcBef>
                <a:spcPts val="0"/>
              </a:spcBef>
              <a:spcAft>
                <a:spcPts val="0"/>
              </a:spcAft>
              <a:buClr>
                <a:srgbClr val="002060"/>
              </a:buClr>
              <a:buSzPct val="114285"/>
              <a:buFont typeface="Arial"/>
              <a:buChar char="•"/>
            </a:pPr>
            <a:r>
              <a:rPr lang="en-US" dirty="0">
                <a:solidFill>
                  <a:srgbClr val="002060"/>
                </a:solidFill>
                <a:ea typeface="Trebuchet MS"/>
                <a:cs typeface="Trebuchet MS"/>
                <a:sym typeface="Trebuchet MS"/>
              </a:rPr>
              <a:t>Explain the process, resolution options, appeal rights, etc.</a:t>
            </a:r>
          </a:p>
          <a:p>
            <a:pPr marL="457200" indent="-441960">
              <a:spcBef>
                <a:spcPts val="0"/>
              </a:spcBef>
              <a:buClr>
                <a:srgbClr val="002060"/>
              </a:buClr>
              <a:buSzPct val="114285"/>
              <a:buFont typeface="Arial"/>
              <a:buChar char="•"/>
            </a:pPr>
            <a:r>
              <a:rPr lang="en-US" dirty="0">
                <a:solidFill>
                  <a:srgbClr val="002060"/>
                </a:solidFill>
              </a:rPr>
              <a:t>Inform complainant about retaliation prohibition under 1B.3.1 Procedure</a:t>
            </a:r>
          </a:p>
          <a:p>
            <a:pPr marL="457200" lvl="0" indent="-441960" algn="l" rtl="0">
              <a:lnSpc>
                <a:spcPct val="100000"/>
              </a:lnSpc>
              <a:spcBef>
                <a:spcPts val="0"/>
              </a:spcBef>
              <a:spcAft>
                <a:spcPts val="0"/>
              </a:spcAft>
              <a:buClr>
                <a:srgbClr val="002060"/>
              </a:buClr>
              <a:buSzPct val="114285"/>
              <a:buFont typeface="Arial"/>
              <a:buChar char="•"/>
            </a:pPr>
            <a:r>
              <a:rPr lang="en-US" dirty="0">
                <a:solidFill>
                  <a:srgbClr val="002060"/>
                </a:solidFill>
                <a:ea typeface="Trebuchet MS"/>
                <a:cs typeface="Trebuchet MS"/>
                <a:sym typeface="Trebuchet MS"/>
              </a:rPr>
              <a:t>Review the Data Privacy Notice (</a:t>
            </a:r>
            <a:r>
              <a:rPr lang="en-US" dirty="0" err="1">
                <a:solidFill>
                  <a:srgbClr val="002060"/>
                </a:solidFill>
                <a:ea typeface="Trebuchet MS"/>
                <a:cs typeface="Trebuchet MS"/>
                <a:sym typeface="Trebuchet MS"/>
              </a:rPr>
              <a:t>Tennessen</a:t>
            </a:r>
            <a:r>
              <a:rPr lang="en-US" dirty="0">
                <a:solidFill>
                  <a:srgbClr val="002060"/>
                </a:solidFill>
                <a:ea typeface="Trebuchet MS"/>
                <a:cs typeface="Trebuchet MS"/>
                <a:sym typeface="Trebuchet MS"/>
              </a:rPr>
              <a:t> Notice) and address confidentiality </a:t>
            </a:r>
          </a:p>
          <a:p>
            <a:pPr marL="457200" lvl="0" indent="-441960" algn="l" rtl="0">
              <a:lnSpc>
                <a:spcPct val="100000"/>
              </a:lnSpc>
              <a:spcBef>
                <a:spcPts val="0"/>
              </a:spcBef>
              <a:spcAft>
                <a:spcPts val="0"/>
              </a:spcAft>
              <a:buClr>
                <a:srgbClr val="002060"/>
              </a:buClr>
              <a:buSzPct val="114285"/>
              <a:buFont typeface="Arial"/>
              <a:buChar char="•"/>
            </a:pPr>
            <a:r>
              <a:rPr lang="en-US" dirty="0">
                <a:solidFill>
                  <a:srgbClr val="002060"/>
                </a:solidFill>
              </a:rPr>
              <a:t>Confirm complainant is a current student or attempting to participate in an education program or activity at the college/university where the complaint is being filed</a:t>
            </a:r>
          </a:p>
        </p:txBody>
      </p:sp>
    </p:spTree>
    <p:extLst>
      <p:ext uri="{BB962C8B-B14F-4D97-AF65-F5344CB8AC3E}">
        <p14:creationId xmlns:p14="http://schemas.microsoft.com/office/powerpoint/2010/main" val="8249222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F16264-F691-9898-96F5-C484203EA198}"/>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Complainant Intake (Cont.)</a:t>
            </a:r>
          </a:p>
        </p:txBody>
      </p:sp>
      <p:sp>
        <p:nvSpPr>
          <p:cNvPr id="2" name="Content Placeholder 1">
            <a:extLst>
              <a:ext uri="{FF2B5EF4-FFF2-40B4-BE49-F238E27FC236}">
                <a16:creationId xmlns:a16="http://schemas.microsoft.com/office/drawing/2014/main" id="{0CC3E1C2-A11C-0E87-4B91-6DE773E24FE9}"/>
              </a:ext>
            </a:extLst>
          </p:cNvPr>
          <p:cNvSpPr>
            <a:spLocks noGrp="1"/>
          </p:cNvSpPr>
          <p:nvPr>
            <p:ph idx="1"/>
          </p:nvPr>
        </p:nvSpPr>
        <p:spPr/>
        <p:txBody>
          <a:bodyPr>
            <a:normAutofit/>
          </a:bodyPr>
          <a:lstStyle/>
          <a:p>
            <a:pPr marL="457200" indent="-441960">
              <a:spcBef>
                <a:spcPts val="0"/>
              </a:spcBef>
              <a:buClr>
                <a:srgbClr val="002060"/>
              </a:buClr>
              <a:buSzPct val="114285"/>
              <a:buFont typeface="Arial"/>
              <a:buChar char="•"/>
            </a:pPr>
            <a:r>
              <a:rPr lang="en-US">
                <a:solidFill>
                  <a:srgbClr val="002060"/>
                </a:solidFill>
                <a:ea typeface="Trebuchet MS"/>
                <a:cs typeface="Trebuchet MS"/>
                <a:sym typeface="Trebuchet MS"/>
              </a:rPr>
              <a:t>Discuss availability of interim/supportive measures</a:t>
            </a:r>
          </a:p>
          <a:p>
            <a:pPr marL="457200" indent="-441960">
              <a:spcBef>
                <a:spcPts val="0"/>
              </a:spcBef>
              <a:buClr>
                <a:srgbClr val="002060"/>
              </a:buClr>
              <a:buSzPct val="114285"/>
              <a:buFont typeface="Arial"/>
              <a:buChar char="•"/>
            </a:pPr>
            <a:r>
              <a:rPr lang="en-US">
                <a:solidFill>
                  <a:srgbClr val="002060"/>
                </a:solidFill>
                <a:sym typeface="Trebuchet MS"/>
              </a:rPr>
              <a:t>Establish understanding of complainant’s intentions</a:t>
            </a:r>
          </a:p>
          <a:p>
            <a:pPr marL="1257300" lvl="2" indent="-441960">
              <a:spcBef>
                <a:spcPts val="0"/>
              </a:spcBef>
              <a:buClr>
                <a:srgbClr val="002060"/>
              </a:buClr>
              <a:buSzPct val="114285"/>
              <a:buFont typeface="Wingdings" panose="05000000000000000000" pitchFamily="2" charset="2"/>
              <a:buChar char="§"/>
            </a:pPr>
            <a:r>
              <a:rPr lang="en-US">
                <a:solidFill>
                  <a:srgbClr val="002060"/>
                </a:solidFill>
                <a:sym typeface="Trebuchet MS"/>
              </a:rPr>
              <a:t>Do they want to tell their story or be heard? </a:t>
            </a:r>
          </a:p>
          <a:p>
            <a:pPr marL="1257300" lvl="2" indent="-441960">
              <a:spcBef>
                <a:spcPts val="0"/>
              </a:spcBef>
              <a:buClr>
                <a:srgbClr val="002060"/>
              </a:buClr>
              <a:buSzPct val="114285"/>
              <a:buFont typeface="Wingdings" panose="05000000000000000000" pitchFamily="2" charset="2"/>
              <a:buChar char="§"/>
            </a:pPr>
            <a:r>
              <a:rPr lang="en-US">
                <a:solidFill>
                  <a:srgbClr val="002060"/>
                </a:solidFill>
                <a:sym typeface="Trebuchet MS"/>
              </a:rPr>
              <a:t>Are they requesting an investigation?</a:t>
            </a:r>
          </a:p>
          <a:p>
            <a:pPr marL="1257300" lvl="2" indent="-441960">
              <a:spcBef>
                <a:spcPts val="0"/>
              </a:spcBef>
              <a:buClr>
                <a:srgbClr val="002060"/>
              </a:buClr>
              <a:buSzPct val="114285"/>
              <a:buFont typeface="Wingdings" panose="05000000000000000000" pitchFamily="2" charset="2"/>
              <a:buChar char="§"/>
            </a:pPr>
            <a:r>
              <a:rPr lang="en-US">
                <a:solidFill>
                  <a:srgbClr val="002060"/>
                </a:solidFill>
                <a:sym typeface="Trebuchet MS"/>
              </a:rPr>
              <a:t>Are they considering to submit a formal complaint?</a:t>
            </a:r>
          </a:p>
          <a:p>
            <a:pPr marL="472440" indent="-457200">
              <a:spcBef>
                <a:spcPts val="0"/>
              </a:spcBef>
              <a:buClr>
                <a:srgbClr val="002060"/>
              </a:buClr>
              <a:buSzPct val="114285"/>
            </a:pPr>
            <a:r>
              <a:rPr lang="en-US">
                <a:solidFill>
                  <a:srgbClr val="002060"/>
                </a:solidFill>
                <a:ea typeface="Trebuchet MS"/>
                <a:cs typeface="Trebuchet MS"/>
                <a:sym typeface="Trebuchet MS"/>
              </a:rPr>
              <a:t>Share campus and other available resources</a:t>
            </a:r>
          </a:p>
          <a:p>
            <a:pPr marL="15240" indent="0">
              <a:spcBef>
                <a:spcPts val="0"/>
              </a:spcBef>
              <a:buClr>
                <a:srgbClr val="002060"/>
              </a:buClr>
              <a:buSzPct val="114285"/>
              <a:buNone/>
            </a:pPr>
            <a:endParaRPr lang="en-US">
              <a:solidFill>
                <a:srgbClr val="002060"/>
              </a:solidFill>
              <a:sym typeface="Trebuchet MS"/>
            </a:endParaRPr>
          </a:p>
          <a:p>
            <a:pPr marL="15240" indent="0">
              <a:spcBef>
                <a:spcPts val="0"/>
              </a:spcBef>
              <a:buClr>
                <a:srgbClr val="002060"/>
              </a:buClr>
              <a:buSzPct val="114285"/>
              <a:buNone/>
            </a:pPr>
            <a:r>
              <a:rPr lang="en-US">
                <a:solidFill>
                  <a:srgbClr val="002060"/>
                </a:solidFill>
                <a:sym typeface="Trebuchet MS"/>
              </a:rPr>
              <a:t>If Complainant wants to file a formal complaint, explain process further and next steps dependent on resolution option they want to pursue.</a:t>
            </a:r>
          </a:p>
        </p:txBody>
      </p:sp>
    </p:spTree>
    <p:extLst>
      <p:ext uri="{BB962C8B-B14F-4D97-AF65-F5344CB8AC3E}">
        <p14:creationId xmlns:p14="http://schemas.microsoft.com/office/powerpoint/2010/main" val="41222059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9B60904-C68E-2B0A-E693-16EAEB426DAD}"/>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Reluctant Complainants</a:t>
            </a:r>
          </a:p>
        </p:txBody>
      </p:sp>
      <p:sp>
        <p:nvSpPr>
          <p:cNvPr id="2" name="Content Placeholder 1">
            <a:extLst>
              <a:ext uri="{FF2B5EF4-FFF2-40B4-BE49-F238E27FC236}">
                <a16:creationId xmlns:a16="http://schemas.microsoft.com/office/drawing/2014/main" id="{426889B3-617B-BD34-7F08-42B5E90961CB}"/>
              </a:ext>
            </a:extLst>
          </p:cNvPr>
          <p:cNvSpPr>
            <a:spLocks noGrp="1"/>
          </p:cNvSpPr>
          <p:nvPr>
            <p:ph idx="1"/>
          </p:nvPr>
        </p:nvSpPr>
        <p:spPr/>
        <p:txBody>
          <a:bodyPr/>
          <a:lstStyle/>
          <a:p>
            <a:pPr marL="76200" indent="0">
              <a:lnSpc>
                <a:spcPct val="80000"/>
              </a:lnSpc>
              <a:spcBef>
                <a:spcPts val="0"/>
              </a:spcBef>
              <a:buClr>
                <a:srgbClr val="002060"/>
              </a:buClr>
              <a:buSzPts val="2400"/>
              <a:buNone/>
            </a:pPr>
            <a:r>
              <a:rPr lang="en-US" sz="2400">
                <a:solidFill>
                  <a:srgbClr val="002060"/>
                </a:solidFill>
                <a:sym typeface="Trebuchet MS"/>
              </a:rPr>
              <a:t>If Complainant does not want to proceed with a formal complaint, consider factors that may necessitate a formal complaint by the Title IX Coordinator.</a:t>
            </a:r>
          </a:p>
          <a:p>
            <a:pPr marL="76200" lvl="0" indent="0" algn="l" rtl="0">
              <a:lnSpc>
                <a:spcPct val="80000"/>
              </a:lnSpc>
              <a:spcBef>
                <a:spcPts val="0"/>
              </a:spcBef>
              <a:spcAft>
                <a:spcPts val="0"/>
              </a:spcAft>
              <a:buClr>
                <a:srgbClr val="002060"/>
              </a:buClr>
              <a:buSzPts val="2400"/>
              <a:buNone/>
            </a:pPr>
            <a:endParaRPr lang="en-US" sz="2400">
              <a:solidFill>
                <a:srgbClr val="002060"/>
              </a:solidFill>
              <a:ea typeface="Trebuchet MS"/>
              <a:cs typeface="Trebuchet MS"/>
              <a:sym typeface="Trebuchet MS"/>
            </a:endParaRPr>
          </a:p>
          <a:p>
            <a:pPr marL="76200" lvl="0" indent="0" algn="l" rtl="0">
              <a:lnSpc>
                <a:spcPct val="80000"/>
              </a:lnSpc>
              <a:spcBef>
                <a:spcPts val="0"/>
              </a:spcBef>
              <a:spcAft>
                <a:spcPts val="0"/>
              </a:spcAft>
              <a:buClr>
                <a:srgbClr val="002060"/>
              </a:buClr>
              <a:buSzPts val="2400"/>
              <a:buNone/>
            </a:pPr>
            <a:r>
              <a:rPr lang="en-US" sz="2400">
                <a:solidFill>
                  <a:srgbClr val="002060"/>
                </a:solidFill>
                <a:ea typeface="Trebuchet MS"/>
                <a:cs typeface="Trebuchet MS"/>
                <a:sym typeface="Trebuchet MS"/>
              </a:rPr>
              <a:t>A Complainant may request confidentiality, that nothing be done, or say that </a:t>
            </a:r>
            <a:r>
              <a:rPr lang="en-US" sz="2400">
                <a:solidFill>
                  <a:srgbClr val="002060"/>
                </a:solidFill>
              </a:rPr>
              <a:t>they </a:t>
            </a:r>
            <a:r>
              <a:rPr lang="en-US" sz="2400">
                <a:solidFill>
                  <a:srgbClr val="002060"/>
                </a:solidFill>
                <a:ea typeface="Trebuchet MS"/>
                <a:cs typeface="Trebuchet MS"/>
                <a:sym typeface="Trebuchet MS"/>
              </a:rPr>
              <a:t>don’t want to participate in investigation. In response, consider whether to:</a:t>
            </a:r>
          </a:p>
          <a:p>
            <a:pPr marL="76200" lvl="0" indent="0" algn="l" rtl="0">
              <a:lnSpc>
                <a:spcPct val="80000"/>
              </a:lnSpc>
              <a:spcBef>
                <a:spcPts val="0"/>
              </a:spcBef>
              <a:spcAft>
                <a:spcPts val="0"/>
              </a:spcAft>
              <a:buClr>
                <a:srgbClr val="002060"/>
              </a:buClr>
              <a:buSzPts val="2400"/>
              <a:buNone/>
            </a:pPr>
            <a:endParaRPr lang="en-US" sz="2400"/>
          </a:p>
          <a:p>
            <a:pPr marL="914400" lvl="1" indent="-355600" algn="l" rtl="0">
              <a:lnSpc>
                <a:spcPct val="80000"/>
              </a:lnSpc>
              <a:spcBef>
                <a:spcPts val="0"/>
              </a:spcBef>
              <a:spcAft>
                <a:spcPts val="0"/>
              </a:spcAft>
              <a:buClr>
                <a:srgbClr val="002060"/>
              </a:buClr>
              <a:buSzPts val="2000"/>
              <a:buChar char="○"/>
            </a:pPr>
            <a:r>
              <a:rPr lang="en-US" sz="2000">
                <a:solidFill>
                  <a:srgbClr val="002060"/>
                </a:solidFill>
                <a:highlight>
                  <a:schemeClr val="lt1"/>
                </a:highlight>
              </a:rPr>
              <a:t>Explain further confidentiality in the process</a:t>
            </a:r>
          </a:p>
          <a:p>
            <a:pPr marL="914400" lvl="1" indent="-355600" algn="l" rtl="0">
              <a:lnSpc>
                <a:spcPct val="80000"/>
              </a:lnSpc>
              <a:spcBef>
                <a:spcPts val="0"/>
              </a:spcBef>
              <a:spcAft>
                <a:spcPts val="0"/>
              </a:spcAft>
              <a:buClr>
                <a:srgbClr val="002060"/>
              </a:buClr>
              <a:buSzPts val="2000"/>
              <a:buChar char="○"/>
            </a:pPr>
            <a:r>
              <a:rPr lang="en-US" sz="2000">
                <a:solidFill>
                  <a:srgbClr val="002060"/>
                </a:solidFill>
                <a:highlight>
                  <a:schemeClr val="lt1"/>
                </a:highlight>
              </a:rPr>
              <a:t>Discuss further protections against retaliation in the policies/procedures</a:t>
            </a:r>
          </a:p>
          <a:p>
            <a:pPr marL="914400" lvl="1" indent="-355600" algn="l" rtl="0">
              <a:lnSpc>
                <a:spcPct val="80000"/>
              </a:lnSpc>
              <a:spcBef>
                <a:spcPts val="0"/>
              </a:spcBef>
              <a:spcAft>
                <a:spcPts val="0"/>
              </a:spcAft>
              <a:buClr>
                <a:srgbClr val="002060"/>
              </a:buClr>
              <a:buSzPts val="2000"/>
              <a:buChar char="○"/>
            </a:pPr>
            <a:r>
              <a:rPr lang="en-US" sz="2000">
                <a:solidFill>
                  <a:srgbClr val="002060"/>
                </a:solidFill>
                <a:highlight>
                  <a:schemeClr val="lt1"/>
                </a:highlight>
              </a:rPr>
              <a:t>Explain responsibility of institution to maintain safe and non-discriminatory environment, which may mean actions will be taken</a:t>
            </a:r>
          </a:p>
          <a:p>
            <a:pPr marL="914400" lvl="1" indent="-355600" algn="l" rtl="0">
              <a:lnSpc>
                <a:spcPct val="80000"/>
              </a:lnSpc>
              <a:spcBef>
                <a:spcPts val="0"/>
              </a:spcBef>
              <a:spcAft>
                <a:spcPts val="0"/>
              </a:spcAft>
              <a:buClr>
                <a:srgbClr val="002060"/>
              </a:buClr>
              <a:buSzPts val="2000"/>
              <a:buChar char="○"/>
            </a:pPr>
            <a:r>
              <a:rPr lang="en-US" sz="2000">
                <a:solidFill>
                  <a:srgbClr val="002060"/>
                </a:solidFill>
                <a:highlight>
                  <a:schemeClr val="lt1"/>
                </a:highlight>
              </a:rPr>
              <a:t>Explain what options are available if an investigation does not proceed</a:t>
            </a:r>
          </a:p>
          <a:p>
            <a:pPr marL="914400" lvl="1" indent="-355600" algn="l" rtl="0">
              <a:lnSpc>
                <a:spcPct val="80000"/>
              </a:lnSpc>
              <a:spcBef>
                <a:spcPts val="0"/>
              </a:spcBef>
              <a:spcAft>
                <a:spcPts val="0"/>
              </a:spcAft>
              <a:buClr>
                <a:srgbClr val="002060"/>
              </a:buClr>
              <a:buSzPts val="2000"/>
              <a:buChar char="○"/>
            </a:pPr>
            <a:r>
              <a:rPr lang="en-US" sz="2000">
                <a:solidFill>
                  <a:srgbClr val="002060"/>
                </a:solidFill>
                <a:highlight>
                  <a:schemeClr val="lt1"/>
                </a:highlight>
              </a:rPr>
              <a:t>Explain limitations in response without participation</a:t>
            </a:r>
          </a:p>
          <a:p>
            <a:pPr marL="1828800" lvl="0" indent="0" algn="l" rtl="0">
              <a:lnSpc>
                <a:spcPct val="80000"/>
              </a:lnSpc>
              <a:spcBef>
                <a:spcPts val="0"/>
              </a:spcBef>
              <a:spcAft>
                <a:spcPts val="0"/>
              </a:spcAft>
              <a:buNone/>
            </a:pPr>
            <a:endParaRPr lang="en-US" sz="2400">
              <a:solidFill>
                <a:srgbClr val="002060"/>
              </a:solidFill>
              <a:highlight>
                <a:schemeClr val="lt1"/>
              </a:highlight>
            </a:endParaRPr>
          </a:p>
          <a:p>
            <a:pPr marL="76200" lvl="0" indent="0" algn="l" rtl="0">
              <a:lnSpc>
                <a:spcPct val="80000"/>
              </a:lnSpc>
              <a:spcBef>
                <a:spcPts val="0"/>
              </a:spcBef>
              <a:spcAft>
                <a:spcPts val="0"/>
              </a:spcAft>
              <a:buClr>
                <a:srgbClr val="002060"/>
              </a:buClr>
              <a:buSzPts val="2400"/>
              <a:buNone/>
            </a:pPr>
            <a:r>
              <a:rPr lang="en-US" sz="2400" i="1">
                <a:solidFill>
                  <a:srgbClr val="002060"/>
                </a:solidFill>
                <a:highlight>
                  <a:schemeClr val="lt1"/>
                </a:highlight>
                <a:ea typeface="Trebuchet MS"/>
                <a:cs typeface="Trebuchet MS"/>
                <a:sym typeface="Trebuchet MS"/>
              </a:rPr>
              <a:t>Note: </a:t>
            </a:r>
            <a:r>
              <a:rPr lang="en-US" sz="2400">
                <a:solidFill>
                  <a:srgbClr val="002060"/>
                </a:solidFill>
                <a:highlight>
                  <a:schemeClr val="lt1"/>
                </a:highlight>
                <a:ea typeface="Trebuchet MS"/>
                <a:cs typeface="Trebuchet MS"/>
                <a:sym typeface="Trebuchet MS"/>
              </a:rPr>
              <a:t>Document the Complainant’s request, any actions taken, and explanation of why an investigation was or was not pursued</a:t>
            </a:r>
            <a:endParaRPr lang="en-US" sz="2400">
              <a:highlight>
                <a:schemeClr val="lt1"/>
              </a:highlight>
            </a:endParaRPr>
          </a:p>
        </p:txBody>
      </p:sp>
    </p:spTree>
    <p:extLst>
      <p:ext uri="{BB962C8B-B14F-4D97-AF65-F5344CB8AC3E}">
        <p14:creationId xmlns:p14="http://schemas.microsoft.com/office/powerpoint/2010/main" val="34280465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4400" b="1" i="0" u="none" strike="noStrike" kern="1200" cap="none" spc="0" normalizeH="0" baseline="0" noProof="0" dirty="0">
                <a:ln>
                  <a:noFill/>
                </a:ln>
                <a:solidFill>
                  <a:srgbClr val="002060"/>
                </a:solidFill>
                <a:effectLst/>
                <a:uLnTx/>
                <a:uFillTx/>
                <a:latin typeface="+mn-lt"/>
                <a:ea typeface="+mn-ea"/>
                <a:cs typeface="+mn-cs"/>
              </a:rPr>
              <a:t>Notice of Allegations</a:t>
            </a:r>
          </a:p>
        </p:txBody>
      </p:sp>
      <p:sp>
        <p:nvSpPr>
          <p:cNvPr id="2" name="Content Placeholder 1"/>
          <p:cNvSpPr>
            <a:spLocks noGrp="1"/>
          </p:cNvSpPr>
          <p:nvPr>
            <p:ph idx="1"/>
          </p:nvPr>
        </p:nvSpPr>
        <p:spPr>
          <a:xfrm>
            <a:off x="609600" y="1684607"/>
            <a:ext cx="10972800" cy="4343400"/>
          </a:xfrm>
        </p:spPr>
        <p:txBody>
          <a:bodyPr>
            <a:normAutofit/>
          </a:bodyPr>
          <a:lstStyle/>
          <a:p>
            <a:r>
              <a:rPr lang="en-US" dirty="0">
                <a:solidFill>
                  <a:srgbClr val="002060"/>
                </a:solidFill>
              </a:rPr>
              <a:t>Upon formal complaint, provide written notice to both parties including:</a:t>
            </a:r>
          </a:p>
          <a:p>
            <a:pPr lvl="1">
              <a:buFont typeface="Wingdings" panose="05000000000000000000" pitchFamily="2" charset="2"/>
              <a:buChar char="§"/>
            </a:pPr>
            <a:r>
              <a:rPr lang="en-US" dirty="0">
                <a:solidFill>
                  <a:srgbClr val="002060"/>
                </a:solidFill>
              </a:rPr>
              <a:t>Statements that:</a:t>
            </a:r>
          </a:p>
          <a:p>
            <a:pPr lvl="2"/>
            <a:r>
              <a:rPr lang="en-US" dirty="0">
                <a:solidFill>
                  <a:srgbClr val="002060"/>
                </a:solidFill>
              </a:rPr>
              <a:t>Respondent is presumed not responsible</a:t>
            </a:r>
          </a:p>
          <a:p>
            <a:pPr lvl="2"/>
            <a:r>
              <a:rPr lang="en-US" dirty="0">
                <a:solidFill>
                  <a:srgbClr val="002060"/>
                </a:solidFill>
              </a:rPr>
              <a:t>Determination of responsibility is made at the conclusion of the 1B.3.1 process</a:t>
            </a:r>
          </a:p>
          <a:p>
            <a:pPr lvl="2"/>
            <a:r>
              <a:rPr lang="en-US" dirty="0">
                <a:solidFill>
                  <a:srgbClr val="002060"/>
                </a:solidFill>
              </a:rPr>
              <a:t>Right to advisor of choice who may be but is not required to be an attorney</a:t>
            </a:r>
          </a:p>
          <a:p>
            <a:pPr lvl="2"/>
            <a:r>
              <a:rPr lang="en-US" dirty="0">
                <a:solidFill>
                  <a:srgbClr val="002060"/>
                </a:solidFill>
              </a:rPr>
              <a:t>Parties may inspect and review evidence</a:t>
            </a:r>
          </a:p>
          <a:p>
            <a:pPr lvl="2"/>
            <a:r>
              <a:rPr lang="en-US" dirty="0">
                <a:solidFill>
                  <a:srgbClr val="002060"/>
                </a:solidFill>
              </a:rPr>
              <a:t>Inform parties of prohibiting knowingly making false statements</a:t>
            </a:r>
          </a:p>
        </p:txBody>
      </p:sp>
    </p:spTree>
    <p:extLst>
      <p:ext uri="{BB962C8B-B14F-4D97-AF65-F5344CB8AC3E}">
        <p14:creationId xmlns:p14="http://schemas.microsoft.com/office/powerpoint/2010/main" val="389108559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458DCC-5159-C187-2B46-BB63AF314438}"/>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More on Notifications for Complainant and Respondent</a:t>
            </a:r>
          </a:p>
        </p:txBody>
      </p:sp>
      <p:sp>
        <p:nvSpPr>
          <p:cNvPr id="2" name="Content Placeholder 1">
            <a:extLst>
              <a:ext uri="{FF2B5EF4-FFF2-40B4-BE49-F238E27FC236}">
                <a16:creationId xmlns:a16="http://schemas.microsoft.com/office/drawing/2014/main" id="{7B35070B-BF7F-0FFF-E149-4BEF61E7A1B8}"/>
              </a:ext>
            </a:extLst>
          </p:cNvPr>
          <p:cNvSpPr>
            <a:spLocks noGrp="1"/>
          </p:cNvSpPr>
          <p:nvPr>
            <p:ph idx="1"/>
          </p:nvPr>
        </p:nvSpPr>
        <p:spPr/>
        <p:txBody>
          <a:bodyPr>
            <a:normAutofit/>
          </a:bodyPr>
          <a:lstStyle/>
          <a:p>
            <a:pPr marL="457200" lvl="0" indent="-361950" algn="l" rtl="0">
              <a:lnSpc>
                <a:spcPct val="100000"/>
              </a:lnSpc>
              <a:spcBef>
                <a:spcPts val="0"/>
              </a:spcBef>
              <a:spcAft>
                <a:spcPts val="0"/>
              </a:spcAft>
              <a:buClr>
                <a:srgbClr val="002060"/>
              </a:buClr>
              <a:buSzPts val="2100"/>
              <a:buFont typeface="Trebuchet MS"/>
              <a:buChar char="●"/>
            </a:pPr>
            <a:r>
              <a:rPr lang="en-US" sz="2100">
                <a:solidFill>
                  <a:srgbClr val="002060"/>
                </a:solidFill>
              </a:rPr>
              <a:t>Notice to Complainant regarding status of complaint</a:t>
            </a:r>
          </a:p>
          <a:p>
            <a:pPr marL="914400" lvl="1" indent="-361950" algn="l" rtl="0">
              <a:lnSpc>
                <a:spcPct val="100000"/>
              </a:lnSpc>
              <a:spcBef>
                <a:spcPts val="0"/>
              </a:spcBef>
              <a:spcAft>
                <a:spcPts val="0"/>
              </a:spcAft>
              <a:buClr>
                <a:srgbClr val="002060"/>
              </a:buClr>
              <a:buSzPts val="2100"/>
              <a:buChar char="○"/>
            </a:pPr>
            <a:r>
              <a:rPr lang="en-US" sz="2100">
                <a:solidFill>
                  <a:srgbClr val="002060"/>
                </a:solidFill>
              </a:rPr>
              <a:t>Summary of allegations</a:t>
            </a:r>
          </a:p>
          <a:p>
            <a:pPr marL="914400" lvl="1" indent="-361950" algn="l" rtl="0">
              <a:lnSpc>
                <a:spcPct val="100000"/>
              </a:lnSpc>
              <a:spcBef>
                <a:spcPts val="0"/>
              </a:spcBef>
              <a:spcAft>
                <a:spcPts val="0"/>
              </a:spcAft>
              <a:buClr>
                <a:srgbClr val="002060"/>
              </a:buClr>
              <a:buSzPts val="2100"/>
              <a:buChar char="○"/>
            </a:pPr>
            <a:r>
              <a:rPr lang="en-US" sz="2100">
                <a:solidFill>
                  <a:srgbClr val="002060"/>
                </a:solidFill>
              </a:rPr>
              <a:t>Applicable policies and procedures</a:t>
            </a:r>
          </a:p>
          <a:p>
            <a:pPr marL="914400" lvl="1" indent="-361950" algn="l" rtl="0">
              <a:lnSpc>
                <a:spcPct val="100000"/>
              </a:lnSpc>
              <a:spcBef>
                <a:spcPts val="0"/>
              </a:spcBef>
              <a:spcAft>
                <a:spcPts val="0"/>
              </a:spcAft>
              <a:buClr>
                <a:srgbClr val="002060"/>
              </a:buClr>
              <a:buSzPts val="2100"/>
              <a:buChar char="○"/>
            </a:pPr>
            <a:r>
              <a:rPr lang="en-US" sz="2100">
                <a:solidFill>
                  <a:srgbClr val="002060"/>
                </a:solidFill>
              </a:rPr>
              <a:t>Resolution process or investigation notice</a:t>
            </a:r>
          </a:p>
          <a:p>
            <a:pPr marL="914400" lvl="1" indent="-361950" algn="l" rtl="0">
              <a:lnSpc>
                <a:spcPct val="100000"/>
              </a:lnSpc>
              <a:spcBef>
                <a:spcPts val="0"/>
              </a:spcBef>
              <a:spcAft>
                <a:spcPts val="0"/>
              </a:spcAft>
              <a:buClr>
                <a:srgbClr val="002060"/>
              </a:buClr>
              <a:buSzPts val="2100"/>
              <a:buChar char="○"/>
            </a:pPr>
            <a:r>
              <a:rPr lang="en-US" sz="2100">
                <a:solidFill>
                  <a:srgbClr val="002060"/>
                </a:solidFill>
              </a:rPr>
              <a:t>Interim/Supportive measures taken (e.g. no contact directives, housing relocation, etc.)</a:t>
            </a:r>
          </a:p>
          <a:p>
            <a:pPr marL="914400" lvl="1" indent="-361950" algn="l" rtl="0">
              <a:lnSpc>
                <a:spcPct val="100000"/>
              </a:lnSpc>
              <a:spcBef>
                <a:spcPts val="0"/>
              </a:spcBef>
              <a:spcAft>
                <a:spcPts val="0"/>
              </a:spcAft>
              <a:buClr>
                <a:srgbClr val="002060"/>
              </a:buClr>
              <a:buSzPts val="2100"/>
              <a:buChar char="○"/>
            </a:pPr>
            <a:r>
              <a:rPr lang="en-US" sz="2100">
                <a:solidFill>
                  <a:srgbClr val="002060"/>
                </a:solidFill>
              </a:rPr>
              <a:t>Prohibition of retaliation reminder</a:t>
            </a:r>
          </a:p>
          <a:p>
            <a:pPr marL="914400" lvl="0" indent="0" algn="l" rtl="0">
              <a:lnSpc>
                <a:spcPct val="100000"/>
              </a:lnSpc>
              <a:spcBef>
                <a:spcPts val="0"/>
              </a:spcBef>
              <a:spcAft>
                <a:spcPts val="0"/>
              </a:spcAft>
              <a:buNone/>
            </a:pPr>
            <a:endParaRPr lang="en-US" sz="2100">
              <a:solidFill>
                <a:srgbClr val="002060"/>
              </a:solidFill>
            </a:endParaRPr>
          </a:p>
          <a:p>
            <a:pPr marL="457200" lvl="0" indent="-361950" algn="l" rtl="0">
              <a:lnSpc>
                <a:spcPct val="100000"/>
              </a:lnSpc>
              <a:spcBef>
                <a:spcPts val="0"/>
              </a:spcBef>
              <a:spcAft>
                <a:spcPts val="0"/>
              </a:spcAft>
              <a:buClr>
                <a:srgbClr val="002060"/>
              </a:buClr>
              <a:buSzPts val="2100"/>
              <a:buFont typeface="Trebuchet MS"/>
              <a:buChar char="●"/>
            </a:pPr>
            <a:r>
              <a:rPr lang="en-US" sz="2100">
                <a:solidFill>
                  <a:srgbClr val="002060"/>
                </a:solidFill>
                <a:ea typeface="Trebuchet MS"/>
                <a:cs typeface="Trebuchet MS"/>
                <a:sym typeface="Trebuchet MS"/>
              </a:rPr>
              <a:t>Respondent must be provided written notice of the existence and general nature of the complaint, as well as:</a:t>
            </a:r>
          </a:p>
          <a:p>
            <a:pPr marL="914400" lvl="1" indent="-361950" algn="l" rtl="0">
              <a:lnSpc>
                <a:spcPct val="100000"/>
              </a:lnSpc>
              <a:spcBef>
                <a:spcPts val="0"/>
              </a:spcBef>
              <a:spcAft>
                <a:spcPts val="0"/>
              </a:spcAft>
              <a:buClr>
                <a:srgbClr val="002060"/>
              </a:buClr>
              <a:buSzPts val="2100"/>
              <a:buFont typeface="Trebuchet MS"/>
              <a:buChar char="○"/>
            </a:pPr>
            <a:r>
              <a:rPr lang="en-US" sz="2100">
                <a:solidFill>
                  <a:srgbClr val="002060"/>
                </a:solidFill>
                <a:sym typeface="Trebuchet MS"/>
              </a:rPr>
              <a:t>Applicable policies and procedures</a:t>
            </a:r>
          </a:p>
          <a:p>
            <a:pPr marL="914400" lvl="1" indent="-361950" algn="l" rtl="0">
              <a:lnSpc>
                <a:spcPct val="100000"/>
              </a:lnSpc>
              <a:spcBef>
                <a:spcPts val="0"/>
              </a:spcBef>
              <a:spcAft>
                <a:spcPts val="0"/>
              </a:spcAft>
              <a:buClr>
                <a:srgbClr val="002060"/>
              </a:buClr>
              <a:buSzPts val="2100"/>
              <a:buChar char="○"/>
            </a:pPr>
            <a:r>
              <a:rPr lang="en-US" sz="2100">
                <a:solidFill>
                  <a:srgbClr val="002060"/>
                </a:solidFill>
              </a:rPr>
              <a:t>Resolution process or investigation notice</a:t>
            </a:r>
          </a:p>
          <a:p>
            <a:pPr marL="914400" lvl="1" indent="-361950" algn="l" rtl="0">
              <a:lnSpc>
                <a:spcPct val="100000"/>
              </a:lnSpc>
              <a:spcBef>
                <a:spcPts val="0"/>
              </a:spcBef>
              <a:spcAft>
                <a:spcPts val="0"/>
              </a:spcAft>
              <a:buClr>
                <a:srgbClr val="002060"/>
              </a:buClr>
              <a:buSzPts val="2100"/>
              <a:buChar char="○"/>
            </a:pPr>
            <a:r>
              <a:rPr lang="en-US" sz="2100">
                <a:solidFill>
                  <a:srgbClr val="002060"/>
                </a:solidFill>
              </a:rPr>
              <a:t>Interim/Supportive measures taken (e.g. no contact directives, housing relocation, etc.)</a:t>
            </a:r>
          </a:p>
          <a:p>
            <a:pPr marL="914400" lvl="1" indent="-361950" algn="l" rtl="0">
              <a:lnSpc>
                <a:spcPct val="100000"/>
              </a:lnSpc>
              <a:spcBef>
                <a:spcPts val="0"/>
              </a:spcBef>
              <a:spcAft>
                <a:spcPts val="0"/>
              </a:spcAft>
              <a:buClr>
                <a:srgbClr val="002060"/>
              </a:buClr>
              <a:buSzPts val="2100"/>
              <a:buChar char="○"/>
            </a:pPr>
            <a:r>
              <a:rPr lang="en-US" sz="2100">
                <a:solidFill>
                  <a:srgbClr val="002060"/>
                </a:solidFill>
              </a:rPr>
              <a:t>Prohibition of retaliation</a:t>
            </a:r>
            <a:endParaRPr lang="en-US" sz="2100"/>
          </a:p>
          <a:p>
            <a:pPr marL="914400" lvl="1" indent="-361950" algn="l" rtl="0">
              <a:lnSpc>
                <a:spcPct val="100000"/>
              </a:lnSpc>
              <a:spcBef>
                <a:spcPts val="0"/>
              </a:spcBef>
              <a:spcAft>
                <a:spcPts val="0"/>
              </a:spcAft>
              <a:buClr>
                <a:srgbClr val="002060"/>
              </a:buClr>
              <a:buSzPts val="2100"/>
              <a:buFont typeface="Trebuchet MS"/>
              <a:buChar char="○"/>
            </a:pPr>
            <a:endParaRPr lang="en-US" sz="2100"/>
          </a:p>
        </p:txBody>
      </p:sp>
    </p:spTree>
    <p:extLst>
      <p:ext uri="{BB962C8B-B14F-4D97-AF65-F5344CB8AC3E}">
        <p14:creationId xmlns:p14="http://schemas.microsoft.com/office/powerpoint/2010/main" val="282572840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F4613B-C793-4EC9-AFFB-30554C1F9773}"/>
              </a:ext>
            </a:extLst>
          </p:cNvPr>
          <p:cNvSpPr>
            <a:spLocks noGrp="1"/>
          </p:cNvSpPr>
          <p:nvPr>
            <p:ph type="title"/>
          </p:nvPr>
        </p:nvSpPr>
        <p:spPr/>
        <p:txBody>
          <a:bodyPr/>
          <a:lstStyle/>
          <a:p>
            <a:r>
              <a:rPr lang="en-US" dirty="0"/>
              <a:t>Conducting interviews With trauma informed care</a:t>
            </a:r>
          </a:p>
        </p:txBody>
      </p:sp>
    </p:spTree>
    <p:extLst>
      <p:ext uri="{BB962C8B-B14F-4D97-AF65-F5344CB8AC3E}">
        <p14:creationId xmlns:p14="http://schemas.microsoft.com/office/powerpoint/2010/main" val="387734420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5CAE9E-4477-986E-3187-B83A7F094123}"/>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Interview Environment</a:t>
            </a:r>
          </a:p>
        </p:txBody>
      </p:sp>
      <p:sp>
        <p:nvSpPr>
          <p:cNvPr id="2" name="Content Placeholder 1">
            <a:extLst>
              <a:ext uri="{FF2B5EF4-FFF2-40B4-BE49-F238E27FC236}">
                <a16:creationId xmlns:a16="http://schemas.microsoft.com/office/drawing/2014/main" id="{095D975A-D6E7-8434-3DFC-CF73F3B2270B}"/>
              </a:ext>
            </a:extLst>
          </p:cNvPr>
          <p:cNvSpPr>
            <a:spLocks noGrp="1"/>
          </p:cNvSpPr>
          <p:nvPr>
            <p:ph idx="1"/>
          </p:nvPr>
        </p:nvSpPr>
        <p:spPr/>
        <p:txBody>
          <a:bodyPr/>
          <a:lstStyle/>
          <a:p>
            <a:pPr marL="457200" lvl="0" indent="-393700" algn="l" rtl="0">
              <a:lnSpc>
                <a:spcPct val="100000"/>
              </a:lnSpc>
              <a:spcBef>
                <a:spcPts val="0"/>
              </a:spcBef>
              <a:spcAft>
                <a:spcPts val="0"/>
              </a:spcAft>
              <a:buClr>
                <a:srgbClr val="002060"/>
              </a:buClr>
              <a:buSzPts val="2600"/>
              <a:buFont typeface="Trebuchet MS"/>
              <a:buChar char="●"/>
            </a:pPr>
            <a:r>
              <a:rPr lang="en-US" sz="2600">
                <a:solidFill>
                  <a:srgbClr val="002060"/>
                </a:solidFill>
                <a:ea typeface="Trebuchet MS"/>
                <a:cs typeface="Trebuchet MS"/>
                <a:sym typeface="Trebuchet MS"/>
              </a:rPr>
              <a:t>Ideal interview space is:</a:t>
            </a:r>
            <a:endParaRPr lang="en-US" sz="1600"/>
          </a:p>
          <a:p>
            <a:pPr marL="914400" lvl="1" indent="-368300" algn="l" rtl="0">
              <a:lnSpc>
                <a:spcPct val="100000"/>
              </a:lnSpc>
              <a:spcBef>
                <a:spcPts val="0"/>
              </a:spcBef>
              <a:spcAft>
                <a:spcPts val="0"/>
              </a:spcAft>
              <a:buClr>
                <a:srgbClr val="002060"/>
              </a:buClr>
              <a:buSzPts val="2200"/>
              <a:buChar char="○"/>
            </a:pPr>
            <a:r>
              <a:rPr lang="en-US" sz="2200">
                <a:solidFill>
                  <a:srgbClr val="002060"/>
                </a:solidFill>
                <a:ea typeface="Trebuchet MS"/>
                <a:cs typeface="Trebuchet MS"/>
                <a:sym typeface="Trebuchet MS"/>
              </a:rPr>
              <a:t>Sa</a:t>
            </a:r>
            <a:r>
              <a:rPr lang="en-US" sz="2200">
                <a:solidFill>
                  <a:srgbClr val="002060"/>
                </a:solidFill>
              </a:rPr>
              <a:t>f</a:t>
            </a:r>
            <a:r>
              <a:rPr lang="en-US" sz="2200">
                <a:solidFill>
                  <a:srgbClr val="002060"/>
                </a:solidFill>
                <a:ea typeface="Trebuchet MS"/>
                <a:cs typeface="Trebuchet MS"/>
                <a:sym typeface="Trebuchet MS"/>
              </a:rPr>
              <a:t>e (physically and emotionally)</a:t>
            </a:r>
            <a:endParaRPr lang="en-US" sz="1200"/>
          </a:p>
          <a:p>
            <a:pPr marL="914400" lvl="1" indent="-368300" algn="l" rtl="0">
              <a:lnSpc>
                <a:spcPct val="100000"/>
              </a:lnSpc>
              <a:spcBef>
                <a:spcPts val="0"/>
              </a:spcBef>
              <a:spcAft>
                <a:spcPts val="0"/>
              </a:spcAft>
              <a:buClr>
                <a:srgbClr val="002060"/>
              </a:buClr>
              <a:buSzPts val="2200"/>
              <a:buFont typeface="Trebuchet MS"/>
              <a:buChar char="○"/>
            </a:pPr>
            <a:r>
              <a:rPr lang="en-US" sz="2200">
                <a:solidFill>
                  <a:srgbClr val="002060"/>
                </a:solidFill>
                <a:ea typeface="Trebuchet MS"/>
                <a:cs typeface="Trebuchet MS"/>
                <a:sym typeface="Trebuchet MS"/>
              </a:rPr>
              <a:t>Private</a:t>
            </a:r>
            <a:endParaRPr lang="en-US" sz="1200"/>
          </a:p>
          <a:p>
            <a:pPr marL="914400" lvl="1" indent="-368300" algn="l" rtl="0">
              <a:lnSpc>
                <a:spcPct val="100000"/>
              </a:lnSpc>
              <a:spcBef>
                <a:spcPts val="0"/>
              </a:spcBef>
              <a:spcAft>
                <a:spcPts val="0"/>
              </a:spcAft>
              <a:buClr>
                <a:srgbClr val="002060"/>
              </a:buClr>
              <a:buSzPts val="2200"/>
              <a:buFont typeface="Trebuchet MS"/>
              <a:buChar char="○"/>
            </a:pPr>
            <a:r>
              <a:rPr lang="en-US" sz="2200">
                <a:solidFill>
                  <a:srgbClr val="002060"/>
                </a:solidFill>
                <a:ea typeface="Trebuchet MS"/>
                <a:cs typeface="Trebuchet MS"/>
                <a:sym typeface="Trebuchet MS"/>
              </a:rPr>
              <a:t>Neutral (in location and décor)</a:t>
            </a:r>
            <a:endParaRPr lang="en-US" sz="1200"/>
          </a:p>
          <a:p>
            <a:pPr marL="914400" lvl="1" indent="-368300" algn="l" rtl="0">
              <a:lnSpc>
                <a:spcPct val="100000"/>
              </a:lnSpc>
              <a:spcBef>
                <a:spcPts val="0"/>
              </a:spcBef>
              <a:spcAft>
                <a:spcPts val="0"/>
              </a:spcAft>
              <a:buClr>
                <a:srgbClr val="002060"/>
              </a:buClr>
              <a:buSzPts val="2200"/>
              <a:buFont typeface="Trebuchet MS"/>
              <a:buChar char="○"/>
            </a:pPr>
            <a:r>
              <a:rPr lang="en-US" sz="2200">
                <a:solidFill>
                  <a:srgbClr val="002060"/>
                </a:solidFill>
                <a:ea typeface="Trebuchet MS"/>
                <a:cs typeface="Trebuchet MS"/>
                <a:sym typeface="Trebuchet MS"/>
              </a:rPr>
              <a:t>Comfortable (in furnishings and in size)</a:t>
            </a:r>
            <a:endParaRPr lang="en-US" sz="1200"/>
          </a:p>
          <a:p>
            <a:pPr marL="914400" lvl="1" indent="-368300" algn="l" rtl="0">
              <a:lnSpc>
                <a:spcPct val="100000"/>
              </a:lnSpc>
              <a:spcBef>
                <a:spcPts val="0"/>
              </a:spcBef>
              <a:spcAft>
                <a:spcPts val="0"/>
              </a:spcAft>
              <a:buClr>
                <a:srgbClr val="002060"/>
              </a:buClr>
              <a:buSzPts val="2200"/>
              <a:buFont typeface="Trebuchet MS"/>
              <a:buChar char="○"/>
            </a:pPr>
            <a:r>
              <a:rPr lang="en-US" sz="2200">
                <a:solidFill>
                  <a:srgbClr val="002060"/>
                </a:solidFill>
                <a:ea typeface="Trebuchet MS"/>
                <a:cs typeface="Trebuchet MS"/>
                <a:sym typeface="Trebuchet MS"/>
              </a:rPr>
              <a:t>Set up to promote dialog</a:t>
            </a:r>
            <a:endParaRPr lang="en-US" sz="1200"/>
          </a:p>
          <a:p>
            <a:pPr marL="914400" lvl="1" indent="-368300" algn="l" rtl="0">
              <a:lnSpc>
                <a:spcPct val="100000"/>
              </a:lnSpc>
              <a:spcBef>
                <a:spcPts val="0"/>
              </a:spcBef>
              <a:spcAft>
                <a:spcPts val="0"/>
              </a:spcAft>
              <a:buClr>
                <a:srgbClr val="002060"/>
              </a:buClr>
              <a:buSzPts val="2200"/>
              <a:buFont typeface="Trebuchet MS"/>
              <a:buChar char="○"/>
            </a:pPr>
            <a:r>
              <a:rPr lang="en-US" sz="2200">
                <a:solidFill>
                  <a:srgbClr val="002060"/>
                </a:solidFill>
                <a:ea typeface="Trebuchet MS"/>
                <a:cs typeface="Trebuchet MS"/>
                <a:sym typeface="Trebuchet MS"/>
              </a:rPr>
              <a:t>Designed to reduce distractions</a:t>
            </a:r>
          </a:p>
          <a:p>
            <a:pPr marL="0" lvl="0" indent="0" algn="l" rtl="0">
              <a:lnSpc>
                <a:spcPct val="100000"/>
              </a:lnSpc>
              <a:spcBef>
                <a:spcPts val="0"/>
              </a:spcBef>
              <a:spcAft>
                <a:spcPts val="0"/>
              </a:spcAft>
              <a:buNone/>
            </a:pPr>
            <a:endParaRPr lang="en-US" sz="2200">
              <a:solidFill>
                <a:srgbClr val="002060"/>
              </a:solidFill>
            </a:endParaRPr>
          </a:p>
          <a:p>
            <a:pPr marL="457200" lvl="0" indent="-393700" algn="l" rtl="0">
              <a:lnSpc>
                <a:spcPct val="100000"/>
              </a:lnSpc>
              <a:spcBef>
                <a:spcPts val="0"/>
              </a:spcBef>
              <a:spcAft>
                <a:spcPts val="0"/>
              </a:spcAft>
              <a:buClr>
                <a:srgbClr val="002060"/>
              </a:buClr>
              <a:buSzPts val="2600"/>
              <a:buFont typeface="Trebuchet MS"/>
              <a:buChar char="●"/>
            </a:pPr>
            <a:r>
              <a:rPr lang="en-US" sz="2600">
                <a:solidFill>
                  <a:srgbClr val="002060"/>
                </a:solidFill>
                <a:ea typeface="Trebuchet MS"/>
                <a:cs typeface="Trebuchet MS"/>
                <a:sym typeface="Trebuchet MS"/>
              </a:rPr>
              <a:t>Interview space should reflect environment free of:</a:t>
            </a:r>
            <a:endParaRPr lang="en-US" sz="1600"/>
          </a:p>
          <a:p>
            <a:pPr marL="914400" lvl="1" indent="-368300" algn="l" rtl="0">
              <a:lnSpc>
                <a:spcPct val="100000"/>
              </a:lnSpc>
              <a:spcBef>
                <a:spcPts val="0"/>
              </a:spcBef>
              <a:spcAft>
                <a:spcPts val="0"/>
              </a:spcAft>
              <a:buClr>
                <a:srgbClr val="002060"/>
              </a:buClr>
              <a:buSzPts val="2200"/>
              <a:buFont typeface="Trebuchet MS"/>
              <a:buChar char="○"/>
            </a:pPr>
            <a:r>
              <a:rPr lang="en-US" sz="2200">
                <a:solidFill>
                  <a:srgbClr val="002060"/>
                </a:solidFill>
                <a:ea typeface="Trebuchet MS"/>
                <a:cs typeface="Trebuchet MS"/>
                <a:sym typeface="Trebuchet MS"/>
              </a:rPr>
              <a:t>Elements of bias</a:t>
            </a:r>
            <a:endParaRPr lang="en-US" sz="2200"/>
          </a:p>
          <a:p>
            <a:pPr marL="914400" lvl="1" indent="-368300" algn="l" rtl="0">
              <a:lnSpc>
                <a:spcPct val="100000"/>
              </a:lnSpc>
              <a:spcBef>
                <a:spcPts val="0"/>
              </a:spcBef>
              <a:spcAft>
                <a:spcPts val="0"/>
              </a:spcAft>
              <a:buClr>
                <a:srgbClr val="002060"/>
              </a:buClr>
              <a:buSzPts val="2200"/>
              <a:buFont typeface="Trebuchet MS"/>
              <a:buChar char="○"/>
            </a:pPr>
            <a:r>
              <a:rPr lang="en-US" sz="2200">
                <a:solidFill>
                  <a:srgbClr val="002060"/>
                </a:solidFill>
                <a:ea typeface="Trebuchet MS"/>
                <a:cs typeface="Trebuchet MS"/>
                <a:sym typeface="Trebuchet MS"/>
              </a:rPr>
              <a:t>Conflicts of interest</a:t>
            </a:r>
            <a:endParaRPr lang="en-US" sz="2200"/>
          </a:p>
        </p:txBody>
      </p:sp>
    </p:spTree>
    <p:extLst>
      <p:ext uri="{BB962C8B-B14F-4D97-AF65-F5344CB8AC3E}">
        <p14:creationId xmlns:p14="http://schemas.microsoft.com/office/powerpoint/2010/main" val="2671527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Notice of Title IX Coordinator</a:t>
            </a:r>
          </a:p>
        </p:txBody>
      </p:sp>
      <p:sp>
        <p:nvSpPr>
          <p:cNvPr id="2" name="Content Placeholder 1"/>
          <p:cNvSpPr>
            <a:spLocks noGrp="1"/>
          </p:cNvSpPr>
          <p:nvPr>
            <p:ph idx="1"/>
          </p:nvPr>
        </p:nvSpPr>
        <p:spPr/>
        <p:txBody>
          <a:bodyPr/>
          <a:lstStyle/>
          <a:p>
            <a:r>
              <a:rPr lang="en-US"/>
              <a:t>Each college and university must notify applicants for admission and employment, students, employees, and all unions holding collective bargaining agreements with the college or university of the name or title, office address, electronic mail address, and telephone number of the employee or employees designated at the Title IX Coordinator.  </a:t>
            </a:r>
          </a:p>
        </p:txBody>
      </p:sp>
    </p:spTree>
    <p:extLst>
      <p:ext uri="{BB962C8B-B14F-4D97-AF65-F5344CB8AC3E}">
        <p14:creationId xmlns:p14="http://schemas.microsoft.com/office/powerpoint/2010/main" val="73288813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034C6E0-F194-35B9-627F-151FFA99CEDA}"/>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Interview Prep</a:t>
            </a:r>
          </a:p>
        </p:txBody>
      </p:sp>
      <p:sp>
        <p:nvSpPr>
          <p:cNvPr id="2" name="Content Placeholder 1">
            <a:extLst>
              <a:ext uri="{FF2B5EF4-FFF2-40B4-BE49-F238E27FC236}">
                <a16:creationId xmlns:a16="http://schemas.microsoft.com/office/drawing/2014/main" id="{CB8FADF7-9CA2-81FC-1D35-7C3272585BF3}"/>
              </a:ext>
            </a:extLst>
          </p:cNvPr>
          <p:cNvSpPr>
            <a:spLocks noGrp="1"/>
          </p:cNvSpPr>
          <p:nvPr>
            <p:ph idx="1"/>
          </p:nvPr>
        </p:nvSpPr>
        <p:spPr>
          <a:xfrm>
            <a:off x="609600" y="1600201"/>
            <a:ext cx="10972800" cy="4427112"/>
          </a:xfrm>
        </p:spPr>
        <p:txBody>
          <a:bodyPr>
            <a:normAutofit fontScale="92500" lnSpcReduction="20000"/>
          </a:bodyPr>
          <a:lstStyle/>
          <a:p>
            <a:pPr marL="457200" indent="-393700">
              <a:spcBef>
                <a:spcPts val="0"/>
              </a:spcBef>
              <a:buClr>
                <a:srgbClr val="002060"/>
              </a:buClr>
              <a:buSzPts val="2600"/>
              <a:buFont typeface="Trebuchet MS"/>
              <a:buChar char="●"/>
            </a:pPr>
            <a:r>
              <a:rPr lang="en-US" sz="2600">
                <a:solidFill>
                  <a:srgbClr val="002060"/>
                </a:solidFill>
                <a:ea typeface="Trebuchet MS"/>
                <a:cs typeface="Trebuchet MS"/>
                <a:sym typeface="Trebuchet MS"/>
              </a:rPr>
              <a:t>Consider dress/appearance</a:t>
            </a:r>
          </a:p>
          <a:p>
            <a:pPr marL="457200" indent="-393700">
              <a:spcBef>
                <a:spcPts val="0"/>
              </a:spcBef>
              <a:buClr>
                <a:srgbClr val="002060"/>
              </a:buClr>
              <a:buSzPts val="2600"/>
              <a:buFont typeface="Trebuchet MS"/>
              <a:buChar char="●"/>
            </a:pPr>
            <a:endParaRPr lang="en-US" sz="2600"/>
          </a:p>
          <a:p>
            <a:pPr marL="457200" indent="-393700">
              <a:spcBef>
                <a:spcPts val="0"/>
              </a:spcBef>
              <a:buClr>
                <a:srgbClr val="002060"/>
              </a:buClr>
              <a:buSzPts val="2600"/>
              <a:buFont typeface="Trebuchet MS"/>
              <a:buChar char="●"/>
            </a:pPr>
            <a:r>
              <a:rPr lang="en-US" sz="2600">
                <a:solidFill>
                  <a:srgbClr val="002060"/>
                </a:solidFill>
                <a:ea typeface="Trebuchet MS"/>
                <a:cs typeface="Trebuchet MS"/>
                <a:sym typeface="Trebuchet MS"/>
              </a:rPr>
              <a:t>Consider language needs</a:t>
            </a:r>
          </a:p>
          <a:p>
            <a:pPr marL="457200" lvl="0" indent="-393700" algn="l" rtl="0">
              <a:lnSpc>
                <a:spcPct val="100000"/>
              </a:lnSpc>
              <a:spcBef>
                <a:spcPts val="0"/>
              </a:spcBef>
              <a:spcAft>
                <a:spcPts val="0"/>
              </a:spcAft>
              <a:buClr>
                <a:srgbClr val="002060"/>
              </a:buClr>
              <a:buSzPts val="2600"/>
              <a:buFont typeface="Trebuchet MS"/>
              <a:buChar char="●"/>
            </a:pPr>
            <a:endParaRPr lang="en-US" sz="2600">
              <a:solidFill>
                <a:srgbClr val="002060"/>
              </a:solidFill>
              <a:ea typeface="Trebuchet MS"/>
              <a:cs typeface="Trebuchet MS"/>
              <a:sym typeface="Trebuchet MS"/>
            </a:endParaRPr>
          </a:p>
          <a:p>
            <a:pPr marL="457200" lvl="0" indent="-393700" algn="l" rtl="0">
              <a:lnSpc>
                <a:spcPct val="100000"/>
              </a:lnSpc>
              <a:spcBef>
                <a:spcPts val="0"/>
              </a:spcBef>
              <a:spcAft>
                <a:spcPts val="0"/>
              </a:spcAft>
              <a:buClr>
                <a:srgbClr val="002060"/>
              </a:buClr>
              <a:buSzPts val="2600"/>
              <a:buFont typeface="Trebuchet MS"/>
              <a:buChar char="●"/>
            </a:pPr>
            <a:r>
              <a:rPr lang="en-US" sz="2600">
                <a:solidFill>
                  <a:srgbClr val="002060"/>
                </a:solidFill>
                <a:ea typeface="Trebuchet MS"/>
                <a:cs typeface="Trebuchet MS"/>
                <a:sym typeface="Trebuchet MS"/>
              </a:rPr>
              <a:t>Things to have on hand:</a:t>
            </a:r>
            <a:endParaRPr lang="en-US" sz="1600"/>
          </a:p>
          <a:p>
            <a:pPr marL="914400" lvl="1" indent="-368300" algn="l" rtl="0">
              <a:lnSpc>
                <a:spcPct val="100000"/>
              </a:lnSpc>
              <a:spcBef>
                <a:spcPts val="0"/>
              </a:spcBef>
              <a:spcAft>
                <a:spcPts val="0"/>
              </a:spcAft>
              <a:buClr>
                <a:srgbClr val="002060"/>
              </a:buClr>
              <a:buSzPts val="2200"/>
              <a:buFont typeface="Trebuchet MS"/>
              <a:buChar char="○"/>
            </a:pPr>
            <a:r>
              <a:rPr lang="en-US" sz="2200">
                <a:solidFill>
                  <a:srgbClr val="002060"/>
                </a:solidFill>
                <a:ea typeface="Trebuchet MS"/>
                <a:cs typeface="Trebuchet MS"/>
                <a:sym typeface="Trebuchet MS"/>
              </a:rPr>
              <a:t>Business cards/contact information for investigator(s)</a:t>
            </a:r>
            <a:endParaRPr lang="en-US" sz="1200"/>
          </a:p>
          <a:p>
            <a:pPr marL="914400" lvl="1" indent="-368300" algn="l" rtl="0">
              <a:lnSpc>
                <a:spcPct val="100000"/>
              </a:lnSpc>
              <a:spcBef>
                <a:spcPts val="0"/>
              </a:spcBef>
              <a:spcAft>
                <a:spcPts val="0"/>
              </a:spcAft>
              <a:buClr>
                <a:srgbClr val="002060"/>
              </a:buClr>
              <a:buSzPts val="2200"/>
              <a:buFont typeface="Trebuchet MS"/>
              <a:buChar char="○"/>
            </a:pPr>
            <a:r>
              <a:rPr lang="en-US" sz="2200">
                <a:solidFill>
                  <a:srgbClr val="002060"/>
                </a:solidFill>
                <a:ea typeface="Trebuchet MS"/>
                <a:cs typeface="Trebuchet MS"/>
                <a:sym typeface="Trebuchet MS"/>
              </a:rPr>
              <a:t>Written copies of campus and community resources</a:t>
            </a:r>
            <a:endParaRPr lang="en-US" sz="1200"/>
          </a:p>
          <a:p>
            <a:pPr marL="914400" lvl="1" indent="-368300" algn="l" rtl="0">
              <a:lnSpc>
                <a:spcPct val="100000"/>
              </a:lnSpc>
              <a:spcBef>
                <a:spcPts val="0"/>
              </a:spcBef>
              <a:spcAft>
                <a:spcPts val="0"/>
              </a:spcAft>
              <a:buClr>
                <a:srgbClr val="002060"/>
              </a:buClr>
              <a:buSzPts val="2200"/>
              <a:buFont typeface="Trebuchet MS"/>
              <a:buChar char="○"/>
            </a:pPr>
            <a:r>
              <a:rPr lang="en-US" sz="2200">
                <a:solidFill>
                  <a:srgbClr val="002060"/>
                </a:solidFill>
                <a:ea typeface="Trebuchet MS"/>
                <a:cs typeface="Trebuchet MS"/>
                <a:sym typeface="Trebuchet MS"/>
              </a:rPr>
              <a:t>Written copies of relevant policies and procedures</a:t>
            </a:r>
            <a:endParaRPr lang="en-US" sz="1200"/>
          </a:p>
          <a:p>
            <a:pPr marL="914400" lvl="1" indent="-368300" algn="l" rtl="0">
              <a:lnSpc>
                <a:spcPct val="100000"/>
              </a:lnSpc>
              <a:spcBef>
                <a:spcPts val="0"/>
              </a:spcBef>
              <a:spcAft>
                <a:spcPts val="0"/>
              </a:spcAft>
              <a:buClr>
                <a:srgbClr val="002060"/>
              </a:buClr>
              <a:buSzPts val="2200"/>
              <a:buFont typeface="Trebuchet MS"/>
              <a:buChar char="○"/>
            </a:pPr>
            <a:r>
              <a:rPr lang="en-US" sz="2200">
                <a:solidFill>
                  <a:srgbClr val="002060"/>
                </a:solidFill>
                <a:ea typeface="Trebuchet MS"/>
                <a:cs typeface="Trebuchet MS"/>
                <a:sym typeface="Trebuchet MS"/>
              </a:rPr>
              <a:t>Paper and pen for student to take own notes, if desired</a:t>
            </a:r>
          </a:p>
          <a:p>
            <a:pPr marL="914400" lvl="1" indent="-368300" algn="l" rtl="0">
              <a:lnSpc>
                <a:spcPct val="100000"/>
              </a:lnSpc>
              <a:spcBef>
                <a:spcPts val="0"/>
              </a:spcBef>
              <a:spcAft>
                <a:spcPts val="0"/>
              </a:spcAft>
              <a:buClr>
                <a:srgbClr val="002060"/>
              </a:buClr>
              <a:buSzPts val="2200"/>
              <a:buFont typeface="Trebuchet MS"/>
              <a:buChar char="○"/>
            </a:pPr>
            <a:r>
              <a:rPr lang="en-US" sz="2200">
                <a:solidFill>
                  <a:srgbClr val="002060"/>
                </a:solidFill>
                <a:sym typeface="Trebuchet MS"/>
              </a:rPr>
              <a:t>Device for taking photos (e.g. cell phone, digital camera) </a:t>
            </a:r>
            <a:endParaRPr lang="en-US" sz="1200"/>
          </a:p>
          <a:p>
            <a:pPr marL="0" lvl="0" indent="0" algn="l" rtl="0">
              <a:lnSpc>
                <a:spcPct val="100000"/>
              </a:lnSpc>
              <a:spcBef>
                <a:spcPts val="0"/>
              </a:spcBef>
              <a:spcAft>
                <a:spcPts val="0"/>
              </a:spcAft>
              <a:buNone/>
            </a:pPr>
            <a:endParaRPr lang="en-US" sz="2200">
              <a:solidFill>
                <a:srgbClr val="002060"/>
              </a:solidFill>
              <a:ea typeface="Trebuchet MS"/>
              <a:cs typeface="Trebuchet MS"/>
              <a:sym typeface="Trebuchet MS"/>
            </a:endParaRPr>
          </a:p>
          <a:p>
            <a:pPr marL="457200" lvl="0" indent="-393700" algn="l" rtl="0">
              <a:lnSpc>
                <a:spcPct val="100000"/>
              </a:lnSpc>
              <a:spcBef>
                <a:spcPts val="0"/>
              </a:spcBef>
              <a:spcAft>
                <a:spcPts val="0"/>
              </a:spcAft>
              <a:buClr>
                <a:srgbClr val="002060"/>
              </a:buClr>
              <a:buSzPts val="2600"/>
              <a:buFont typeface="Trebuchet MS"/>
              <a:buChar char="●"/>
            </a:pPr>
            <a:r>
              <a:rPr lang="en-US" sz="2600">
                <a:solidFill>
                  <a:srgbClr val="002060"/>
                </a:solidFill>
                <a:ea typeface="Trebuchet MS"/>
                <a:cs typeface="Trebuchet MS"/>
                <a:sym typeface="Trebuchet MS"/>
              </a:rPr>
              <a:t>Consider having on hand:</a:t>
            </a:r>
            <a:endParaRPr lang="en-US" sz="1600"/>
          </a:p>
          <a:p>
            <a:pPr marL="914400" lvl="1" indent="-368300" algn="l" rtl="0">
              <a:lnSpc>
                <a:spcPct val="100000"/>
              </a:lnSpc>
              <a:spcBef>
                <a:spcPts val="0"/>
              </a:spcBef>
              <a:spcAft>
                <a:spcPts val="0"/>
              </a:spcAft>
              <a:buClr>
                <a:srgbClr val="002060"/>
              </a:buClr>
              <a:buSzPts val="2200"/>
              <a:buFont typeface="Trebuchet MS"/>
              <a:buChar char="○"/>
            </a:pPr>
            <a:r>
              <a:rPr lang="en-US" sz="2200">
                <a:solidFill>
                  <a:srgbClr val="002060"/>
                </a:solidFill>
                <a:ea typeface="Trebuchet MS"/>
                <a:cs typeface="Trebuchet MS"/>
                <a:sym typeface="Trebuchet MS"/>
              </a:rPr>
              <a:t>Tissues</a:t>
            </a:r>
            <a:endParaRPr lang="en-US" sz="1200"/>
          </a:p>
          <a:p>
            <a:pPr marL="914400" lvl="1" indent="-368300" algn="l" rtl="0">
              <a:lnSpc>
                <a:spcPct val="100000"/>
              </a:lnSpc>
              <a:spcBef>
                <a:spcPts val="0"/>
              </a:spcBef>
              <a:spcAft>
                <a:spcPts val="0"/>
              </a:spcAft>
              <a:buClr>
                <a:srgbClr val="002060"/>
              </a:buClr>
              <a:buSzPts val="2200"/>
              <a:buFont typeface="Trebuchet MS"/>
              <a:buChar char="○"/>
            </a:pPr>
            <a:r>
              <a:rPr lang="en-US" sz="2200">
                <a:solidFill>
                  <a:srgbClr val="002060"/>
                </a:solidFill>
                <a:ea typeface="Trebuchet MS"/>
                <a:cs typeface="Trebuchet MS"/>
                <a:sym typeface="Trebuchet MS"/>
              </a:rPr>
              <a:t>Water (or other beverage to offer)</a:t>
            </a:r>
            <a:endParaRPr lang="en-US" sz="1200"/>
          </a:p>
          <a:p>
            <a:pPr marL="914400" lvl="1" indent="-368300" algn="l" rtl="0">
              <a:lnSpc>
                <a:spcPct val="100000"/>
              </a:lnSpc>
              <a:spcBef>
                <a:spcPts val="0"/>
              </a:spcBef>
              <a:spcAft>
                <a:spcPts val="0"/>
              </a:spcAft>
              <a:buClr>
                <a:srgbClr val="002060"/>
              </a:buClr>
              <a:buSzPts val="2200"/>
              <a:buFont typeface="Trebuchet MS"/>
              <a:buChar char="○"/>
            </a:pPr>
            <a:r>
              <a:rPr lang="en-US" sz="2200">
                <a:solidFill>
                  <a:srgbClr val="002060"/>
                </a:solidFill>
                <a:ea typeface="Trebuchet MS"/>
                <a:cs typeface="Trebuchet MS"/>
                <a:sym typeface="Trebuchet MS"/>
              </a:rPr>
              <a:t>Candy/mints</a:t>
            </a:r>
            <a:endParaRPr lang="en-US" sz="1200"/>
          </a:p>
          <a:p>
            <a:pPr marL="914400" lvl="1" indent="-368300" algn="l" rtl="0">
              <a:lnSpc>
                <a:spcPct val="100000"/>
              </a:lnSpc>
              <a:spcBef>
                <a:spcPts val="0"/>
              </a:spcBef>
              <a:spcAft>
                <a:spcPts val="0"/>
              </a:spcAft>
              <a:buClr>
                <a:srgbClr val="002060"/>
              </a:buClr>
              <a:buSzPts val="2200"/>
              <a:buFont typeface="Trebuchet MS"/>
              <a:buChar char="○"/>
            </a:pPr>
            <a:r>
              <a:rPr lang="en-US" sz="2200">
                <a:solidFill>
                  <a:srgbClr val="002060"/>
                </a:solidFill>
                <a:ea typeface="Trebuchet MS"/>
                <a:cs typeface="Trebuchet MS"/>
                <a:sym typeface="Trebuchet MS"/>
              </a:rPr>
              <a:t>Stress ball, slinky, etc. (No sharp objects)</a:t>
            </a:r>
          </a:p>
        </p:txBody>
      </p:sp>
    </p:spTree>
    <p:extLst>
      <p:ext uri="{BB962C8B-B14F-4D97-AF65-F5344CB8AC3E}">
        <p14:creationId xmlns:p14="http://schemas.microsoft.com/office/powerpoint/2010/main" val="11153833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2D14EA-4BE7-D8CC-218A-40DF789AE955}"/>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Interviewing Tips: Self-Check</a:t>
            </a:r>
          </a:p>
        </p:txBody>
      </p:sp>
      <p:sp>
        <p:nvSpPr>
          <p:cNvPr id="2" name="Content Placeholder 1">
            <a:extLst>
              <a:ext uri="{FF2B5EF4-FFF2-40B4-BE49-F238E27FC236}">
                <a16:creationId xmlns:a16="http://schemas.microsoft.com/office/drawing/2014/main" id="{D154371C-92FE-2FB2-B0E2-4C7816C7977A}"/>
              </a:ext>
            </a:extLst>
          </p:cNvPr>
          <p:cNvSpPr>
            <a:spLocks noGrp="1"/>
          </p:cNvSpPr>
          <p:nvPr>
            <p:ph idx="1"/>
          </p:nvPr>
        </p:nvSpPr>
        <p:spPr/>
        <p:txBody>
          <a:bodyPr>
            <a:normAutofit lnSpcReduction="10000"/>
          </a:bodyPr>
          <a:lstStyle/>
          <a:p>
            <a:pPr marL="457200" lvl="0" indent="-441960" algn="l" rtl="0">
              <a:lnSpc>
                <a:spcPct val="100000"/>
              </a:lnSpc>
              <a:spcBef>
                <a:spcPts val="0"/>
              </a:spcBef>
              <a:spcAft>
                <a:spcPts val="0"/>
              </a:spcAft>
              <a:buClr>
                <a:srgbClr val="002060"/>
              </a:buClr>
              <a:buSzPct val="114285"/>
              <a:buFont typeface="Arial"/>
              <a:buChar char="•"/>
            </a:pPr>
            <a:r>
              <a:rPr lang="en-US" sz="2800">
                <a:solidFill>
                  <a:srgbClr val="002060"/>
                </a:solidFill>
                <a:ea typeface="Trebuchet MS"/>
                <a:cs typeface="Trebuchet MS"/>
                <a:sym typeface="Trebuchet MS"/>
              </a:rPr>
              <a:t>Attend to own non-verbal behaviors</a:t>
            </a:r>
            <a:endParaRPr lang="en-US"/>
          </a:p>
          <a:p>
            <a:pPr marL="1371600" lvl="2" indent="-441960" algn="l" rtl="0">
              <a:lnSpc>
                <a:spcPct val="100000"/>
              </a:lnSpc>
              <a:spcBef>
                <a:spcPts val="0"/>
              </a:spcBef>
              <a:spcAft>
                <a:spcPts val="0"/>
              </a:spcAft>
              <a:buClr>
                <a:srgbClr val="002060"/>
              </a:buClr>
              <a:buSzPct val="133333"/>
              <a:buFont typeface="Arial"/>
              <a:buChar char="•"/>
            </a:pPr>
            <a:r>
              <a:rPr lang="en-US" sz="2400">
                <a:solidFill>
                  <a:srgbClr val="002060"/>
                </a:solidFill>
                <a:ea typeface="Trebuchet MS"/>
                <a:cs typeface="Trebuchet MS"/>
                <a:sym typeface="Trebuchet MS"/>
              </a:rPr>
              <a:t>Focus on student, rather than on advisor, support person, attorney</a:t>
            </a:r>
            <a:endParaRPr lang="en-US"/>
          </a:p>
          <a:p>
            <a:pPr marL="1371600" lvl="2" indent="-441960" algn="l" rtl="0">
              <a:lnSpc>
                <a:spcPct val="100000"/>
              </a:lnSpc>
              <a:spcBef>
                <a:spcPts val="0"/>
              </a:spcBef>
              <a:spcAft>
                <a:spcPts val="0"/>
              </a:spcAft>
              <a:buClr>
                <a:srgbClr val="002060"/>
              </a:buClr>
              <a:buSzPct val="133333"/>
              <a:buFont typeface="Arial"/>
              <a:buChar char="•"/>
            </a:pPr>
            <a:r>
              <a:rPr lang="en-US" sz="2400">
                <a:solidFill>
                  <a:srgbClr val="002060"/>
                </a:solidFill>
                <a:ea typeface="Trebuchet MS"/>
                <a:cs typeface="Trebuchet MS"/>
                <a:sym typeface="Trebuchet MS"/>
              </a:rPr>
              <a:t>Present open posture</a:t>
            </a:r>
            <a:endParaRPr lang="en-US"/>
          </a:p>
          <a:p>
            <a:pPr marL="1371600" lvl="2" indent="-441960" algn="l" rtl="0">
              <a:lnSpc>
                <a:spcPct val="100000"/>
              </a:lnSpc>
              <a:spcBef>
                <a:spcPts val="0"/>
              </a:spcBef>
              <a:spcAft>
                <a:spcPts val="0"/>
              </a:spcAft>
              <a:buClr>
                <a:srgbClr val="002060"/>
              </a:buClr>
              <a:buSzPct val="133333"/>
              <a:buFont typeface="Arial"/>
              <a:buChar char="•"/>
            </a:pPr>
            <a:r>
              <a:rPr lang="en-US" sz="2400">
                <a:solidFill>
                  <a:srgbClr val="002060"/>
                </a:solidFill>
                <a:ea typeface="Trebuchet MS"/>
                <a:cs typeface="Trebuchet MS"/>
                <a:sym typeface="Trebuchet MS"/>
              </a:rPr>
              <a:t>Balanced eye contact</a:t>
            </a:r>
            <a:endParaRPr lang="en-US"/>
          </a:p>
          <a:p>
            <a:pPr marL="457200" lvl="0" indent="-441960" algn="l" rtl="0">
              <a:lnSpc>
                <a:spcPct val="100000"/>
              </a:lnSpc>
              <a:spcBef>
                <a:spcPts val="0"/>
              </a:spcBef>
              <a:spcAft>
                <a:spcPts val="0"/>
              </a:spcAft>
              <a:buClr>
                <a:srgbClr val="002060"/>
              </a:buClr>
              <a:buSzPct val="114285"/>
              <a:buFont typeface="Arial"/>
              <a:buChar char="•"/>
            </a:pPr>
            <a:r>
              <a:rPr lang="en-US" sz="2800">
                <a:solidFill>
                  <a:srgbClr val="002060"/>
                </a:solidFill>
                <a:ea typeface="Trebuchet MS"/>
                <a:cs typeface="Trebuchet MS"/>
                <a:sym typeface="Trebuchet MS"/>
              </a:rPr>
              <a:t>Practice active listening</a:t>
            </a:r>
            <a:endParaRPr lang="en-US"/>
          </a:p>
          <a:p>
            <a:pPr marL="457200" lvl="0" indent="-441960" algn="l" rtl="0">
              <a:lnSpc>
                <a:spcPct val="100000"/>
              </a:lnSpc>
              <a:spcBef>
                <a:spcPts val="0"/>
              </a:spcBef>
              <a:spcAft>
                <a:spcPts val="0"/>
              </a:spcAft>
              <a:buClr>
                <a:srgbClr val="002060"/>
              </a:buClr>
              <a:buSzPct val="114285"/>
              <a:buFont typeface="Arial"/>
              <a:buChar char="•"/>
            </a:pPr>
            <a:r>
              <a:rPr lang="en-US" sz="2800">
                <a:solidFill>
                  <a:srgbClr val="002060"/>
                </a:solidFill>
                <a:ea typeface="Trebuchet MS"/>
                <a:cs typeface="Trebuchet MS"/>
                <a:sym typeface="Trebuchet MS"/>
              </a:rPr>
              <a:t>Demonstrate empathy, but with proper boundaries</a:t>
            </a:r>
            <a:endParaRPr lang="en-US"/>
          </a:p>
          <a:p>
            <a:pPr marL="1371600" lvl="2" indent="-441960" algn="l" rtl="0">
              <a:lnSpc>
                <a:spcPct val="100000"/>
              </a:lnSpc>
              <a:spcBef>
                <a:spcPts val="0"/>
              </a:spcBef>
              <a:spcAft>
                <a:spcPts val="0"/>
              </a:spcAft>
              <a:buClr>
                <a:srgbClr val="002060"/>
              </a:buClr>
              <a:buSzPct val="133333"/>
              <a:buFont typeface="Arial"/>
              <a:buChar char="•"/>
            </a:pPr>
            <a:r>
              <a:rPr lang="en-US" sz="2400">
                <a:solidFill>
                  <a:srgbClr val="002060"/>
                </a:solidFill>
                <a:ea typeface="Trebuchet MS"/>
                <a:cs typeface="Trebuchet MS"/>
                <a:sym typeface="Trebuchet MS"/>
              </a:rPr>
              <a:t>Treat interviewee as a whole person recognizing their humanity</a:t>
            </a:r>
          </a:p>
          <a:p>
            <a:pPr marL="1371600" lvl="2" indent="-441960" algn="l" rtl="0">
              <a:lnSpc>
                <a:spcPct val="100000"/>
              </a:lnSpc>
              <a:spcBef>
                <a:spcPts val="0"/>
              </a:spcBef>
              <a:spcAft>
                <a:spcPts val="0"/>
              </a:spcAft>
              <a:buClr>
                <a:srgbClr val="002060"/>
              </a:buClr>
              <a:buSzPct val="133333"/>
              <a:buFont typeface="Arial"/>
              <a:buChar char="•"/>
            </a:pPr>
            <a:r>
              <a:rPr lang="en-US" sz="2400">
                <a:solidFill>
                  <a:srgbClr val="002060"/>
                </a:solidFill>
                <a:sym typeface="Trebuchet MS"/>
              </a:rPr>
              <a:t>Remain neutral</a:t>
            </a:r>
          </a:p>
          <a:p>
            <a:pPr marL="1371600" lvl="2" indent="-441960" algn="l" rtl="0">
              <a:lnSpc>
                <a:spcPct val="100000"/>
              </a:lnSpc>
              <a:spcBef>
                <a:spcPts val="0"/>
              </a:spcBef>
              <a:spcAft>
                <a:spcPts val="0"/>
              </a:spcAft>
              <a:buClr>
                <a:srgbClr val="002060"/>
              </a:buClr>
              <a:buSzPct val="133333"/>
              <a:buFont typeface="Arial"/>
              <a:buChar char="•"/>
            </a:pPr>
            <a:r>
              <a:rPr lang="en-US" sz="2400">
                <a:solidFill>
                  <a:srgbClr val="002060"/>
                </a:solidFill>
                <a:sym typeface="Trebuchet MS"/>
              </a:rPr>
              <a:t>Sample language</a:t>
            </a:r>
          </a:p>
          <a:p>
            <a:pPr marL="1371600" lvl="2" indent="-441960" algn="l" rtl="0">
              <a:lnSpc>
                <a:spcPct val="100000"/>
              </a:lnSpc>
              <a:spcBef>
                <a:spcPts val="0"/>
              </a:spcBef>
              <a:spcAft>
                <a:spcPts val="0"/>
              </a:spcAft>
              <a:buClr>
                <a:srgbClr val="002060"/>
              </a:buClr>
              <a:buSzPct val="133333"/>
              <a:buFont typeface="Arial"/>
              <a:buChar char="•"/>
            </a:pPr>
            <a:r>
              <a:rPr lang="en-US" sz="2400">
                <a:solidFill>
                  <a:srgbClr val="002060"/>
                </a:solidFill>
                <a:sym typeface="Trebuchet MS"/>
              </a:rPr>
              <a:t>Allow space for decisions</a:t>
            </a:r>
            <a:endParaRPr lang="en-US"/>
          </a:p>
          <a:p>
            <a:pPr marL="457200" lvl="0" indent="-441960" algn="l" rtl="0">
              <a:lnSpc>
                <a:spcPct val="100000"/>
              </a:lnSpc>
              <a:spcBef>
                <a:spcPts val="0"/>
              </a:spcBef>
              <a:spcAft>
                <a:spcPts val="0"/>
              </a:spcAft>
              <a:buClr>
                <a:srgbClr val="002060"/>
              </a:buClr>
              <a:buSzPct val="114285"/>
              <a:buFont typeface="Arial"/>
              <a:buChar char="•"/>
            </a:pPr>
            <a:r>
              <a:rPr lang="en-US" sz="2800">
                <a:solidFill>
                  <a:srgbClr val="002060"/>
                </a:solidFill>
                <a:ea typeface="Trebuchet MS"/>
                <a:cs typeface="Trebuchet MS"/>
                <a:sym typeface="Trebuchet MS"/>
              </a:rPr>
              <a:t>Be mindful of own reaction to triggering information</a:t>
            </a:r>
            <a:endParaRPr lang="en-US"/>
          </a:p>
          <a:p>
            <a:pPr marL="1371600" lvl="2" indent="-441960" algn="l" rtl="0">
              <a:lnSpc>
                <a:spcPct val="100000"/>
              </a:lnSpc>
              <a:spcBef>
                <a:spcPts val="0"/>
              </a:spcBef>
              <a:spcAft>
                <a:spcPts val="0"/>
              </a:spcAft>
              <a:buClr>
                <a:srgbClr val="002060"/>
              </a:buClr>
              <a:buSzPct val="133333"/>
              <a:buFont typeface="Arial"/>
              <a:buChar char="•"/>
            </a:pPr>
            <a:r>
              <a:rPr lang="en-US" sz="2400">
                <a:solidFill>
                  <a:srgbClr val="002060"/>
                </a:solidFill>
                <a:ea typeface="Trebuchet MS"/>
                <a:cs typeface="Trebuchet MS"/>
                <a:sym typeface="Trebuchet MS"/>
              </a:rPr>
              <a:t>Consult with colleagues to learn more about your own non-verbal cues</a:t>
            </a:r>
          </a:p>
        </p:txBody>
      </p:sp>
    </p:spTree>
    <p:extLst>
      <p:ext uri="{BB962C8B-B14F-4D97-AF65-F5344CB8AC3E}">
        <p14:creationId xmlns:p14="http://schemas.microsoft.com/office/powerpoint/2010/main" val="264850563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F4ABAC9-D6B3-5084-5D7E-49642CA67EE7}"/>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Interviewing Tips: Interviewee</a:t>
            </a:r>
          </a:p>
        </p:txBody>
      </p:sp>
      <p:sp>
        <p:nvSpPr>
          <p:cNvPr id="2" name="Content Placeholder 1">
            <a:extLst>
              <a:ext uri="{FF2B5EF4-FFF2-40B4-BE49-F238E27FC236}">
                <a16:creationId xmlns:a16="http://schemas.microsoft.com/office/drawing/2014/main" id="{829AD92E-BC81-3D0A-2A9A-C86ACCCC0489}"/>
              </a:ext>
            </a:extLst>
          </p:cNvPr>
          <p:cNvSpPr>
            <a:spLocks noGrp="1"/>
          </p:cNvSpPr>
          <p:nvPr>
            <p:ph idx="1"/>
          </p:nvPr>
        </p:nvSpPr>
        <p:spPr/>
        <p:txBody>
          <a:bodyPr/>
          <a:lstStyle/>
          <a:p>
            <a:r>
              <a:rPr lang="en-US"/>
              <a:t>Acknowledge interview may include sensitive, triggering and difficult discussion</a:t>
            </a:r>
          </a:p>
          <a:p>
            <a:r>
              <a:rPr lang="en-US"/>
              <a:t>Ask the interviewee to use their own language</a:t>
            </a:r>
          </a:p>
          <a:p>
            <a:r>
              <a:rPr lang="en-US"/>
              <a:t>Follow up on the meaning of slang terms (e.g. “hook-up”)</a:t>
            </a:r>
          </a:p>
          <a:p>
            <a:r>
              <a:rPr lang="en-US"/>
              <a:t>Be aware of language differences in how words may be defined given cultural and social backgrounds </a:t>
            </a:r>
          </a:p>
        </p:txBody>
      </p:sp>
    </p:spTree>
    <p:extLst>
      <p:ext uri="{BB962C8B-B14F-4D97-AF65-F5344CB8AC3E}">
        <p14:creationId xmlns:p14="http://schemas.microsoft.com/office/powerpoint/2010/main" val="11912846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19BCA5-3DAA-7755-E368-A0E995F84A75}"/>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Virtual Interviews</a:t>
            </a:r>
          </a:p>
        </p:txBody>
      </p:sp>
      <p:sp>
        <p:nvSpPr>
          <p:cNvPr id="2" name="Content Placeholder 1">
            <a:extLst>
              <a:ext uri="{FF2B5EF4-FFF2-40B4-BE49-F238E27FC236}">
                <a16:creationId xmlns:a16="http://schemas.microsoft.com/office/drawing/2014/main" id="{391F568B-30BD-6D35-1D4B-BE7EDE39AB0F}"/>
              </a:ext>
            </a:extLst>
          </p:cNvPr>
          <p:cNvSpPr>
            <a:spLocks noGrp="1"/>
          </p:cNvSpPr>
          <p:nvPr>
            <p:ph idx="1"/>
          </p:nvPr>
        </p:nvSpPr>
        <p:spPr/>
        <p:txBody>
          <a:bodyPr/>
          <a:lstStyle/>
          <a:p>
            <a:r>
              <a:rPr lang="en-US" dirty="0"/>
              <a:t>Use unique meeting IDs with passwords for each interview</a:t>
            </a:r>
          </a:p>
          <a:p>
            <a:r>
              <a:rPr lang="en-US" dirty="0"/>
              <a:t>Ensure privacy settings are enabled</a:t>
            </a:r>
          </a:p>
          <a:p>
            <a:r>
              <a:rPr lang="en-US" dirty="0"/>
              <a:t>Discuss ground rules for all parties (e.g. no recordings, breaks, etc.)</a:t>
            </a:r>
          </a:p>
          <a:p>
            <a:r>
              <a:rPr lang="en-US" dirty="0"/>
              <a:t>Ensure needed documents are readily available (policies, procedures, flowcharts, </a:t>
            </a:r>
            <a:r>
              <a:rPr lang="en-US" dirty="0" err="1"/>
              <a:t>etc</a:t>
            </a:r>
            <a:r>
              <a:rPr lang="en-US" dirty="0"/>
              <a:t>)</a:t>
            </a:r>
          </a:p>
          <a:p>
            <a:r>
              <a:rPr lang="en-US" dirty="0"/>
              <a:t>Close all unnecessary windows and silence notifications (e.g. incoming email alerts)</a:t>
            </a:r>
          </a:p>
        </p:txBody>
      </p:sp>
    </p:spTree>
    <p:extLst>
      <p:ext uri="{BB962C8B-B14F-4D97-AF65-F5344CB8AC3E}">
        <p14:creationId xmlns:p14="http://schemas.microsoft.com/office/powerpoint/2010/main" val="282526033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DEFD1B-4FA8-D5D0-62AC-540CB9169EC3}"/>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Framing the Interview</a:t>
            </a:r>
          </a:p>
        </p:txBody>
      </p:sp>
      <p:sp>
        <p:nvSpPr>
          <p:cNvPr id="2" name="Content Placeholder 1">
            <a:extLst>
              <a:ext uri="{FF2B5EF4-FFF2-40B4-BE49-F238E27FC236}">
                <a16:creationId xmlns:a16="http://schemas.microsoft.com/office/drawing/2014/main" id="{2933B994-1B51-CF8B-6DAA-96B703688B19}"/>
              </a:ext>
            </a:extLst>
          </p:cNvPr>
          <p:cNvSpPr>
            <a:spLocks noGrp="1"/>
          </p:cNvSpPr>
          <p:nvPr>
            <p:ph idx="1"/>
          </p:nvPr>
        </p:nvSpPr>
        <p:spPr/>
        <p:txBody>
          <a:bodyPr>
            <a:normAutofit/>
          </a:bodyPr>
          <a:lstStyle/>
          <a:p>
            <a:pPr marL="457200" lvl="0" indent="-441960" algn="l" rtl="0">
              <a:lnSpc>
                <a:spcPct val="100000"/>
              </a:lnSpc>
              <a:spcBef>
                <a:spcPts val="0"/>
              </a:spcBef>
              <a:spcAft>
                <a:spcPts val="0"/>
              </a:spcAft>
              <a:buClr>
                <a:srgbClr val="002060"/>
              </a:buClr>
              <a:buSzPct val="114285"/>
              <a:buFont typeface="Arial"/>
              <a:buChar char="•"/>
            </a:pPr>
            <a:r>
              <a:rPr lang="en-US" sz="2800">
                <a:solidFill>
                  <a:srgbClr val="002060"/>
                </a:solidFill>
                <a:ea typeface="Trebuchet MS"/>
                <a:cs typeface="Trebuchet MS"/>
                <a:sym typeface="Trebuchet MS"/>
              </a:rPr>
              <a:t>Welcome and introductions</a:t>
            </a:r>
            <a:endParaRPr lang="en-US"/>
          </a:p>
          <a:p>
            <a:pPr marL="457200" lvl="0" indent="-441960" algn="l" rtl="0">
              <a:lnSpc>
                <a:spcPct val="100000"/>
              </a:lnSpc>
              <a:spcBef>
                <a:spcPts val="0"/>
              </a:spcBef>
              <a:spcAft>
                <a:spcPts val="0"/>
              </a:spcAft>
              <a:buClr>
                <a:srgbClr val="002060"/>
              </a:buClr>
              <a:buSzPct val="114285"/>
              <a:buFont typeface="Arial"/>
              <a:buChar char="•"/>
            </a:pPr>
            <a:r>
              <a:rPr lang="en-US" sz="2800">
                <a:solidFill>
                  <a:srgbClr val="002060"/>
                </a:solidFill>
                <a:ea typeface="Trebuchet MS"/>
                <a:cs typeface="Trebuchet MS"/>
                <a:sym typeface="Trebuchet MS"/>
              </a:rPr>
              <a:t>Build rapport</a:t>
            </a:r>
            <a:endParaRPr lang="en-US"/>
          </a:p>
          <a:p>
            <a:pPr marL="457200" lvl="0" indent="-441960" algn="l" rtl="0">
              <a:lnSpc>
                <a:spcPct val="100000"/>
              </a:lnSpc>
              <a:spcBef>
                <a:spcPts val="0"/>
              </a:spcBef>
              <a:spcAft>
                <a:spcPts val="0"/>
              </a:spcAft>
              <a:buClr>
                <a:srgbClr val="002060"/>
              </a:buClr>
              <a:buSzPct val="114285"/>
              <a:buFont typeface="Arial"/>
              <a:buChar char="•"/>
            </a:pPr>
            <a:r>
              <a:rPr lang="en-US" sz="2800">
                <a:solidFill>
                  <a:srgbClr val="002060"/>
                </a:solidFill>
                <a:ea typeface="Trebuchet MS"/>
                <a:cs typeface="Trebuchet MS"/>
                <a:sym typeface="Trebuchet MS"/>
              </a:rPr>
              <a:t>Provide overview of the process and purpose of the meeting</a:t>
            </a:r>
            <a:endParaRPr lang="en-US"/>
          </a:p>
          <a:p>
            <a:pPr marL="1371600" lvl="2" indent="-441960" algn="l" rtl="0">
              <a:lnSpc>
                <a:spcPct val="100000"/>
              </a:lnSpc>
              <a:spcBef>
                <a:spcPts val="0"/>
              </a:spcBef>
              <a:spcAft>
                <a:spcPts val="0"/>
              </a:spcAft>
              <a:buClr>
                <a:srgbClr val="002060"/>
              </a:buClr>
              <a:buSzPct val="133333"/>
              <a:buFont typeface="Arial"/>
              <a:buChar char="•"/>
            </a:pPr>
            <a:r>
              <a:rPr lang="en-US" sz="2400">
                <a:solidFill>
                  <a:srgbClr val="002060"/>
                </a:solidFill>
                <a:ea typeface="Trebuchet MS"/>
                <a:cs typeface="Trebuchet MS"/>
                <a:sym typeface="Trebuchet MS"/>
              </a:rPr>
              <a:t>Explain investigatory process, resolution options/process, appeal rights</a:t>
            </a:r>
            <a:endParaRPr lang="en-US"/>
          </a:p>
          <a:p>
            <a:pPr marL="1371600" lvl="2" indent="-441960" algn="l" rtl="0">
              <a:lnSpc>
                <a:spcPct val="100000"/>
              </a:lnSpc>
              <a:spcBef>
                <a:spcPts val="0"/>
              </a:spcBef>
              <a:spcAft>
                <a:spcPts val="0"/>
              </a:spcAft>
              <a:buClr>
                <a:srgbClr val="002060"/>
              </a:buClr>
              <a:buSzPct val="133333"/>
              <a:buFont typeface="Arial"/>
              <a:buChar char="•"/>
            </a:pPr>
            <a:r>
              <a:rPr lang="en-US" sz="2400">
                <a:solidFill>
                  <a:srgbClr val="002060"/>
                </a:solidFill>
                <a:ea typeface="Trebuchet MS"/>
                <a:cs typeface="Trebuchet MS"/>
                <a:sym typeface="Trebuchet MS"/>
              </a:rPr>
              <a:t>Have written copies of these materials available</a:t>
            </a:r>
            <a:endParaRPr lang="en-US"/>
          </a:p>
          <a:p>
            <a:pPr marL="457200" lvl="0" indent="-441960" algn="l" rtl="0">
              <a:lnSpc>
                <a:spcPct val="100000"/>
              </a:lnSpc>
              <a:spcBef>
                <a:spcPts val="0"/>
              </a:spcBef>
              <a:spcAft>
                <a:spcPts val="0"/>
              </a:spcAft>
              <a:buClr>
                <a:srgbClr val="002060"/>
              </a:buClr>
              <a:buSzPct val="114285"/>
              <a:buFont typeface="Arial"/>
              <a:buChar char="•"/>
            </a:pPr>
            <a:r>
              <a:rPr lang="en-US" sz="2800">
                <a:solidFill>
                  <a:srgbClr val="002060"/>
                </a:solidFill>
                <a:ea typeface="Trebuchet MS"/>
                <a:cs typeface="Trebuchet MS"/>
                <a:sym typeface="Trebuchet MS"/>
              </a:rPr>
              <a:t>Review rights and options specific to interviewee role</a:t>
            </a:r>
            <a:endParaRPr lang="en-US"/>
          </a:p>
          <a:p>
            <a:pPr marL="1371600" lvl="2" indent="-441960" algn="l" rtl="0">
              <a:lnSpc>
                <a:spcPct val="100000"/>
              </a:lnSpc>
              <a:spcBef>
                <a:spcPts val="0"/>
              </a:spcBef>
              <a:spcAft>
                <a:spcPts val="0"/>
              </a:spcAft>
              <a:buClr>
                <a:srgbClr val="002060"/>
              </a:buClr>
              <a:buSzPct val="133333"/>
              <a:buFont typeface="Arial"/>
              <a:buChar char="•"/>
            </a:pPr>
            <a:r>
              <a:rPr lang="en-US" sz="2400">
                <a:solidFill>
                  <a:srgbClr val="002060"/>
                </a:solidFill>
                <a:ea typeface="Trebuchet MS"/>
                <a:cs typeface="Trebuchet MS"/>
                <a:sym typeface="Trebuchet MS"/>
              </a:rPr>
              <a:t>Complainant/respondent rights differ from witness</a:t>
            </a:r>
            <a:endParaRPr lang="en-US"/>
          </a:p>
          <a:p>
            <a:pPr marL="1371600" lvl="2" indent="-441960" algn="l" rtl="0">
              <a:lnSpc>
                <a:spcPct val="100000"/>
              </a:lnSpc>
              <a:spcBef>
                <a:spcPts val="0"/>
              </a:spcBef>
              <a:spcAft>
                <a:spcPts val="0"/>
              </a:spcAft>
              <a:buClr>
                <a:srgbClr val="002060"/>
              </a:buClr>
              <a:buSzPct val="133333"/>
              <a:buFont typeface="Arial"/>
              <a:buChar char="•"/>
            </a:pPr>
            <a:r>
              <a:rPr lang="en-US" sz="2400">
                <a:solidFill>
                  <a:srgbClr val="002060"/>
                </a:solidFill>
                <a:ea typeface="Trebuchet MS"/>
                <a:cs typeface="Trebuchet MS"/>
                <a:sym typeface="Trebuchet MS"/>
              </a:rPr>
              <a:t>Discuss confidential resources, availability of interim measures and supports, other available resources </a:t>
            </a:r>
            <a:endParaRPr lang="en-US">
              <a:highlight>
                <a:srgbClr val="FFFF00"/>
              </a:highlight>
            </a:endParaRPr>
          </a:p>
        </p:txBody>
      </p:sp>
    </p:spTree>
    <p:extLst>
      <p:ext uri="{BB962C8B-B14F-4D97-AF65-F5344CB8AC3E}">
        <p14:creationId xmlns:p14="http://schemas.microsoft.com/office/powerpoint/2010/main" val="155478129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D972952-7C2D-2395-C673-328729D78430}"/>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Set Interview Expectations</a:t>
            </a:r>
          </a:p>
        </p:txBody>
      </p:sp>
      <p:sp>
        <p:nvSpPr>
          <p:cNvPr id="2" name="Content Placeholder 1">
            <a:extLst>
              <a:ext uri="{FF2B5EF4-FFF2-40B4-BE49-F238E27FC236}">
                <a16:creationId xmlns:a16="http://schemas.microsoft.com/office/drawing/2014/main" id="{D7C758F1-C635-A184-B862-F657C8EC9A2D}"/>
              </a:ext>
            </a:extLst>
          </p:cNvPr>
          <p:cNvSpPr>
            <a:spLocks noGrp="1"/>
          </p:cNvSpPr>
          <p:nvPr>
            <p:ph idx="1"/>
          </p:nvPr>
        </p:nvSpPr>
        <p:spPr/>
        <p:txBody>
          <a:bodyPr/>
          <a:lstStyle/>
          <a:p>
            <a:r>
              <a:rPr lang="en-US" dirty="0"/>
              <a:t>Review roles of interview attendees (investigator, notetaker, interviewee, advisor)</a:t>
            </a:r>
          </a:p>
          <a:p>
            <a:r>
              <a:rPr lang="en-US" dirty="0"/>
              <a:t>Discuss process issues (e.g. Does the party intend to cooperate?)</a:t>
            </a:r>
          </a:p>
          <a:p>
            <a:r>
              <a:rPr lang="en-US" dirty="0"/>
              <a:t>Discuss note taking and access to investigatory information</a:t>
            </a:r>
          </a:p>
          <a:p>
            <a:r>
              <a:rPr lang="en-US" dirty="0"/>
              <a:t>Discuss how breaks will be handled, if needed</a:t>
            </a:r>
          </a:p>
        </p:txBody>
      </p:sp>
    </p:spTree>
    <p:extLst>
      <p:ext uri="{BB962C8B-B14F-4D97-AF65-F5344CB8AC3E}">
        <p14:creationId xmlns:p14="http://schemas.microsoft.com/office/powerpoint/2010/main" val="184101733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BD1585-2FEC-4956-9D00-FEB59E45207B}"/>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Goals of Questioning</a:t>
            </a:r>
          </a:p>
        </p:txBody>
      </p:sp>
      <p:sp>
        <p:nvSpPr>
          <p:cNvPr id="2" name="Content Placeholder 1">
            <a:extLst>
              <a:ext uri="{FF2B5EF4-FFF2-40B4-BE49-F238E27FC236}">
                <a16:creationId xmlns:a16="http://schemas.microsoft.com/office/drawing/2014/main" id="{6AC0E218-7D24-4EA8-45B0-6CDB104BB7F1}"/>
              </a:ext>
            </a:extLst>
          </p:cNvPr>
          <p:cNvSpPr>
            <a:spLocks noGrp="1"/>
          </p:cNvSpPr>
          <p:nvPr>
            <p:ph idx="1"/>
          </p:nvPr>
        </p:nvSpPr>
        <p:spPr/>
        <p:txBody>
          <a:bodyPr/>
          <a:lstStyle/>
          <a:p>
            <a:r>
              <a:rPr lang="en-US"/>
              <a:t>Establishing a narrative and timeline of events</a:t>
            </a:r>
          </a:p>
          <a:p>
            <a:endParaRPr lang="en-US"/>
          </a:p>
          <a:p>
            <a:r>
              <a:rPr lang="en-US"/>
              <a:t>Clarify conflicting information</a:t>
            </a:r>
          </a:p>
          <a:p>
            <a:endParaRPr lang="en-US"/>
          </a:p>
          <a:p>
            <a:r>
              <a:rPr lang="en-US"/>
              <a:t>Understand how each involved party perceived the events</a:t>
            </a:r>
          </a:p>
        </p:txBody>
      </p:sp>
    </p:spTree>
    <p:extLst>
      <p:ext uri="{BB962C8B-B14F-4D97-AF65-F5344CB8AC3E}">
        <p14:creationId xmlns:p14="http://schemas.microsoft.com/office/powerpoint/2010/main" val="52836892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AAACF75-EED7-A9B3-EA61-D7A1B63598CE}"/>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Tips for Questioning </a:t>
            </a:r>
          </a:p>
        </p:txBody>
      </p:sp>
      <p:sp>
        <p:nvSpPr>
          <p:cNvPr id="2" name="Content Placeholder 1">
            <a:extLst>
              <a:ext uri="{FF2B5EF4-FFF2-40B4-BE49-F238E27FC236}">
                <a16:creationId xmlns:a16="http://schemas.microsoft.com/office/drawing/2014/main" id="{F22A1A2F-F81D-9BB0-613F-543B9EB1B1FF}"/>
              </a:ext>
            </a:extLst>
          </p:cNvPr>
          <p:cNvSpPr>
            <a:spLocks noGrp="1"/>
          </p:cNvSpPr>
          <p:nvPr>
            <p:ph idx="1"/>
          </p:nvPr>
        </p:nvSpPr>
        <p:spPr/>
        <p:txBody>
          <a:bodyPr>
            <a:normAutofit/>
          </a:bodyPr>
          <a:lstStyle/>
          <a:p>
            <a:r>
              <a:rPr lang="en-US"/>
              <a:t>Ask open-ended questions</a:t>
            </a:r>
          </a:p>
          <a:p>
            <a:r>
              <a:rPr lang="en-US"/>
              <a:t>Listen more than speaking, and be comfortable with silence</a:t>
            </a:r>
          </a:p>
          <a:p>
            <a:r>
              <a:rPr lang="en-US"/>
              <a:t>Allow time for people to answer questions</a:t>
            </a:r>
          </a:p>
          <a:p>
            <a:r>
              <a:rPr lang="en-US"/>
              <a:t>Use an appropriate tone</a:t>
            </a:r>
          </a:p>
          <a:p>
            <a:r>
              <a:rPr lang="en-US"/>
              <a:t>Identify conflicting information</a:t>
            </a:r>
          </a:p>
          <a:p>
            <a:r>
              <a:rPr lang="en-US"/>
              <a:t>Ask for clarification</a:t>
            </a:r>
          </a:p>
          <a:p>
            <a:r>
              <a:rPr lang="en-US"/>
              <a:t>Ask questions that reveal attitude and belief</a:t>
            </a:r>
          </a:p>
          <a:p>
            <a:r>
              <a:rPr lang="en-US"/>
              <a:t>Keep it simple</a:t>
            </a:r>
          </a:p>
        </p:txBody>
      </p:sp>
    </p:spTree>
    <p:extLst>
      <p:ext uri="{BB962C8B-B14F-4D97-AF65-F5344CB8AC3E}">
        <p14:creationId xmlns:p14="http://schemas.microsoft.com/office/powerpoint/2010/main" val="246104963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62B6ABD-6C86-056A-2750-CCB1037C10BE}"/>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Determine What to Ask</a:t>
            </a:r>
          </a:p>
        </p:txBody>
      </p:sp>
      <p:sp>
        <p:nvSpPr>
          <p:cNvPr id="2" name="Content Placeholder 1">
            <a:extLst>
              <a:ext uri="{FF2B5EF4-FFF2-40B4-BE49-F238E27FC236}">
                <a16:creationId xmlns:a16="http://schemas.microsoft.com/office/drawing/2014/main" id="{88104086-6E7B-7C6C-C01A-6B2E7A6D83BD}"/>
              </a:ext>
            </a:extLst>
          </p:cNvPr>
          <p:cNvSpPr>
            <a:spLocks noGrp="1"/>
          </p:cNvSpPr>
          <p:nvPr>
            <p:ph idx="1"/>
          </p:nvPr>
        </p:nvSpPr>
        <p:spPr>
          <a:xfrm>
            <a:off x="609600" y="1600201"/>
            <a:ext cx="10972800" cy="4567844"/>
          </a:xfrm>
        </p:spPr>
        <p:txBody>
          <a:bodyPr>
            <a:normAutofit fontScale="85000" lnSpcReduction="20000"/>
          </a:bodyPr>
          <a:lstStyle/>
          <a:p>
            <a:pPr>
              <a:buFont typeface="Wingdings" panose="05000000000000000000" pitchFamily="2" charset="2"/>
              <a:buChar char="§"/>
            </a:pPr>
            <a:r>
              <a:rPr lang="en-US"/>
              <a:t>Ask yourself:</a:t>
            </a:r>
          </a:p>
          <a:p>
            <a:pPr lvl="1"/>
            <a:r>
              <a:rPr lang="en-US"/>
              <a:t>What information do I need to gather?</a:t>
            </a:r>
          </a:p>
          <a:p>
            <a:pPr lvl="1"/>
            <a:r>
              <a:rPr lang="en-US"/>
              <a:t>Do I need to know more about the information?</a:t>
            </a:r>
          </a:p>
          <a:p>
            <a:pPr lvl="1"/>
            <a:r>
              <a:rPr lang="en-US"/>
              <a:t>Will an answer to my question help me to understand what happened?</a:t>
            </a:r>
          </a:p>
          <a:p>
            <a:pPr lvl="1"/>
            <a:r>
              <a:rPr lang="en-US"/>
              <a:t>Will getting an answer to this question inform the decision?</a:t>
            </a:r>
          </a:p>
          <a:p>
            <a:pPr lvl="1"/>
            <a:r>
              <a:rPr lang="en-US"/>
              <a:t>What facts may be in dispute?</a:t>
            </a:r>
          </a:p>
          <a:p>
            <a:endParaRPr lang="en-US"/>
          </a:p>
          <a:p>
            <a:pPr>
              <a:buFont typeface="Wingdings" panose="05000000000000000000" pitchFamily="2" charset="2"/>
              <a:buChar char="§"/>
            </a:pPr>
            <a:r>
              <a:rPr lang="en-US"/>
              <a:t>In framing the questions, be sensitive to the emotional states of both complainant and respondent, as well as other parties involved</a:t>
            </a:r>
          </a:p>
          <a:p>
            <a:pPr>
              <a:buFont typeface="Wingdings" panose="05000000000000000000" pitchFamily="2" charset="2"/>
              <a:buChar char="§"/>
            </a:pPr>
            <a:endParaRPr lang="en-US"/>
          </a:p>
          <a:p>
            <a:pPr>
              <a:buFont typeface="Wingdings" panose="05000000000000000000" pitchFamily="2" charset="2"/>
              <a:buChar char="§"/>
            </a:pPr>
            <a:r>
              <a:rPr lang="en-US"/>
              <a:t>Do not make assumptions about complainant’s fragility or vulnerability</a:t>
            </a:r>
          </a:p>
          <a:p>
            <a:pPr>
              <a:buFont typeface="Wingdings" panose="05000000000000000000" pitchFamily="2" charset="2"/>
              <a:buChar char="§"/>
            </a:pPr>
            <a:endParaRPr lang="en-US"/>
          </a:p>
          <a:p>
            <a:pPr>
              <a:buFont typeface="Wingdings" panose="05000000000000000000" pitchFamily="2" charset="2"/>
              <a:buChar char="§"/>
            </a:pPr>
            <a:r>
              <a:rPr lang="en-US"/>
              <a:t>Important/relevant questions should always be asked</a:t>
            </a:r>
          </a:p>
        </p:txBody>
      </p:sp>
    </p:spTree>
    <p:extLst>
      <p:ext uri="{BB962C8B-B14F-4D97-AF65-F5344CB8AC3E}">
        <p14:creationId xmlns:p14="http://schemas.microsoft.com/office/powerpoint/2010/main" val="254700838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27FED1-68B8-0182-5764-5E519903E10D}"/>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Types of Questions</a:t>
            </a:r>
          </a:p>
        </p:txBody>
      </p:sp>
      <p:sp>
        <p:nvSpPr>
          <p:cNvPr id="2" name="Content Placeholder 1">
            <a:extLst>
              <a:ext uri="{FF2B5EF4-FFF2-40B4-BE49-F238E27FC236}">
                <a16:creationId xmlns:a16="http://schemas.microsoft.com/office/drawing/2014/main" id="{23435601-BC9C-E9AD-E5E7-1135F1DCEFE7}"/>
              </a:ext>
            </a:extLst>
          </p:cNvPr>
          <p:cNvSpPr>
            <a:spLocks noGrp="1"/>
          </p:cNvSpPr>
          <p:nvPr>
            <p:ph idx="1"/>
          </p:nvPr>
        </p:nvSpPr>
        <p:spPr/>
        <p:txBody>
          <a:bodyPr>
            <a:normAutofit fontScale="92500" lnSpcReduction="20000"/>
          </a:bodyPr>
          <a:lstStyle/>
          <a:p>
            <a:r>
              <a:rPr lang="en-US" b="1"/>
              <a:t>“What” </a:t>
            </a:r>
            <a:r>
              <a:rPr lang="en-US"/>
              <a:t>questions ask for facts and details</a:t>
            </a:r>
          </a:p>
          <a:p>
            <a:r>
              <a:rPr lang="en-US" b="1"/>
              <a:t>“How” </a:t>
            </a:r>
            <a:r>
              <a:rPr lang="en-US"/>
              <a:t>questions ask about the process, sequence of events, or focus on emotions</a:t>
            </a:r>
          </a:p>
          <a:p>
            <a:r>
              <a:rPr lang="en-US" b="1"/>
              <a:t>“Who/When/Where” </a:t>
            </a:r>
            <a:r>
              <a:rPr lang="en-US"/>
              <a:t>questions ask for the specifics of the situation </a:t>
            </a:r>
          </a:p>
          <a:p>
            <a:pPr marL="0" indent="0">
              <a:buNone/>
            </a:pPr>
            <a:endParaRPr lang="en-US"/>
          </a:p>
          <a:p>
            <a:pPr marL="0" indent="0">
              <a:buNone/>
            </a:pPr>
            <a:r>
              <a:rPr lang="en-US"/>
              <a:t>Avoid:</a:t>
            </a:r>
          </a:p>
          <a:p>
            <a:pPr>
              <a:buFont typeface="Wingdings" panose="05000000000000000000" pitchFamily="2" charset="2"/>
              <a:buChar char="§"/>
            </a:pPr>
            <a:r>
              <a:rPr lang="en-US"/>
              <a:t>“Why” questions that could be perceived as judgmental</a:t>
            </a:r>
          </a:p>
          <a:p>
            <a:pPr>
              <a:buFont typeface="Wingdings" panose="05000000000000000000" pitchFamily="2" charset="2"/>
              <a:buChar char="§"/>
            </a:pPr>
            <a:r>
              <a:rPr lang="en-US"/>
              <a:t>Questions that imply judgment</a:t>
            </a:r>
          </a:p>
          <a:p>
            <a:pPr>
              <a:buFont typeface="Wingdings" panose="05000000000000000000" pitchFamily="2" charset="2"/>
              <a:buChar char="§"/>
            </a:pPr>
            <a:r>
              <a:rPr lang="en-US"/>
              <a:t>Leading Questions</a:t>
            </a:r>
          </a:p>
          <a:p>
            <a:pPr>
              <a:buFont typeface="Wingdings" panose="05000000000000000000" pitchFamily="2" charset="2"/>
              <a:buChar char="§"/>
            </a:pPr>
            <a:r>
              <a:rPr lang="en-US"/>
              <a:t>Multiple choice questions</a:t>
            </a:r>
          </a:p>
          <a:p>
            <a:pPr>
              <a:buFont typeface="Wingdings" panose="05000000000000000000" pitchFamily="2" charset="2"/>
              <a:buChar char="§"/>
            </a:pPr>
            <a:r>
              <a:rPr lang="en-US"/>
              <a:t>Asking more than one question at one time</a:t>
            </a:r>
          </a:p>
          <a:p>
            <a:endParaRPr lang="en-US"/>
          </a:p>
        </p:txBody>
      </p:sp>
    </p:spTree>
    <p:extLst>
      <p:ext uri="{BB962C8B-B14F-4D97-AF65-F5344CB8AC3E}">
        <p14:creationId xmlns:p14="http://schemas.microsoft.com/office/powerpoint/2010/main" val="4215377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Notice of Non-Discrimination</a:t>
            </a:r>
          </a:p>
        </p:txBody>
      </p:sp>
      <p:sp>
        <p:nvSpPr>
          <p:cNvPr id="2" name="Content Placeholder 1"/>
          <p:cNvSpPr>
            <a:spLocks noGrp="1"/>
          </p:cNvSpPr>
          <p:nvPr>
            <p:ph idx="1"/>
          </p:nvPr>
        </p:nvSpPr>
        <p:spPr/>
        <p:txBody>
          <a:bodyPr>
            <a:normAutofit/>
          </a:bodyPr>
          <a:lstStyle/>
          <a:p>
            <a:r>
              <a:rPr lang="en-US"/>
              <a:t>Each college and university must notify applicants for admission and employment, students, employees and all unions holding collective bargaining agreements with the college and university that the college or university does not discriminate on the basis of sex in the education program or activity that it operates, and that it is required by Title IX not to discriminate in such a manner.  Inquiries about the application of Title IX may be referred to the Title IX Coordinator and/or the United States Department of Education.  </a:t>
            </a:r>
          </a:p>
        </p:txBody>
      </p:sp>
    </p:spTree>
    <p:extLst>
      <p:ext uri="{BB962C8B-B14F-4D97-AF65-F5344CB8AC3E}">
        <p14:creationId xmlns:p14="http://schemas.microsoft.com/office/powerpoint/2010/main" val="310886366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6BF821E-3509-853E-1FF9-F00AE44B713A}"/>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Examples of Leading Questions</a:t>
            </a:r>
          </a:p>
        </p:txBody>
      </p:sp>
      <p:sp>
        <p:nvSpPr>
          <p:cNvPr id="2" name="Content Placeholder 1">
            <a:extLst>
              <a:ext uri="{FF2B5EF4-FFF2-40B4-BE49-F238E27FC236}">
                <a16:creationId xmlns:a16="http://schemas.microsoft.com/office/drawing/2014/main" id="{1D865D60-27F0-04B9-93C5-4C4D5E8BF0DC}"/>
              </a:ext>
            </a:extLst>
          </p:cNvPr>
          <p:cNvSpPr>
            <a:spLocks noGrp="1"/>
          </p:cNvSpPr>
          <p:nvPr>
            <p:ph idx="1"/>
          </p:nvPr>
        </p:nvSpPr>
        <p:spPr/>
        <p:txBody>
          <a:bodyPr>
            <a:noAutofit/>
          </a:bodyPr>
          <a:lstStyle/>
          <a:p>
            <a:r>
              <a:rPr lang="en-US"/>
              <a:t>Q1: </a:t>
            </a:r>
            <a:r>
              <a:rPr lang="en-US" i="1"/>
              <a:t>Were you feeling stressed when you told your roommate what happened?</a:t>
            </a:r>
          </a:p>
          <a:p>
            <a:pPr marL="0" indent="0">
              <a:buNone/>
            </a:pPr>
            <a:r>
              <a:rPr lang="en-US"/>
              <a:t>	</a:t>
            </a:r>
          </a:p>
          <a:p>
            <a:r>
              <a:rPr lang="en-US"/>
              <a:t>Q2: </a:t>
            </a:r>
            <a:r>
              <a:rPr lang="en-US" i="1"/>
              <a:t>Were you drunk after having 7 drinks?</a:t>
            </a:r>
          </a:p>
          <a:p>
            <a:pPr marL="457200" lvl="1" indent="0">
              <a:buNone/>
            </a:pPr>
            <a:r>
              <a:rPr lang="en-US" sz="2800"/>
              <a:t>	</a:t>
            </a:r>
          </a:p>
          <a:p>
            <a:r>
              <a:rPr lang="en-US"/>
              <a:t>Q3: </a:t>
            </a:r>
            <a:r>
              <a:rPr lang="en-US" i="1"/>
              <a:t>Were you worried after the complainant left your room?</a:t>
            </a:r>
          </a:p>
          <a:p>
            <a:endParaRPr lang="en-US"/>
          </a:p>
          <a:p>
            <a:pPr marL="0" indent="0">
              <a:buNone/>
            </a:pPr>
            <a:r>
              <a:rPr lang="en-US"/>
              <a:t>How can we ask these questions differently?</a:t>
            </a:r>
          </a:p>
        </p:txBody>
      </p:sp>
    </p:spTree>
    <p:extLst>
      <p:ext uri="{BB962C8B-B14F-4D97-AF65-F5344CB8AC3E}">
        <p14:creationId xmlns:p14="http://schemas.microsoft.com/office/powerpoint/2010/main" val="58862953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F5CB62-CEB6-E7CD-57ED-B87B322B7EE9}"/>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Questions to Help Gain Clarification</a:t>
            </a:r>
          </a:p>
        </p:txBody>
      </p:sp>
      <p:sp>
        <p:nvSpPr>
          <p:cNvPr id="2" name="Content Placeholder 1">
            <a:extLst>
              <a:ext uri="{FF2B5EF4-FFF2-40B4-BE49-F238E27FC236}">
                <a16:creationId xmlns:a16="http://schemas.microsoft.com/office/drawing/2014/main" id="{8286DF58-6C1F-F0A2-959E-FDD472BEB42F}"/>
              </a:ext>
            </a:extLst>
          </p:cNvPr>
          <p:cNvSpPr>
            <a:spLocks noGrp="1"/>
          </p:cNvSpPr>
          <p:nvPr>
            <p:ph idx="1"/>
          </p:nvPr>
        </p:nvSpPr>
        <p:spPr/>
        <p:txBody>
          <a:bodyPr/>
          <a:lstStyle/>
          <a:p>
            <a:r>
              <a:rPr lang="en-US"/>
              <a:t>Would you be willing to tell me more about…?</a:t>
            </a:r>
          </a:p>
          <a:p>
            <a:r>
              <a:rPr lang="en-US"/>
              <a:t>How did you feel about…?</a:t>
            </a:r>
          </a:p>
          <a:p>
            <a:r>
              <a:rPr lang="en-US"/>
              <a:t>What did you do after…? What happened then?</a:t>
            </a:r>
          </a:p>
          <a:p>
            <a:r>
              <a:rPr lang="en-US"/>
              <a:t>What did you mean when you said …?</a:t>
            </a:r>
          </a:p>
          <a:p>
            <a:r>
              <a:rPr lang="en-US"/>
              <a:t>What was your reaction to …?</a:t>
            </a:r>
          </a:p>
          <a:p>
            <a:r>
              <a:rPr lang="en-US"/>
              <a:t>How did you become involved in …?</a:t>
            </a:r>
          </a:p>
          <a:p>
            <a:r>
              <a:rPr lang="en-US"/>
              <a:t>What is your understanding of…? </a:t>
            </a:r>
          </a:p>
          <a:p>
            <a:endParaRPr lang="en-US"/>
          </a:p>
        </p:txBody>
      </p:sp>
    </p:spTree>
    <p:extLst>
      <p:ext uri="{BB962C8B-B14F-4D97-AF65-F5344CB8AC3E}">
        <p14:creationId xmlns:p14="http://schemas.microsoft.com/office/powerpoint/2010/main" val="221255027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1437EF-D325-46FE-761A-4DBCE6ABEF88}"/>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Additional Questioning Tips</a:t>
            </a:r>
          </a:p>
        </p:txBody>
      </p:sp>
      <p:sp>
        <p:nvSpPr>
          <p:cNvPr id="2" name="Content Placeholder 1">
            <a:extLst>
              <a:ext uri="{FF2B5EF4-FFF2-40B4-BE49-F238E27FC236}">
                <a16:creationId xmlns:a16="http://schemas.microsoft.com/office/drawing/2014/main" id="{BAFA7908-D2D3-1CB8-834F-8FF3C738C1E3}"/>
              </a:ext>
            </a:extLst>
          </p:cNvPr>
          <p:cNvSpPr>
            <a:spLocks noGrp="1"/>
          </p:cNvSpPr>
          <p:nvPr>
            <p:ph idx="1"/>
          </p:nvPr>
        </p:nvSpPr>
        <p:spPr/>
        <p:txBody>
          <a:bodyPr>
            <a:normAutofit/>
          </a:bodyPr>
          <a:lstStyle/>
          <a:p>
            <a:r>
              <a:rPr lang="en-US"/>
              <a:t>Ask them to physically demonstrate what happened as appropriate</a:t>
            </a:r>
          </a:p>
          <a:p>
            <a:r>
              <a:rPr lang="en-US"/>
              <a:t>Ask them to draw maps, diagrams, room layout, floorplan, </a:t>
            </a:r>
            <a:r>
              <a:rPr lang="en-US" err="1"/>
              <a:t>etc</a:t>
            </a:r>
            <a:endParaRPr lang="en-US"/>
          </a:p>
          <a:p>
            <a:r>
              <a:rPr lang="en-US"/>
              <a:t>Ask them if they have documents or other evidence that they discuss, and ask them if they would be willing to share</a:t>
            </a:r>
          </a:p>
          <a:p>
            <a:r>
              <a:rPr lang="en-US"/>
              <a:t>Avoid interrupting</a:t>
            </a:r>
          </a:p>
          <a:p>
            <a:r>
              <a:rPr lang="en-US"/>
              <a:t>Observe body language</a:t>
            </a:r>
          </a:p>
          <a:p>
            <a:r>
              <a:rPr lang="en-US"/>
              <a:t>Consider cultural differences</a:t>
            </a:r>
          </a:p>
        </p:txBody>
      </p:sp>
    </p:spTree>
    <p:extLst>
      <p:ext uri="{BB962C8B-B14F-4D97-AF65-F5344CB8AC3E}">
        <p14:creationId xmlns:p14="http://schemas.microsoft.com/office/powerpoint/2010/main" val="212973339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6C0C56B-D13A-07DF-BB7B-949EC9F04335}"/>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Complainant Investigatory Interview</a:t>
            </a:r>
          </a:p>
        </p:txBody>
      </p:sp>
      <p:sp>
        <p:nvSpPr>
          <p:cNvPr id="2" name="Content Placeholder 1">
            <a:extLst>
              <a:ext uri="{FF2B5EF4-FFF2-40B4-BE49-F238E27FC236}">
                <a16:creationId xmlns:a16="http://schemas.microsoft.com/office/drawing/2014/main" id="{BF0EDC68-609B-B834-E002-C72D16301468}"/>
              </a:ext>
            </a:extLst>
          </p:cNvPr>
          <p:cNvSpPr>
            <a:spLocks noGrp="1"/>
          </p:cNvSpPr>
          <p:nvPr>
            <p:ph idx="1"/>
          </p:nvPr>
        </p:nvSpPr>
        <p:spPr/>
        <p:txBody>
          <a:bodyPr/>
          <a:lstStyle/>
          <a:p>
            <a:pPr marL="457200" lvl="0" indent="-444500" algn="l" rtl="0">
              <a:lnSpc>
                <a:spcPct val="100000"/>
              </a:lnSpc>
              <a:spcBef>
                <a:spcPts val="0"/>
              </a:spcBef>
              <a:spcAft>
                <a:spcPts val="0"/>
              </a:spcAft>
              <a:buClr>
                <a:srgbClr val="002060"/>
              </a:buClr>
              <a:buSzPts val="3000"/>
              <a:buFont typeface="Arial"/>
              <a:buChar char="•"/>
            </a:pPr>
            <a:r>
              <a:rPr lang="en-US" sz="2600">
                <a:solidFill>
                  <a:srgbClr val="002060"/>
                </a:solidFill>
                <a:ea typeface="Trebuchet MS"/>
                <a:cs typeface="Trebuchet MS"/>
                <a:sym typeface="Trebuchet MS"/>
              </a:rPr>
              <a:t>Minimize the number of interviews and interviewers</a:t>
            </a:r>
            <a:endParaRPr lang="en-US" sz="1600"/>
          </a:p>
          <a:p>
            <a:pPr marL="1371600" lvl="2" indent="-444500" algn="l" rtl="0">
              <a:lnSpc>
                <a:spcPct val="100000"/>
              </a:lnSpc>
              <a:spcBef>
                <a:spcPts val="0"/>
              </a:spcBef>
              <a:spcAft>
                <a:spcPts val="0"/>
              </a:spcAft>
              <a:buClr>
                <a:srgbClr val="002060"/>
              </a:buClr>
              <a:buSzPts val="3000"/>
              <a:buFont typeface="Arial"/>
              <a:buChar char="•"/>
            </a:pPr>
            <a:r>
              <a:rPr lang="en-US" sz="2200">
                <a:solidFill>
                  <a:srgbClr val="002060"/>
                </a:solidFill>
                <a:ea typeface="Trebuchet MS"/>
                <a:cs typeface="Trebuchet MS"/>
                <a:sym typeface="Trebuchet MS"/>
              </a:rPr>
              <a:t>Could be retraumatizing to have to retell story multiple times</a:t>
            </a:r>
          </a:p>
          <a:p>
            <a:pPr marL="1371600" lvl="2" indent="-444500" algn="l" rtl="0">
              <a:lnSpc>
                <a:spcPct val="100000"/>
              </a:lnSpc>
              <a:spcBef>
                <a:spcPts val="0"/>
              </a:spcBef>
              <a:spcAft>
                <a:spcPts val="0"/>
              </a:spcAft>
              <a:buClr>
                <a:srgbClr val="002060"/>
              </a:buClr>
              <a:buSzPts val="3000"/>
              <a:buFont typeface="Arial"/>
              <a:buChar char="•"/>
            </a:pPr>
            <a:endParaRPr lang="en-US" sz="1200"/>
          </a:p>
          <a:p>
            <a:pPr marL="457200" lvl="0" indent="-444500" algn="l" rtl="0">
              <a:lnSpc>
                <a:spcPct val="100000"/>
              </a:lnSpc>
              <a:spcBef>
                <a:spcPts val="0"/>
              </a:spcBef>
              <a:spcAft>
                <a:spcPts val="0"/>
              </a:spcAft>
              <a:buClr>
                <a:srgbClr val="002060"/>
              </a:buClr>
              <a:buSzPts val="3000"/>
              <a:buFont typeface="Arial"/>
              <a:buChar char="•"/>
            </a:pPr>
            <a:r>
              <a:rPr lang="en-US" sz="2600">
                <a:solidFill>
                  <a:srgbClr val="002060"/>
                </a:solidFill>
                <a:ea typeface="Trebuchet MS"/>
                <a:cs typeface="Trebuchet MS"/>
                <a:sym typeface="Trebuchet MS"/>
              </a:rPr>
              <a:t>Ask questions that speak to sensory elements of incident that may help with recalling details</a:t>
            </a:r>
            <a:endParaRPr lang="en-US" sz="1600"/>
          </a:p>
          <a:p>
            <a:pPr marL="1371600" lvl="2" indent="-444500" algn="l" rtl="0">
              <a:lnSpc>
                <a:spcPct val="100000"/>
              </a:lnSpc>
              <a:spcBef>
                <a:spcPts val="0"/>
              </a:spcBef>
              <a:spcAft>
                <a:spcPts val="0"/>
              </a:spcAft>
              <a:buClr>
                <a:srgbClr val="002060"/>
              </a:buClr>
              <a:buSzPts val="3000"/>
              <a:buFont typeface="Arial"/>
              <a:buChar char="•"/>
            </a:pPr>
            <a:r>
              <a:rPr lang="en-US" sz="2200">
                <a:solidFill>
                  <a:srgbClr val="002060"/>
                </a:solidFill>
                <a:ea typeface="Trebuchet MS"/>
                <a:cs typeface="Trebuchet MS"/>
                <a:sym typeface="Trebuchet MS"/>
              </a:rPr>
              <a:t>Sight, smell, taste, texture, sound, etc.</a:t>
            </a:r>
          </a:p>
          <a:p>
            <a:pPr marL="1371600" lvl="2" indent="-444500" algn="l" rtl="0">
              <a:lnSpc>
                <a:spcPct val="100000"/>
              </a:lnSpc>
              <a:spcBef>
                <a:spcPts val="0"/>
              </a:spcBef>
              <a:spcAft>
                <a:spcPts val="0"/>
              </a:spcAft>
              <a:buClr>
                <a:srgbClr val="002060"/>
              </a:buClr>
              <a:buSzPts val="3000"/>
              <a:buFont typeface="Arial"/>
              <a:buChar char="•"/>
            </a:pPr>
            <a:endParaRPr lang="en-US" sz="1200"/>
          </a:p>
          <a:p>
            <a:pPr marL="457200" lvl="0" indent="-444500" algn="l" rtl="0">
              <a:lnSpc>
                <a:spcPct val="100000"/>
              </a:lnSpc>
              <a:spcBef>
                <a:spcPts val="0"/>
              </a:spcBef>
              <a:spcAft>
                <a:spcPts val="0"/>
              </a:spcAft>
              <a:buClr>
                <a:srgbClr val="002060"/>
              </a:buClr>
              <a:buSzPts val="3000"/>
              <a:buFont typeface="Arial"/>
              <a:buChar char="•"/>
            </a:pPr>
            <a:r>
              <a:rPr lang="en-US" sz="2600">
                <a:solidFill>
                  <a:srgbClr val="002060"/>
                </a:solidFill>
                <a:ea typeface="Trebuchet MS"/>
                <a:cs typeface="Trebuchet MS"/>
                <a:sym typeface="Trebuchet MS"/>
              </a:rPr>
              <a:t>Ask questions that speak to emotional elements of incident that may generate recall of details</a:t>
            </a:r>
          </a:p>
          <a:p>
            <a:pPr marL="457200" lvl="0" indent="-444500" algn="l" rtl="0">
              <a:lnSpc>
                <a:spcPct val="100000"/>
              </a:lnSpc>
              <a:spcBef>
                <a:spcPts val="0"/>
              </a:spcBef>
              <a:spcAft>
                <a:spcPts val="0"/>
              </a:spcAft>
              <a:buClr>
                <a:srgbClr val="002060"/>
              </a:buClr>
              <a:buSzPts val="3000"/>
              <a:buFont typeface="Arial"/>
              <a:buChar char="•"/>
            </a:pPr>
            <a:endParaRPr lang="en-US" sz="1600">
              <a:sym typeface="Trebuchet MS"/>
            </a:endParaRPr>
          </a:p>
          <a:p>
            <a:pPr marL="457200" lvl="0" indent="-444500" algn="l" rtl="0">
              <a:lnSpc>
                <a:spcPct val="100000"/>
              </a:lnSpc>
              <a:spcBef>
                <a:spcPts val="0"/>
              </a:spcBef>
              <a:spcAft>
                <a:spcPts val="0"/>
              </a:spcAft>
              <a:buClr>
                <a:srgbClr val="002060"/>
              </a:buClr>
              <a:buSzPts val="3000"/>
              <a:buFont typeface="Arial"/>
              <a:buChar char="•"/>
            </a:pPr>
            <a:r>
              <a:rPr lang="en-US" sz="2600">
                <a:solidFill>
                  <a:srgbClr val="002060"/>
                </a:solidFill>
                <a:ea typeface="Trebuchet MS"/>
                <a:cs typeface="Trebuchet MS"/>
                <a:sym typeface="Trebuchet MS"/>
              </a:rPr>
              <a:t>Allow complainant to express their feelings</a:t>
            </a:r>
            <a:endParaRPr lang="en-US" sz="2600"/>
          </a:p>
        </p:txBody>
      </p:sp>
    </p:spTree>
    <p:extLst>
      <p:ext uri="{BB962C8B-B14F-4D97-AF65-F5344CB8AC3E}">
        <p14:creationId xmlns:p14="http://schemas.microsoft.com/office/powerpoint/2010/main" val="30774188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68A5E2-F8D3-3FAE-9A37-49ABB821FD6E}"/>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Respondent Initial Meeting</a:t>
            </a:r>
          </a:p>
        </p:txBody>
      </p:sp>
      <p:sp>
        <p:nvSpPr>
          <p:cNvPr id="2" name="Content Placeholder 1">
            <a:extLst>
              <a:ext uri="{FF2B5EF4-FFF2-40B4-BE49-F238E27FC236}">
                <a16:creationId xmlns:a16="http://schemas.microsoft.com/office/drawing/2014/main" id="{A210C4DC-9E70-A04A-0578-E89B784C33F0}"/>
              </a:ext>
            </a:extLst>
          </p:cNvPr>
          <p:cNvSpPr>
            <a:spLocks noGrp="1"/>
          </p:cNvSpPr>
          <p:nvPr>
            <p:ph idx="1"/>
          </p:nvPr>
        </p:nvSpPr>
        <p:spPr/>
        <p:txBody>
          <a:bodyPr>
            <a:normAutofit fontScale="92500" lnSpcReduction="10000"/>
          </a:bodyPr>
          <a:lstStyle/>
          <a:p>
            <a:pPr marL="457200" lvl="0" indent="-441960" algn="l" rtl="0">
              <a:lnSpc>
                <a:spcPct val="100000"/>
              </a:lnSpc>
              <a:spcBef>
                <a:spcPts val="0"/>
              </a:spcBef>
              <a:spcAft>
                <a:spcPts val="0"/>
              </a:spcAft>
              <a:buClr>
                <a:srgbClr val="002060"/>
              </a:buClr>
              <a:buSzPct val="114285"/>
              <a:buFont typeface="Arial"/>
              <a:buChar char="•"/>
            </a:pPr>
            <a:r>
              <a:rPr lang="en-US" sz="2800">
                <a:solidFill>
                  <a:srgbClr val="002060"/>
                </a:solidFill>
                <a:ea typeface="Trebuchet MS"/>
                <a:cs typeface="Trebuchet MS"/>
                <a:sym typeface="Trebuchet MS"/>
              </a:rPr>
              <a:t>Welcome and introductions</a:t>
            </a:r>
            <a:endParaRPr lang="en-US"/>
          </a:p>
          <a:p>
            <a:pPr marL="457200" lvl="0" indent="-441960" algn="l" rtl="0">
              <a:lnSpc>
                <a:spcPct val="100000"/>
              </a:lnSpc>
              <a:spcBef>
                <a:spcPts val="0"/>
              </a:spcBef>
              <a:spcAft>
                <a:spcPts val="0"/>
              </a:spcAft>
              <a:buClr>
                <a:srgbClr val="002060"/>
              </a:buClr>
              <a:buSzPct val="114285"/>
              <a:buFont typeface="Arial"/>
              <a:buChar char="•"/>
            </a:pPr>
            <a:r>
              <a:rPr lang="en-US" sz="2800">
                <a:solidFill>
                  <a:srgbClr val="002060"/>
                </a:solidFill>
                <a:ea typeface="Trebuchet MS"/>
                <a:cs typeface="Trebuchet MS"/>
                <a:sym typeface="Trebuchet MS"/>
              </a:rPr>
              <a:t>Review purpose of the initial meeting</a:t>
            </a:r>
            <a:endParaRPr lang="en-US" sz="2200">
              <a:sym typeface="Trebuchet MS"/>
            </a:endParaRPr>
          </a:p>
          <a:p>
            <a:pPr marL="457200" indent="-441960">
              <a:spcBef>
                <a:spcPts val="0"/>
              </a:spcBef>
              <a:buClr>
                <a:srgbClr val="002060"/>
              </a:buClr>
              <a:buSzPct val="114285"/>
              <a:buFont typeface="Arial"/>
              <a:buChar char="•"/>
            </a:pPr>
            <a:r>
              <a:rPr lang="en-US">
                <a:solidFill>
                  <a:srgbClr val="002060"/>
                </a:solidFill>
                <a:ea typeface="Trebuchet MS"/>
                <a:cs typeface="Trebuchet MS"/>
                <a:sym typeface="Trebuchet MS"/>
              </a:rPr>
              <a:t>Discuss the 1B.3 Policy and 1B.3.1 Procedure</a:t>
            </a:r>
          </a:p>
          <a:p>
            <a:pPr marL="457200" lvl="0" indent="-441960" algn="l" rtl="0">
              <a:lnSpc>
                <a:spcPct val="100000"/>
              </a:lnSpc>
              <a:spcBef>
                <a:spcPts val="0"/>
              </a:spcBef>
              <a:spcAft>
                <a:spcPts val="0"/>
              </a:spcAft>
              <a:buClr>
                <a:srgbClr val="002060"/>
              </a:buClr>
              <a:buSzPct val="114285"/>
              <a:buFont typeface="Arial"/>
              <a:buChar char="•"/>
            </a:pPr>
            <a:r>
              <a:rPr lang="en-US">
                <a:solidFill>
                  <a:srgbClr val="002060"/>
                </a:solidFill>
                <a:ea typeface="Trebuchet MS"/>
                <a:cs typeface="Trebuchet MS"/>
                <a:sym typeface="Trebuchet MS"/>
              </a:rPr>
              <a:t>Explain the process, resolution options, appeal rights, etc.</a:t>
            </a:r>
          </a:p>
          <a:p>
            <a:pPr marL="457200" indent="-441960">
              <a:spcBef>
                <a:spcPts val="0"/>
              </a:spcBef>
              <a:buClr>
                <a:srgbClr val="002060"/>
              </a:buClr>
              <a:buSzPct val="114285"/>
              <a:buFont typeface="Arial"/>
              <a:buChar char="•"/>
            </a:pPr>
            <a:r>
              <a:rPr lang="en-US">
                <a:solidFill>
                  <a:srgbClr val="002060"/>
                </a:solidFill>
              </a:rPr>
              <a:t>Inform complainant about retaliation prohibition under 1B.3.1 Procedure</a:t>
            </a:r>
          </a:p>
          <a:p>
            <a:pPr marL="457200" lvl="0" indent="-441960" algn="l" rtl="0">
              <a:lnSpc>
                <a:spcPct val="100000"/>
              </a:lnSpc>
              <a:spcBef>
                <a:spcPts val="0"/>
              </a:spcBef>
              <a:spcAft>
                <a:spcPts val="0"/>
              </a:spcAft>
              <a:buClr>
                <a:srgbClr val="002060"/>
              </a:buClr>
              <a:buSzPct val="114285"/>
              <a:buFont typeface="Arial"/>
              <a:buChar char="•"/>
            </a:pPr>
            <a:r>
              <a:rPr lang="en-US">
                <a:solidFill>
                  <a:srgbClr val="002060"/>
                </a:solidFill>
                <a:ea typeface="Trebuchet MS"/>
                <a:cs typeface="Trebuchet MS"/>
                <a:sym typeface="Trebuchet MS"/>
              </a:rPr>
              <a:t>Review the Data Privacy Notice (Tennessen Notice) and address confidentiality </a:t>
            </a:r>
          </a:p>
          <a:p>
            <a:pPr marL="457200" lvl="0" indent="-441960" algn="l" rtl="0">
              <a:lnSpc>
                <a:spcPct val="100000"/>
              </a:lnSpc>
              <a:spcBef>
                <a:spcPts val="0"/>
              </a:spcBef>
              <a:spcAft>
                <a:spcPts val="0"/>
              </a:spcAft>
              <a:buClr>
                <a:srgbClr val="002060"/>
              </a:buClr>
              <a:buSzPct val="114285"/>
              <a:buFont typeface="Arial"/>
              <a:buChar char="•"/>
            </a:pPr>
            <a:r>
              <a:rPr lang="en-US">
                <a:solidFill>
                  <a:srgbClr val="002060"/>
                </a:solidFill>
              </a:rPr>
              <a:t>Confirm Respondent is a current student</a:t>
            </a:r>
          </a:p>
          <a:p>
            <a:pPr marL="0" indent="0">
              <a:buNone/>
            </a:pPr>
            <a:endParaRPr lang="en-US"/>
          </a:p>
          <a:p>
            <a:pPr marL="0" indent="0">
              <a:buNone/>
            </a:pPr>
            <a:r>
              <a:rPr lang="en-US">
                <a:solidFill>
                  <a:srgbClr val="002060"/>
                </a:solidFill>
              </a:rPr>
              <a:t>Consider Respondents may be reluctant to participate because they may be concerned of the impact on criminal proceedings</a:t>
            </a:r>
          </a:p>
        </p:txBody>
      </p:sp>
    </p:spTree>
    <p:extLst>
      <p:ext uri="{BB962C8B-B14F-4D97-AF65-F5344CB8AC3E}">
        <p14:creationId xmlns:p14="http://schemas.microsoft.com/office/powerpoint/2010/main" val="321120035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Initial Respondent Meeting (Cont.)</a:t>
            </a:r>
          </a:p>
        </p:txBody>
      </p:sp>
      <p:sp>
        <p:nvSpPr>
          <p:cNvPr id="2" name="Content Placeholder 1"/>
          <p:cNvSpPr>
            <a:spLocks noGrp="1"/>
          </p:cNvSpPr>
          <p:nvPr>
            <p:ph idx="1"/>
          </p:nvPr>
        </p:nvSpPr>
        <p:spPr/>
        <p:txBody>
          <a:bodyPr>
            <a:normAutofit fontScale="77500" lnSpcReduction="20000"/>
          </a:bodyPr>
          <a:lstStyle/>
          <a:p>
            <a:r>
              <a:rPr lang="en-US" sz="3100"/>
              <a:t>Discuss Respondent Options</a:t>
            </a:r>
          </a:p>
          <a:p>
            <a:pPr lvl="1"/>
            <a:r>
              <a:rPr lang="en-US" sz="3100"/>
              <a:t>Right to a written response to the allegations</a:t>
            </a:r>
          </a:p>
          <a:p>
            <a:pPr lvl="1"/>
            <a:r>
              <a:rPr lang="en-US" sz="3100"/>
              <a:t>Discuss other individuals that are permitted to accompany the respondent during investigative interviews and the extent of their involvement.</a:t>
            </a:r>
          </a:p>
          <a:p>
            <a:r>
              <a:rPr lang="en-US" sz="3100"/>
              <a:t>Notice respondent which type of complaint process Complainant has selected (Formal or Informal Resolution)</a:t>
            </a:r>
          </a:p>
          <a:p>
            <a:r>
              <a:rPr lang="en-US" sz="3100"/>
              <a:t>Explain the Informal Resolution process </a:t>
            </a:r>
          </a:p>
          <a:p>
            <a:r>
              <a:rPr lang="en-US" sz="3100"/>
              <a:t>Discuss supportive measures</a:t>
            </a:r>
          </a:p>
          <a:p>
            <a:r>
              <a:rPr lang="en-US" sz="3100"/>
              <a:t>Discuss timelines</a:t>
            </a:r>
          </a:p>
          <a:p>
            <a:r>
              <a:rPr lang="en-US" sz="3100"/>
              <a:t>Discuss any interim actions that may take place based upon the allegations of the complaint</a:t>
            </a:r>
          </a:p>
          <a:p>
            <a:r>
              <a:rPr lang="en-US" sz="3100"/>
              <a:t>Any additional information</a:t>
            </a:r>
          </a:p>
        </p:txBody>
      </p:sp>
    </p:spTree>
    <p:extLst>
      <p:ext uri="{BB962C8B-B14F-4D97-AF65-F5344CB8AC3E}">
        <p14:creationId xmlns:p14="http://schemas.microsoft.com/office/powerpoint/2010/main" val="420879827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3D12B9-31B5-C285-8F14-41F74B0011ED}"/>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Respondent Investigatory Interview</a:t>
            </a:r>
          </a:p>
        </p:txBody>
      </p:sp>
      <p:sp>
        <p:nvSpPr>
          <p:cNvPr id="2" name="Content Placeholder 1">
            <a:extLst>
              <a:ext uri="{FF2B5EF4-FFF2-40B4-BE49-F238E27FC236}">
                <a16:creationId xmlns:a16="http://schemas.microsoft.com/office/drawing/2014/main" id="{C74C13DF-7368-1A87-4CAD-A1CED9FADAFD}"/>
              </a:ext>
            </a:extLst>
          </p:cNvPr>
          <p:cNvSpPr>
            <a:spLocks noGrp="1"/>
          </p:cNvSpPr>
          <p:nvPr>
            <p:ph idx="1"/>
          </p:nvPr>
        </p:nvSpPr>
        <p:spPr/>
        <p:txBody>
          <a:bodyPr/>
          <a:lstStyle/>
          <a:p>
            <a:pPr marL="457200" lvl="0" indent="-444500" algn="l" rtl="0">
              <a:lnSpc>
                <a:spcPct val="100000"/>
              </a:lnSpc>
              <a:spcBef>
                <a:spcPts val="0"/>
              </a:spcBef>
              <a:spcAft>
                <a:spcPts val="0"/>
              </a:spcAft>
              <a:buClr>
                <a:srgbClr val="002060"/>
              </a:buClr>
              <a:buSzPts val="3000"/>
              <a:buFont typeface="Arial"/>
              <a:buChar char="•"/>
            </a:pPr>
            <a:r>
              <a:rPr lang="en-US" sz="2600">
                <a:solidFill>
                  <a:srgbClr val="002060"/>
                </a:solidFill>
                <a:ea typeface="Trebuchet MS"/>
                <a:cs typeface="Trebuchet MS"/>
                <a:sym typeface="Trebuchet MS"/>
              </a:rPr>
              <a:t>Undergoing an investigation may cause the Respondent to feel:</a:t>
            </a:r>
            <a:endParaRPr lang="en-US" sz="1600"/>
          </a:p>
          <a:p>
            <a:pPr marL="1371600" lvl="2" indent="-444500" algn="l" rtl="0">
              <a:lnSpc>
                <a:spcPct val="100000"/>
              </a:lnSpc>
              <a:spcBef>
                <a:spcPts val="0"/>
              </a:spcBef>
              <a:spcAft>
                <a:spcPts val="0"/>
              </a:spcAft>
              <a:buClr>
                <a:srgbClr val="002060"/>
              </a:buClr>
              <a:buSzPts val="3000"/>
              <a:buFont typeface="Arial"/>
              <a:buChar char="•"/>
            </a:pPr>
            <a:r>
              <a:rPr lang="en-US" sz="2200">
                <a:solidFill>
                  <a:srgbClr val="002060"/>
                </a:solidFill>
                <a:ea typeface="Trebuchet MS"/>
                <a:cs typeface="Trebuchet MS"/>
                <a:sym typeface="Trebuchet MS"/>
              </a:rPr>
              <a:t>Stressed</a:t>
            </a:r>
            <a:endParaRPr lang="en-US" sz="1200"/>
          </a:p>
          <a:p>
            <a:pPr marL="1371600" lvl="2" indent="-444500" algn="l" rtl="0">
              <a:lnSpc>
                <a:spcPct val="100000"/>
              </a:lnSpc>
              <a:spcBef>
                <a:spcPts val="0"/>
              </a:spcBef>
              <a:spcAft>
                <a:spcPts val="0"/>
              </a:spcAft>
              <a:buClr>
                <a:srgbClr val="002060"/>
              </a:buClr>
              <a:buSzPts val="3000"/>
              <a:buFont typeface="Arial"/>
              <a:buChar char="•"/>
            </a:pPr>
            <a:r>
              <a:rPr lang="en-US" sz="2200">
                <a:solidFill>
                  <a:srgbClr val="002060"/>
                </a:solidFill>
                <a:ea typeface="Trebuchet MS"/>
                <a:cs typeface="Trebuchet MS"/>
                <a:sym typeface="Trebuchet MS"/>
              </a:rPr>
              <a:t>Shame and/or embarrassment</a:t>
            </a:r>
            <a:endParaRPr lang="en-US" sz="1200"/>
          </a:p>
          <a:p>
            <a:pPr marL="1371600" lvl="2" indent="-444500" algn="l" rtl="0">
              <a:lnSpc>
                <a:spcPct val="100000"/>
              </a:lnSpc>
              <a:spcBef>
                <a:spcPts val="0"/>
              </a:spcBef>
              <a:spcAft>
                <a:spcPts val="0"/>
              </a:spcAft>
              <a:buClr>
                <a:srgbClr val="002060"/>
              </a:buClr>
              <a:buSzPts val="3000"/>
              <a:buFont typeface="Arial"/>
              <a:buChar char="•"/>
            </a:pPr>
            <a:r>
              <a:rPr lang="en-US" sz="2200">
                <a:solidFill>
                  <a:srgbClr val="002060"/>
                </a:solidFill>
                <a:ea typeface="Trebuchet MS"/>
                <a:cs typeface="Trebuchet MS"/>
                <a:sym typeface="Trebuchet MS"/>
              </a:rPr>
              <a:t>Anger</a:t>
            </a:r>
            <a:endParaRPr lang="en-US" sz="1200"/>
          </a:p>
          <a:p>
            <a:pPr marL="1371600" lvl="2" indent="-444500" algn="l" rtl="0">
              <a:lnSpc>
                <a:spcPct val="100000"/>
              </a:lnSpc>
              <a:spcBef>
                <a:spcPts val="0"/>
              </a:spcBef>
              <a:spcAft>
                <a:spcPts val="0"/>
              </a:spcAft>
              <a:buClr>
                <a:srgbClr val="002060"/>
              </a:buClr>
              <a:buSzPts val="3000"/>
              <a:buFont typeface="Arial"/>
              <a:buChar char="•"/>
            </a:pPr>
            <a:r>
              <a:rPr lang="en-US" sz="2200">
                <a:solidFill>
                  <a:srgbClr val="002060"/>
                </a:solidFill>
                <a:ea typeface="Trebuchet MS"/>
                <a:cs typeface="Trebuchet MS"/>
                <a:sym typeface="Trebuchet MS"/>
              </a:rPr>
              <a:t>Hopeless</a:t>
            </a:r>
          </a:p>
          <a:p>
            <a:pPr marL="1371600" lvl="2" indent="-444500" algn="l" rtl="0">
              <a:lnSpc>
                <a:spcPct val="100000"/>
              </a:lnSpc>
              <a:spcBef>
                <a:spcPts val="0"/>
              </a:spcBef>
              <a:spcAft>
                <a:spcPts val="0"/>
              </a:spcAft>
              <a:buClr>
                <a:srgbClr val="002060"/>
              </a:buClr>
              <a:buSzPts val="3000"/>
              <a:buFont typeface="Arial"/>
              <a:buChar char="•"/>
            </a:pPr>
            <a:endParaRPr lang="en-US" sz="2200">
              <a:solidFill>
                <a:srgbClr val="002060"/>
              </a:solidFill>
              <a:ea typeface="Trebuchet MS"/>
              <a:cs typeface="Trebuchet MS"/>
              <a:sym typeface="Trebuchet MS"/>
            </a:endParaRPr>
          </a:p>
          <a:p>
            <a:pPr marL="457200" lvl="0" indent="-444500" algn="l" rtl="0">
              <a:lnSpc>
                <a:spcPct val="100000"/>
              </a:lnSpc>
              <a:spcBef>
                <a:spcPts val="0"/>
              </a:spcBef>
              <a:spcAft>
                <a:spcPts val="0"/>
              </a:spcAft>
              <a:buClr>
                <a:srgbClr val="002060"/>
              </a:buClr>
              <a:buSzPts val="3000"/>
              <a:buFont typeface="Arial"/>
              <a:buChar char="•"/>
            </a:pPr>
            <a:r>
              <a:rPr lang="en-US" sz="2600">
                <a:solidFill>
                  <a:srgbClr val="002060"/>
                </a:solidFill>
                <a:ea typeface="Trebuchet MS"/>
                <a:cs typeface="Trebuchet MS"/>
                <a:sym typeface="Trebuchet MS"/>
              </a:rPr>
              <a:t>Important to provide respondent with appropriate resources/support</a:t>
            </a:r>
            <a:endParaRPr lang="en-US" sz="1600"/>
          </a:p>
          <a:p>
            <a:pPr marL="1371600" lvl="2" indent="-444500" algn="l" rtl="0">
              <a:lnSpc>
                <a:spcPct val="100000"/>
              </a:lnSpc>
              <a:spcBef>
                <a:spcPts val="0"/>
              </a:spcBef>
              <a:spcAft>
                <a:spcPts val="0"/>
              </a:spcAft>
              <a:buClr>
                <a:srgbClr val="002060"/>
              </a:buClr>
              <a:buSzPts val="3000"/>
              <a:buFont typeface="Arial"/>
              <a:buChar char="•"/>
            </a:pPr>
            <a:r>
              <a:rPr lang="en-US" sz="2200">
                <a:solidFill>
                  <a:srgbClr val="002060"/>
                </a:solidFill>
                <a:ea typeface="Trebuchet MS"/>
                <a:cs typeface="Trebuchet MS"/>
                <a:sym typeface="Trebuchet MS"/>
              </a:rPr>
              <a:t>Respondent who feel supported may be more likely to participate in process</a:t>
            </a:r>
          </a:p>
          <a:p>
            <a:pPr marL="457200" lvl="0" indent="-476250" algn="l" rtl="0">
              <a:lnSpc>
                <a:spcPct val="100000"/>
              </a:lnSpc>
              <a:spcBef>
                <a:spcPts val="0"/>
              </a:spcBef>
              <a:spcAft>
                <a:spcPts val="0"/>
              </a:spcAft>
              <a:buClr>
                <a:srgbClr val="002060"/>
              </a:buClr>
              <a:buSzPts val="3000"/>
              <a:buChar char="•"/>
            </a:pPr>
            <a:endParaRPr lang="en-US" sz="2600">
              <a:solidFill>
                <a:srgbClr val="002060"/>
              </a:solidFill>
            </a:endParaRPr>
          </a:p>
          <a:p>
            <a:pPr marL="457200" lvl="0" indent="-476250" algn="l" rtl="0">
              <a:lnSpc>
                <a:spcPct val="100000"/>
              </a:lnSpc>
              <a:spcBef>
                <a:spcPts val="0"/>
              </a:spcBef>
              <a:spcAft>
                <a:spcPts val="0"/>
              </a:spcAft>
              <a:buClr>
                <a:srgbClr val="002060"/>
              </a:buClr>
              <a:buSzPts val="3000"/>
              <a:buChar char="•"/>
            </a:pPr>
            <a:r>
              <a:rPr lang="en-US" sz="2600">
                <a:solidFill>
                  <a:srgbClr val="002060"/>
                </a:solidFill>
              </a:rPr>
              <a:t>Trauma-informed practices may be appropriate to use with Respondents as well</a:t>
            </a:r>
          </a:p>
        </p:txBody>
      </p:sp>
    </p:spTree>
    <p:extLst>
      <p:ext uri="{BB962C8B-B14F-4D97-AF65-F5344CB8AC3E}">
        <p14:creationId xmlns:p14="http://schemas.microsoft.com/office/powerpoint/2010/main" val="378629876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4E8F9A2-7DB7-3E78-1C49-880B43869494}"/>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Witness Interviews</a:t>
            </a:r>
          </a:p>
        </p:txBody>
      </p:sp>
      <p:sp>
        <p:nvSpPr>
          <p:cNvPr id="2" name="Content Placeholder 1">
            <a:extLst>
              <a:ext uri="{FF2B5EF4-FFF2-40B4-BE49-F238E27FC236}">
                <a16:creationId xmlns:a16="http://schemas.microsoft.com/office/drawing/2014/main" id="{E1B116A5-47CB-7F01-7648-B609C572EC25}"/>
              </a:ext>
            </a:extLst>
          </p:cNvPr>
          <p:cNvSpPr>
            <a:spLocks noGrp="1"/>
          </p:cNvSpPr>
          <p:nvPr>
            <p:ph idx="1"/>
          </p:nvPr>
        </p:nvSpPr>
        <p:spPr>
          <a:xfrm>
            <a:off x="609600" y="1600201"/>
            <a:ext cx="10972800" cy="4462760"/>
          </a:xfrm>
        </p:spPr>
        <p:txBody>
          <a:bodyPr>
            <a:spAutoFit/>
          </a:bodyPr>
          <a:lstStyle/>
          <a:p>
            <a:pPr marL="469900" lvl="0" indent="-457200" algn="l" rtl="0">
              <a:lnSpc>
                <a:spcPct val="100000"/>
              </a:lnSpc>
              <a:spcBef>
                <a:spcPts val="0"/>
              </a:spcBef>
              <a:spcAft>
                <a:spcPts val="0"/>
              </a:spcAft>
              <a:buClr>
                <a:srgbClr val="002060"/>
              </a:buClr>
              <a:buSzPts val="3000"/>
            </a:pPr>
            <a:r>
              <a:rPr lang="en-US">
                <a:solidFill>
                  <a:srgbClr val="002060"/>
                </a:solidFill>
                <a:ea typeface="Trebuchet MS"/>
                <a:cs typeface="Trebuchet MS"/>
                <a:sym typeface="Trebuchet MS"/>
              </a:rPr>
              <a:t>Address confidentiality</a:t>
            </a:r>
            <a:endParaRPr lang="en-US">
              <a:solidFill>
                <a:srgbClr val="002060"/>
              </a:solidFill>
            </a:endParaRPr>
          </a:p>
          <a:p>
            <a:pPr marL="469900" lvl="0" indent="-457200" algn="l" rtl="0">
              <a:lnSpc>
                <a:spcPct val="100000"/>
              </a:lnSpc>
              <a:spcBef>
                <a:spcPts val="0"/>
              </a:spcBef>
              <a:spcAft>
                <a:spcPts val="0"/>
              </a:spcAft>
              <a:buClr>
                <a:srgbClr val="002060"/>
              </a:buClr>
              <a:buSzPts val="3000"/>
            </a:pPr>
            <a:r>
              <a:rPr lang="en-US">
                <a:solidFill>
                  <a:srgbClr val="002060"/>
                </a:solidFill>
                <a:ea typeface="Trebuchet MS"/>
                <a:cs typeface="Trebuchet MS"/>
                <a:sym typeface="Trebuchet MS"/>
              </a:rPr>
              <a:t>Address prohibition against retaliation</a:t>
            </a:r>
            <a:endParaRPr lang="en-US">
              <a:solidFill>
                <a:srgbClr val="002060"/>
              </a:solidFill>
            </a:endParaRPr>
          </a:p>
          <a:p>
            <a:pPr marL="469900" lvl="0" indent="-457200" algn="l" rtl="0">
              <a:lnSpc>
                <a:spcPct val="100000"/>
              </a:lnSpc>
              <a:spcBef>
                <a:spcPts val="0"/>
              </a:spcBef>
              <a:spcAft>
                <a:spcPts val="0"/>
              </a:spcAft>
              <a:buClr>
                <a:srgbClr val="002060"/>
              </a:buClr>
              <a:buSzPts val="3000"/>
            </a:pPr>
            <a:r>
              <a:rPr lang="en-US">
                <a:solidFill>
                  <a:srgbClr val="002060"/>
                </a:solidFill>
              </a:rPr>
              <a:t>Explain hearing involvement, if applicable</a:t>
            </a:r>
            <a:endParaRPr lang="en-US">
              <a:solidFill>
                <a:srgbClr val="002060"/>
              </a:solidFill>
              <a:ea typeface="Trebuchet MS"/>
              <a:cs typeface="Trebuchet MS"/>
              <a:sym typeface="Trebuchet MS"/>
            </a:endParaRPr>
          </a:p>
          <a:p>
            <a:pPr marL="469900" lvl="0" indent="-457200" algn="l" rtl="0">
              <a:lnSpc>
                <a:spcPct val="100000"/>
              </a:lnSpc>
              <a:spcBef>
                <a:spcPts val="0"/>
              </a:spcBef>
              <a:spcAft>
                <a:spcPts val="0"/>
              </a:spcAft>
              <a:buClr>
                <a:srgbClr val="002060"/>
              </a:buClr>
              <a:buSzPts val="3000"/>
            </a:pPr>
            <a:r>
              <a:rPr lang="en-US">
                <a:solidFill>
                  <a:srgbClr val="002060"/>
                </a:solidFill>
                <a:ea typeface="Trebuchet MS"/>
                <a:cs typeface="Trebuchet MS"/>
                <a:sym typeface="Trebuchet MS"/>
              </a:rPr>
              <a:t>Connect to resources</a:t>
            </a:r>
          </a:p>
          <a:p>
            <a:pPr marL="12700" lvl="0" indent="0" algn="l" rtl="0">
              <a:lnSpc>
                <a:spcPct val="100000"/>
              </a:lnSpc>
              <a:spcBef>
                <a:spcPts val="0"/>
              </a:spcBef>
              <a:spcAft>
                <a:spcPts val="0"/>
              </a:spcAft>
              <a:buClr>
                <a:srgbClr val="002060"/>
              </a:buClr>
              <a:buSzPts val="3000"/>
              <a:buNone/>
            </a:pPr>
            <a:endParaRPr lang="en-US" sz="2400">
              <a:solidFill>
                <a:srgbClr val="002060"/>
              </a:solidFill>
              <a:ea typeface="Trebuchet MS"/>
              <a:cs typeface="Trebuchet MS"/>
              <a:sym typeface="Trebuchet MS"/>
            </a:endParaRPr>
          </a:p>
          <a:p>
            <a:pPr marL="12700" lvl="0" indent="0" algn="l" rtl="0">
              <a:lnSpc>
                <a:spcPct val="100000"/>
              </a:lnSpc>
              <a:spcBef>
                <a:spcPts val="0"/>
              </a:spcBef>
              <a:spcAft>
                <a:spcPts val="0"/>
              </a:spcAft>
              <a:buClr>
                <a:srgbClr val="002060"/>
              </a:buClr>
              <a:buSzPts val="3000"/>
              <a:buNone/>
            </a:pPr>
            <a:r>
              <a:rPr lang="en-US">
                <a:solidFill>
                  <a:srgbClr val="002060"/>
                </a:solidFill>
                <a:ea typeface="Trebuchet MS"/>
                <a:cs typeface="Trebuchet MS"/>
                <a:sym typeface="Trebuchet MS"/>
              </a:rPr>
              <a:t>Witnesses can:</a:t>
            </a:r>
            <a:endParaRPr lang="en-US"/>
          </a:p>
          <a:p>
            <a:pPr lvl="2" algn="l" rtl="0">
              <a:lnSpc>
                <a:spcPct val="100000"/>
              </a:lnSpc>
              <a:spcBef>
                <a:spcPts val="0"/>
              </a:spcBef>
              <a:spcAft>
                <a:spcPts val="0"/>
              </a:spcAft>
              <a:buClr>
                <a:srgbClr val="002060"/>
              </a:buClr>
              <a:buSzPct val="100000"/>
              <a:buFont typeface="Wingdings" panose="05000000000000000000" pitchFamily="2" charset="2"/>
              <a:buChar char="§"/>
            </a:pPr>
            <a:r>
              <a:rPr lang="en-US" sz="2400">
                <a:solidFill>
                  <a:srgbClr val="002060"/>
                </a:solidFill>
                <a:ea typeface="Trebuchet MS"/>
                <a:cs typeface="Trebuchet MS"/>
                <a:sym typeface="Trebuchet MS"/>
              </a:rPr>
              <a:t>Fill in gaps in timeline</a:t>
            </a:r>
            <a:endParaRPr lang="en-US" sz="2400"/>
          </a:p>
          <a:p>
            <a:pPr lvl="2" algn="l" rtl="0">
              <a:lnSpc>
                <a:spcPct val="100000"/>
              </a:lnSpc>
              <a:spcBef>
                <a:spcPts val="0"/>
              </a:spcBef>
              <a:spcAft>
                <a:spcPts val="0"/>
              </a:spcAft>
              <a:buClr>
                <a:srgbClr val="002060"/>
              </a:buClr>
              <a:buSzPct val="100000"/>
              <a:buFont typeface="Wingdings" panose="05000000000000000000" pitchFamily="2" charset="2"/>
              <a:buChar char="§"/>
            </a:pPr>
            <a:r>
              <a:rPr lang="en-US" sz="2400">
                <a:solidFill>
                  <a:srgbClr val="002060"/>
                </a:solidFill>
                <a:ea typeface="Trebuchet MS"/>
                <a:cs typeface="Trebuchet MS"/>
                <a:sym typeface="Trebuchet MS"/>
              </a:rPr>
              <a:t>Provide information about parties’ alcohol/drug use</a:t>
            </a:r>
            <a:endParaRPr lang="en-US" sz="2400"/>
          </a:p>
          <a:p>
            <a:pPr lvl="2" algn="l" rtl="0">
              <a:lnSpc>
                <a:spcPct val="100000"/>
              </a:lnSpc>
              <a:spcBef>
                <a:spcPts val="0"/>
              </a:spcBef>
              <a:spcAft>
                <a:spcPts val="0"/>
              </a:spcAft>
              <a:buClr>
                <a:srgbClr val="002060"/>
              </a:buClr>
              <a:buSzPct val="100000"/>
              <a:buFont typeface="Wingdings" panose="05000000000000000000" pitchFamily="2" charset="2"/>
              <a:buChar char="§"/>
            </a:pPr>
            <a:r>
              <a:rPr lang="en-US" sz="2400">
                <a:solidFill>
                  <a:srgbClr val="002060"/>
                </a:solidFill>
                <a:ea typeface="Trebuchet MS"/>
                <a:cs typeface="Trebuchet MS"/>
                <a:sym typeface="Trebuchet MS"/>
              </a:rPr>
              <a:t>Provide information regarding observable behaviors indicating possible incapacitation</a:t>
            </a:r>
            <a:endParaRPr lang="en-US" sz="2400"/>
          </a:p>
          <a:p>
            <a:pPr lvl="2" algn="l" rtl="0">
              <a:lnSpc>
                <a:spcPct val="100000"/>
              </a:lnSpc>
              <a:spcBef>
                <a:spcPts val="0"/>
              </a:spcBef>
              <a:spcAft>
                <a:spcPts val="0"/>
              </a:spcAft>
              <a:buClr>
                <a:srgbClr val="002060"/>
              </a:buClr>
              <a:buSzPct val="100000"/>
              <a:buFont typeface="Wingdings" panose="05000000000000000000" pitchFamily="2" charset="2"/>
              <a:buChar char="§"/>
            </a:pPr>
            <a:r>
              <a:rPr lang="en-US" sz="2400">
                <a:solidFill>
                  <a:srgbClr val="002060"/>
                </a:solidFill>
                <a:ea typeface="Trebuchet MS"/>
                <a:cs typeface="Trebuchet MS"/>
                <a:sym typeface="Trebuchet MS"/>
              </a:rPr>
              <a:t>Provide corroborating information to that provided by other parties</a:t>
            </a:r>
            <a:endParaRPr lang="en-US" sz="2400"/>
          </a:p>
        </p:txBody>
      </p:sp>
    </p:spTree>
    <p:extLst>
      <p:ext uri="{BB962C8B-B14F-4D97-AF65-F5344CB8AC3E}">
        <p14:creationId xmlns:p14="http://schemas.microsoft.com/office/powerpoint/2010/main" val="30270126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7F12191-EE3A-3B86-939C-18F2A2C46AAC}"/>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Cultural Considerations in Interviews</a:t>
            </a:r>
          </a:p>
        </p:txBody>
      </p:sp>
      <p:sp>
        <p:nvSpPr>
          <p:cNvPr id="2" name="Content Placeholder 1">
            <a:extLst>
              <a:ext uri="{FF2B5EF4-FFF2-40B4-BE49-F238E27FC236}">
                <a16:creationId xmlns:a16="http://schemas.microsoft.com/office/drawing/2014/main" id="{2DCAE052-5B21-8925-05B7-BF82C903EC13}"/>
              </a:ext>
            </a:extLst>
          </p:cNvPr>
          <p:cNvSpPr>
            <a:spLocks noGrp="1"/>
          </p:cNvSpPr>
          <p:nvPr>
            <p:ph idx="1"/>
          </p:nvPr>
        </p:nvSpPr>
        <p:spPr>
          <a:xfrm>
            <a:off x="609600" y="1642404"/>
            <a:ext cx="10972800" cy="4567843"/>
          </a:xfrm>
        </p:spPr>
        <p:txBody>
          <a:bodyPr>
            <a:normAutofit fontScale="85000" lnSpcReduction="20000"/>
          </a:bodyPr>
          <a:lstStyle/>
          <a:p>
            <a:r>
              <a:rPr lang="en-US"/>
              <a:t>Continuum of honesty and face-saving</a:t>
            </a:r>
          </a:p>
          <a:p>
            <a:pPr lvl="1"/>
            <a:r>
              <a:rPr lang="en-US"/>
              <a:t>Some cultures do not equate face-saving with an outright lie. Parties from such cultures may believe they you can read the context of when they are telling a story in a way to preserve someone’s dignity or privacy.</a:t>
            </a:r>
          </a:p>
          <a:p>
            <a:endParaRPr lang="en-US"/>
          </a:p>
          <a:p>
            <a:r>
              <a:rPr lang="en-US"/>
              <a:t>In-group/out-group rigidity or flexibility</a:t>
            </a:r>
          </a:p>
          <a:p>
            <a:pPr lvl="1"/>
            <a:r>
              <a:rPr lang="en-US"/>
              <a:t>For cultures with rigid in-group/out-group boundaries, they may be very hesitant to disclose to someone outside of the group.</a:t>
            </a:r>
          </a:p>
          <a:p>
            <a:pPr lvl="1"/>
            <a:endParaRPr lang="en-US"/>
          </a:p>
          <a:p>
            <a:r>
              <a:rPr lang="en-US"/>
              <a:t>Linear v Non-linear narration</a:t>
            </a:r>
          </a:p>
          <a:p>
            <a:pPr lvl="1"/>
            <a:r>
              <a:rPr lang="en-US"/>
              <a:t>Some may rely on linear storytelling, but others may have a culture of non-linear storytelling. Linear may appear cooperative, while non-linear may appear as obscuring the truth. </a:t>
            </a:r>
          </a:p>
          <a:p>
            <a:pPr lvl="1"/>
            <a:endParaRPr lang="en-US"/>
          </a:p>
          <a:p>
            <a:pPr marL="57150" indent="0">
              <a:buNone/>
            </a:pPr>
            <a:r>
              <a:rPr lang="en-US"/>
              <a:t>It is important to clarify any details that are not clear to you.</a:t>
            </a:r>
          </a:p>
          <a:p>
            <a:endParaRPr lang="en-US"/>
          </a:p>
        </p:txBody>
      </p:sp>
    </p:spTree>
    <p:extLst>
      <p:ext uri="{BB962C8B-B14F-4D97-AF65-F5344CB8AC3E}">
        <p14:creationId xmlns:p14="http://schemas.microsoft.com/office/powerpoint/2010/main" val="157457698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25AC365-7EAF-C011-2593-D150DDA695B4}"/>
              </a:ext>
            </a:extLst>
          </p:cNvPr>
          <p:cNvSpPr>
            <a:spLocks noGrp="1"/>
          </p:cNvSpPr>
          <p:nvPr>
            <p:ph type="title" idx="4294967295"/>
          </p:nvPr>
        </p:nvSpPr>
        <p:spPr>
          <a:xfrm>
            <a:off x="609600" y="381000"/>
            <a:ext cx="10871200" cy="106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rgbClr val="009F4D"/>
              </a:buClr>
              <a:buSzTx/>
              <a:buFont typeface="Arial" panose="020B0604020202020204" pitchFamily="34" charset="0"/>
              <a:buNone/>
              <a:tabLst/>
              <a:defRPr/>
            </a:pPr>
            <a:r>
              <a:rPr kumimoji="0" lang="en-US" sz="3600" b="1" i="0" u="none" strike="noStrike" kern="1200" cap="none" spc="0" normalizeH="0" baseline="0" noProof="0" dirty="0">
                <a:ln>
                  <a:noFill/>
                </a:ln>
                <a:solidFill>
                  <a:schemeClr val="tx2"/>
                </a:solidFill>
                <a:effectLst/>
                <a:uLnTx/>
                <a:uFillTx/>
                <a:latin typeface="+mn-lt"/>
                <a:ea typeface="+mn-ea"/>
                <a:cs typeface="+mn-cs"/>
              </a:rPr>
              <a:t>Gathering Information</a:t>
            </a:r>
          </a:p>
        </p:txBody>
      </p:sp>
      <p:sp>
        <p:nvSpPr>
          <p:cNvPr id="2" name="Content Placeholder 1">
            <a:extLst>
              <a:ext uri="{FF2B5EF4-FFF2-40B4-BE49-F238E27FC236}">
                <a16:creationId xmlns:a16="http://schemas.microsoft.com/office/drawing/2014/main" id="{0FA8523B-39DD-908F-51DF-56F7B27A2D62}"/>
              </a:ext>
            </a:extLst>
          </p:cNvPr>
          <p:cNvSpPr>
            <a:spLocks noGrp="1"/>
          </p:cNvSpPr>
          <p:nvPr>
            <p:ph idx="1"/>
          </p:nvPr>
        </p:nvSpPr>
        <p:spPr/>
        <p:txBody>
          <a:bodyPr/>
          <a:lstStyle/>
          <a:p>
            <a:pPr marL="0" indent="0">
              <a:buNone/>
            </a:pPr>
            <a:r>
              <a:rPr lang="en-US" dirty="0"/>
              <a:t>Notetaking:</a:t>
            </a:r>
          </a:p>
          <a:p>
            <a:pPr lvl="1"/>
            <a:r>
              <a:rPr lang="en-US" dirty="0"/>
              <a:t>Verbatim notes are not needed, but quotes can be helpful</a:t>
            </a:r>
          </a:p>
          <a:p>
            <a:pPr lvl="1"/>
            <a:r>
              <a:rPr lang="en-US" dirty="0"/>
              <a:t>Notes should be thorough and clear</a:t>
            </a:r>
          </a:p>
          <a:p>
            <a:pPr lvl="1"/>
            <a:r>
              <a:rPr lang="en-US" dirty="0"/>
              <a:t>Develop system of symbols to denote important items and indicate where follow up questions are necessary</a:t>
            </a:r>
          </a:p>
          <a:p>
            <a:pPr lvl="1"/>
            <a:r>
              <a:rPr lang="en-US" dirty="0"/>
              <a:t>Clean up and finalize notes soon after interview</a:t>
            </a:r>
          </a:p>
          <a:p>
            <a:pPr lvl="1"/>
            <a:r>
              <a:rPr lang="en-US" dirty="0"/>
              <a:t>Consider using dictation software to save time</a:t>
            </a:r>
          </a:p>
        </p:txBody>
      </p:sp>
    </p:spTree>
    <p:extLst>
      <p:ext uri="{BB962C8B-B14F-4D97-AF65-F5344CB8AC3E}">
        <p14:creationId xmlns:p14="http://schemas.microsoft.com/office/powerpoint/2010/main" val="15299504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Minnesota State Palette 2017">
      <a:dk1>
        <a:srgbClr val="000000"/>
      </a:dk1>
      <a:lt1>
        <a:srgbClr val="FFFFFF"/>
      </a:lt1>
      <a:dk2>
        <a:srgbClr val="04305C"/>
      </a:dk2>
      <a:lt2>
        <a:srgbClr val="139445"/>
      </a:lt2>
      <a:accent1>
        <a:srgbClr val="006CB7"/>
      </a:accent1>
      <a:accent2>
        <a:srgbClr val="0095DA"/>
      </a:accent2>
      <a:accent3>
        <a:srgbClr val="73CEE4"/>
      </a:accent3>
      <a:accent4>
        <a:srgbClr val="62BB46"/>
      </a:accent4>
      <a:accent5>
        <a:srgbClr val="D3E27E"/>
      </a:accent5>
      <a:accent6>
        <a:srgbClr val="E8EDDB"/>
      </a:accent6>
      <a:hlink>
        <a:srgbClr val="00A156"/>
      </a:hlink>
      <a:folHlink>
        <a:srgbClr val="9D9F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Minnesota State Brand Colors">
      <a:dk1>
        <a:sysClr val="windowText" lastClr="000000"/>
      </a:dk1>
      <a:lt1>
        <a:sysClr val="window" lastClr="FFFFFF"/>
      </a:lt1>
      <a:dk2>
        <a:srgbClr val="0C2340"/>
      </a:dk2>
      <a:lt2>
        <a:srgbClr val="009F4D"/>
      </a:lt2>
      <a:accent1>
        <a:srgbClr val="ACA39A"/>
      </a:accent1>
      <a:accent2>
        <a:srgbClr val="009CDE"/>
      </a:accent2>
      <a:accent3>
        <a:srgbClr val="582C83"/>
      </a:accent3>
      <a:accent4>
        <a:srgbClr val="CE0058"/>
      </a:accent4>
      <a:accent5>
        <a:srgbClr val="FF671F"/>
      </a:accent5>
      <a:accent6>
        <a:srgbClr val="FFFF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070959C8B68E4C8E049C3DC8D02402" ma:contentTypeVersion="17" ma:contentTypeDescription="Create a new document." ma:contentTypeScope="" ma:versionID="fdce966eb610940623dcc0025566b084">
  <xsd:schema xmlns:xsd="http://www.w3.org/2001/XMLSchema" xmlns:xs="http://www.w3.org/2001/XMLSchema" xmlns:p="http://schemas.microsoft.com/office/2006/metadata/properties" xmlns:ns2="fa5a1719-2628-434b-92be-b92bf2aa51f9" xmlns:ns3="b8742ead-eb69-4e30-b8d3-5c6af35e7d0d" targetNamespace="http://schemas.microsoft.com/office/2006/metadata/properties" ma:root="true" ma:fieldsID="6e2bb2c0aeb9ad48b62e206501bf4709" ns2:_="" ns3:_="">
    <xsd:import namespace="fa5a1719-2628-434b-92be-b92bf2aa51f9"/>
    <xsd:import namespace="b8742ead-eb69-4e30-b8d3-5c6af35e7d0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2:MediaServiceObjectDetectorVersion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5a1719-2628-434b-92be-b92bf2aa51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95a9afa-61c7-4e96-8bec-901bd188774b"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8742ead-eb69-4e30-b8d3-5c6af35e7d0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3853a25-665a-44b9-a319-5ccdd74cacb0}" ma:internalName="TaxCatchAll" ma:showField="CatchAllData" ma:web="b8742ead-eb69-4e30-b8d3-5c6af35e7d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a5a1719-2628-434b-92be-b92bf2aa51f9">
      <Terms xmlns="http://schemas.microsoft.com/office/infopath/2007/PartnerControls"/>
    </lcf76f155ced4ddcb4097134ff3c332f>
    <TaxCatchAll xmlns="b8742ead-eb69-4e30-b8d3-5c6af35e7d0d" xsi:nil="true"/>
  </documentManagement>
</p:properties>
</file>

<file path=customXml/itemProps1.xml><?xml version="1.0" encoding="utf-8"?>
<ds:datastoreItem xmlns:ds="http://schemas.openxmlformats.org/officeDocument/2006/customXml" ds:itemID="{E73A795A-DFC0-4C48-B47C-F8F98A31018E}"/>
</file>

<file path=customXml/itemProps2.xml><?xml version="1.0" encoding="utf-8"?>
<ds:datastoreItem xmlns:ds="http://schemas.openxmlformats.org/officeDocument/2006/customXml" ds:itemID="{15C20F05-F64E-48AE-8EF4-75EB2A968DFA}"/>
</file>

<file path=customXml/itemProps3.xml><?xml version="1.0" encoding="utf-8"?>
<ds:datastoreItem xmlns:ds="http://schemas.openxmlformats.org/officeDocument/2006/customXml" ds:itemID="{4C5A09B8-F6FD-48A0-BC89-C2BA2E1BC7C3}"/>
</file>

<file path=docProps/app.xml><?xml version="1.0" encoding="utf-8"?>
<Properties xmlns="http://schemas.openxmlformats.org/officeDocument/2006/extended-properties" xmlns:vt="http://schemas.openxmlformats.org/officeDocument/2006/docPropsVTypes">
  <TotalTime>140</TotalTime>
  <Words>7538</Words>
  <Application>Microsoft Office PowerPoint</Application>
  <PresentationFormat>Widescreen</PresentationFormat>
  <Paragraphs>930</Paragraphs>
  <Slides>127</Slides>
  <Notes>124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127</vt:i4>
      </vt:variant>
    </vt:vector>
  </HeadingPairs>
  <TitlesOfParts>
    <vt:vector size="138" baseType="lpstr">
      <vt:lpstr>ＭＳ Ｐゴシック</vt:lpstr>
      <vt:lpstr>Arial</vt:lpstr>
      <vt:lpstr>Calibri</vt:lpstr>
      <vt:lpstr>Calibri Light</vt:lpstr>
      <vt:lpstr>Courier New</vt:lpstr>
      <vt:lpstr>Trebuchet MS</vt:lpstr>
      <vt:lpstr>Wingdings</vt:lpstr>
      <vt:lpstr>Wingdings 2</vt:lpstr>
      <vt:lpstr>Office Theme</vt:lpstr>
      <vt:lpstr>1_Office Theme</vt:lpstr>
      <vt:lpstr>2_Office Theme</vt:lpstr>
      <vt:lpstr>Title IX &amp; Sexual Violence Investigations</vt:lpstr>
      <vt:lpstr>Outline of Today’s Presentation</vt:lpstr>
      <vt:lpstr>What Is Title IX?</vt:lpstr>
      <vt:lpstr>Title IX</vt:lpstr>
      <vt:lpstr>Timeline</vt:lpstr>
      <vt:lpstr>Overall Process Map</vt:lpstr>
      <vt:lpstr>Three Quick Deliverables (or To Do’s)</vt:lpstr>
      <vt:lpstr>Notice of Title IX Coordinator</vt:lpstr>
      <vt:lpstr>Notice of Non-Discrimination</vt:lpstr>
      <vt:lpstr>Key Elements of the New Procedure</vt:lpstr>
      <vt:lpstr>Definition of Title IX Sexual Harassment</vt:lpstr>
      <vt:lpstr>Formal Complaint</vt:lpstr>
      <vt:lpstr>Educational Program or Activity</vt:lpstr>
      <vt:lpstr>Title IX Coordinator</vt:lpstr>
      <vt:lpstr>Supportive Measures</vt:lpstr>
      <vt:lpstr>Reporting</vt:lpstr>
      <vt:lpstr>Investigation and Resolution</vt:lpstr>
      <vt:lpstr>Conflict of Interest</vt:lpstr>
      <vt:lpstr>Informal Resolution Path</vt:lpstr>
      <vt:lpstr>Interim Actions</vt:lpstr>
      <vt:lpstr>No Basis to Proceed Determinations: Title IX Sexual Harassment</vt:lpstr>
      <vt:lpstr>Dismissals, continued</vt:lpstr>
      <vt:lpstr>Investigatory Process</vt:lpstr>
      <vt:lpstr>Timely Completion</vt:lpstr>
      <vt:lpstr>Formal Hearing</vt:lpstr>
      <vt:lpstr>Standard of Evidence</vt:lpstr>
      <vt:lpstr>Decision-maker</vt:lpstr>
      <vt:lpstr>Appeals</vt:lpstr>
      <vt:lpstr>When Student Discipline Final</vt:lpstr>
      <vt:lpstr>Advisors</vt:lpstr>
      <vt:lpstr>Education and Training</vt:lpstr>
      <vt:lpstr>Document Retention</vt:lpstr>
      <vt:lpstr>Laws and policies</vt:lpstr>
      <vt:lpstr>Title IX of Educational Amendments</vt:lpstr>
      <vt:lpstr>VAWA</vt:lpstr>
      <vt:lpstr>THE CLERY ACT</vt:lpstr>
      <vt:lpstr>AMENDMENTS TO THE CLERY ACT: Campus SaVE ACT</vt:lpstr>
      <vt:lpstr>Minn. Stat. 135A.15</vt:lpstr>
      <vt:lpstr>Minnesota State Colleges &amp; Universities</vt:lpstr>
      <vt:lpstr>Minnesota State’s 1B.1 Policy on Equal Opportunity &amp; Nondiscrimination in Employment &amp; Education</vt:lpstr>
      <vt:lpstr>Minnesota State’s 1B.3 Policy on Sexual Violence</vt:lpstr>
      <vt:lpstr>Forms of Sexual Discrimination</vt:lpstr>
      <vt:lpstr>Title IX Sexual Harassment</vt:lpstr>
      <vt:lpstr>Sexual Harassment  </vt:lpstr>
      <vt:lpstr>Sexual Harassment </vt:lpstr>
      <vt:lpstr>Sexual Harassment </vt:lpstr>
      <vt:lpstr>Stalking</vt:lpstr>
      <vt:lpstr>Relationship/Dating Violence</vt:lpstr>
      <vt:lpstr>Retaliation</vt:lpstr>
      <vt:lpstr>Know the Policies</vt:lpstr>
      <vt:lpstr>Prevalence of Sexual Violence</vt:lpstr>
      <vt:lpstr>THE ISSUE OF SEXUAL ASSAULT: women</vt:lpstr>
      <vt:lpstr>THE ISSUE OF SEXUAL ASSAULT: college-age women</vt:lpstr>
      <vt:lpstr>THE ISSUE OF SEXUAL ASSAULT: college men</vt:lpstr>
      <vt:lpstr>THE ISSUE OF SEXUAL ASSAULT: students</vt:lpstr>
      <vt:lpstr>THE ISSUE OF SEXUAL ASSAULT CONT.</vt:lpstr>
      <vt:lpstr>REPORTING SEXUAL VIOLENCE</vt:lpstr>
      <vt:lpstr>Bias in Sexual Violence Investigations</vt:lpstr>
      <vt:lpstr>Investigator-Specific Biases</vt:lpstr>
      <vt:lpstr>Cultural Considerations</vt:lpstr>
      <vt:lpstr>Investigation Impact</vt:lpstr>
      <vt:lpstr>What other role might bias play in an Investigation?</vt:lpstr>
      <vt:lpstr>Sexual Violence Case Specific Biases</vt:lpstr>
      <vt:lpstr>Alcohol and Drug Use Biases</vt:lpstr>
      <vt:lpstr>Rape Myth Acceptance </vt:lpstr>
      <vt:lpstr>Counterintuitive Behavior of Rape Victims</vt:lpstr>
      <vt:lpstr>Significant Time Between Incident And Report</vt:lpstr>
      <vt:lpstr>Pre-Investigation planning</vt:lpstr>
      <vt:lpstr>Pre-Investigation Steps</vt:lpstr>
      <vt:lpstr>Notice of Complainant Options and Rights</vt:lpstr>
      <vt:lpstr>Interim Actions - Emergency Removal</vt:lpstr>
      <vt:lpstr>Offering Supportive Measures</vt:lpstr>
      <vt:lpstr>Complainant Intake</vt:lpstr>
      <vt:lpstr>Complainant Intake (Cont.)</vt:lpstr>
      <vt:lpstr>Reluctant Complainants</vt:lpstr>
      <vt:lpstr>Notice of Allegations</vt:lpstr>
      <vt:lpstr>More on Notifications for Complainant and Respondent</vt:lpstr>
      <vt:lpstr>Conducting interviews With trauma informed care</vt:lpstr>
      <vt:lpstr>Interview Environment</vt:lpstr>
      <vt:lpstr>Interview Prep</vt:lpstr>
      <vt:lpstr>Interviewing Tips: Self-Check</vt:lpstr>
      <vt:lpstr>Interviewing Tips: Interviewee</vt:lpstr>
      <vt:lpstr>Virtual Interviews</vt:lpstr>
      <vt:lpstr>Framing the Interview</vt:lpstr>
      <vt:lpstr>Set Interview Expectations</vt:lpstr>
      <vt:lpstr>Goals of Questioning</vt:lpstr>
      <vt:lpstr>Tips for Questioning </vt:lpstr>
      <vt:lpstr>Determine What to Ask</vt:lpstr>
      <vt:lpstr>Types of Questions</vt:lpstr>
      <vt:lpstr>Examples of Leading Questions</vt:lpstr>
      <vt:lpstr>Questions to Help Gain Clarification</vt:lpstr>
      <vt:lpstr>Additional Questioning Tips</vt:lpstr>
      <vt:lpstr>Complainant Investigatory Interview</vt:lpstr>
      <vt:lpstr>Respondent Initial Meeting</vt:lpstr>
      <vt:lpstr>Initial Respondent Meeting (Cont.)</vt:lpstr>
      <vt:lpstr>Respondent Investigatory Interview</vt:lpstr>
      <vt:lpstr>Witness Interviews</vt:lpstr>
      <vt:lpstr>Cultural Considerations in Interviews</vt:lpstr>
      <vt:lpstr>Gathering Information</vt:lpstr>
      <vt:lpstr>Gathering Information (Cont.)</vt:lpstr>
      <vt:lpstr>Closing the Interview</vt:lpstr>
      <vt:lpstr>Conclusion of the Interview</vt:lpstr>
      <vt:lpstr>Trauma Informed Interviewing</vt:lpstr>
      <vt:lpstr>Neuroscience – The Limbic System</vt:lpstr>
      <vt:lpstr>Responses of the Brain &amp; Body During Trauma</vt:lpstr>
      <vt:lpstr>Dissociation</vt:lpstr>
      <vt:lpstr>Tonic Immobility</vt:lpstr>
      <vt:lpstr>Memory Fragmentation</vt:lpstr>
      <vt:lpstr>Traumatic responses can alter…</vt:lpstr>
      <vt:lpstr>Trauma and Memory</vt:lpstr>
      <vt:lpstr>Memory phenomenon in traumatic situations</vt:lpstr>
      <vt:lpstr>The Impact of Trauma on Victim/Survivor Behavior</vt:lpstr>
      <vt:lpstr>Informal resolution Overview</vt:lpstr>
      <vt:lpstr>Informal Resolution</vt:lpstr>
      <vt:lpstr>Informal Resolution (cont.)</vt:lpstr>
      <vt:lpstr>Affirmative Consent </vt:lpstr>
      <vt:lpstr>Affirmative Consent – 1B.3 Policy Language What is Affirmative Consent?</vt:lpstr>
      <vt:lpstr>Affirmative Consent Questions Answered</vt:lpstr>
      <vt:lpstr>Intoxication versus Incapacitation </vt:lpstr>
      <vt:lpstr>Incapacitation is …</vt:lpstr>
      <vt:lpstr>What are you evaluating?</vt:lpstr>
      <vt:lpstr>Areas of Inquiry</vt:lpstr>
      <vt:lpstr>Assessment of Incapacitation</vt:lpstr>
      <vt:lpstr>Assessment of Incapacitation (continued)</vt:lpstr>
      <vt:lpstr>Assessment of Knowledge</vt:lpstr>
      <vt:lpstr>Analysis</vt:lpstr>
      <vt:lpstr>Minnesota State 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 violence investigator training April 2023</dc:title>
  <dc:creator>Clark, Desiree D</dc:creator>
  <cp:keywords>Title 9 personnel</cp:keywords>
  <cp:lastModifiedBy>Atteberry, Ashley J</cp:lastModifiedBy>
  <cp:revision>4</cp:revision>
  <cp:lastPrinted>2023-11-03T15:58:56Z</cp:lastPrinted>
  <dcterms:created xsi:type="dcterms:W3CDTF">2021-11-08T21:11:57Z</dcterms:created>
  <dcterms:modified xsi:type="dcterms:W3CDTF">2026-02-27T15:42:31Z</dcterms:modified>
  <cp:category>SO training</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0x010100B6070959C8B68E4C8E049C3DC8D02402</vt:lpwstr>
  </property>
</Properties>
</file>