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7.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49.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6.xml" ContentType="application/vnd.openxmlformats-officedocument.presentationml.notesSlide+xml"/>
  <Override PartName="/ppt/notesSlides/notesSlide48.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45.xml" ContentType="application/vnd.openxmlformats-officedocument.presentationml.notesSlide+xml"/>
  <Override PartName="/ppt/notesSlides/notesSlide4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drawing2.xml" ContentType="application/vnd.ms-office.drawingml.diagramDrawing+xml"/>
  <Override PartName="/ppt/authors.xml" ContentType="application/vnd.ms-powerpoint.authors+xml"/>
  <Override PartName="/ppt/diagrams/colors2.xml" ContentType="application/vnd.openxmlformats-officedocument.drawingml.diagramColors+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55"/>
  </p:notesMasterIdLst>
  <p:sldIdLst>
    <p:sldId id="280" r:id="rId2"/>
    <p:sldId id="324" r:id="rId3"/>
    <p:sldId id="384" r:id="rId4"/>
    <p:sldId id="333" r:id="rId5"/>
    <p:sldId id="355" r:id="rId6"/>
    <p:sldId id="369" r:id="rId7"/>
    <p:sldId id="370" r:id="rId8"/>
    <p:sldId id="368" r:id="rId9"/>
    <p:sldId id="377" r:id="rId10"/>
    <p:sldId id="367" r:id="rId11"/>
    <p:sldId id="378" r:id="rId12"/>
    <p:sldId id="390" r:id="rId13"/>
    <p:sldId id="371" r:id="rId14"/>
    <p:sldId id="372" r:id="rId15"/>
    <p:sldId id="379" r:id="rId16"/>
    <p:sldId id="380" r:id="rId17"/>
    <p:sldId id="335" r:id="rId18"/>
    <p:sldId id="375" r:id="rId19"/>
    <p:sldId id="395" r:id="rId20"/>
    <p:sldId id="373" r:id="rId21"/>
    <p:sldId id="336" r:id="rId22"/>
    <p:sldId id="381" r:id="rId23"/>
    <p:sldId id="382" r:id="rId24"/>
    <p:sldId id="348" r:id="rId25"/>
    <p:sldId id="386" r:id="rId26"/>
    <p:sldId id="387" r:id="rId27"/>
    <p:sldId id="388" r:id="rId28"/>
    <p:sldId id="344" r:id="rId29"/>
    <p:sldId id="354" r:id="rId30"/>
    <p:sldId id="374" r:id="rId31"/>
    <p:sldId id="341" r:id="rId32"/>
    <p:sldId id="359" r:id="rId33"/>
    <p:sldId id="361" r:id="rId34"/>
    <p:sldId id="358" r:id="rId35"/>
    <p:sldId id="360" r:id="rId36"/>
    <p:sldId id="362" r:id="rId37"/>
    <p:sldId id="363" r:id="rId38"/>
    <p:sldId id="364" r:id="rId39"/>
    <p:sldId id="365" r:id="rId40"/>
    <p:sldId id="366" r:id="rId41"/>
    <p:sldId id="357" r:id="rId42"/>
    <p:sldId id="393" r:id="rId43"/>
    <p:sldId id="343" r:id="rId44"/>
    <p:sldId id="356" r:id="rId45"/>
    <p:sldId id="338" r:id="rId46"/>
    <p:sldId id="339" r:id="rId47"/>
    <p:sldId id="349" r:id="rId48"/>
    <p:sldId id="350" r:id="rId49"/>
    <p:sldId id="340" r:id="rId50"/>
    <p:sldId id="376" r:id="rId51"/>
    <p:sldId id="345" r:id="rId52"/>
    <p:sldId id="342" r:id="rId53"/>
    <p:sldId id="313" r:id="rId5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F18125-0AAA-6846-2F0E-0A42E30DE4F5}" name="Clark, Desiree D" initials="CD" userId="S::tm7281zn@minnstate.edu::546fa6a2-6d87-4c23-9d71-f19ad6f82690" providerId="AD"/>
  <p188:author id="{9F041FE8-B2FF-6008-DCA2-825155162E74}" name="Atteberry, Ashley J" initials="AAJ" userId="S::jd5846me@minnstate.edu::27b53c79-d365-4699-bd6f-fd059fefd4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7C1B"/>
    <a:srgbClr val="003C66"/>
    <a:srgbClr val="009F4D"/>
    <a:srgbClr val="0C2340"/>
    <a:srgbClr val="ACA3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1" autoAdjust="0"/>
    <p:restoredTop sz="86411"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004"/>
    </p:cViewPr>
  </p:sorter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63"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customXml" Target="../customXml/item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68B268-6171-449B-8371-BA0874C6E171}" type="doc">
      <dgm:prSet loTypeId="urn:microsoft.com/office/officeart/2005/8/layout/cycle6" loCatId="cycle" qsTypeId="urn:microsoft.com/office/officeart/2005/8/quickstyle/simple1" qsCatId="simple" csTypeId="urn:microsoft.com/office/officeart/2005/8/colors/colorful2" csCatId="colorful" phldr="1"/>
      <dgm:spPr/>
    </dgm:pt>
    <dgm:pt modelId="{2B418C25-AD40-4C8C-B247-541665B8597D}">
      <dgm:prSet phldrT="[Text]"/>
      <dgm:spPr/>
      <dgm:t>
        <a:bodyPr/>
        <a:lstStyle/>
        <a:p>
          <a:r>
            <a:rPr lang="en-US" b="0" cap="none" spc="0">
              <a:ln w="0"/>
              <a:solidFill>
                <a:schemeClr val="tx1"/>
              </a:solidFill>
              <a:effectLst>
                <a:outerShdw blurRad="38100" dist="19050" dir="2700000" algn="tl" rotWithShape="0">
                  <a:schemeClr val="dk1">
                    <a:alpha val="40000"/>
                  </a:schemeClr>
                </a:outerShdw>
              </a:effectLst>
            </a:rPr>
            <a:t>Title IX</a:t>
          </a:r>
        </a:p>
      </dgm:t>
    </dgm:pt>
    <dgm:pt modelId="{66B9A668-9D7B-4B43-81AA-CA9C50AFB330}" type="parTrans" cxnId="{CC7DCF68-0090-4BF8-8F1C-DE17080A3EE6}">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4C2AD96C-0ADE-4EAB-BFC8-0C9EE51EE554}" type="sibTrans" cxnId="{CC7DCF68-0090-4BF8-8F1C-DE17080A3EE6}">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5D1A05A9-70E2-449B-97B0-DA6B0A5976C1}">
      <dgm:prSet phldrT="[Text]"/>
      <dgm:spPr/>
      <dgm:t>
        <a:bodyPr/>
        <a:lstStyle/>
        <a:p>
          <a:r>
            <a:rPr lang="en-US" b="0" cap="none" spc="0">
              <a:ln w="0"/>
              <a:solidFill>
                <a:schemeClr val="tx1"/>
              </a:solidFill>
              <a:effectLst>
                <a:outerShdw blurRad="38100" dist="19050" dir="2700000" algn="tl" rotWithShape="0">
                  <a:schemeClr val="dk1">
                    <a:alpha val="40000"/>
                  </a:schemeClr>
                </a:outerShdw>
              </a:effectLst>
            </a:rPr>
            <a:t>Clery</a:t>
          </a:r>
        </a:p>
      </dgm:t>
    </dgm:pt>
    <dgm:pt modelId="{08BE12EC-2281-43C0-A066-144254CEEE0B}" type="parTrans" cxnId="{A24F34C4-9BB4-4433-A2FC-5EF30B84C42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F7A632E-75B5-46C1-96DE-D38F685D56C7}" type="sibTrans" cxnId="{A24F34C4-9BB4-4433-A2FC-5EF30B84C42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C3C4C56D-7B93-4186-9A5A-4EF09B792F6B}">
      <dgm:prSet phldrT="[Text]"/>
      <dgm:spPr/>
      <dgm:t>
        <a:bodyPr/>
        <a:lstStyle/>
        <a:p>
          <a:r>
            <a:rPr lang="en-US" b="0" cap="none" spc="0">
              <a:ln w="0"/>
              <a:solidFill>
                <a:schemeClr val="tx1"/>
              </a:solidFill>
              <a:effectLst>
                <a:outerShdw blurRad="38100" dist="19050" dir="2700000" algn="tl" rotWithShape="0">
                  <a:schemeClr val="dk1">
                    <a:alpha val="40000"/>
                  </a:schemeClr>
                </a:outerShdw>
              </a:effectLst>
            </a:rPr>
            <a:t>VAWA</a:t>
          </a:r>
        </a:p>
      </dgm:t>
    </dgm:pt>
    <dgm:pt modelId="{225A7CC3-61B5-4D36-B10E-E314DAD9A7AB}" type="parTrans" cxnId="{D793947D-5660-4B14-BDB2-C867F413A1EA}">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812F65C-D5E3-4589-89D2-4635996FD8CE}" type="sibTrans" cxnId="{D793947D-5660-4B14-BDB2-C867F413A1EA}">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363B6638-BDD1-4707-B75C-B468EA8C61CD}">
      <dgm:prSet phldrT="[Text]"/>
      <dgm:spPr/>
      <dgm:t>
        <a:bodyPr/>
        <a:lstStyle/>
        <a:p>
          <a:r>
            <a:rPr lang="en-US" b="0" cap="none" spc="0">
              <a:ln w="0"/>
              <a:solidFill>
                <a:schemeClr val="tx1"/>
              </a:solidFill>
              <a:effectLst>
                <a:outerShdw blurRad="38100" dist="19050" dir="2700000" algn="tl" rotWithShape="0">
                  <a:schemeClr val="dk1">
                    <a:alpha val="40000"/>
                  </a:schemeClr>
                </a:outerShdw>
              </a:effectLst>
            </a:rPr>
            <a:t>MN 135A.15</a:t>
          </a:r>
        </a:p>
      </dgm:t>
    </dgm:pt>
    <dgm:pt modelId="{3DACBD29-4F29-475E-BF4F-F9B33F67FB15}" type="parTrans" cxnId="{2C8CB04E-A9EB-4DEB-9C13-FFE2D52FE35F}">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E743BA74-D4D0-492F-A436-62AF6C600048}" type="sibTrans" cxnId="{2C8CB04E-A9EB-4DEB-9C13-FFE2D52FE35F}">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464751A3-DC5B-4F5B-8F19-9ED26BC5EA0F}">
      <dgm:prSet phldrT="[Text]"/>
      <dgm:spPr/>
      <dgm:t>
        <a:bodyPr/>
        <a:lstStyle/>
        <a:p>
          <a:r>
            <a:rPr lang="en-US" b="0" cap="none" spc="0">
              <a:ln w="0"/>
              <a:solidFill>
                <a:schemeClr val="tx1"/>
              </a:solidFill>
              <a:effectLst>
                <a:outerShdw blurRad="38100" dist="19050" dir="2700000" algn="tl" rotWithShape="0">
                  <a:schemeClr val="dk1">
                    <a:alpha val="40000"/>
                  </a:schemeClr>
                </a:outerShdw>
              </a:effectLst>
            </a:rPr>
            <a:t>MN 135A.158</a:t>
          </a:r>
        </a:p>
      </dgm:t>
    </dgm:pt>
    <dgm:pt modelId="{4779E7AB-8F5D-4B10-86B0-7B7AE97A2300}" type="parTrans" cxnId="{76AB8B3B-CF20-4D7E-9851-51AB8231DA6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BB53DFF-E4EE-4F2B-A583-B4209F91250C}" type="sibTrans" cxnId="{76AB8B3B-CF20-4D7E-9851-51AB8231DA6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1EB4A6C7-3BB1-4289-90F6-5FD385AB50B8}" type="pres">
      <dgm:prSet presAssocID="{4B68B268-6171-449B-8371-BA0874C6E171}" presName="cycle" presStyleCnt="0">
        <dgm:presLayoutVars>
          <dgm:dir/>
          <dgm:resizeHandles val="exact"/>
        </dgm:presLayoutVars>
      </dgm:prSet>
      <dgm:spPr/>
    </dgm:pt>
    <dgm:pt modelId="{3B0C1B3F-4983-439E-9EF2-49B7D2F18F3D}" type="pres">
      <dgm:prSet presAssocID="{2B418C25-AD40-4C8C-B247-541665B8597D}" presName="node" presStyleLbl="node1" presStyleIdx="0" presStyleCnt="5">
        <dgm:presLayoutVars>
          <dgm:bulletEnabled val="1"/>
        </dgm:presLayoutVars>
      </dgm:prSet>
      <dgm:spPr/>
    </dgm:pt>
    <dgm:pt modelId="{A225A143-FB4A-401C-AEE9-0F29F62D5BA6}" type="pres">
      <dgm:prSet presAssocID="{2B418C25-AD40-4C8C-B247-541665B8597D}" presName="spNode" presStyleCnt="0"/>
      <dgm:spPr/>
    </dgm:pt>
    <dgm:pt modelId="{51EB3B9F-3444-4C0E-883F-1247A6EFF046}" type="pres">
      <dgm:prSet presAssocID="{4C2AD96C-0ADE-4EAB-BFC8-0C9EE51EE554}" presName="sibTrans" presStyleLbl="sibTrans1D1" presStyleIdx="0" presStyleCnt="5"/>
      <dgm:spPr/>
    </dgm:pt>
    <dgm:pt modelId="{24CFFEE9-557D-42D4-B060-85ABE00CB916}" type="pres">
      <dgm:prSet presAssocID="{5D1A05A9-70E2-449B-97B0-DA6B0A5976C1}" presName="node" presStyleLbl="node1" presStyleIdx="1" presStyleCnt="5">
        <dgm:presLayoutVars>
          <dgm:bulletEnabled val="1"/>
        </dgm:presLayoutVars>
      </dgm:prSet>
      <dgm:spPr/>
    </dgm:pt>
    <dgm:pt modelId="{910C598A-4FFD-48FC-B138-82FFC080A86F}" type="pres">
      <dgm:prSet presAssocID="{5D1A05A9-70E2-449B-97B0-DA6B0A5976C1}" presName="spNode" presStyleCnt="0"/>
      <dgm:spPr/>
    </dgm:pt>
    <dgm:pt modelId="{C3E7787D-D3FA-4872-B05D-BBABB9A8A3DF}" type="pres">
      <dgm:prSet presAssocID="{9F7A632E-75B5-46C1-96DE-D38F685D56C7}" presName="sibTrans" presStyleLbl="sibTrans1D1" presStyleIdx="1" presStyleCnt="5"/>
      <dgm:spPr/>
    </dgm:pt>
    <dgm:pt modelId="{D4DE2095-D758-442F-93EB-0F1528A327A4}" type="pres">
      <dgm:prSet presAssocID="{C3C4C56D-7B93-4186-9A5A-4EF09B792F6B}" presName="node" presStyleLbl="node1" presStyleIdx="2" presStyleCnt="5">
        <dgm:presLayoutVars>
          <dgm:bulletEnabled val="1"/>
        </dgm:presLayoutVars>
      </dgm:prSet>
      <dgm:spPr/>
    </dgm:pt>
    <dgm:pt modelId="{77297198-0739-4144-B27B-54432A2A5ED4}" type="pres">
      <dgm:prSet presAssocID="{C3C4C56D-7B93-4186-9A5A-4EF09B792F6B}" presName="spNode" presStyleCnt="0"/>
      <dgm:spPr/>
    </dgm:pt>
    <dgm:pt modelId="{9D903AAA-5884-48AD-AF66-D139614A4C41}" type="pres">
      <dgm:prSet presAssocID="{0812F65C-D5E3-4589-89D2-4635996FD8CE}" presName="sibTrans" presStyleLbl="sibTrans1D1" presStyleIdx="2" presStyleCnt="5"/>
      <dgm:spPr/>
    </dgm:pt>
    <dgm:pt modelId="{729E9D5F-DE63-4485-A543-D29C4A30CE94}" type="pres">
      <dgm:prSet presAssocID="{363B6638-BDD1-4707-B75C-B468EA8C61CD}" presName="node" presStyleLbl="node1" presStyleIdx="3" presStyleCnt="5">
        <dgm:presLayoutVars>
          <dgm:bulletEnabled val="1"/>
        </dgm:presLayoutVars>
      </dgm:prSet>
      <dgm:spPr/>
    </dgm:pt>
    <dgm:pt modelId="{9D3E61B3-FC59-415C-8D42-8CE9C7411A38}" type="pres">
      <dgm:prSet presAssocID="{363B6638-BDD1-4707-B75C-B468EA8C61CD}" presName="spNode" presStyleCnt="0"/>
      <dgm:spPr/>
    </dgm:pt>
    <dgm:pt modelId="{B0A9BFE9-B592-4BA4-BEEA-5A6D12B2F831}" type="pres">
      <dgm:prSet presAssocID="{E743BA74-D4D0-492F-A436-62AF6C600048}" presName="sibTrans" presStyleLbl="sibTrans1D1" presStyleIdx="3" presStyleCnt="5"/>
      <dgm:spPr/>
    </dgm:pt>
    <dgm:pt modelId="{4AE03F5A-D23B-4EF8-B03B-7964CC266F0A}" type="pres">
      <dgm:prSet presAssocID="{464751A3-DC5B-4F5B-8F19-9ED26BC5EA0F}" presName="node" presStyleLbl="node1" presStyleIdx="4" presStyleCnt="5">
        <dgm:presLayoutVars>
          <dgm:bulletEnabled val="1"/>
        </dgm:presLayoutVars>
      </dgm:prSet>
      <dgm:spPr/>
    </dgm:pt>
    <dgm:pt modelId="{DD81ADC4-2DE2-4393-A353-8FF098D6D72E}" type="pres">
      <dgm:prSet presAssocID="{464751A3-DC5B-4F5B-8F19-9ED26BC5EA0F}" presName="spNode" presStyleCnt="0"/>
      <dgm:spPr/>
    </dgm:pt>
    <dgm:pt modelId="{F218A30F-DA74-443D-9062-F9EE379738FF}" type="pres">
      <dgm:prSet presAssocID="{DBB53DFF-E4EE-4F2B-A583-B4209F91250C}" presName="sibTrans" presStyleLbl="sibTrans1D1" presStyleIdx="4" presStyleCnt="5"/>
      <dgm:spPr/>
    </dgm:pt>
  </dgm:ptLst>
  <dgm:cxnLst>
    <dgm:cxn modelId="{5FCFB71A-06FE-4FB0-9075-6D045AFCC830}" type="presOf" srcId="{9F7A632E-75B5-46C1-96DE-D38F685D56C7}" destId="{C3E7787D-D3FA-4872-B05D-BBABB9A8A3DF}" srcOrd="0" destOrd="0" presId="urn:microsoft.com/office/officeart/2005/8/layout/cycle6"/>
    <dgm:cxn modelId="{7B99011B-6C0A-4029-982E-DDF7647DFD3C}" type="presOf" srcId="{464751A3-DC5B-4F5B-8F19-9ED26BC5EA0F}" destId="{4AE03F5A-D23B-4EF8-B03B-7964CC266F0A}" srcOrd="0" destOrd="0" presId="urn:microsoft.com/office/officeart/2005/8/layout/cycle6"/>
    <dgm:cxn modelId="{029F1620-E96E-425D-9A70-080715AE25BA}" type="presOf" srcId="{4C2AD96C-0ADE-4EAB-BFC8-0C9EE51EE554}" destId="{51EB3B9F-3444-4C0E-883F-1247A6EFF046}" srcOrd="0" destOrd="0" presId="urn:microsoft.com/office/officeart/2005/8/layout/cycle6"/>
    <dgm:cxn modelId="{76AB8B3B-CF20-4D7E-9851-51AB8231DA65}" srcId="{4B68B268-6171-449B-8371-BA0874C6E171}" destId="{464751A3-DC5B-4F5B-8F19-9ED26BC5EA0F}" srcOrd="4" destOrd="0" parTransId="{4779E7AB-8F5D-4B10-86B0-7B7AE97A2300}" sibTransId="{DBB53DFF-E4EE-4F2B-A583-B4209F91250C}"/>
    <dgm:cxn modelId="{0B3E3340-2DAB-4050-AB74-B835E7CF658F}" type="presOf" srcId="{C3C4C56D-7B93-4186-9A5A-4EF09B792F6B}" destId="{D4DE2095-D758-442F-93EB-0F1528A327A4}" srcOrd="0" destOrd="0" presId="urn:microsoft.com/office/officeart/2005/8/layout/cycle6"/>
    <dgm:cxn modelId="{CC7DCF68-0090-4BF8-8F1C-DE17080A3EE6}" srcId="{4B68B268-6171-449B-8371-BA0874C6E171}" destId="{2B418C25-AD40-4C8C-B247-541665B8597D}" srcOrd="0" destOrd="0" parTransId="{66B9A668-9D7B-4B43-81AA-CA9C50AFB330}" sibTransId="{4C2AD96C-0ADE-4EAB-BFC8-0C9EE51EE554}"/>
    <dgm:cxn modelId="{2C8CB04E-A9EB-4DEB-9C13-FFE2D52FE35F}" srcId="{4B68B268-6171-449B-8371-BA0874C6E171}" destId="{363B6638-BDD1-4707-B75C-B468EA8C61CD}" srcOrd="3" destOrd="0" parTransId="{3DACBD29-4F29-475E-BF4F-F9B33F67FB15}" sibTransId="{E743BA74-D4D0-492F-A436-62AF6C600048}"/>
    <dgm:cxn modelId="{D793947D-5660-4B14-BDB2-C867F413A1EA}" srcId="{4B68B268-6171-449B-8371-BA0874C6E171}" destId="{C3C4C56D-7B93-4186-9A5A-4EF09B792F6B}" srcOrd="2" destOrd="0" parTransId="{225A7CC3-61B5-4D36-B10E-E314DAD9A7AB}" sibTransId="{0812F65C-D5E3-4589-89D2-4635996FD8CE}"/>
    <dgm:cxn modelId="{0B8BD27F-22D4-44F6-B747-632D5E0E0114}" type="presOf" srcId="{2B418C25-AD40-4C8C-B247-541665B8597D}" destId="{3B0C1B3F-4983-439E-9EF2-49B7D2F18F3D}" srcOrd="0" destOrd="0" presId="urn:microsoft.com/office/officeart/2005/8/layout/cycle6"/>
    <dgm:cxn modelId="{A24F34C4-9BB4-4433-A2FC-5EF30B84C42B}" srcId="{4B68B268-6171-449B-8371-BA0874C6E171}" destId="{5D1A05A9-70E2-449B-97B0-DA6B0A5976C1}" srcOrd="1" destOrd="0" parTransId="{08BE12EC-2281-43C0-A066-144254CEEE0B}" sibTransId="{9F7A632E-75B5-46C1-96DE-D38F685D56C7}"/>
    <dgm:cxn modelId="{3940AAC5-1A95-4E67-8D1E-4C4D203E4A23}" type="presOf" srcId="{0812F65C-D5E3-4589-89D2-4635996FD8CE}" destId="{9D903AAA-5884-48AD-AF66-D139614A4C41}" srcOrd="0" destOrd="0" presId="urn:microsoft.com/office/officeart/2005/8/layout/cycle6"/>
    <dgm:cxn modelId="{B1BCC4CD-7E22-4299-A164-4DDEAD35412A}" type="presOf" srcId="{DBB53DFF-E4EE-4F2B-A583-B4209F91250C}" destId="{F218A30F-DA74-443D-9062-F9EE379738FF}" srcOrd="0" destOrd="0" presId="urn:microsoft.com/office/officeart/2005/8/layout/cycle6"/>
    <dgm:cxn modelId="{63884BD1-0684-459F-A87B-D42CAC06D692}" type="presOf" srcId="{E743BA74-D4D0-492F-A436-62AF6C600048}" destId="{B0A9BFE9-B592-4BA4-BEEA-5A6D12B2F831}" srcOrd="0" destOrd="0" presId="urn:microsoft.com/office/officeart/2005/8/layout/cycle6"/>
    <dgm:cxn modelId="{83AD2BE3-86F0-498B-99FC-CA8D84EE3805}" type="presOf" srcId="{5D1A05A9-70E2-449B-97B0-DA6B0A5976C1}" destId="{24CFFEE9-557D-42D4-B060-85ABE00CB916}" srcOrd="0" destOrd="0" presId="urn:microsoft.com/office/officeart/2005/8/layout/cycle6"/>
    <dgm:cxn modelId="{932557E5-0119-47D6-BCA1-2185D792445E}" type="presOf" srcId="{4B68B268-6171-449B-8371-BA0874C6E171}" destId="{1EB4A6C7-3BB1-4289-90F6-5FD385AB50B8}" srcOrd="0" destOrd="0" presId="urn:microsoft.com/office/officeart/2005/8/layout/cycle6"/>
    <dgm:cxn modelId="{6B0D9DFC-027A-4E91-825E-81F977454699}" type="presOf" srcId="{363B6638-BDD1-4707-B75C-B468EA8C61CD}" destId="{729E9D5F-DE63-4485-A543-D29C4A30CE94}" srcOrd="0" destOrd="0" presId="urn:microsoft.com/office/officeart/2005/8/layout/cycle6"/>
    <dgm:cxn modelId="{766EE530-564D-478F-BDC1-2ECE9A3C8834}" type="presParOf" srcId="{1EB4A6C7-3BB1-4289-90F6-5FD385AB50B8}" destId="{3B0C1B3F-4983-439E-9EF2-49B7D2F18F3D}" srcOrd="0" destOrd="0" presId="urn:microsoft.com/office/officeart/2005/8/layout/cycle6"/>
    <dgm:cxn modelId="{939ADA03-CFF9-4FE1-9E2D-1CA177E375A1}" type="presParOf" srcId="{1EB4A6C7-3BB1-4289-90F6-5FD385AB50B8}" destId="{A225A143-FB4A-401C-AEE9-0F29F62D5BA6}" srcOrd="1" destOrd="0" presId="urn:microsoft.com/office/officeart/2005/8/layout/cycle6"/>
    <dgm:cxn modelId="{9A59A255-6CC7-42E7-9775-9DDD7970DCCC}" type="presParOf" srcId="{1EB4A6C7-3BB1-4289-90F6-5FD385AB50B8}" destId="{51EB3B9F-3444-4C0E-883F-1247A6EFF046}" srcOrd="2" destOrd="0" presId="urn:microsoft.com/office/officeart/2005/8/layout/cycle6"/>
    <dgm:cxn modelId="{3182B0FB-34C0-43E4-B28C-3079F70B3291}" type="presParOf" srcId="{1EB4A6C7-3BB1-4289-90F6-5FD385AB50B8}" destId="{24CFFEE9-557D-42D4-B060-85ABE00CB916}" srcOrd="3" destOrd="0" presId="urn:microsoft.com/office/officeart/2005/8/layout/cycle6"/>
    <dgm:cxn modelId="{03B9A317-6B93-446B-9435-B4DBCF06849F}" type="presParOf" srcId="{1EB4A6C7-3BB1-4289-90F6-5FD385AB50B8}" destId="{910C598A-4FFD-48FC-B138-82FFC080A86F}" srcOrd="4" destOrd="0" presId="urn:microsoft.com/office/officeart/2005/8/layout/cycle6"/>
    <dgm:cxn modelId="{07439D58-83CA-49B8-8573-BC3AA0D8266A}" type="presParOf" srcId="{1EB4A6C7-3BB1-4289-90F6-5FD385AB50B8}" destId="{C3E7787D-D3FA-4872-B05D-BBABB9A8A3DF}" srcOrd="5" destOrd="0" presId="urn:microsoft.com/office/officeart/2005/8/layout/cycle6"/>
    <dgm:cxn modelId="{D6D922FC-0564-4791-A363-0669142EA81F}" type="presParOf" srcId="{1EB4A6C7-3BB1-4289-90F6-5FD385AB50B8}" destId="{D4DE2095-D758-442F-93EB-0F1528A327A4}" srcOrd="6" destOrd="0" presId="urn:microsoft.com/office/officeart/2005/8/layout/cycle6"/>
    <dgm:cxn modelId="{16A593A4-6BDB-4437-89BF-0A3AB8246992}" type="presParOf" srcId="{1EB4A6C7-3BB1-4289-90F6-5FD385AB50B8}" destId="{77297198-0739-4144-B27B-54432A2A5ED4}" srcOrd="7" destOrd="0" presId="urn:microsoft.com/office/officeart/2005/8/layout/cycle6"/>
    <dgm:cxn modelId="{816640DA-10B9-4165-9D50-0DD9E62DE7A7}" type="presParOf" srcId="{1EB4A6C7-3BB1-4289-90F6-5FD385AB50B8}" destId="{9D903AAA-5884-48AD-AF66-D139614A4C41}" srcOrd="8" destOrd="0" presId="urn:microsoft.com/office/officeart/2005/8/layout/cycle6"/>
    <dgm:cxn modelId="{B8382722-78F1-47F1-B31A-BB67D83DB118}" type="presParOf" srcId="{1EB4A6C7-3BB1-4289-90F6-5FD385AB50B8}" destId="{729E9D5F-DE63-4485-A543-D29C4A30CE94}" srcOrd="9" destOrd="0" presId="urn:microsoft.com/office/officeart/2005/8/layout/cycle6"/>
    <dgm:cxn modelId="{A59ADD4A-1243-4C13-9DAE-A8A0B8D3616B}" type="presParOf" srcId="{1EB4A6C7-3BB1-4289-90F6-5FD385AB50B8}" destId="{9D3E61B3-FC59-415C-8D42-8CE9C7411A38}" srcOrd="10" destOrd="0" presId="urn:microsoft.com/office/officeart/2005/8/layout/cycle6"/>
    <dgm:cxn modelId="{5583925A-F88A-49A2-8614-4AE553792DE8}" type="presParOf" srcId="{1EB4A6C7-3BB1-4289-90F6-5FD385AB50B8}" destId="{B0A9BFE9-B592-4BA4-BEEA-5A6D12B2F831}" srcOrd="11" destOrd="0" presId="urn:microsoft.com/office/officeart/2005/8/layout/cycle6"/>
    <dgm:cxn modelId="{91A5BB9D-9451-4AEB-A42C-E0DD47E7D467}" type="presParOf" srcId="{1EB4A6C7-3BB1-4289-90F6-5FD385AB50B8}" destId="{4AE03F5A-D23B-4EF8-B03B-7964CC266F0A}" srcOrd="12" destOrd="0" presId="urn:microsoft.com/office/officeart/2005/8/layout/cycle6"/>
    <dgm:cxn modelId="{EBB2656F-7820-4419-86FE-FDDCEF231DDF}" type="presParOf" srcId="{1EB4A6C7-3BB1-4289-90F6-5FD385AB50B8}" destId="{DD81ADC4-2DE2-4393-A353-8FF098D6D72E}" srcOrd="13" destOrd="0" presId="urn:microsoft.com/office/officeart/2005/8/layout/cycle6"/>
    <dgm:cxn modelId="{CD464660-724D-488C-9289-E34C628FE118}" type="presParOf" srcId="{1EB4A6C7-3BB1-4289-90F6-5FD385AB50B8}" destId="{F218A30F-DA74-443D-9062-F9EE379738FF}"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7BB950-33A4-4806-90E0-D1E3A11CA9C1}" type="doc">
      <dgm:prSet loTypeId="urn:microsoft.com/office/officeart/2011/layout/HexagonRadial" loCatId="officeonline" qsTypeId="urn:microsoft.com/office/officeart/2005/8/quickstyle/simple1" qsCatId="simple" csTypeId="urn:microsoft.com/office/officeart/2005/8/colors/accent0_3" csCatId="mainScheme" phldr="1"/>
      <dgm:spPr/>
      <dgm:t>
        <a:bodyPr/>
        <a:lstStyle/>
        <a:p>
          <a:endParaRPr lang="en-US"/>
        </a:p>
      </dgm:t>
    </dgm:pt>
    <dgm:pt modelId="{267B8BFB-563B-40F4-873A-5D63E0438455}">
      <dgm:prSet phldrT="[Text]"/>
      <dgm:spPr/>
      <dgm:t>
        <a:bodyPr/>
        <a:lstStyle/>
        <a:p>
          <a:r>
            <a:rPr lang="en-US"/>
            <a:t>Title IX</a:t>
          </a:r>
        </a:p>
      </dgm:t>
    </dgm:pt>
    <dgm:pt modelId="{10C4ED11-CC09-4151-B885-C5F5410D63DD}" type="parTrans" cxnId="{3C5E8D0F-C300-4230-9A68-7842D7827F14}">
      <dgm:prSet/>
      <dgm:spPr/>
      <dgm:t>
        <a:bodyPr/>
        <a:lstStyle/>
        <a:p>
          <a:endParaRPr lang="en-US"/>
        </a:p>
      </dgm:t>
    </dgm:pt>
    <dgm:pt modelId="{67A3E116-3BD1-44D8-BCDB-DC9CA5E5EF6D}" type="sibTrans" cxnId="{3C5E8D0F-C300-4230-9A68-7842D7827F14}">
      <dgm:prSet/>
      <dgm:spPr/>
      <dgm:t>
        <a:bodyPr/>
        <a:lstStyle/>
        <a:p>
          <a:endParaRPr lang="en-US"/>
        </a:p>
      </dgm:t>
    </dgm:pt>
    <dgm:pt modelId="{0B792931-3890-4071-8229-F231F1042E44}">
      <dgm:prSet phldrT="[Text]"/>
      <dgm:spPr/>
      <dgm:t>
        <a:bodyPr/>
        <a:lstStyle/>
        <a:p>
          <a:r>
            <a:rPr lang="en-US"/>
            <a:t>Admissions &amp; recruitment</a:t>
          </a:r>
        </a:p>
      </dgm:t>
    </dgm:pt>
    <dgm:pt modelId="{11EF3C26-8967-4A09-BDAB-CAAA7FB71B1D}" type="parTrans" cxnId="{ADC69E20-29D8-44C3-85C8-1A3DAB9009E9}">
      <dgm:prSet/>
      <dgm:spPr/>
      <dgm:t>
        <a:bodyPr/>
        <a:lstStyle/>
        <a:p>
          <a:endParaRPr lang="en-US"/>
        </a:p>
      </dgm:t>
    </dgm:pt>
    <dgm:pt modelId="{CB178AD6-38CE-4ED5-B634-E57999A08A72}" type="sibTrans" cxnId="{ADC69E20-29D8-44C3-85C8-1A3DAB9009E9}">
      <dgm:prSet/>
      <dgm:spPr/>
      <dgm:t>
        <a:bodyPr/>
        <a:lstStyle/>
        <a:p>
          <a:endParaRPr lang="en-US"/>
        </a:p>
      </dgm:t>
    </dgm:pt>
    <dgm:pt modelId="{1FB440BD-4EAC-4B91-B066-ADDEDACB4CDB}">
      <dgm:prSet phldrT="[Text]"/>
      <dgm:spPr/>
      <dgm:t>
        <a:bodyPr/>
        <a:lstStyle/>
        <a:p>
          <a:r>
            <a:rPr lang="en-US"/>
            <a:t>Employment</a:t>
          </a:r>
        </a:p>
      </dgm:t>
    </dgm:pt>
    <dgm:pt modelId="{39CCC440-171E-4E2C-9005-617DC630810B}" type="parTrans" cxnId="{269A3884-9CF8-4BE1-8D05-BF31E5F520D7}">
      <dgm:prSet/>
      <dgm:spPr/>
      <dgm:t>
        <a:bodyPr/>
        <a:lstStyle/>
        <a:p>
          <a:endParaRPr lang="en-US"/>
        </a:p>
      </dgm:t>
    </dgm:pt>
    <dgm:pt modelId="{47382A0D-9EEC-4E8B-9B17-9BCDC36A71C3}" type="sibTrans" cxnId="{269A3884-9CF8-4BE1-8D05-BF31E5F520D7}">
      <dgm:prSet/>
      <dgm:spPr/>
      <dgm:t>
        <a:bodyPr/>
        <a:lstStyle/>
        <a:p>
          <a:endParaRPr lang="en-US"/>
        </a:p>
      </dgm:t>
    </dgm:pt>
    <dgm:pt modelId="{C00CD289-3C95-4A16-8D5E-C018D0FC791F}">
      <dgm:prSet phldrT="[Text]"/>
      <dgm:spPr/>
      <dgm:t>
        <a:bodyPr/>
        <a:lstStyle/>
        <a:p>
          <a:r>
            <a:rPr lang="en-US"/>
            <a:t>Training</a:t>
          </a:r>
        </a:p>
      </dgm:t>
    </dgm:pt>
    <dgm:pt modelId="{D0A53FD9-ADD3-4875-9C6C-CD8F49DEFA2B}" type="parTrans" cxnId="{11A08C58-B83A-4EDD-A412-C20C39841A24}">
      <dgm:prSet/>
      <dgm:spPr/>
      <dgm:t>
        <a:bodyPr/>
        <a:lstStyle/>
        <a:p>
          <a:endParaRPr lang="en-US"/>
        </a:p>
      </dgm:t>
    </dgm:pt>
    <dgm:pt modelId="{330A7CC5-2AC0-49C4-A934-2BCE8971C22E}" type="sibTrans" cxnId="{11A08C58-B83A-4EDD-A412-C20C39841A24}">
      <dgm:prSet/>
      <dgm:spPr/>
      <dgm:t>
        <a:bodyPr/>
        <a:lstStyle/>
        <a:p>
          <a:endParaRPr lang="en-US"/>
        </a:p>
      </dgm:t>
    </dgm:pt>
    <dgm:pt modelId="{C6AE2282-AA08-44AF-99B1-34CBB81CF86D}">
      <dgm:prSet phldrT="[Text]"/>
      <dgm:spPr/>
      <dgm:t>
        <a:bodyPr/>
        <a:lstStyle/>
        <a:p>
          <a:r>
            <a:rPr lang="en-US"/>
            <a:t>Pregnant &amp; parenting</a:t>
          </a:r>
        </a:p>
      </dgm:t>
    </dgm:pt>
    <dgm:pt modelId="{BB67F229-42F7-40D1-8519-8AAFF007D65D}" type="parTrans" cxnId="{5B6D3A09-FFA5-4BA3-A737-EF9D8DB487ED}">
      <dgm:prSet/>
      <dgm:spPr/>
      <dgm:t>
        <a:bodyPr/>
        <a:lstStyle/>
        <a:p>
          <a:endParaRPr lang="en-US"/>
        </a:p>
      </dgm:t>
    </dgm:pt>
    <dgm:pt modelId="{73A513AB-E49E-4F00-A41B-AC4474D95062}" type="sibTrans" cxnId="{5B6D3A09-FFA5-4BA3-A737-EF9D8DB487ED}">
      <dgm:prSet/>
      <dgm:spPr/>
      <dgm:t>
        <a:bodyPr/>
        <a:lstStyle/>
        <a:p>
          <a:endParaRPr lang="en-US"/>
        </a:p>
      </dgm:t>
    </dgm:pt>
    <dgm:pt modelId="{5DAC28D2-5589-4BA5-B8A6-FF5AB1A42876}">
      <dgm:prSet phldrT="[Text]"/>
      <dgm:spPr/>
      <dgm:t>
        <a:bodyPr/>
        <a:lstStyle/>
        <a:p>
          <a:r>
            <a:rPr lang="en-US"/>
            <a:t>Athletics</a:t>
          </a:r>
        </a:p>
      </dgm:t>
    </dgm:pt>
    <dgm:pt modelId="{58D9E8EC-5526-48C2-861D-93FD0776032B}" type="parTrans" cxnId="{F54B76ED-5418-46D7-B64B-B27F71AD7578}">
      <dgm:prSet/>
      <dgm:spPr/>
      <dgm:t>
        <a:bodyPr/>
        <a:lstStyle/>
        <a:p>
          <a:endParaRPr lang="en-US"/>
        </a:p>
      </dgm:t>
    </dgm:pt>
    <dgm:pt modelId="{5FE341D9-2438-45C8-B1AD-7ACB1FE8B23E}" type="sibTrans" cxnId="{F54B76ED-5418-46D7-B64B-B27F71AD7578}">
      <dgm:prSet/>
      <dgm:spPr/>
      <dgm:t>
        <a:bodyPr/>
        <a:lstStyle/>
        <a:p>
          <a:endParaRPr lang="en-US"/>
        </a:p>
      </dgm:t>
    </dgm:pt>
    <dgm:pt modelId="{CA5B723A-EFA8-45F9-A189-EFDAF8A80EC4}">
      <dgm:prSet phldrT="[Text]"/>
      <dgm:spPr/>
      <dgm:t>
        <a:bodyPr/>
        <a:lstStyle/>
        <a:p>
          <a:r>
            <a:rPr lang="en-US"/>
            <a:t>Grievance process</a:t>
          </a:r>
        </a:p>
      </dgm:t>
    </dgm:pt>
    <dgm:pt modelId="{4BB59D85-681B-4B03-A7F7-222223E7791A}" type="parTrans" cxnId="{3F4963B4-3358-46C5-97CE-A75CFD4799FE}">
      <dgm:prSet/>
      <dgm:spPr/>
      <dgm:t>
        <a:bodyPr/>
        <a:lstStyle/>
        <a:p>
          <a:endParaRPr lang="en-US"/>
        </a:p>
      </dgm:t>
    </dgm:pt>
    <dgm:pt modelId="{6BE92501-160C-4DEE-8B65-084AFDC014CE}" type="sibTrans" cxnId="{3F4963B4-3358-46C5-97CE-A75CFD4799FE}">
      <dgm:prSet/>
      <dgm:spPr/>
      <dgm:t>
        <a:bodyPr/>
        <a:lstStyle/>
        <a:p>
          <a:endParaRPr lang="en-US"/>
        </a:p>
      </dgm:t>
    </dgm:pt>
    <dgm:pt modelId="{A56C60BF-9C83-432B-8800-15B7D95E056B}" type="pres">
      <dgm:prSet presAssocID="{1F7BB950-33A4-4806-90E0-D1E3A11CA9C1}" presName="Name0" presStyleCnt="0">
        <dgm:presLayoutVars>
          <dgm:chMax val="1"/>
          <dgm:chPref val="1"/>
          <dgm:dir/>
          <dgm:animOne val="branch"/>
          <dgm:animLvl val="lvl"/>
        </dgm:presLayoutVars>
      </dgm:prSet>
      <dgm:spPr/>
    </dgm:pt>
    <dgm:pt modelId="{2D60552F-9FB0-49C8-993E-4AB9ECE507E3}" type="pres">
      <dgm:prSet presAssocID="{267B8BFB-563B-40F4-873A-5D63E0438455}" presName="Parent" presStyleLbl="node0" presStyleIdx="0" presStyleCnt="1">
        <dgm:presLayoutVars>
          <dgm:chMax val="6"/>
          <dgm:chPref val="6"/>
        </dgm:presLayoutVars>
      </dgm:prSet>
      <dgm:spPr/>
    </dgm:pt>
    <dgm:pt modelId="{87DA26A0-CDAD-44FE-8D0F-F1905B562BD0}" type="pres">
      <dgm:prSet presAssocID="{0B792931-3890-4071-8229-F231F1042E44}" presName="Accent1" presStyleCnt="0"/>
      <dgm:spPr/>
    </dgm:pt>
    <dgm:pt modelId="{D438B402-1513-44B7-A5A8-E71C71CA6123}" type="pres">
      <dgm:prSet presAssocID="{0B792931-3890-4071-8229-F231F1042E44}" presName="Accent" presStyleLbl="bgShp" presStyleIdx="0" presStyleCnt="6"/>
      <dgm:spPr/>
    </dgm:pt>
    <dgm:pt modelId="{47E91D4F-2E8D-4118-88D4-3C9362AC0624}" type="pres">
      <dgm:prSet presAssocID="{0B792931-3890-4071-8229-F231F1042E44}" presName="Child1" presStyleLbl="node1" presStyleIdx="0" presStyleCnt="6">
        <dgm:presLayoutVars>
          <dgm:chMax val="0"/>
          <dgm:chPref val="0"/>
          <dgm:bulletEnabled val="1"/>
        </dgm:presLayoutVars>
      </dgm:prSet>
      <dgm:spPr/>
    </dgm:pt>
    <dgm:pt modelId="{49CDA2E2-94D7-49CA-B6C4-2A37D4B7F4EB}" type="pres">
      <dgm:prSet presAssocID="{C6AE2282-AA08-44AF-99B1-34CBB81CF86D}" presName="Accent2" presStyleCnt="0"/>
      <dgm:spPr/>
    </dgm:pt>
    <dgm:pt modelId="{2D95E172-46CC-4892-B2C5-414DB9D49B11}" type="pres">
      <dgm:prSet presAssocID="{C6AE2282-AA08-44AF-99B1-34CBB81CF86D}" presName="Accent" presStyleLbl="bgShp" presStyleIdx="1" presStyleCnt="6"/>
      <dgm:spPr/>
    </dgm:pt>
    <dgm:pt modelId="{59BD7674-C330-4681-B871-0FAF97C1FCFD}" type="pres">
      <dgm:prSet presAssocID="{C6AE2282-AA08-44AF-99B1-34CBB81CF86D}" presName="Child2" presStyleLbl="node1" presStyleIdx="1" presStyleCnt="6">
        <dgm:presLayoutVars>
          <dgm:chMax val="0"/>
          <dgm:chPref val="0"/>
          <dgm:bulletEnabled val="1"/>
        </dgm:presLayoutVars>
      </dgm:prSet>
      <dgm:spPr/>
    </dgm:pt>
    <dgm:pt modelId="{3D25A82A-BBD2-4B93-94BD-3C294BB473E8}" type="pres">
      <dgm:prSet presAssocID="{5DAC28D2-5589-4BA5-B8A6-FF5AB1A42876}" presName="Accent3" presStyleCnt="0"/>
      <dgm:spPr/>
    </dgm:pt>
    <dgm:pt modelId="{50589F37-C29B-4034-8DD3-BF3B851F8A70}" type="pres">
      <dgm:prSet presAssocID="{5DAC28D2-5589-4BA5-B8A6-FF5AB1A42876}" presName="Accent" presStyleLbl="bgShp" presStyleIdx="2" presStyleCnt="6"/>
      <dgm:spPr/>
    </dgm:pt>
    <dgm:pt modelId="{C6A1A866-3F91-48E3-B655-ECA15BB76A7D}" type="pres">
      <dgm:prSet presAssocID="{5DAC28D2-5589-4BA5-B8A6-FF5AB1A42876}" presName="Child3" presStyleLbl="node1" presStyleIdx="2" presStyleCnt="6">
        <dgm:presLayoutVars>
          <dgm:chMax val="0"/>
          <dgm:chPref val="0"/>
          <dgm:bulletEnabled val="1"/>
        </dgm:presLayoutVars>
      </dgm:prSet>
      <dgm:spPr/>
    </dgm:pt>
    <dgm:pt modelId="{11B256E7-4C00-4FA9-B652-6F67D1B83430}" type="pres">
      <dgm:prSet presAssocID="{1FB440BD-4EAC-4B91-B066-ADDEDACB4CDB}" presName="Accent4" presStyleCnt="0"/>
      <dgm:spPr/>
    </dgm:pt>
    <dgm:pt modelId="{2D20DB97-0525-42C9-841B-F4024F56DCB5}" type="pres">
      <dgm:prSet presAssocID="{1FB440BD-4EAC-4B91-B066-ADDEDACB4CDB}" presName="Accent" presStyleLbl="bgShp" presStyleIdx="3" presStyleCnt="6"/>
      <dgm:spPr/>
    </dgm:pt>
    <dgm:pt modelId="{B745C8B6-5698-4BEE-900F-7B99A5A7F56B}" type="pres">
      <dgm:prSet presAssocID="{1FB440BD-4EAC-4B91-B066-ADDEDACB4CDB}" presName="Child4" presStyleLbl="node1" presStyleIdx="3" presStyleCnt="6">
        <dgm:presLayoutVars>
          <dgm:chMax val="0"/>
          <dgm:chPref val="0"/>
          <dgm:bulletEnabled val="1"/>
        </dgm:presLayoutVars>
      </dgm:prSet>
      <dgm:spPr/>
    </dgm:pt>
    <dgm:pt modelId="{B5CECB45-47EA-4FE3-A996-716FF694C831}" type="pres">
      <dgm:prSet presAssocID="{C00CD289-3C95-4A16-8D5E-C018D0FC791F}" presName="Accent5" presStyleCnt="0"/>
      <dgm:spPr/>
    </dgm:pt>
    <dgm:pt modelId="{52A7ACD9-2DDE-4F1D-A0E0-54D9D476BB53}" type="pres">
      <dgm:prSet presAssocID="{C00CD289-3C95-4A16-8D5E-C018D0FC791F}" presName="Accent" presStyleLbl="bgShp" presStyleIdx="4" presStyleCnt="6"/>
      <dgm:spPr/>
    </dgm:pt>
    <dgm:pt modelId="{728B3EAF-60B4-4A55-987F-0703718A0146}" type="pres">
      <dgm:prSet presAssocID="{C00CD289-3C95-4A16-8D5E-C018D0FC791F}" presName="Child5" presStyleLbl="node1" presStyleIdx="4" presStyleCnt="6">
        <dgm:presLayoutVars>
          <dgm:chMax val="0"/>
          <dgm:chPref val="0"/>
          <dgm:bulletEnabled val="1"/>
        </dgm:presLayoutVars>
      </dgm:prSet>
      <dgm:spPr/>
    </dgm:pt>
    <dgm:pt modelId="{1D22FA4F-783D-49C9-806C-7443A8A45131}" type="pres">
      <dgm:prSet presAssocID="{CA5B723A-EFA8-45F9-A189-EFDAF8A80EC4}" presName="Accent6" presStyleCnt="0"/>
      <dgm:spPr/>
    </dgm:pt>
    <dgm:pt modelId="{5D37758D-BA68-42D5-97AB-D3950A81728F}" type="pres">
      <dgm:prSet presAssocID="{CA5B723A-EFA8-45F9-A189-EFDAF8A80EC4}" presName="Accent" presStyleLbl="bgShp" presStyleIdx="5" presStyleCnt="6"/>
      <dgm:spPr/>
    </dgm:pt>
    <dgm:pt modelId="{7D38096F-C359-4A21-97AE-028B0B97142F}" type="pres">
      <dgm:prSet presAssocID="{CA5B723A-EFA8-45F9-A189-EFDAF8A80EC4}" presName="Child6" presStyleLbl="node1" presStyleIdx="5" presStyleCnt="6">
        <dgm:presLayoutVars>
          <dgm:chMax val="0"/>
          <dgm:chPref val="0"/>
          <dgm:bulletEnabled val="1"/>
        </dgm:presLayoutVars>
      </dgm:prSet>
      <dgm:spPr/>
    </dgm:pt>
  </dgm:ptLst>
  <dgm:cxnLst>
    <dgm:cxn modelId="{5B6D3A09-FFA5-4BA3-A737-EF9D8DB487ED}" srcId="{267B8BFB-563B-40F4-873A-5D63E0438455}" destId="{C6AE2282-AA08-44AF-99B1-34CBB81CF86D}" srcOrd="1" destOrd="0" parTransId="{BB67F229-42F7-40D1-8519-8AAFF007D65D}" sibTransId="{73A513AB-E49E-4F00-A41B-AC4474D95062}"/>
    <dgm:cxn modelId="{3C5E8D0F-C300-4230-9A68-7842D7827F14}" srcId="{1F7BB950-33A4-4806-90E0-D1E3A11CA9C1}" destId="{267B8BFB-563B-40F4-873A-5D63E0438455}" srcOrd="0" destOrd="0" parTransId="{10C4ED11-CC09-4151-B885-C5F5410D63DD}" sibTransId="{67A3E116-3BD1-44D8-BCDB-DC9CA5E5EF6D}"/>
    <dgm:cxn modelId="{ADC69E20-29D8-44C3-85C8-1A3DAB9009E9}" srcId="{267B8BFB-563B-40F4-873A-5D63E0438455}" destId="{0B792931-3890-4071-8229-F231F1042E44}" srcOrd="0" destOrd="0" parTransId="{11EF3C26-8967-4A09-BDAB-CAAA7FB71B1D}" sibTransId="{CB178AD6-38CE-4ED5-B634-E57999A08A72}"/>
    <dgm:cxn modelId="{2141E723-3983-43B0-9D92-A2B7D0B61B99}" type="presOf" srcId="{1F7BB950-33A4-4806-90E0-D1E3A11CA9C1}" destId="{A56C60BF-9C83-432B-8800-15B7D95E056B}" srcOrd="0" destOrd="0" presId="urn:microsoft.com/office/officeart/2011/layout/HexagonRadial"/>
    <dgm:cxn modelId="{3E4CAB2C-46AA-4B1F-A15A-714D93F73AB2}" type="presOf" srcId="{5DAC28D2-5589-4BA5-B8A6-FF5AB1A42876}" destId="{C6A1A866-3F91-48E3-B655-ECA15BB76A7D}" srcOrd="0" destOrd="0" presId="urn:microsoft.com/office/officeart/2011/layout/HexagonRadial"/>
    <dgm:cxn modelId="{0810866D-A9A0-4F53-96AB-C318F3286FD3}" type="presOf" srcId="{C6AE2282-AA08-44AF-99B1-34CBB81CF86D}" destId="{59BD7674-C330-4681-B871-0FAF97C1FCFD}" srcOrd="0" destOrd="0" presId="urn:microsoft.com/office/officeart/2011/layout/HexagonRadial"/>
    <dgm:cxn modelId="{11A08C58-B83A-4EDD-A412-C20C39841A24}" srcId="{267B8BFB-563B-40F4-873A-5D63E0438455}" destId="{C00CD289-3C95-4A16-8D5E-C018D0FC791F}" srcOrd="4" destOrd="0" parTransId="{D0A53FD9-ADD3-4875-9C6C-CD8F49DEFA2B}" sibTransId="{330A7CC5-2AC0-49C4-A934-2BCE8971C22E}"/>
    <dgm:cxn modelId="{269A3884-9CF8-4BE1-8D05-BF31E5F520D7}" srcId="{267B8BFB-563B-40F4-873A-5D63E0438455}" destId="{1FB440BD-4EAC-4B91-B066-ADDEDACB4CDB}" srcOrd="3" destOrd="0" parTransId="{39CCC440-171E-4E2C-9005-617DC630810B}" sibTransId="{47382A0D-9EEC-4E8B-9B17-9BCDC36A71C3}"/>
    <dgm:cxn modelId="{D752B59C-66F4-4107-A4D9-1D1E3ACD5113}" type="presOf" srcId="{267B8BFB-563B-40F4-873A-5D63E0438455}" destId="{2D60552F-9FB0-49C8-993E-4AB9ECE507E3}" srcOrd="0" destOrd="0" presId="urn:microsoft.com/office/officeart/2011/layout/HexagonRadial"/>
    <dgm:cxn modelId="{3F4963B4-3358-46C5-97CE-A75CFD4799FE}" srcId="{267B8BFB-563B-40F4-873A-5D63E0438455}" destId="{CA5B723A-EFA8-45F9-A189-EFDAF8A80EC4}" srcOrd="5" destOrd="0" parTransId="{4BB59D85-681B-4B03-A7F7-222223E7791A}" sibTransId="{6BE92501-160C-4DEE-8B65-084AFDC014CE}"/>
    <dgm:cxn modelId="{C3644BC4-96FF-4FD6-9CB6-E45CC6FE4012}" type="presOf" srcId="{CA5B723A-EFA8-45F9-A189-EFDAF8A80EC4}" destId="{7D38096F-C359-4A21-97AE-028B0B97142F}" srcOrd="0" destOrd="0" presId="urn:microsoft.com/office/officeart/2011/layout/HexagonRadial"/>
    <dgm:cxn modelId="{F2BCF6D4-5974-4A5E-8188-9778A4436FB2}" type="presOf" srcId="{1FB440BD-4EAC-4B91-B066-ADDEDACB4CDB}" destId="{B745C8B6-5698-4BEE-900F-7B99A5A7F56B}" srcOrd="0" destOrd="0" presId="urn:microsoft.com/office/officeart/2011/layout/HexagonRadial"/>
    <dgm:cxn modelId="{A7CF9BDE-FE99-4330-A67D-24429378CC72}" type="presOf" srcId="{C00CD289-3C95-4A16-8D5E-C018D0FC791F}" destId="{728B3EAF-60B4-4A55-987F-0703718A0146}" srcOrd="0" destOrd="0" presId="urn:microsoft.com/office/officeart/2011/layout/HexagonRadial"/>
    <dgm:cxn modelId="{F54B76ED-5418-46D7-B64B-B27F71AD7578}" srcId="{267B8BFB-563B-40F4-873A-5D63E0438455}" destId="{5DAC28D2-5589-4BA5-B8A6-FF5AB1A42876}" srcOrd="2" destOrd="0" parTransId="{58D9E8EC-5526-48C2-861D-93FD0776032B}" sibTransId="{5FE341D9-2438-45C8-B1AD-7ACB1FE8B23E}"/>
    <dgm:cxn modelId="{780914F1-BEDA-4603-8932-E85B3D5EB359}" type="presOf" srcId="{0B792931-3890-4071-8229-F231F1042E44}" destId="{47E91D4F-2E8D-4118-88D4-3C9362AC0624}" srcOrd="0" destOrd="0" presId="urn:microsoft.com/office/officeart/2011/layout/HexagonRadial"/>
    <dgm:cxn modelId="{4F1A780D-86B9-4EFA-9F6F-7D3BDE4289B6}" type="presParOf" srcId="{A56C60BF-9C83-432B-8800-15B7D95E056B}" destId="{2D60552F-9FB0-49C8-993E-4AB9ECE507E3}" srcOrd="0" destOrd="0" presId="urn:microsoft.com/office/officeart/2011/layout/HexagonRadial"/>
    <dgm:cxn modelId="{11366B3B-343B-4C2E-99A1-118F33AED745}" type="presParOf" srcId="{A56C60BF-9C83-432B-8800-15B7D95E056B}" destId="{87DA26A0-CDAD-44FE-8D0F-F1905B562BD0}" srcOrd="1" destOrd="0" presId="urn:microsoft.com/office/officeart/2011/layout/HexagonRadial"/>
    <dgm:cxn modelId="{89CD9DE6-6AC1-4FD1-A4D9-79D66276D632}" type="presParOf" srcId="{87DA26A0-CDAD-44FE-8D0F-F1905B562BD0}" destId="{D438B402-1513-44B7-A5A8-E71C71CA6123}" srcOrd="0" destOrd="0" presId="urn:microsoft.com/office/officeart/2011/layout/HexagonRadial"/>
    <dgm:cxn modelId="{F1D79FF7-D8AB-4D99-B985-C9DECE1B551F}" type="presParOf" srcId="{A56C60BF-9C83-432B-8800-15B7D95E056B}" destId="{47E91D4F-2E8D-4118-88D4-3C9362AC0624}" srcOrd="2" destOrd="0" presId="urn:microsoft.com/office/officeart/2011/layout/HexagonRadial"/>
    <dgm:cxn modelId="{A8A34ECE-3B29-490E-9DCB-6474F9EB58A4}" type="presParOf" srcId="{A56C60BF-9C83-432B-8800-15B7D95E056B}" destId="{49CDA2E2-94D7-49CA-B6C4-2A37D4B7F4EB}" srcOrd="3" destOrd="0" presId="urn:microsoft.com/office/officeart/2011/layout/HexagonRadial"/>
    <dgm:cxn modelId="{80FDA97F-0BDF-4F8C-A270-7B7446881250}" type="presParOf" srcId="{49CDA2E2-94D7-49CA-B6C4-2A37D4B7F4EB}" destId="{2D95E172-46CC-4892-B2C5-414DB9D49B11}" srcOrd="0" destOrd="0" presId="urn:microsoft.com/office/officeart/2011/layout/HexagonRadial"/>
    <dgm:cxn modelId="{63E0F7AD-A3AA-43BB-85E2-C020532D51DE}" type="presParOf" srcId="{A56C60BF-9C83-432B-8800-15B7D95E056B}" destId="{59BD7674-C330-4681-B871-0FAF97C1FCFD}" srcOrd="4" destOrd="0" presId="urn:microsoft.com/office/officeart/2011/layout/HexagonRadial"/>
    <dgm:cxn modelId="{BA7B21D1-9041-4FD7-820A-DCE1093065E6}" type="presParOf" srcId="{A56C60BF-9C83-432B-8800-15B7D95E056B}" destId="{3D25A82A-BBD2-4B93-94BD-3C294BB473E8}" srcOrd="5" destOrd="0" presId="urn:microsoft.com/office/officeart/2011/layout/HexagonRadial"/>
    <dgm:cxn modelId="{B0742697-DE1C-401F-8FA6-55F9FAEF1A80}" type="presParOf" srcId="{3D25A82A-BBD2-4B93-94BD-3C294BB473E8}" destId="{50589F37-C29B-4034-8DD3-BF3B851F8A70}" srcOrd="0" destOrd="0" presId="urn:microsoft.com/office/officeart/2011/layout/HexagonRadial"/>
    <dgm:cxn modelId="{14AD30E9-7CA5-4D0C-A4A9-A5686C6D3589}" type="presParOf" srcId="{A56C60BF-9C83-432B-8800-15B7D95E056B}" destId="{C6A1A866-3F91-48E3-B655-ECA15BB76A7D}" srcOrd="6" destOrd="0" presId="urn:microsoft.com/office/officeart/2011/layout/HexagonRadial"/>
    <dgm:cxn modelId="{E33F977F-3858-4822-BF29-171139AFD9F1}" type="presParOf" srcId="{A56C60BF-9C83-432B-8800-15B7D95E056B}" destId="{11B256E7-4C00-4FA9-B652-6F67D1B83430}" srcOrd="7" destOrd="0" presId="urn:microsoft.com/office/officeart/2011/layout/HexagonRadial"/>
    <dgm:cxn modelId="{67006D3D-E805-4271-9C11-63D7E6040BB5}" type="presParOf" srcId="{11B256E7-4C00-4FA9-B652-6F67D1B83430}" destId="{2D20DB97-0525-42C9-841B-F4024F56DCB5}" srcOrd="0" destOrd="0" presId="urn:microsoft.com/office/officeart/2011/layout/HexagonRadial"/>
    <dgm:cxn modelId="{09B1D73C-AABB-4C69-83BC-E57070EC8F53}" type="presParOf" srcId="{A56C60BF-9C83-432B-8800-15B7D95E056B}" destId="{B745C8B6-5698-4BEE-900F-7B99A5A7F56B}" srcOrd="8" destOrd="0" presId="urn:microsoft.com/office/officeart/2011/layout/HexagonRadial"/>
    <dgm:cxn modelId="{398356AC-462F-4F4E-95EA-9194C1AA6A1D}" type="presParOf" srcId="{A56C60BF-9C83-432B-8800-15B7D95E056B}" destId="{B5CECB45-47EA-4FE3-A996-716FF694C831}" srcOrd="9" destOrd="0" presId="urn:microsoft.com/office/officeart/2011/layout/HexagonRadial"/>
    <dgm:cxn modelId="{8A2866CD-65EF-4319-A97D-DFB7B0B227F7}" type="presParOf" srcId="{B5CECB45-47EA-4FE3-A996-716FF694C831}" destId="{52A7ACD9-2DDE-4F1D-A0E0-54D9D476BB53}" srcOrd="0" destOrd="0" presId="urn:microsoft.com/office/officeart/2011/layout/HexagonRadial"/>
    <dgm:cxn modelId="{E150F4ED-A060-44B0-BE4B-AA9C31172F9D}" type="presParOf" srcId="{A56C60BF-9C83-432B-8800-15B7D95E056B}" destId="{728B3EAF-60B4-4A55-987F-0703718A0146}" srcOrd="10" destOrd="0" presId="urn:microsoft.com/office/officeart/2011/layout/HexagonRadial"/>
    <dgm:cxn modelId="{19CD01AF-EAD3-4EBC-96AF-1A75D05317AC}" type="presParOf" srcId="{A56C60BF-9C83-432B-8800-15B7D95E056B}" destId="{1D22FA4F-783D-49C9-806C-7443A8A45131}" srcOrd="11" destOrd="0" presId="urn:microsoft.com/office/officeart/2011/layout/HexagonRadial"/>
    <dgm:cxn modelId="{EFBE88C8-30B0-4D61-8F8B-98CC616C7B6A}" type="presParOf" srcId="{1D22FA4F-783D-49C9-806C-7443A8A45131}" destId="{5D37758D-BA68-42D5-97AB-D3950A81728F}" srcOrd="0" destOrd="0" presId="urn:microsoft.com/office/officeart/2011/layout/HexagonRadial"/>
    <dgm:cxn modelId="{A5B0D108-5561-469E-BDD8-A201FEE8CE68}" type="presParOf" srcId="{A56C60BF-9C83-432B-8800-15B7D95E056B}" destId="{7D38096F-C359-4A21-97AE-028B0B97142F}"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0C1B3F-4983-439E-9EF2-49B7D2F18F3D}">
      <dsp:nvSpPr>
        <dsp:cNvPr id="0" name=""/>
        <dsp:cNvSpPr/>
      </dsp:nvSpPr>
      <dsp:spPr>
        <a:xfrm>
          <a:off x="3229002" y="2645"/>
          <a:ext cx="1428694" cy="928651"/>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0" kern="1200" cap="none" spc="0">
              <a:ln w="0"/>
              <a:solidFill>
                <a:schemeClr val="tx1"/>
              </a:solidFill>
              <a:effectLst>
                <a:outerShdw blurRad="38100" dist="19050" dir="2700000" algn="tl" rotWithShape="0">
                  <a:schemeClr val="dk1">
                    <a:alpha val="40000"/>
                  </a:schemeClr>
                </a:outerShdw>
              </a:effectLst>
            </a:rPr>
            <a:t>Title IX</a:t>
          </a:r>
        </a:p>
      </dsp:txBody>
      <dsp:txXfrm>
        <a:off x="3274335" y="47978"/>
        <a:ext cx="1338028" cy="837985"/>
      </dsp:txXfrm>
    </dsp:sp>
    <dsp:sp modelId="{51EB3B9F-3444-4C0E-883F-1247A6EFF046}">
      <dsp:nvSpPr>
        <dsp:cNvPr id="0" name=""/>
        <dsp:cNvSpPr/>
      </dsp:nvSpPr>
      <dsp:spPr>
        <a:xfrm>
          <a:off x="2088211" y="466971"/>
          <a:ext cx="3710277" cy="3710277"/>
        </a:xfrm>
        <a:custGeom>
          <a:avLst/>
          <a:gdLst/>
          <a:ahLst/>
          <a:cxnLst/>
          <a:rect l="0" t="0" r="0" b="0"/>
          <a:pathLst>
            <a:path>
              <a:moveTo>
                <a:pt x="2579297" y="147176"/>
              </a:moveTo>
              <a:arcTo wR="1855138" hR="1855138" stAng="17578588" swAng="1961207"/>
            </a:path>
          </a:pathLst>
        </a:custGeom>
        <a:noFill/>
        <a:ln w="1270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4CFFEE9-557D-42D4-B060-85ABE00CB916}">
      <dsp:nvSpPr>
        <dsp:cNvPr id="0" name=""/>
        <dsp:cNvSpPr/>
      </dsp:nvSpPr>
      <dsp:spPr>
        <a:xfrm>
          <a:off x="4993344" y="1284515"/>
          <a:ext cx="1428694" cy="928651"/>
        </a:xfrm>
        <a:prstGeom prst="roundRect">
          <a:avLst/>
        </a:prstGeom>
        <a:solidFill>
          <a:schemeClr val="accent2">
            <a:hueOff val="2530174"/>
            <a:satOff val="5488"/>
            <a:lumOff val="-1372"/>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0" kern="1200" cap="none" spc="0">
              <a:ln w="0"/>
              <a:solidFill>
                <a:schemeClr val="tx1"/>
              </a:solidFill>
              <a:effectLst>
                <a:outerShdw blurRad="38100" dist="19050" dir="2700000" algn="tl" rotWithShape="0">
                  <a:schemeClr val="dk1">
                    <a:alpha val="40000"/>
                  </a:schemeClr>
                </a:outerShdw>
              </a:effectLst>
            </a:rPr>
            <a:t>Clery</a:t>
          </a:r>
        </a:p>
      </dsp:txBody>
      <dsp:txXfrm>
        <a:off x="5038677" y="1329848"/>
        <a:ext cx="1338028" cy="837985"/>
      </dsp:txXfrm>
    </dsp:sp>
    <dsp:sp modelId="{C3E7787D-D3FA-4872-B05D-BBABB9A8A3DF}">
      <dsp:nvSpPr>
        <dsp:cNvPr id="0" name=""/>
        <dsp:cNvSpPr/>
      </dsp:nvSpPr>
      <dsp:spPr>
        <a:xfrm>
          <a:off x="2088211" y="466971"/>
          <a:ext cx="3710277" cy="3710277"/>
        </a:xfrm>
        <a:custGeom>
          <a:avLst/>
          <a:gdLst/>
          <a:ahLst/>
          <a:cxnLst/>
          <a:rect l="0" t="0" r="0" b="0"/>
          <a:pathLst>
            <a:path>
              <a:moveTo>
                <a:pt x="3707735" y="1758052"/>
              </a:moveTo>
              <a:arcTo wR="1855138" hR="1855138" stAng="21420007" swAng="2196048"/>
            </a:path>
          </a:pathLst>
        </a:custGeom>
        <a:noFill/>
        <a:ln w="12700" cap="flat" cmpd="sng" algn="ctr">
          <a:solidFill>
            <a:schemeClr val="accent2">
              <a:hueOff val="2530174"/>
              <a:satOff val="5488"/>
              <a:lumOff val="-1372"/>
              <a:alphaOff val="0"/>
            </a:schemeClr>
          </a:solidFill>
          <a:prstDash val="solid"/>
        </a:ln>
        <a:effectLst/>
      </dsp:spPr>
      <dsp:style>
        <a:lnRef idx="1">
          <a:scrgbClr r="0" g="0" b="0"/>
        </a:lnRef>
        <a:fillRef idx="0">
          <a:scrgbClr r="0" g="0" b="0"/>
        </a:fillRef>
        <a:effectRef idx="0">
          <a:scrgbClr r="0" g="0" b="0"/>
        </a:effectRef>
        <a:fontRef idx="minor"/>
      </dsp:style>
    </dsp:sp>
    <dsp:sp modelId="{D4DE2095-D758-442F-93EB-0F1528A327A4}">
      <dsp:nvSpPr>
        <dsp:cNvPr id="0" name=""/>
        <dsp:cNvSpPr/>
      </dsp:nvSpPr>
      <dsp:spPr>
        <a:xfrm>
          <a:off x="4319426" y="3358623"/>
          <a:ext cx="1428694" cy="928651"/>
        </a:xfrm>
        <a:prstGeom prst="roundRect">
          <a:avLst/>
        </a:prstGeom>
        <a:solidFill>
          <a:schemeClr val="accent2">
            <a:hueOff val="5060348"/>
            <a:satOff val="10976"/>
            <a:lumOff val="-2745"/>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0" kern="1200" cap="none" spc="0">
              <a:ln w="0"/>
              <a:solidFill>
                <a:schemeClr val="tx1"/>
              </a:solidFill>
              <a:effectLst>
                <a:outerShdw blurRad="38100" dist="19050" dir="2700000" algn="tl" rotWithShape="0">
                  <a:schemeClr val="dk1">
                    <a:alpha val="40000"/>
                  </a:schemeClr>
                </a:outerShdw>
              </a:effectLst>
            </a:rPr>
            <a:t>VAWA</a:t>
          </a:r>
        </a:p>
      </dsp:txBody>
      <dsp:txXfrm>
        <a:off x="4364759" y="3403956"/>
        <a:ext cx="1338028" cy="837985"/>
      </dsp:txXfrm>
    </dsp:sp>
    <dsp:sp modelId="{9D903AAA-5884-48AD-AF66-D139614A4C41}">
      <dsp:nvSpPr>
        <dsp:cNvPr id="0" name=""/>
        <dsp:cNvSpPr/>
      </dsp:nvSpPr>
      <dsp:spPr>
        <a:xfrm>
          <a:off x="2088211" y="466971"/>
          <a:ext cx="3710277" cy="3710277"/>
        </a:xfrm>
        <a:custGeom>
          <a:avLst/>
          <a:gdLst/>
          <a:ahLst/>
          <a:cxnLst/>
          <a:rect l="0" t="0" r="0" b="0"/>
          <a:pathLst>
            <a:path>
              <a:moveTo>
                <a:pt x="2223846" y="3673268"/>
              </a:moveTo>
              <a:arcTo wR="1855138" hR="1855138" stAng="4712170" swAng="1375660"/>
            </a:path>
          </a:pathLst>
        </a:custGeom>
        <a:noFill/>
        <a:ln w="12700" cap="flat" cmpd="sng" algn="ctr">
          <a:solidFill>
            <a:schemeClr val="accent2">
              <a:hueOff val="5060348"/>
              <a:satOff val="10976"/>
              <a:lumOff val="-2745"/>
              <a:alphaOff val="0"/>
            </a:schemeClr>
          </a:solidFill>
          <a:prstDash val="solid"/>
        </a:ln>
        <a:effectLst/>
      </dsp:spPr>
      <dsp:style>
        <a:lnRef idx="1">
          <a:scrgbClr r="0" g="0" b="0"/>
        </a:lnRef>
        <a:fillRef idx="0">
          <a:scrgbClr r="0" g="0" b="0"/>
        </a:fillRef>
        <a:effectRef idx="0">
          <a:scrgbClr r="0" g="0" b="0"/>
        </a:effectRef>
        <a:fontRef idx="minor"/>
      </dsp:style>
    </dsp:sp>
    <dsp:sp modelId="{729E9D5F-DE63-4485-A543-D29C4A30CE94}">
      <dsp:nvSpPr>
        <dsp:cNvPr id="0" name=""/>
        <dsp:cNvSpPr/>
      </dsp:nvSpPr>
      <dsp:spPr>
        <a:xfrm>
          <a:off x="2138579" y="3358623"/>
          <a:ext cx="1428694" cy="928651"/>
        </a:xfrm>
        <a:prstGeom prst="roundRect">
          <a:avLst/>
        </a:prstGeom>
        <a:solidFill>
          <a:schemeClr val="accent2">
            <a:hueOff val="7590521"/>
            <a:satOff val="16463"/>
            <a:lumOff val="-4117"/>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0" kern="1200" cap="none" spc="0">
              <a:ln w="0"/>
              <a:solidFill>
                <a:schemeClr val="tx1"/>
              </a:solidFill>
              <a:effectLst>
                <a:outerShdw blurRad="38100" dist="19050" dir="2700000" algn="tl" rotWithShape="0">
                  <a:schemeClr val="dk1">
                    <a:alpha val="40000"/>
                  </a:schemeClr>
                </a:outerShdw>
              </a:effectLst>
            </a:rPr>
            <a:t>MN 135A.15</a:t>
          </a:r>
        </a:p>
      </dsp:txBody>
      <dsp:txXfrm>
        <a:off x="2183912" y="3403956"/>
        <a:ext cx="1338028" cy="837985"/>
      </dsp:txXfrm>
    </dsp:sp>
    <dsp:sp modelId="{B0A9BFE9-B592-4BA4-BEEA-5A6D12B2F831}">
      <dsp:nvSpPr>
        <dsp:cNvPr id="0" name=""/>
        <dsp:cNvSpPr/>
      </dsp:nvSpPr>
      <dsp:spPr>
        <a:xfrm>
          <a:off x="2088211" y="466971"/>
          <a:ext cx="3710277" cy="3710277"/>
        </a:xfrm>
        <a:custGeom>
          <a:avLst/>
          <a:gdLst/>
          <a:ahLst/>
          <a:cxnLst/>
          <a:rect l="0" t="0" r="0" b="0"/>
          <a:pathLst>
            <a:path>
              <a:moveTo>
                <a:pt x="309970" y="2881781"/>
              </a:moveTo>
              <a:arcTo wR="1855138" hR="1855138" stAng="8783945" swAng="2196048"/>
            </a:path>
          </a:pathLst>
        </a:custGeom>
        <a:noFill/>
        <a:ln w="12700" cap="flat" cmpd="sng" algn="ctr">
          <a:solidFill>
            <a:schemeClr val="accent2">
              <a:hueOff val="7590521"/>
              <a:satOff val="16463"/>
              <a:lumOff val="-4117"/>
              <a:alphaOff val="0"/>
            </a:schemeClr>
          </a:solidFill>
          <a:prstDash val="solid"/>
        </a:ln>
        <a:effectLst/>
      </dsp:spPr>
      <dsp:style>
        <a:lnRef idx="1">
          <a:scrgbClr r="0" g="0" b="0"/>
        </a:lnRef>
        <a:fillRef idx="0">
          <a:scrgbClr r="0" g="0" b="0"/>
        </a:fillRef>
        <a:effectRef idx="0">
          <a:scrgbClr r="0" g="0" b="0"/>
        </a:effectRef>
        <a:fontRef idx="minor"/>
      </dsp:style>
    </dsp:sp>
    <dsp:sp modelId="{4AE03F5A-D23B-4EF8-B03B-7964CC266F0A}">
      <dsp:nvSpPr>
        <dsp:cNvPr id="0" name=""/>
        <dsp:cNvSpPr/>
      </dsp:nvSpPr>
      <dsp:spPr>
        <a:xfrm>
          <a:off x="1464661" y="1284515"/>
          <a:ext cx="1428694" cy="928651"/>
        </a:xfrm>
        <a:prstGeom prst="roundRect">
          <a:avLst/>
        </a:prstGeom>
        <a:solidFill>
          <a:schemeClr val="accent2">
            <a:hueOff val="10120695"/>
            <a:satOff val="21951"/>
            <a:lumOff val="-549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0" kern="1200" cap="none" spc="0">
              <a:ln w="0"/>
              <a:solidFill>
                <a:schemeClr val="tx1"/>
              </a:solidFill>
              <a:effectLst>
                <a:outerShdw blurRad="38100" dist="19050" dir="2700000" algn="tl" rotWithShape="0">
                  <a:schemeClr val="dk1">
                    <a:alpha val="40000"/>
                  </a:schemeClr>
                </a:outerShdw>
              </a:effectLst>
            </a:rPr>
            <a:t>MN 135A.158</a:t>
          </a:r>
        </a:p>
      </dsp:txBody>
      <dsp:txXfrm>
        <a:off x="1509994" y="1329848"/>
        <a:ext cx="1338028" cy="837985"/>
      </dsp:txXfrm>
    </dsp:sp>
    <dsp:sp modelId="{F218A30F-DA74-443D-9062-F9EE379738FF}">
      <dsp:nvSpPr>
        <dsp:cNvPr id="0" name=""/>
        <dsp:cNvSpPr/>
      </dsp:nvSpPr>
      <dsp:spPr>
        <a:xfrm>
          <a:off x="2088211" y="466971"/>
          <a:ext cx="3710277" cy="3710277"/>
        </a:xfrm>
        <a:custGeom>
          <a:avLst/>
          <a:gdLst/>
          <a:ahLst/>
          <a:cxnLst/>
          <a:rect l="0" t="0" r="0" b="0"/>
          <a:pathLst>
            <a:path>
              <a:moveTo>
                <a:pt x="323282" y="808736"/>
              </a:moveTo>
              <a:arcTo wR="1855138" hR="1855138" stAng="12860205" swAng="1961207"/>
            </a:path>
          </a:pathLst>
        </a:custGeom>
        <a:noFill/>
        <a:ln w="12700" cap="flat" cmpd="sng" algn="ctr">
          <a:solidFill>
            <a:schemeClr val="accent2">
              <a:hueOff val="10120695"/>
              <a:satOff val="21951"/>
              <a:lumOff val="-549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0552F-9FB0-49C8-993E-4AB9ECE507E3}">
      <dsp:nvSpPr>
        <dsp:cNvPr id="0" name=""/>
        <dsp:cNvSpPr/>
      </dsp:nvSpPr>
      <dsp:spPr>
        <a:xfrm>
          <a:off x="2957928" y="1550210"/>
          <a:ext cx="1970384" cy="1704462"/>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Title IX</a:t>
          </a:r>
        </a:p>
      </dsp:txBody>
      <dsp:txXfrm>
        <a:off x="3284448" y="1832663"/>
        <a:ext cx="1317344" cy="1139556"/>
      </dsp:txXfrm>
    </dsp:sp>
    <dsp:sp modelId="{2D95E172-46CC-4892-B2C5-414DB9D49B11}">
      <dsp:nvSpPr>
        <dsp:cNvPr id="0" name=""/>
        <dsp:cNvSpPr/>
      </dsp:nvSpPr>
      <dsp:spPr>
        <a:xfrm>
          <a:off x="4191767" y="734740"/>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E91D4F-2E8D-4118-88D4-3C9362AC0624}">
      <dsp:nvSpPr>
        <dsp:cNvPr id="0" name=""/>
        <dsp:cNvSpPr/>
      </dsp:nvSpPr>
      <dsp:spPr>
        <a:xfrm>
          <a:off x="3139429" y="0"/>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Admissions &amp; recruitment</a:t>
          </a:r>
        </a:p>
      </dsp:txBody>
      <dsp:txXfrm>
        <a:off x="3407022" y="231499"/>
        <a:ext cx="1079530" cy="933921"/>
      </dsp:txXfrm>
    </dsp:sp>
    <dsp:sp modelId="{50589F37-C29B-4034-8DD3-BF3B851F8A70}">
      <dsp:nvSpPr>
        <dsp:cNvPr id="0" name=""/>
        <dsp:cNvSpPr/>
      </dsp:nvSpPr>
      <dsp:spPr>
        <a:xfrm>
          <a:off x="5059396" y="1932236"/>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BD7674-C330-4681-B871-0FAF97C1FCFD}">
      <dsp:nvSpPr>
        <dsp:cNvPr id="0" name=""/>
        <dsp:cNvSpPr/>
      </dsp:nvSpPr>
      <dsp:spPr>
        <a:xfrm>
          <a:off x="4620311" y="859198"/>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Pregnant &amp; parenting</a:t>
          </a:r>
        </a:p>
      </dsp:txBody>
      <dsp:txXfrm>
        <a:off x="4887904" y="1090697"/>
        <a:ext cx="1079530" cy="933921"/>
      </dsp:txXfrm>
    </dsp:sp>
    <dsp:sp modelId="{2D20DB97-0525-42C9-841B-F4024F56DCB5}">
      <dsp:nvSpPr>
        <dsp:cNvPr id="0" name=""/>
        <dsp:cNvSpPr/>
      </dsp:nvSpPr>
      <dsp:spPr>
        <a:xfrm>
          <a:off x="4456685" y="3283985"/>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A1A866-3F91-48E3-B655-ECA15BB76A7D}">
      <dsp:nvSpPr>
        <dsp:cNvPr id="0" name=""/>
        <dsp:cNvSpPr/>
      </dsp:nvSpPr>
      <dsp:spPr>
        <a:xfrm>
          <a:off x="4620311" y="2548283"/>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Athletics</a:t>
          </a:r>
        </a:p>
      </dsp:txBody>
      <dsp:txXfrm>
        <a:off x="4887904" y="2779782"/>
        <a:ext cx="1079530" cy="933921"/>
      </dsp:txXfrm>
    </dsp:sp>
    <dsp:sp modelId="{52A7ACD9-2DDE-4F1D-A0E0-54D9D476BB53}">
      <dsp:nvSpPr>
        <dsp:cNvPr id="0" name=""/>
        <dsp:cNvSpPr/>
      </dsp:nvSpPr>
      <dsp:spPr>
        <a:xfrm>
          <a:off x="2961595" y="3424301"/>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45C8B6-5698-4BEE-900F-7B99A5A7F56B}">
      <dsp:nvSpPr>
        <dsp:cNvPr id="0" name=""/>
        <dsp:cNvSpPr/>
      </dsp:nvSpPr>
      <dsp:spPr>
        <a:xfrm>
          <a:off x="3139429" y="3408443"/>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Employment</a:t>
          </a:r>
        </a:p>
      </dsp:txBody>
      <dsp:txXfrm>
        <a:off x="3407022" y="3639942"/>
        <a:ext cx="1079530" cy="933921"/>
      </dsp:txXfrm>
    </dsp:sp>
    <dsp:sp modelId="{5D37758D-BA68-42D5-97AB-D3950A81728F}">
      <dsp:nvSpPr>
        <dsp:cNvPr id="0" name=""/>
        <dsp:cNvSpPr/>
      </dsp:nvSpPr>
      <dsp:spPr>
        <a:xfrm>
          <a:off x="2079757" y="2227285"/>
          <a:ext cx="743420" cy="640554"/>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8B3EAF-60B4-4A55-987F-0703718A0146}">
      <dsp:nvSpPr>
        <dsp:cNvPr id="0" name=""/>
        <dsp:cNvSpPr/>
      </dsp:nvSpPr>
      <dsp:spPr>
        <a:xfrm>
          <a:off x="1651672" y="2549245"/>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Training</a:t>
          </a:r>
        </a:p>
      </dsp:txBody>
      <dsp:txXfrm>
        <a:off x="1919265" y="2780744"/>
        <a:ext cx="1079530" cy="933921"/>
      </dsp:txXfrm>
    </dsp:sp>
    <dsp:sp modelId="{7D38096F-C359-4A21-97AE-028B0B97142F}">
      <dsp:nvSpPr>
        <dsp:cNvPr id="0" name=""/>
        <dsp:cNvSpPr/>
      </dsp:nvSpPr>
      <dsp:spPr>
        <a:xfrm>
          <a:off x="1651672" y="857276"/>
          <a:ext cx="1614716" cy="1396919"/>
        </a:xfrm>
        <a:prstGeom prst="hexagon">
          <a:avLst>
            <a:gd name="adj" fmla="val 28570"/>
            <a:gd name="vf" fmla="val 115470"/>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Grievance process</a:t>
          </a:r>
        </a:p>
      </dsp:txBody>
      <dsp:txXfrm>
        <a:off x="1919265" y="1088775"/>
        <a:ext cx="1079530" cy="933921"/>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79298DE0-82A0-4347-B77C-8670F34C814F}" type="datetimeFigureOut">
              <a:rPr lang="en-US" smtClean="0"/>
              <a:t>2/27/2026</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EB937F48-D485-49AB-BF6E-DE5EA95E8848}" type="slidenum">
              <a:rPr lang="en-US" smtClean="0"/>
              <a:t>‹#›</a:t>
            </a:fld>
            <a:endParaRPr lang="en-US"/>
          </a:p>
        </p:txBody>
      </p:sp>
      <p:sp>
        <p:nvSpPr>
          <p:cNvPr id="8" name="Notes Placeholder 7"/>
          <p:cNvSpPr>
            <a:spLocks noGrp="1"/>
          </p:cNvSpPr>
          <p:nvPr>
            <p:ph type="body" sz="quarter" idx="3"/>
          </p:nvPr>
        </p:nvSpPr>
        <p:spPr>
          <a:xfrm>
            <a:off x="731520" y="4560570"/>
            <a:ext cx="5852160" cy="432054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2279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2875144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10</a:t>
            </a:fld>
            <a:endParaRPr lang="en-US"/>
          </a:p>
        </p:txBody>
      </p:sp>
    </p:spTree>
    <p:extLst>
      <p:ext uri="{BB962C8B-B14F-4D97-AF65-F5344CB8AC3E}">
        <p14:creationId xmlns:p14="http://schemas.microsoft.com/office/powerpoint/2010/main" val="26929604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11</a:t>
            </a:fld>
            <a:endParaRPr lang="en-US"/>
          </a:p>
        </p:txBody>
      </p:sp>
    </p:spTree>
    <p:extLst>
      <p:ext uri="{BB962C8B-B14F-4D97-AF65-F5344CB8AC3E}">
        <p14:creationId xmlns:p14="http://schemas.microsoft.com/office/powerpoint/2010/main" val="3559041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12</a:t>
            </a:fld>
            <a:endParaRPr lang="en-US"/>
          </a:p>
        </p:txBody>
      </p:sp>
    </p:spTree>
    <p:extLst>
      <p:ext uri="{BB962C8B-B14F-4D97-AF65-F5344CB8AC3E}">
        <p14:creationId xmlns:p14="http://schemas.microsoft.com/office/powerpoint/2010/main" val="407359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13</a:t>
            </a:fld>
            <a:endParaRPr lang="en-US"/>
          </a:p>
        </p:txBody>
      </p:sp>
    </p:spTree>
    <p:extLst>
      <p:ext uri="{BB962C8B-B14F-4D97-AF65-F5344CB8AC3E}">
        <p14:creationId xmlns:p14="http://schemas.microsoft.com/office/powerpoint/2010/main" val="834629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a:t>
            </a:fld>
            <a:endParaRPr lang="en-US"/>
          </a:p>
        </p:txBody>
      </p:sp>
    </p:spTree>
    <p:extLst>
      <p:ext uri="{BB962C8B-B14F-4D97-AF65-F5344CB8AC3E}">
        <p14:creationId xmlns:p14="http://schemas.microsoft.com/office/powerpoint/2010/main" val="3933501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a:t>
            </a:fld>
            <a:endParaRPr lang="en-US"/>
          </a:p>
        </p:txBody>
      </p:sp>
    </p:spTree>
    <p:extLst>
      <p:ext uri="{BB962C8B-B14F-4D97-AF65-F5344CB8AC3E}">
        <p14:creationId xmlns:p14="http://schemas.microsoft.com/office/powerpoint/2010/main" val="15852778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16</a:t>
            </a:fld>
            <a:endParaRPr lang="en-US"/>
          </a:p>
        </p:txBody>
      </p:sp>
    </p:spTree>
    <p:extLst>
      <p:ext uri="{BB962C8B-B14F-4D97-AF65-F5344CB8AC3E}">
        <p14:creationId xmlns:p14="http://schemas.microsoft.com/office/powerpoint/2010/main" val="37068068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a:t>
            </a:fld>
            <a:endParaRPr lang="en-US"/>
          </a:p>
        </p:txBody>
      </p:sp>
    </p:spTree>
    <p:extLst>
      <p:ext uri="{BB962C8B-B14F-4D97-AF65-F5344CB8AC3E}">
        <p14:creationId xmlns:p14="http://schemas.microsoft.com/office/powerpoint/2010/main" val="5055510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18</a:t>
            </a:fld>
            <a:endParaRPr lang="en-US"/>
          </a:p>
        </p:txBody>
      </p:sp>
    </p:spTree>
    <p:extLst>
      <p:ext uri="{BB962C8B-B14F-4D97-AF65-F5344CB8AC3E}">
        <p14:creationId xmlns:p14="http://schemas.microsoft.com/office/powerpoint/2010/main" val="37619655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19</a:t>
            </a:fld>
            <a:endParaRPr lang="en-US"/>
          </a:p>
        </p:txBody>
      </p:sp>
    </p:spTree>
    <p:extLst>
      <p:ext uri="{BB962C8B-B14F-4D97-AF65-F5344CB8AC3E}">
        <p14:creationId xmlns:p14="http://schemas.microsoft.com/office/powerpoint/2010/main" val="977516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a:t>
            </a:fld>
            <a:endParaRPr lang="en-US"/>
          </a:p>
        </p:txBody>
      </p:sp>
    </p:spTree>
    <p:extLst>
      <p:ext uri="{BB962C8B-B14F-4D97-AF65-F5344CB8AC3E}">
        <p14:creationId xmlns:p14="http://schemas.microsoft.com/office/powerpoint/2010/main" val="18109872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20</a:t>
            </a:fld>
            <a:endParaRPr lang="en-US"/>
          </a:p>
        </p:txBody>
      </p:sp>
    </p:spTree>
    <p:extLst>
      <p:ext uri="{BB962C8B-B14F-4D97-AF65-F5344CB8AC3E}">
        <p14:creationId xmlns:p14="http://schemas.microsoft.com/office/powerpoint/2010/main" val="11085319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30"/>
              </a:spcAft>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21</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22</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23</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32931177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25</a:t>
            </a:fld>
            <a:endParaRPr lang="en-US"/>
          </a:p>
        </p:txBody>
      </p:sp>
    </p:spTree>
    <p:extLst>
      <p:ext uri="{BB962C8B-B14F-4D97-AF65-F5344CB8AC3E}">
        <p14:creationId xmlns:p14="http://schemas.microsoft.com/office/powerpoint/2010/main" val="24491414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41903835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13089370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2379189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3</a:t>
            </a:fld>
            <a:endParaRPr lang="en-US"/>
          </a:p>
        </p:txBody>
      </p:sp>
    </p:spTree>
    <p:extLst>
      <p:ext uri="{BB962C8B-B14F-4D97-AF65-F5344CB8AC3E}">
        <p14:creationId xmlns:p14="http://schemas.microsoft.com/office/powerpoint/2010/main" val="35107452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23876492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356637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30"/>
              </a:spcAft>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20170234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41873533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lnSpc>
                <a:spcPct val="107000"/>
              </a:lnSpc>
              <a:spcAft>
                <a:spcPts val="830"/>
              </a:spcAf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8102502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22926461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36</a:t>
            </a:fld>
            <a:endParaRPr lang="en-US"/>
          </a:p>
        </p:txBody>
      </p:sp>
    </p:spTree>
    <p:extLst>
      <p:ext uri="{BB962C8B-B14F-4D97-AF65-F5344CB8AC3E}">
        <p14:creationId xmlns:p14="http://schemas.microsoft.com/office/powerpoint/2010/main" val="38832155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32359036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38</a:t>
            </a:fld>
            <a:endParaRPr lang="en-US"/>
          </a:p>
        </p:txBody>
      </p:sp>
    </p:spTree>
    <p:extLst>
      <p:ext uri="{BB962C8B-B14F-4D97-AF65-F5344CB8AC3E}">
        <p14:creationId xmlns:p14="http://schemas.microsoft.com/office/powerpoint/2010/main" val="13837894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39</a:t>
            </a:fld>
            <a:endParaRPr lang="en-US"/>
          </a:p>
        </p:txBody>
      </p:sp>
    </p:spTree>
    <p:extLst>
      <p:ext uri="{BB962C8B-B14F-4D97-AF65-F5344CB8AC3E}">
        <p14:creationId xmlns:p14="http://schemas.microsoft.com/office/powerpoint/2010/main" val="3409125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a:t>
            </a:fld>
            <a:endParaRPr lang="en-US"/>
          </a:p>
        </p:txBody>
      </p:sp>
    </p:spTree>
    <p:extLst>
      <p:ext uri="{BB962C8B-B14F-4D97-AF65-F5344CB8AC3E}">
        <p14:creationId xmlns:p14="http://schemas.microsoft.com/office/powerpoint/2010/main" val="21660271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32807363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30"/>
              </a:spcAft>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41</a:t>
            </a:fld>
            <a:endParaRPr lang="en-US"/>
          </a:p>
        </p:txBody>
      </p:sp>
    </p:spTree>
    <p:extLst>
      <p:ext uri="{BB962C8B-B14F-4D97-AF65-F5344CB8AC3E}">
        <p14:creationId xmlns:p14="http://schemas.microsoft.com/office/powerpoint/2010/main" val="89841990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42</a:t>
            </a:fld>
            <a:endParaRPr lang="en-US"/>
          </a:p>
        </p:txBody>
      </p:sp>
    </p:spTree>
    <p:extLst>
      <p:ext uri="{BB962C8B-B14F-4D97-AF65-F5344CB8AC3E}">
        <p14:creationId xmlns:p14="http://schemas.microsoft.com/office/powerpoint/2010/main" val="13819400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40393422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24696508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234498706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10842805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199710149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4894171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49</a:t>
            </a:fld>
            <a:endParaRPr lang="en-US"/>
          </a:p>
        </p:txBody>
      </p:sp>
    </p:spTree>
    <p:extLst>
      <p:ext uri="{BB962C8B-B14F-4D97-AF65-F5344CB8AC3E}">
        <p14:creationId xmlns:p14="http://schemas.microsoft.com/office/powerpoint/2010/main" val="1365354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a:t>
            </a:fld>
            <a:endParaRPr lang="en-US"/>
          </a:p>
        </p:txBody>
      </p:sp>
    </p:spTree>
    <p:extLst>
      <p:ext uri="{BB962C8B-B14F-4D97-AF65-F5344CB8AC3E}">
        <p14:creationId xmlns:p14="http://schemas.microsoft.com/office/powerpoint/2010/main" val="214014353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50</a:t>
            </a:fld>
            <a:endParaRPr lang="en-US"/>
          </a:p>
        </p:txBody>
      </p:sp>
    </p:spTree>
    <p:extLst>
      <p:ext uri="{BB962C8B-B14F-4D97-AF65-F5344CB8AC3E}">
        <p14:creationId xmlns:p14="http://schemas.microsoft.com/office/powerpoint/2010/main" val="289572695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a:p>
        </p:txBody>
      </p:sp>
    </p:spTree>
    <p:extLst>
      <p:ext uri="{BB962C8B-B14F-4D97-AF65-F5344CB8AC3E}">
        <p14:creationId xmlns:p14="http://schemas.microsoft.com/office/powerpoint/2010/main" val="125523523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a:p>
        </p:txBody>
      </p:sp>
    </p:spTree>
    <p:extLst>
      <p:ext uri="{BB962C8B-B14F-4D97-AF65-F5344CB8AC3E}">
        <p14:creationId xmlns:p14="http://schemas.microsoft.com/office/powerpoint/2010/main" val="3085045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a:t>
            </a:fld>
            <a:endParaRPr lang="en-US"/>
          </a:p>
        </p:txBody>
      </p:sp>
    </p:spTree>
    <p:extLst>
      <p:ext uri="{BB962C8B-B14F-4D97-AF65-F5344CB8AC3E}">
        <p14:creationId xmlns:p14="http://schemas.microsoft.com/office/powerpoint/2010/main" val="3183161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a:t>
            </a:fld>
            <a:endParaRPr lang="en-US"/>
          </a:p>
        </p:txBody>
      </p:sp>
    </p:spTree>
    <p:extLst>
      <p:ext uri="{BB962C8B-B14F-4D97-AF65-F5344CB8AC3E}">
        <p14:creationId xmlns:p14="http://schemas.microsoft.com/office/powerpoint/2010/main" val="3521781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8</a:t>
            </a:fld>
            <a:endParaRPr lang="en-US"/>
          </a:p>
        </p:txBody>
      </p:sp>
    </p:spTree>
    <p:extLst>
      <p:ext uri="{BB962C8B-B14F-4D97-AF65-F5344CB8AC3E}">
        <p14:creationId xmlns:p14="http://schemas.microsoft.com/office/powerpoint/2010/main" val="3994874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9</a:t>
            </a:fld>
            <a:endParaRPr lang="en-US"/>
          </a:p>
        </p:txBody>
      </p:sp>
    </p:spTree>
    <p:extLst>
      <p:ext uri="{BB962C8B-B14F-4D97-AF65-F5344CB8AC3E}">
        <p14:creationId xmlns:p14="http://schemas.microsoft.com/office/powerpoint/2010/main" val="6106556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p>
        </p:txBody>
      </p:sp>
    </p:spTree>
    <p:extLst>
      <p:ext uri="{BB962C8B-B14F-4D97-AF65-F5344CB8AC3E}">
        <p14:creationId xmlns:p14="http://schemas.microsoft.com/office/powerpoint/2010/main" val="176728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9" name="Picture 8"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0"/>
            <a:ext cx="1188720" cy="402335"/>
          </a:xfrm>
          <a:prstGeom prst="rect">
            <a:avLst/>
          </a:prstGeom>
        </p:spPr>
      </p:pic>
      <p:sp>
        <p:nvSpPr>
          <p:cNvPr id="13" name="Rectangle 12">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4" name="Straight Connector 13">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353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1667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userDrawn="1"/>
        </p:nvSpPr>
        <p:spPr>
          <a:xfrm>
            <a:off x="2345338" y="2807210"/>
            <a:ext cx="4182140" cy="2616101"/>
          </a:xfrm>
          <a:prstGeom prst="rect">
            <a:avLst/>
          </a:prstGeom>
          <a:noFill/>
        </p:spPr>
        <p:txBody>
          <a:bodyPr wrap="square" rtlCol="0">
            <a:spAutoFit/>
          </a:bodyPr>
          <a:lstStyle/>
          <a:p>
            <a:pPr lvl="0" algn="ctr"/>
            <a:r>
              <a:rPr lang="en-US" sz="2400" b="0">
                <a:solidFill>
                  <a:srgbClr val="003C66"/>
                </a:solidFill>
              </a:rPr>
              <a:t>30 East 7th Street, Suite 350</a:t>
            </a:r>
          </a:p>
          <a:p>
            <a:pPr lvl="0" algn="ctr"/>
            <a:r>
              <a:rPr lang="en-US" sz="2400" b="0">
                <a:solidFill>
                  <a:srgbClr val="003C66"/>
                </a:solidFill>
              </a:rPr>
              <a:t>St. Paul, MN  55101-7804</a:t>
            </a:r>
          </a:p>
          <a:p>
            <a:pPr lvl="0" algn="ctr"/>
            <a:endParaRPr lang="en-US" sz="2400" b="0">
              <a:solidFill>
                <a:srgbClr val="003C66"/>
              </a:solidFill>
            </a:endParaRPr>
          </a:p>
          <a:p>
            <a:pPr lvl="0" algn="ctr"/>
            <a:r>
              <a:rPr lang="en-US" sz="2400" b="0">
                <a:solidFill>
                  <a:srgbClr val="003C66"/>
                </a:solidFill>
              </a:rPr>
              <a:t>651-201-1800</a:t>
            </a:r>
          </a:p>
          <a:p>
            <a:pPr lvl="0" algn="ctr"/>
            <a:r>
              <a:rPr lang="en-US" sz="2400" b="0">
                <a:solidFill>
                  <a:srgbClr val="003C66"/>
                </a:solidFill>
              </a:rPr>
              <a:t>888-667-2848</a:t>
            </a:r>
          </a:p>
          <a:p>
            <a:pPr lvl="0" algn="ctr"/>
            <a:endParaRPr lang="en-US" sz="2400" b="0">
              <a:solidFill>
                <a:schemeClr val="bg2"/>
              </a:solidFill>
            </a:endParaRPr>
          </a:p>
          <a:p>
            <a:pPr lvl="0" algn="ctr"/>
            <a:r>
              <a:rPr lang="en-US" sz="2000" b="1" baseline="0">
                <a:solidFill>
                  <a:srgbClr val="009F4D"/>
                </a:solidFill>
              </a:rPr>
              <a:t>MinnState.edu</a:t>
            </a:r>
          </a:p>
        </p:txBody>
      </p:sp>
      <p:pic>
        <p:nvPicPr>
          <p:cNvPr id="7" name="Picture 6" descr="Minnesota Stat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52600" y="533400"/>
            <a:ext cx="5334000" cy="1795604"/>
          </a:xfrm>
          <a:prstGeom prst="rect">
            <a:avLst/>
          </a:prstGeom>
        </p:spPr>
      </p:pic>
      <p:sp>
        <p:nvSpPr>
          <p:cNvPr id="14" name="TextBox 13" descr="MINNESOTA STATE IS AN AFFIRMATIVE ACTION, EQUAL OPPORTUNITY EMPLOYER AND EDUCATOR.&#10;" title="EEOE Statement"/>
          <p:cNvSpPr txBox="1"/>
          <p:nvPr userDrawn="1"/>
        </p:nvSpPr>
        <p:spPr>
          <a:xfrm>
            <a:off x="1007408"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spTree>
    <p:extLst>
      <p:ext uri="{BB962C8B-B14F-4D97-AF65-F5344CB8AC3E}">
        <p14:creationId xmlns:p14="http://schemas.microsoft.com/office/powerpoint/2010/main" val="2642778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b="1"/>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8" name="Picture 7"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5" name="Rectangle 14">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619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8" name="Picture 7"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54542"/>
            <a:ext cx="1188720" cy="402335"/>
          </a:xfrm>
          <a:prstGeom prst="rect">
            <a:avLst/>
          </a:prstGeom>
        </p:spPr>
      </p:pic>
      <p:sp>
        <p:nvSpPr>
          <p:cNvPr id="15" name="Rectangle 14">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90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b="1"/>
            </a:lvl1pPr>
          </a:lstStyle>
          <a:p>
            <a:r>
              <a:rPr lang="en-US"/>
              <a:t>Click to edit Master title style</a:t>
            </a:r>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8" name="Picture 7"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2" name="Rectangle 11">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062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9" name="Picture 8"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6" name="Rectangle 15">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432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11" name="Picture 10"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2" name="Rectangle 11">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099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6" name="TextBox 5"/>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7" name="Picture 6"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1" name="Rectangle 10">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2" name="Straight Connector 11">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3471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p>
        </p:txBody>
      </p:sp>
      <p:sp>
        <p:nvSpPr>
          <p:cNvPr id="3" name="Content Placeholder 2"/>
          <p:cNvSpPr>
            <a:spLocks noGrp="1"/>
          </p:cNvSpPr>
          <p:nvPr>
            <p:ph idx="1"/>
          </p:nvPr>
        </p:nvSpPr>
        <p:spPr>
          <a:xfrm>
            <a:off x="3887788" y="987427"/>
            <a:ext cx="4629150" cy="4873625"/>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a:solidFill>
                <a:srgbClr val="003C66"/>
              </a:solidFill>
            </a:endParaRPr>
          </a:p>
        </p:txBody>
      </p:sp>
      <p:pic>
        <p:nvPicPr>
          <p:cNvPr id="9" name="Picture 8" descr="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sp>
        <p:nvSpPr>
          <p:cNvPr id="16" name="Rectangle 15">
            <a:extLst>
              <a:ext uri="{C183D7F6-B498-43B3-948B-1728B52AA6E4}">
                <adec:decorative xmlns:adec="http://schemas.microsoft.com/office/drawing/2017/decorative" val="1"/>
              </a:ext>
            </a:extLst>
          </p:cNvPr>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a:extLst>
              <a:ext uri="{C183D7F6-B498-43B3-948B-1728B52AA6E4}">
                <adec:decorative xmlns:adec="http://schemas.microsoft.com/office/drawing/2017/decorative" val="1"/>
              </a:ext>
            </a:extLst>
          </p:cNvPr>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241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9967960"/>
      </p:ext>
    </p:extLst>
  </p:cSld>
  <p:clrMap bg1="lt1" tx1="dk1" bg2="lt2" tx2="dk2" accent1="accent1" accent2="accent2" accent3="accent3" accent4="accent4" accent5="accent5" accent6="accent6" hlink="hlink" folHlink="folHlink"/>
  <p:sldLayoutIdLst>
    <p:sldLayoutId id="2147483675" r:id="rId1"/>
    <p:sldLayoutId id="2147483674" r:id="rId2"/>
    <p:sldLayoutId id="2147483680" r:id="rId3"/>
    <p:sldLayoutId id="2147483681" r:id="rId4"/>
    <p:sldLayoutId id="2147483682" r:id="rId5"/>
    <p:sldLayoutId id="2147483683" r:id="rId6"/>
    <p:sldLayoutId id="2147483684" r:id="rId7"/>
    <p:sldLayoutId id="2147483685" r:id="rId8"/>
    <p:sldLayoutId id="2147483687" r:id="rId9"/>
    <p:sldLayoutId id="2147483688" r:id="rId10"/>
    <p:sldLayoutId id="2147483686" r:id="rId11"/>
  </p:sldLayoutIdLst>
  <p:txStyles>
    <p:titleStyle>
      <a:lvl1pPr algn="l" defTabSz="914400" rtl="0" eaLnBrk="1" latinLnBrk="0" hangingPunct="1">
        <a:lnSpc>
          <a:spcPct val="90000"/>
        </a:lnSpc>
        <a:spcBef>
          <a:spcPct val="0"/>
        </a:spcBef>
        <a:buNone/>
        <a:defRPr sz="4400" b="0" kern="1200">
          <a:solidFill>
            <a:srgbClr val="003C66"/>
          </a:solidFill>
          <a:latin typeface="+mn-lt"/>
          <a:ea typeface="+mj-ea"/>
          <a:cs typeface="+mj-cs"/>
        </a:defRPr>
      </a:lvl1pPr>
    </p:titleStyle>
    <p:bodyStyle>
      <a:lvl1pPr marL="0" indent="0" algn="l" defTabSz="914400" rtl="0" eaLnBrk="1" latinLnBrk="0" hangingPunct="1">
        <a:lnSpc>
          <a:spcPct val="90000"/>
        </a:lnSpc>
        <a:spcBef>
          <a:spcPts val="1000"/>
        </a:spcBef>
        <a:buClr>
          <a:srgbClr val="009F4D"/>
        </a:buClr>
        <a:buFont typeface="Arial" panose="020B0604020202020204" pitchFamily="34" charset="0"/>
        <a:buNone/>
        <a:defRPr sz="2800" kern="1200">
          <a:solidFill>
            <a:srgbClr val="003C66"/>
          </a:solidFill>
          <a:latin typeface="+mn-lt"/>
          <a:ea typeface="+mn-ea"/>
          <a:cs typeface="+mn-cs"/>
        </a:defRPr>
      </a:lvl1pPr>
      <a:lvl2pPr marL="685800" indent="-228600" algn="l" defTabSz="914400" rtl="0" eaLnBrk="1" latinLnBrk="0" hangingPunct="1">
        <a:lnSpc>
          <a:spcPct val="90000"/>
        </a:lnSpc>
        <a:spcBef>
          <a:spcPts val="500"/>
        </a:spcBef>
        <a:buClr>
          <a:srgbClr val="009F4D"/>
        </a:buClr>
        <a:buFont typeface="Arial" panose="020B0604020202020204" pitchFamily="34" charset="0"/>
        <a:buChar char="•"/>
        <a:defRPr sz="2400" kern="1200">
          <a:solidFill>
            <a:srgbClr val="003C66"/>
          </a:solidFill>
          <a:latin typeface="+mn-lt"/>
          <a:ea typeface="+mn-ea"/>
          <a:cs typeface="+mn-cs"/>
        </a:defRPr>
      </a:lvl2pPr>
      <a:lvl3pPr marL="1143000" indent="-228600" algn="l" defTabSz="914400" rtl="0" eaLnBrk="1" latinLnBrk="0" hangingPunct="1">
        <a:lnSpc>
          <a:spcPct val="90000"/>
        </a:lnSpc>
        <a:spcBef>
          <a:spcPts val="500"/>
        </a:spcBef>
        <a:buClr>
          <a:srgbClr val="009F4D"/>
        </a:buClr>
        <a:buFont typeface="Arial" panose="020B0604020202020204" pitchFamily="34" charset="0"/>
        <a:buChar char="•"/>
        <a:defRPr sz="2000" kern="1200">
          <a:solidFill>
            <a:srgbClr val="003C66"/>
          </a:solidFill>
          <a:latin typeface="+mn-lt"/>
          <a:ea typeface="+mn-ea"/>
          <a:cs typeface="+mn-cs"/>
        </a:defRPr>
      </a:lvl3pPr>
      <a:lvl4pPr marL="16002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4pPr>
      <a:lvl5pPr marL="20574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0.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IX Coordinator Training</a:t>
            </a:r>
          </a:p>
        </p:txBody>
      </p:sp>
      <p:sp>
        <p:nvSpPr>
          <p:cNvPr id="11" name="Text Placeholder 10"/>
          <p:cNvSpPr>
            <a:spLocks noGrp="1"/>
          </p:cNvSpPr>
          <p:nvPr>
            <p:ph type="body" sz="quarter" idx="10"/>
          </p:nvPr>
        </p:nvSpPr>
        <p:spPr/>
        <p:txBody>
          <a:bodyPr/>
          <a:lstStyle/>
          <a:p>
            <a:r>
              <a:rPr lang="en-US" dirty="0"/>
              <a:t>September 27, 2023</a:t>
            </a:r>
          </a:p>
        </p:txBody>
      </p:sp>
      <p:sp>
        <p:nvSpPr>
          <p:cNvPr id="10" name="Text Placeholder 9"/>
          <p:cNvSpPr>
            <a:spLocks noGrp="1"/>
          </p:cNvSpPr>
          <p:nvPr>
            <p:ph type="body" sz="quarter" idx="11"/>
          </p:nvPr>
        </p:nvSpPr>
        <p:spPr/>
        <p:txBody>
          <a:bodyPr/>
          <a:lstStyle/>
          <a:p>
            <a:r>
              <a:rPr lang="en-US" dirty="0"/>
              <a:t>Equity and Inclusion</a:t>
            </a:r>
          </a:p>
        </p:txBody>
      </p:sp>
      <p:sp>
        <p:nvSpPr>
          <p:cNvPr id="8" name="Text Placeholder 7"/>
          <p:cNvSpPr>
            <a:spLocks noGrp="1"/>
          </p:cNvSpPr>
          <p:nvPr>
            <p:ph type="body" sz="quarter" idx="13"/>
          </p:nvPr>
        </p:nvSpPr>
        <p:spPr>
          <a:xfrm>
            <a:off x="990600" y="5105400"/>
            <a:ext cx="3200400" cy="533400"/>
          </a:xfrm>
        </p:spPr>
        <p:txBody>
          <a:bodyPr>
            <a:normAutofit fontScale="70000" lnSpcReduction="20000"/>
          </a:bodyPr>
          <a:lstStyle/>
          <a:p>
            <a:r>
              <a:rPr lang="en-US" dirty="0"/>
              <a:t>NOTE: new federal regulations anticipated to be released October 2023.</a:t>
            </a:r>
          </a:p>
        </p:txBody>
      </p:sp>
      <p:sp>
        <p:nvSpPr>
          <p:cNvPr id="3" name="Text Placeholder 2"/>
          <p:cNvSpPr>
            <a:spLocks noGrp="1"/>
          </p:cNvSpPr>
          <p:nvPr>
            <p:ph type="body" sz="quarter" idx="14"/>
          </p:nvPr>
        </p:nvSpPr>
        <p:spPr/>
        <p:txBody>
          <a:bodyPr/>
          <a:lstStyle/>
          <a:p>
            <a:r>
              <a:rPr lang="en-US" dirty="0"/>
              <a:t>MINNESOTA STATE</a:t>
            </a:r>
          </a:p>
        </p:txBody>
      </p:sp>
    </p:spTree>
    <p:extLst>
      <p:ext uri="{BB962C8B-B14F-4D97-AF65-F5344CB8AC3E}">
        <p14:creationId xmlns:p14="http://schemas.microsoft.com/office/powerpoint/2010/main" val="1220921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98AE4-1CD4-A46D-7D7E-0134D7CC5E26}"/>
              </a:ext>
            </a:extLst>
          </p:cNvPr>
          <p:cNvSpPr>
            <a:spLocks noGrp="1"/>
          </p:cNvSpPr>
          <p:nvPr>
            <p:ph type="title"/>
          </p:nvPr>
        </p:nvSpPr>
        <p:spPr/>
        <p:txBody>
          <a:bodyPr/>
          <a:lstStyle/>
          <a:p>
            <a:r>
              <a:rPr lang="en-US"/>
              <a:t>: Trained</a:t>
            </a:r>
          </a:p>
        </p:txBody>
      </p:sp>
      <p:sp>
        <p:nvSpPr>
          <p:cNvPr id="3" name="Content Placeholder 2">
            <a:extLst>
              <a:ext uri="{FF2B5EF4-FFF2-40B4-BE49-F238E27FC236}">
                <a16:creationId xmlns:a16="http://schemas.microsoft.com/office/drawing/2014/main" id="{A835422C-799C-8C50-55C5-FACF5799EE23}"/>
              </a:ext>
            </a:extLst>
          </p:cNvPr>
          <p:cNvSpPr>
            <a:spLocks noGrp="1"/>
          </p:cNvSpPr>
          <p:nvPr>
            <p:ph idx="1"/>
          </p:nvPr>
        </p:nvSpPr>
        <p:spPr/>
        <p:txBody>
          <a:bodyPr>
            <a:normAutofit/>
          </a:bodyPr>
          <a:lstStyle/>
          <a:p>
            <a:r>
              <a:rPr lang="en-US"/>
              <a:t>Appropriately trained</a:t>
            </a:r>
          </a:p>
          <a:p>
            <a:pPr marL="457200" indent="-457200">
              <a:buFont typeface="Arial" panose="020B0604020202020204" pitchFamily="34" charset="0"/>
              <a:buChar char="•"/>
            </a:pPr>
            <a:r>
              <a:rPr lang="en-US"/>
              <a:t>Must have comprehensive knowledge in all areas over which they have responsibility, including policies and procedures</a:t>
            </a:r>
          </a:p>
          <a:p>
            <a:pPr marL="457200" indent="-457200">
              <a:buFont typeface="Arial" panose="020B0604020202020204" pitchFamily="34" charset="0"/>
              <a:buChar char="•"/>
            </a:pPr>
            <a:r>
              <a:rPr lang="en-US"/>
              <a:t>Materials used must not rely on sex stereotypes and must promote impartial investigations and adjudications of formal complaints of sexual harassment</a:t>
            </a:r>
          </a:p>
          <a:p>
            <a:pPr marL="457200" indent="-457200">
              <a:buFont typeface="Arial" panose="020B0604020202020204" pitchFamily="34" charset="0"/>
              <a:buChar char="•"/>
            </a:pPr>
            <a:r>
              <a:rPr lang="en-US"/>
              <a:t>All training materials must be publicly available</a:t>
            </a:r>
          </a:p>
        </p:txBody>
      </p:sp>
    </p:spTree>
    <p:extLst>
      <p:ext uri="{BB962C8B-B14F-4D97-AF65-F5344CB8AC3E}">
        <p14:creationId xmlns:p14="http://schemas.microsoft.com/office/powerpoint/2010/main" val="3284354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57BA3-4F57-7028-D957-17A5E10E95B2}"/>
              </a:ext>
            </a:extLst>
          </p:cNvPr>
          <p:cNvSpPr>
            <a:spLocks noGrp="1"/>
          </p:cNvSpPr>
          <p:nvPr>
            <p:ph type="title"/>
          </p:nvPr>
        </p:nvSpPr>
        <p:spPr/>
        <p:txBody>
          <a:bodyPr/>
          <a:lstStyle/>
          <a:p>
            <a:r>
              <a:rPr lang="en-US" dirty="0"/>
              <a:t>: Knowledge: definition</a:t>
            </a:r>
          </a:p>
        </p:txBody>
      </p:sp>
      <p:sp>
        <p:nvSpPr>
          <p:cNvPr id="3" name="Content Placeholder 2">
            <a:extLst>
              <a:ext uri="{FF2B5EF4-FFF2-40B4-BE49-F238E27FC236}">
                <a16:creationId xmlns:a16="http://schemas.microsoft.com/office/drawing/2014/main" id="{7E89EF65-2B68-48C6-8466-5E8EDAF1DC59}"/>
              </a:ext>
            </a:extLst>
          </p:cNvPr>
          <p:cNvSpPr>
            <a:spLocks noGrp="1"/>
          </p:cNvSpPr>
          <p:nvPr>
            <p:ph idx="1"/>
          </p:nvPr>
        </p:nvSpPr>
        <p:spPr>
          <a:xfrm>
            <a:off x="628650" y="1825624"/>
            <a:ext cx="7886700" cy="4803775"/>
          </a:xfrm>
        </p:spPr>
        <p:txBody>
          <a:bodyPr>
            <a:normAutofit lnSpcReduction="10000"/>
          </a:bodyPr>
          <a:lstStyle/>
          <a:p>
            <a:r>
              <a:rPr lang="en-US"/>
              <a:t>Must know: </a:t>
            </a:r>
          </a:p>
          <a:p>
            <a:pPr marL="457200" indent="-457200">
              <a:buFont typeface="Arial" panose="020B0604020202020204" pitchFamily="34" charset="0"/>
              <a:buChar char="•"/>
            </a:pPr>
            <a:r>
              <a:rPr lang="en-US"/>
              <a:t>Definition of sexual harassment </a:t>
            </a:r>
          </a:p>
          <a:p>
            <a:pPr lvl="1" indent="0">
              <a:buNone/>
            </a:pPr>
            <a:r>
              <a:rPr lang="en-US"/>
              <a:t>(conduct on the basis of sex)</a:t>
            </a:r>
          </a:p>
          <a:p>
            <a:pPr marL="1143000" lvl="1" indent="-457200"/>
            <a:r>
              <a:rPr lang="en-US"/>
              <a:t>Employee conditioning the provision of an aid, benefit, or service of the institution on an individual's participation in unwelcome sexual conduct [</a:t>
            </a:r>
            <a:r>
              <a:rPr lang="en-US" i="1"/>
              <a:t>Quid pro quo</a:t>
            </a:r>
            <a:r>
              <a:rPr lang="en-US"/>
              <a:t>]</a:t>
            </a:r>
            <a:r>
              <a:rPr lang="en-US" i="1"/>
              <a:t> </a:t>
            </a:r>
            <a:endParaRPr lang="en-US"/>
          </a:p>
          <a:p>
            <a:pPr marL="1143000" lvl="1" indent="-457200"/>
            <a:r>
              <a:rPr lang="en-US"/>
              <a:t>Unwelcome conduct determined by a reasonable person to be so severe, pervasive, and objectively offensive that it effectively denies a person equal access to the institution's education program or activity [Hostile environment] </a:t>
            </a:r>
          </a:p>
          <a:p>
            <a:pPr marL="1143000" lvl="1" indent="-457200"/>
            <a:r>
              <a:rPr lang="en-US"/>
              <a:t>Sexual assault; dating, intimate partner, and relationship violence; and stalking [Clery crimes]</a:t>
            </a:r>
          </a:p>
          <a:p>
            <a:endParaRPr lang="en-US"/>
          </a:p>
        </p:txBody>
      </p:sp>
    </p:spTree>
    <p:extLst>
      <p:ext uri="{BB962C8B-B14F-4D97-AF65-F5344CB8AC3E}">
        <p14:creationId xmlns:p14="http://schemas.microsoft.com/office/powerpoint/2010/main" val="2985821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57BA3-4F57-7028-D957-17A5E10E95B2}"/>
              </a:ext>
            </a:extLst>
          </p:cNvPr>
          <p:cNvSpPr>
            <a:spLocks noGrp="1"/>
          </p:cNvSpPr>
          <p:nvPr>
            <p:ph type="title"/>
          </p:nvPr>
        </p:nvSpPr>
        <p:spPr/>
        <p:txBody>
          <a:bodyPr/>
          <a:lstStyle/>
          <a:p>
            <a:r>
              <a:rPr lang="en-US" dirty="0"/>
              <a:t>: Knowledge</a:t>
            </a:r>
          </a:p>
        </p:txBody>
      </p:sp>
      <p:sp>
        <p:nvSpPr>
          <p:cNvPr id="3" name="Content Placeholder 2">
            <a:extLst>
              <a:ext uri="{FF2B5EF4-FFF2-40B4-BE49-F238E27FC236}">
                <a16:creationId xmlns:a16="http://schemas.microsoft.com/office/drawing/2014/main" id="{7E89EF65-2B68-48C6-8466-5E8EDAF1DC59}"/>
              </a:ext>
            </a:extLst>
          </p:cNvPr>
          <p:cNvSpPr>
            <a:spLocks noGrp="1"/>
          </p:cNvSpPr>
          <p:nvPr>
            <p:ph idx="1"/>
          </p:nvPr>
        </p:nvSpPr>
        <p:spPr>
          <a:xfrm>
            <a:off x="628650" y="1825624"/>
            <a:ext cx="7886700" cy="4803775"/>
          </a:xfrm>
        </p:spPr>
        <p:txBody>
          <a:bodyPr>
            <a:normAutofit/>
          </a:bodyPr>
          <a:lstStyle/>
          <a:p>
            <a:r>
              <a:rPr lang="en-US" dirty="0"/>
              <a:t>Must know: </a:t>
            </a:r>
          </a:p>
          <a:p>
            <a:pPr marL="457200" indent="-457200">
              <a:buFont typeface="Arial" panose="020B0604020202020204" pitchFamily="34" charset="0"/>
              <a:buChar char="•"/>
            </a:pPr>
            <a:r>
              <a:rPr lang="en-US" dirty="0"/>
              <a:t>Scope of education programs &amp; activities: locations, events, circumstances under substantial control; student owned</a:t>
            </a:r>
            <a:r>
              <a:rPr lang="en-US"/>
              <a:t>, recognized</a:t>
            </a:r>
            <a:endParaRPr lang="en-US" dirty="0"/>
          </a:p>
          <a:p>
            <a:pPr marL="457200" indent="-457200">
              <a:buFont typeface="Arial" panose="020B0604020202020204" pitchFamily="34" charset="0"/>
              <a:buChar char="•"/>
            </a:pPr>
            <a:r>
              <a:rPr lang="en-US" dirty="0"/>
              <a:t>How the processes of 1B.3.1 and 1B.1.1 procedures work (including informal resolution)</a:t>
            </a:r>
          </a:p>
          <a:p>
            <a:pPr marL="457200" indent="-457200">
              <a:buFont typeface="Arial" panose="020B0604020202020204" pitchFamily="34" charset="0"/>
              <a:buChar char="•"/>
            </a:pPr>
            <a:r>
              <a:rPr lang="en-US" dirty="0"/>
              <a:t>How to serve impartially, including avoiding prejudgment of the facts at issue, conflicts of interest, and bias; understanding relevance of questions and evidence</a:t>
            </a:r>
          </a:p>
          <a:p>
            <a:endParaRPr lang="en-US" dirty="0"/>
          </a:p>
        </p:txBody>
      </p:sp>
    </p:spTree>
    <p:extLst>
      <p:ext uri="{BB962C8B-B14F-4D97-AF65-F5344CB8AC3E}">
        <p14:creationId xmlns:p14="http://schemas.microsoft.com/office/powerpoint/2010/main" val="583546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DFD49-6192-B5B0-78C5-D1DC08BAFC9A}"/>
              </a:ext>
            </a:extLst>
          </p:cNvPr>
          <p:cNvSpPr>
            <a:spLocks noGrp="1"/>
          </p:cNvSpPr>
          <p:nvPr>
            <p:ph type="title"/>
          </p:nvPr>
        </p:nvSpPr>
        <p:spPr/>
        <p:txBody>
          <a:bodyPr/>
          <a:lstStyle/>
          <a:p>
            <a:r>
              <a:rPr lang="en-US"/>
              <a:t>Dissemination of Policy</a:t>
            </a:r>
          </a:p>
        </p:txBody>
      </p:sp>
      <p:sp>
        <p:nvSpPr>
          <p:cNvPr id="3" name="Content Placeholder 2">
            <a:extLst>
              <a:ext uri="{FF2B5EF4-FFF2-40B4-BE49-F238E27FC236}">
                <a16:creationId xmlns:a16="http://schemas.microsoft.com/office/drawing/2014/main" id="{22C1820F-6AE8-A879-486F-7B70725BB60D}"/>
              </a:ext>
            </a:extLst>
          </p:cNvPr>
          <p:cNvSpPr>
            <a:spLocks noGrp="1"/>
          </p:cNvSpPr>
          <p:nvPr>
            <p:ph idx="1"/>
          </p:nvPr>
        </p:nvSpPr>
        <p:spPr>
          <a:xfrm>
            <a:off x="628650" y="1510748"/>
            <a:ext cx="7886700" cy="4982125"/>
          </a:xfrm>
        </p:spPr>
        <p:txBody>
          <a:bodyPr>
            <a:normAutofit/>
          </a:bodyPr>
          <a:lstStyle/>
          <a:p>
            <a:pPr marL="457200" indent="-457200">
              <a:buFont typeface="Arial" panose="020B0604020202020204" pitchFamily="34" charset="0"/>
              <a:buChar char="•"/>
            </a:pPr>
            <a:r>
              <a:rPr lang="en-US" dirty="0"/>
              <a:t>Annual notice to current students, employees, union and professional orgs (w. CBAs)</a:t>
            </a:r>
          </a:p>
          <a:p>
            <a:pPr marL="457200" indent="-457200">
              <a:buFont typeface="Arial" panose="020B0604020202020204" pitchFamily="34" charset="0"/>
              <a:buChar char="•"/>
            </a:pPr>
            <a:r>
              <a:rPr lang="en-US" dirty="0"/>
              <a:t>Continuous notice to applicants for admissions and employment</a:t>
            </a:r>
          </a:p>
          <a:p>
            <a:pPr marL="457200" indent="-457200">
              <a:buFont typeface="Arial" panose="020B0604020202020204" pitchFamily="34" charset="0"/>
              <a:buChar char="•"/>
            </a:pPr>
            <a:r>
              <a:rPr lang="en-US" dirty="0"/>
              <a:t>Notice must include statement of nondiscrimination on the basis of sex* in the education programs and activities that it operates as required by Title IX, including Admissions and Employment </a:t>
            </a:r>
          </a:p>
          <a:p>
            <a:pPr marL="1143000" lvl="1" indent="-457200"/>
            <a:r>
              <a:rPr lang="en-US" dirty="0"/>
              <a:t>inquiries about application of Title IX: Title IX Coordinator, Assistant Secretary of Civil Rights, or both.</a:t>
            </a:r>
          </a:p>
        </p:txBody>
      </p:sp>
    </p:spTree>
    <p:extLst>
      <p:ext uri="{BB962C8B-B14F-4D97-AF65-F5344CB8AC3E}">
        <p14:creationId xmlns:p14="http://schemas.microsoft.com/office/powerpoint/2010/main" val="167501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2B43B-CB5A-A8CA-1355-1DBAB3B6DA59}"/>
              </a:ext>
            </a:extLst>
          </p:cNvPr>
          <p:cNvSpPr>
            <a:spLocks noGrp="1"/>
          </p:cNvSpPr>
          <p:nvPr>
            <p:ph type="title"/>
          </p:nvPr>
        </p:nvSpPr>
        <p:spPr/>
        <p:txBody>
          <a:bodyPr/>
          <a:lstStyle/>
          <a:p>
            <a:r>
              <a:rPr lang="en-US"/>
              <a:t>Published Grievance Procedures</a:t>
            </a:r>
          </a:p>
        </p:txBody>
      </p:sp>
      <p:sp>
        <p:nvSpPr>
          <p:cNvPr id="3" name="Content Placeholder 2">
            <a:extLst>
              <a:ext uri="{FF2B5EF4-FFF2-40B4-BE49-F238E27FC236}">
                <a16:creationId xmlns:a16="http://schemas.microsoft.com/office/drawing/2014/main" id="{B8C1DA2C-B598-1D9F-ACFA-BF208298BF5A}"/>
              </a:ext>
            </a:extLst>
          </p:cNvPr>
          <p:cNvSpPr>
            <a:spLocks noGrp="1"/>
          </p:cNvSpPr>
          <p:nvPr>
            <p:ph idx="1"/>
          </p:nvPr>
        </p:nvSpPr>
        <p:spPr>
          <a:xfrm>
            <a:off x="628650" y="1825625"/>
            <a:ext cx="7886700" cy="4667248"/>
          </a:xfrm>
        </p:spPr>
        <p:txBody>
          <a:bodyPr>
            <a:normAutofit fontScale="92500"/>
          </a:bodyPr>
          <a:lstStyle/>
          <a:p>
            <a:pPr marL="457200" indent="-457200">
              <a:buFont typeface="Arial" panose="020B0604020202020204" pitchFamily="34" charset="0"/>
              <a:buChar char="•"/>
            </a:pPr>
            <a:r>
              <a:rPr lang="en-US"/>
              <a:t>Publish and reference system procedures relevant to Title IX (1B.3.1) that provide for prompt and equitable resolution of student and employee complaints alleging any action prohibited by the policy</a:t>
            </a:r>
          </a:p>
          <a:p>
            <a:pPr marL="457200" indent="-457200">
              <a:buFont typeface="Arial" panose="020B0604020202020204" pitchFamily="34" charset="0"/>
              <a:buChar char="•"/>
            </a:pPr>
            <a:r>
              <a:rPr lang="en-US" dirty="0"/>
              <a:t>Notice to all current and perspective students and employees as well as union reps shall include how to report/file a complaint of sex discrimination, how to report/file a formal complaint of sexual harassment, and how the institution will respond</a:t>
            </a:r>
          </a:p>
          <a:p>
            <a:pPr marL="457200" indent="-457200">
              <a:buFont typeface="Arial" panose="020B0604020202020204" pitchFamily="34" charset="0"/>
              <a:buChar char="•"/>
            </a:pPr>
            <a:r>
              <a:rPr lang="en-US" dirty="0"/>
              <a:t>The procedures must only apply to sex discrimination occurring against a person in the United States*</a:t>
            </a:r>
          </a:p>
        </p:txBody>
      </p:sp>
    </p:spTree>
    <p:extLst>
      <p:ext uri="{BB962C8B-B14F-4D97-AF65-F5344CB8AC3E}">
        <p14:creationId xmlns:p14="http://schemas.microsoft.com/office/powerpoint/2010/main" val="54988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B0D7D-1C4A-1776-E9DA-79D7FE178A85}"/>
              </a:ext>
            </a:extLst>
          </p:cNvPr>
          <p:cNvSpPr>
            <a:spLocks noGrp="1"/>
          </p:cNvSpPr>
          <p:nvPr>
            <p:ph type="title"/>
          </p:nvPr>
        </p:nvSpPr>
        <p:spPr/>
        <p:txBody>
          <a:bodyPr/>
          <a:lstStyle/>
          <a:p>
            <a:r>
              <a:rPr lang="en-US"/>
              <a:t>: Report Repository</a:t>
            </a:r>
          </a:p>
        </p:txBody>
      </p:sp>
      <p:sp>
        <p:nvSpPr>
          <p:cNvPr id="3" name="Content Placeholder 2">
            <a:extLst>
              <a:ext uri="{FF2B5EF4-FFF2-40B4-BE49-F238E27FC236}">
                <a16:creationId xmlns:a16="http://schemas.microsoft.com/office/drawing/2014/main" id="{90A8F26A-56F6-8CD2-9221-5F104398BB15}"/>
              </a:ext>
            </a:extLst>
          </p:cNvPr>
          <p:cNvSpPr>
            <a:spLocks noGrp="1"/>
          </p:cNvSpPr>
          <p:nvPr>
            <p:ph idx="1"/>
          </p:nvPr>
        </p:nvSpPr>
        <p:spPr/>
        <p:txBody>
          <a:bodyPr>
            <a:normAutofit/>
          </a:bodyPr>
          <a:lstStyle/>
          <a:p>
            <a:r>
              <a:rPr lang="en-US"/>
              <a:t>Receive reports of sex discrimination</a:t>
            </a:r>
          </a:p>
          <a:p>
            <a:pPr marL="457200" indent="-457200">
              <a:buFont typeface="Arial" panose="020B0604020202020204" pitchFamily="34" charset="0"/>
              <a:buChar char="•"/>
            </a:pPr>
            <a:r>
              <a:rPr lang="en-US"/>
              <a:t>Any person may report sex discrimination, including sexual harassment, in person, by mail, by telephone, or by email, or by other means that results in the Title IX Coordinator receiving the person's verbal or written report. </a:t>
            </a:r>
          </a:p>
          <a:p>
            <a:r>
              <a:rPr lang="en-US"/>
              <a:t>Receive formal complaints of sexual harassment</a:t>
            </a:r>
          </a:p>
          <a:p>
            <a:pPr marL="457200" indent="-457200">
              <a:buFont typeface="Arial" panose="020B0604020202020204" pitchFamily="34" charset="0"/>
              <a:buChar char="•"/>
            </a:pPr>
            <a:r>
              <a:rPr lang="en-US"/>
              <a:t>A formal complaint may be filed in person, by mail, or by email to the Title IX Coordinator.</a:t>
            </a:r>
          </a:p>
        </p:txBody>
      </p:sp>
    </p:spTree>
    <p:extLst>
      <p:ext uri="{BB962C8B-B14F-4D97-AF65-F5344CB8AC3E}">
        <p14:creationId xmlns:p14="http://schemas.microsoft.com/office/powerpoint/2010/main" val="1947888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C1E6B-FA32-65DE-9803-F75EFF5A2B52}"/>
              </a:ext>
            </a:extLst>
          </p:cNvPr>
          <p:cNvSpPr>
            <a:spLocks noGrp="1"/>
          </p:cNvSpPr>
          <p:nvPr>
            <p:ph type="title"/>
          </p:nvPr>
        </p:nvSpPr>
        <p:spPr/>
        <p:txBody>
          <a:bodyPr/>
          <a:lstStyle/>
          <a:p>
            <a:r>
              <a:rPr lang="en-US"/>
              <a:t>: Campus Response</a:t>
            </a:r>
          </a:p>
        </p:txBody>
      </p:sp>
      <p:sp>
        <p:nvSpPr>
          <p:cNvPr id="3" name="Content Placeholder 2">
            <a:extLst>
              <a:ext uri="{FF2B5EF4-FFF2-40B4-BE49-F238E27FC236}">
                <a16:creationId xmlns:a16="http://schemas.microsoft.com/office/drawing/2014/main" id="{CEDE6D7F-9215-425F-35B2-9E0DB12A3D5F}"/>
              </a:ext>
            </a:extLst>
          </p:cNvPr>
          <p:cNvSpPr>
            <a:spLocks noGrp="1"/>
          </p:cNvSpPr>
          <p:nvPr>
            <p:ph idx="1"/>
          </p:nvPr>
        </p:nvSpPr>
        <p:spPr/>
        <p:txBody>
          <a:bodyPr>
            <a:normAutofit fontScale="92500" lnSpcReduction="10000"/>
          </a:bodyPr>
          <a:lstStyle/>
          <a:p>
            <a:r>
              <a:rPr lang="en-US"/>
              <a:t>Respond to actual knowledge of sexual harassment</a:t>
            </a:r>
          </a:p>
          <a:p>
            <a:pPr marL="457200" indent="-457200">
              <a:buFont typeface="Arial" panose="020B0604020202020204" pitchFamily="34" charset="0"/>
              <a:buChar char="•"/>
            </a:pPr>
            <a:r>
              <a:rPr lang="en-US"/>
              <a:t>Promptly contact complainant to discuss availability of supportive measures, consider complainant’s wishes with respect to supportive measures with or without the filing of a formal complaint, and explain the process for filing a formal complaint of sexual harassment.</a:t>
            </a:r>
          </a:p>
          <a:p>
            <a:pPr marL="457200" indent="-457200">
              <a:buFont typeface="Arial" panose="020B0604020202020204" pitchFamily="34" charset="0"/>
              <a:buChar char="•"/>
            </a:pPr>
            <a:r>
              <a:rPr lang="en-US"/>
              <a:t>Coordinate effective implementation of supportive measures</a:t>
            </a:r>
          </a:p>
          <a:p>
            <a:pPr marL="457200" indent="-457200">
              <a:buFont typeface="Arial" panose="020B0604020202020204" pitchFamily="34" charset="0"/>
              <a:buChar char="•"/>
            </a:pPr>
            <a:r>
              <a:rPr lang="en-US"/>
              <a:t>Implement any remedies imposed following determination of responsibility in grievance process for formal complaints</a:t>
            </a:r>
          </a:p>
        </p:txBody>
      </p:sp>
    </p:spTree>
    <p:extLst>
      <p:ext uri="{BB962C8B-B14F-4D97-AF65-F5344CB8AC3E}">
        <p14:creationId xmlns:p14="http://schemas.microsoft.com/office/powerpoint/2010/main" val="1727788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B96CD-3EA3-433A-B79B-48BAE46185C7}"/>
              </a:ext>
            </a:extLst>
          </p:cNvPr>
          <p:cNvSpPr>
            <a:spLocks noGrp="1"/>
          </p:cNvSpPr>
          <p:nvPr>
            <p:ph type="title"/>
          </p:nvPr>
        </p:nvSpPr>
        <p:spPr/>
        <p:txBody>
          <a:bodyPr/>
          <a:lstStyle/>
          <a:p>
            <a:r>
              <a:rPr lang="en-US"/>
              <a:t>Federal Compliance</a:t>
            </a:r>
          </a:p>
        </p:txBody>
      </p:sp>
      <p:sp>
        <p:nvSpPr>
          <p:cNvPr id="3" name="Content Placeholder 2">
            <a:extLst>
              <a:ext uri="{FF2B5EF4-FFF2-40B4-BE49-F238E27FC236}">
                <a16:creationId xmlns:a16="http://schemas.microsoft.com/office/drawing/2014/main" id="{7644E6D7-0211-466F-B24F-F34061AB828B}"/>
              </a:ext>
            </a:extLst>
          </p:cNvPr>
          <p:cNvSpPr>
            <a:spLocks noGrp="1"/>
          </p:cNvSpPr>
          <p:nvPr>
            <p:ph idx="1"/>
          </p:nvPr>
        </p:nvSpPr>
        <p:spPr>
          <a:xfrm>
            <a:off x="628650" y="1825625"/>
            <a:ext cx="7886700" cy="4667248"/>
          </a:xfrm>
        </p:spPr>
        <p:txBody>
          <a:bodyPr>
            <a:normAutofit fontScale="92500" lnSpcReduction="10000"/>
          </a:bodyPr>
          <a:lstStyle/>
          <a:p>
            <a:r>
              <a:rPr lang="en-US" dirty="0"/>
              <a:t>OCR = Office of Civil Rights</a:t>
            </a:r>
          </a:p>
          <a:p>
            <a:pPr marL="457200" indent="-457200">
              <a:buFont typeface="Arial" panose="020B0604020202020204" pitchFamily="34" charset="0"/>
              <a:buChar char="•"/>
            </a:pPr>
            <a:r>
              <a:rPr lang="en-US" dirty="0"/>
              <a:t>Enforces laws prohibiting discrimination in federally assisted educational programs and activities</a:t>
            </a:r>
          </a:p>
          <a:p>
            <a:pPr marL="457200" indent="-457200">
              <a:buFont typeface="Arial" panose="020B0604020202020204" pitchFamily="34" charset="0"/>
              <a:buChar char="•"/>
            </a:pPr>
            <a:r>
              <a:rPr lang="en-US" dirty="0"/>
              <a:t>Establishes compliance standards to be applied in investigations and enforcement</a:t>
            </a:r>
          </a:p>
          <a:p>
            <a:pPr marL="457200" indent="-457200">
              <a:buFont typeface="Arial" panose="020B0604020202020204" pitchFamily="34" charset="0"/>
              <a:buChar char="•"/>
            </a:pPr>
            <a:r>
              <a:rPr lang="en-US" dirty="0"/>
              <a:t>Minimum: </a:t>
            </a:r>
          </a:p>
          <a:p>
            <a:pPr marL="1143000" lvl="1" indent="-457200"/>
            <a:r>
              <a:rPr lang="en-US" dirty="0"/>
              <a:t>Promptly respond when allegations are known</a:t>
            </a:r>
          </a:p>
          <a:p>
            <a:pPr marL="1143000" lvl="1" indent="-457200"/>
            <a:r>
              <a:rPr lang="en-US" dirty="0"/>
              <a:t>Offer supportive measures, regardless of report or campus complaint process</a:t>
            </a:r>
          </a:p>
          <a:p>
            <a:pPr marL="1143000" lvl="1" indent="-457200"/>
            <a:r>
              <a:rPr lang="en-US" dirty="0"/>
              <a:t>Follow grievance process to address and resolve allegations</a:t>
            </a:r>
          </a:p>
          <a:p>
            <a:pPr marL="1143000" lvl="1" indent="-457200"/>
            <a:r>
              <a:rPr lang="en-US" dirty="0"/>
              <a:t>Remedy the effects</a:t>
            </a:r>
          </a:p>
          <a:p>
            <a:pPr marL="1143000" lvl="1" indent="-457200"/>
            <a:r>
              <a:rPr lang="en-US" dirty="0"/>
              <a:t>Follow regulations as stated</a:t>
            </a:r>
          </a:p>
        </p:txBody>
      </p:sp>
    </p:spTree>
    <p:extLst>
      <p:ext uri="{BB962C8B-B14F-4D97-AF65-F5344CB8AC3E}">
        <p14:creationId xmlns:p14="http://schemas.microsoft.com/office/powerpoint/2010/main" val="3838437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10BC5-2FB0-9D75-6136-ECA26C1E6FEE}"/>
              </a:ext>
            </a:extLst>
          </p:cNvPr>
          <p:cNvSpPr>
            <a:spLocks noGrp="1"/>
          </p:cNvSpPr>
          <p:nvPr>
            <p:ph type="title"/>
          </p:nvPr>
        </p:nvSpPr>
        <p:spPr/>
        <p:txBody>
          <a:bodyPr/>
          <a:lstStyle/>
          <a:p>
            <a:r>
              <a:rPr lang="en-US"/>
              <a:t>OCR Resolution Agreements</a:t>
            </a:r>
          </a:p>
        </p:txBody>
      </p:sp>
      <p:sp>
        <p:nvSpPr>
          <p:cNvPr id="3" name="Content Placeholder 2">
            <a:extLst>
              <a:ext uri="{FF2B5EF4-FFF2-40B4-BE49-F238E27FC236}">
                <a16:creationId xmlns:a16="http://schemas.microsoft.com/office/drawing/2014/main" id="{4ADA31CB-8EFE-E448-0D89-2A73DB0E6E4B}"/>
              </a:ext>
            </a:extLst>
          </p:cNvPr>
          <p:cNvSpPr>
            <a:spLocks noGrp="1"/>
          </p:cNvSpPr>
          <p:nvPr>
            <p:ph idx="1"/>
          </p:nvPr>
        </p:nvSpPr>
        <p:spPr>
          <a:xfrm>
            <a:off x="628650" y="1524000"/>
            <a:ext cx="7886700" cy="4800600"/>
          </a:xfrm>
        </p:spPr>
        <p:txBody>
          <a:bodyPr>
            <a:normAutofit lnSpcReduction="10000"/>
          </a:bodyPr>
          <a:lstStyle/>
          <a:p>
            <a:pPr marL="457200" indent="-457200">
              <a:buFont typeface="Arial" panose="020B0604020202020204" pitchFamily="34" charset="0"/>
              <a:buChar char="•"/>
            </a:pPr>
            <a:r>
              <a:rPr lang="en-US" dirty="0"/>
              <a:t>College- College professor/sexual harassment of female students; campus investigation confirmed hostile environment on basis of sex; outcome not shared will all affected students</a:t>
            </a:r>
          </a:p>
          <a:p>
            <a:pPr marL="457200" indent="-457200">
              <a:buFont typeface="Arial" panose="020B0604020202020204" pitchFamily="34" charset="0"/>
              <a:buChar char="•"/>
            </a:pPr>
            <a:r>
              <a:rPr lang="en-US" dirty="0"/>
              <a:t>Several K12 matters</a:t>
            </a:r>
          </a:p>
          <a:p>
            <a:pPr marL="1143000" lvl="1" indent="-457200"/>
            <a:r>
              <a:rPr lang="en-US" dirty="0"/>
              <a:t>Failed to appropriately investigate assaults, even after reported to police; failed to provide interim measures, to take effective steps to prevent reoccurrence, to remedy hostile environment; failed to consistently send annual notices (UT)</a:t>
            </a:r>
          </a:p>
          <a:p>
            <a:pPr marL="1143000" lvl="1" indent="-457200"/>
            <a:r>
              <a:rPr lang="en-US" dirty="0"/>
              <a:t>Coordinator not coordinating efforts to comply with Title IX; failed to investigate; didn’t notify people who the Coordinator was (NJ)</a:t>
            </a:r>
          </a:p>
          <a:p>
            <a:pPr marL="1143000" lvl="1" indent="-457200"/>
            <a:endParaRPr lang="en-US" dirty="0"/>
          </a:p>
        </p:txBody>
      </p:sp>
    </p:spTree>
    <p:extLst>
      <p:ext uri="{BB962C8B-B14F-4D97-AF65-F5344CB8AC3E}">
        <p14:creationId xmlns:p14="http://schemas.microsoft.com/office/powerpoint/2010/main" val="707218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C8837-389D-EF08-97DC-0E3084606F27}"/>
              </a:ext>
            </a:extLst>
          </p:cNvPr>
          <p:cNvSpPr>
            <a:spLocks noGrp="1"/>
          </p:cNvSpPr>
          <p:nvPr>
            <p:ph type="title"/>
          </p:nvPr>
        </p:nvSpPr>
        <p:spPr>
          <a:xfrm>
            <a:off x="800100" y="-1520823"/>
            <a:ext cx="7886700" cy="1325563"/>
          </a:xfrm>
        </p:spPr>
        <p:txBody>
          <a:bodyPr/>
          <a:lstStyle/>
          <a:p>
            <a:r>
              <a:rPr lang="en-US" dirty="0"/>
              <a:t>OCR Agreements, continued</a:t>
            </a:r>
          </a:p>
        </p:txBody>
      </p:sp>
      <p:sp>
        <p:nvSpPr>
          <p:cNvPr id="3" name="Content Placeholder 2">
            <a:extLst>
              <a:ext uri="{FF2B5EF4-FFF2-40B4-BE49-F238E27FC236}">
                <a16:creationId xmlns:a16="http://schemas.microsoft.com/office/drawing/2014/main" id="{D367BC7A-3C6B-7164-417A-CC3F72F92625}"/>
              </a:ext>
            </a:extLst>
          </p:cNvPr>
          <p:cNvSpPr>
            <a:spLocks noGrp="1"/>
          </p:cNvSpPr>
          <p:nvPr>
            <p:ph idx="1"/>
          </p:nvPr>
        </p:nvSpPr>
        <p:spPr>
          <a:xfrm>
            <a:off x="628650" y="1371600"/>
            <a:ext cx="7886700" cy="4909930"/>
          </a:xfrm>
        </p:spPr>
        <p:txBody>
          <a:bodyPr>
            <a:normAutofit fontScale="85000" lnSpcReduction="20000"/>
          </a:bodyPr>
          <a:lstStyle/>
          <a:p>
            <a:pPr marL="457200" indent="-457200">
              <a:buFont typeface="Arial" panose="020B0604020202020204" pitchFamily="34" charset="0"/>
              <a:buChar char="•"/>
            </a:pPr>
            <a:r>
              <a:rPr lang="en-US" sz="3300" dirty="0"/>
              <a:t>Additional K12 matters</a:t>
            </a:r>
          </a:p>
          <a:p>
            <a:pPr marL="1143000" lvl="1" indent="-457200"/>
            <a:r>
              <a:rPr lang="en-US" sz="3000" dirty="0"/>
              <a:t>Relying on law enforcement investigation; no centralized tracking or maintaining of complaint files; Coordinator’s limited ability due to holding multiple positions (TX)</a:t>
            </a:r>
          </a:p>
          <a:p>
            <a:pPr marL="1143000" lvl="1" indent="-457200"/>
            <a:r>
              <a:rPr lang="en-US" sz="3000" dirty="0"/>
              <a:t>Miscoding of sex-based harassment; didn’t document multiple complaints brought forward; didn’t adequately document District’s responses (WI)</a:t>
            </a:r>
          </a:p>
          <a:p>
            <a:pPr marL="1143000" lvl="1" indent="-457200"/>
            <a:r>
              <a:rPr lang="en-US" sz="3000" dirty="0"/>
              <a:t>Repeatedly failed to address effects on targeted students, to prevent recurrence; didn’t take sufficient steps to prevent recurrence; and failed to provide adequate notice of the investigation outcomes; no system to monitor Title IX compliance or to identify emergent patterns or systemic problems (CA)</a:t>
            </a:r>
          </a:p>
          <a:p>
            <a:endParaRPr lang="en-US" dirty="0"/>
          </a:p>
        </p:txBody>
      </p:sp>
    </p:spTree>
    <p:extLst>
      <p:ext uri="{BB962C8B-B14F-4D97-AF65-F5344CB8AC3E}">
        <p14:creationId xmlns:p14="http://schemas.microsoft.com/office/powerpoint/2010/main" val="1536361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Equity and Inclusion</a:t>
            </a:r>
          </a:p>
        </p:txBody>
      </p:sp>
      <p:sp>
        <p:nvSpPr>
          <p:cNvPr id="3" name="Subtitle 2"/>
          <p:cNvSpPr>
            <a:spLocks noGrp="1"/>
          </p:cNvSpPr>
          <p:nvPr>
            <p:ph type="body" idx="1"/>
          </p:nvPr>
        </p:nvSpPr>
        <p:spPr/>
        <p:txBody>
          <a:bodyPr/>
          <a:lstStyle/>
          <a:p>
            <a:r>
              <a:rPr lang="en-US"/>
              <a:t>Desiree’ Clark, Civil Rights, Title IX, Affirmative Action and Compliance Officer</a:t>
            </a:r>
          </a:p>
          <a:p>
            <a:r>
              <a:rPr lang="en-US"/>
              <a:t>Ashley Atteberry, Associate Compliance Officer</a:t>
            </a:r>
          </a:p>
        </p:txBody>
      </p:sp>
    </p:spTree>
    <p:extLst>
      <p:ext uri="{BB962C8B-B14F-4D97-AF65-F5344CB8AC3E}">
        <p14:creationId xmlns:p14="http://schemas.microsoft.com/office/powerpoint/2010/main" val="2936790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FE8E-2726-94EC-B809-97C06EDE2F0C}"/>
              </a:ext>
            </a:extLst>
          </p:cNvPr>
          <p:cNvSpPr>
            <a:spLocks noGrp="1"/>
          </p:cNvSpPr>
          <p:nvPr>
            <p:ph type="title"/>
          </p:nvPr>
        </p:nvSpPr>
        <p:spPr/>
        <p:txBody>
          <a:bodyPr/>
          <a:lstStyle/>
          <a:p>
            <a:pPr algn="ctr"/>
            <a:r>
              <a:rPr lang="en-US" u="sng" dirty="0"/>
              <a:t>Adjacent Federal and State Laws</a:t>
            </a:r>
          </a:p>
        </p:txBody>
      </p:sp>
      <p:graphicFrame>
        <p:nvGraphicFramePr>
          <p:cNvPr id="4" name="Content Placeholder 3" descr="Circle of boxes with words inside: starting on the top: Title IX; right center, Clery; lower right, VAWA; lower left, MN 135A.15; and left center, MN 135A.158.">
            <a:extLst>
              <a:ext uri="{FF2B5EF4-FFF2-40B4-BE49-F238E27FC236}">
                <a16:creationId xmlns:a16="http://schemas.microsoft.com/office/drawing/2014/main" id="{7B837A35-6AF0-4FD4-F02E-ADEF729DABB4}"/>
              </a:ext>
            </a:extLst>
          </p:cNvPr>
          <p:cNvGraphicFramePr>
            <a:graphicFrameLocks noGrp="1"/>
          </p:cNvGraphicFramePr>
          <p:nvPr>
            <p:ph idx="1"/>
            <p:extLst>
              <p:ext uri="{D42A27DB-BD31-4B8C-83A1-F6EECF244321}">
                <p14:modId xmlns:p14="http://schemas.microsoft.com/office/powerpoint/2010/main" val="1343602751"/>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5601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Jeanne Clery Act</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a:xfrm>
            <a:off x="628650" y="1825625"/>
            <a:ext cx="7886700" cy="4667248"/>
          </a:xfrm>
        </p:spPr>
        <p:txBody>
          <a:bodyPr>
            <a:normAutofit fontScale="92500" lnSpcReduction="20000"/>
          </a:bodyPr>
          <a:lstStyle/>
          <a:p>
            <a:r>
              <a:rPr lang="en-US" sz="3400" b="1">
                <a:solidFill>
                  <a:srgbClr val="009F4D"/>
                </a:solidFill>
              </a:rPr>
              <a:t>Amended by VAWA, Oct. 2014</a:t>
            </a:r>
          </a:p>
          <a:p>
            <a:pPr marL="457200" indent="-457200">
              <a:buFont typeface="Arial" panose="020B0604020202020204" pitchFamily="34" charset="0"/>
              <a:buChar char="•"/>
            </a:pPr>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buFont typeface="Arial" panose="020B0604020202020204" pitchFamily="34" charset="0"/>
              <a:buChar char="•"/>
            </a:pPr>
            <a:r>
              <a:rPr lang="en-US"/>
              <a:t>Requires reporting of crime stats: daily crime log, annual security report</a:t>
            </a:r>
          </a:p>
          <a:p>
            <a:pPr marL="457200" indent="-457200">
              <a:buFont typeface="Arial" panose="020B0604020202020204" pitchFamily="34" charset="0"/>
              <a:buChar char="•"/>
            </a:pPr>
            <a:r>
              <a:rPr lang="en-US"/>
              <a:t>Includes a duty to warn/timely warnings</a:t>
            </a:r>
          </a:p>
          <a:p>
            <a:pPr marL="457200" indent="-457200">
              <a:buFont typeface="Arial" panose="020B0604020202020204" pitchFamily="34" charset="0"/>
              <a:buChar char="•"/>
            </a:pPr>
            <a:r>
              <a:rPr lang="en-US"/>
              <a:t>Primary prevention and awareness programs for all incoming students and new employees</a:t>
            </a:r>
          </a:p>
          <a:p>
            <a:pPr marL="457200" indent="-457200">
              <a:buFont typeface="Arial" panose="020B0604020202020204" pitchFamily="34" charset="0"/>
              <a:buChar char="•"/>
            </a:pPr>
            <a:r>
              <a:rPr lang="en-US"/>
              <a:t>Campus brochure (VAWA § 304): info for victims, shared with mandated reporters and OWAs</a:t>
            </a:r>
          </a:p>
          <a:p>
            <a:endParaRPr lang="en-US"/>
          </a:p>
        </p:txBody>
      </p:sp>
    </p:spTree>
    <p:extLst>
      <p:ext uri="{BB962C8B-B14F-4D97-AF65-F5344CB8AC3E}">
        <p14:creationId xmlns:p14="http://schemas.microsoft.com/office/powerpoint/2010/main" val="3020127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p:txBody>
          <a:bodyPr>
            <a:normAutofit fontScale="92500" lnSpcReduction="10000"/>
          </a:bodyPr>
          <a:lstStyle/>
          <a:p>
            <a:r>
              <a:rPr lang="en-US" b="1" dirty="0">
                <a:solidFill>
                  <a:srgbClr val="009F4D"/>
                </a:solidFill>
              </a:rPr>
              <a:t>Reauthorization and effective Oct. 2014</a:t>
            </a:r>
          </a:p>
          <a:p>
            <a:r>
              <a:rPr lang="en-US" dirty="0"/>
              <a:t>Prompt, fair, and impartial process: initial investigation to final result</a:t>
            </a:r>
          </a:p>
          <a:p>
            <a:r>
              <a:rPr lang="en-US" dirty="0"/>
              <a:t>Process must be consistent with institution’s policies and transparent to both parties</a:t>
            </a:r>
          </a:p>
          <a:p>
            <a:r>
              <a:rPr lang="en-US" dirty="0"/>
              <a:t>Both parties shall have:</a:t>
            </a:r>
          </a:p>
          <a:p>
            <a:pPr marL="457200" indent="-457200">
              <a:buFont typeface="Arial" panose="020B0604020202020204" pitchFamily="34" charset="0"/>
              <a:buChar char="•"/>
            </a:pPr>
            <a:r>
              <a:rPr lang="en-US" dirty="0"/>
              <a:t>Equal opportunities to have others present, including advisor of choice</a:t>
            </a:r>
          </a:p>
          <a:p>
            <a:pPr marL="457200" indent="-457200">
              <a:buFont typeface="Arial" panose="020B0604020202020204" pitchFamily="34" charset="0"/>
              <a:buChar char="•"/>
            </a:pPr>
            <a:r>
              <a:rPr lang="en-US" dirty="0"/>
              <a:t>Timely notice of meetings and who will be present</a:t>
            </a:r>
          </a:p>
          <a:p>
            <a:pPr marL="457200" indent="-457200">
              <a:buFont typeface="Arial" panose="020B0604020202020204" pitchFamily="34" charset="0"/>
              <a:buChar char="•"/>
            </a:pPr>
            <a:r>
              <a:rPr lang="en-US" dirty="0"/>
              <a:t>Timely and equal access to information used during disciplinary meetings and hearings</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22283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dirty="0"/>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a:xfrm>
            <a:off x="628650" y="1825624"/>
            <a:ext cx="7886700" cy="4498975"/>
          </a:xfrm>
        </p:spPr>
        <p:txBody>
          <a:bodyPr>
            <a:normAutofit lnSpcReduction="10000"/>
          </a:bodyPr>
          <a:lstStyle/>
          <a:p>
            <a:pPr marL="457200" indent="-457200">
              <a:buFont typeface="Arial" panose="020B0604020202020204" pitchFamily="34" charset="0"/>
              <a:buChar char="•"/>
            </a:pPr>
            <a:r>
              <a:rPr lang="en-US"/>
              <a:t>Officials shall be trained annually, including having no conflict of interest or bias for or against either party</a:t>
            </a:r>
          </a:p>
          <a:p>
            <a:pPr marL="457200" indent="-457200">
              <a:buFont typeface="Arial" panose="020B0604020202020204" pitchFamily="34" charset="0"/>
              <a:buChar char="•"/>
            </a:pPr>
            <a:r>
              <a:rPr lang="en-US"/>
              <a:t>Reasonably prompt timeframe, which may be extended for good cause with written notice to both parties, stating the delay and the reason</a:t>
            </a:r>
          </a:p>
          <a:p>
            <a:pPr marL="457200" indent="-457200">
              <a:buFont typeface="Arial" panose="020B0604020202020204" pitchFamily="34" charset="0"/>
              <a:buChar char="•"/>
            </a:pPr>
            <a:r>
              <a:rPr lang="en-US"/>
              <a:t>Both parties shall receive simultaneous notification, in writing, of the result of the proceeding, including rationale, sanctions, available appeal, and any changes to the results, and when the results become final </a:t>
            </a:r>
          </a:p>
        </p:txBody>
      </p:sp>
    </p:spTree>
    <p:extLst>
      <p:ext uri="{BB962C8B-B14F-4D97-AF65-F5344CB8AC3E}">
        <p14:creationId xmlns:p14="http://schemas.microsoft.com/office/powerpoint/2010/main" val="511346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4942B-B548-43B0-B838-4F0E5BA23DFD}"/>
              </a:ext>
            </a:extLst>
          </p:cNvPr>
          <p:cNvSpPr>
            <a:spLocks noGrp="1"/>
          </p:cNvSpPr>
          <p:nvPr>
            <p:ph type="title"/>
          </p:nvPr>
        </p:nvSpPr>
        <p:spPr/>
        <p:txBody>
          <a:bodyPr/>
          <a:lstStyle/>
          <a:p>
            <a:r>
              <a:rPr lang="en-US" dirty="0"/>
              <a:t>VAWA, 2022</a:t>
            </a:r>
          </a:p>
        </p:txBody>
      </p:sp>
      <p:sp>
        <p:nvSpPr>
          <p:cNvPr id="3" name="Content Placeholder 2">
            <a:extLst>
              <a:ext uri="{FF2B5EF4-FFF2-40B4-BE49-F238E27FC236}">
                <a16:creationId xmlns:a16="http://schemas.microsoft.com/office/drawing/2014/main" id="{07368E01-F57F-47D6-81BC-9A215AF80488}"/>
              </a:ext>
            </a:extLst>
          </p:cNvPr>
          <p:cNvSpPr>
            <a:spLocks noGrp="1"/>
          </p:cNvSpPr>
          <p:nvPr>
            <p:ph idx="1"/>
          </p:nvPr>
        </p:nvSpPr>
        <p:spPr>
          <a:xfrm>
            <a:off x="628650" y="1825624"/>
            <a:ext cx="7886700" cy="4498975"/>
          </a:xfrm>
        </p:spPr>
        <p:txBody>
          <a:bodyPr>
            <a:normAutofit lnSpcReduction="10000"/>
          </a:bodyPr>
          <a:lstStyle/>
          <a:p>
            <a:r>
              <a:rPr lang="en-US" b="1" dirty="0">
                <a:solidFill>
                  <a:srgbClr val="009F4D"/>
                </a:solidFill>
              </a:rPr>
              <a:t>Reauthorization and effective Oct. 2022</a:t>
            </a:r>
          </a:p>
          <a:p>
            <a:pPr marL="457200" indent="-457200">
              <a:buFont typeface="Arial" panose="020B0604020202020204" pitchFamily="34" charset="0"/>
              <a:buChar char="•"/>
            </a:pPr>
            <a:r>
              <a:rPr lang="en-US" dirty="0"/>
              <a:t>Revised and expanded definitions</a:t>
            </a:r>
          </a:p>
          <a:p>
            <a:pPr marL="457200" indent="-457200">
              <a:buFont typeface="Arial" panose="020B0604020202020204" pitchFamily="34" charset="0"/>
              <a:buChar char="•"/>
            </a:pPr>
            <a:r>
              <a:rPr lang="en-US" dirty="0"/>
              <a:t>Funding for increased services and support for survivors from underserved and marginalized communities, including LGBTQIA+ survivors</a:t>
            </a:r>
          </a:p>
          <a:p>
            <a:pPr marL="457200" indent="-457200">
              <a:buFont typeface="Arial" panose="020B0604020202020204" pitchFamily="34" charset="0"/>
              <a:buChar char="•"/>
            </a:pPr>
            <a:r>
              <a:rPr lang="en-US" dirty="0"/>
              <a:t>Funding for pilot program: Sexual violence restorative practices</a:t>
            </a:r>
          </a:p>
          <a:p>
            <a:pPr marL="457200" indent="-457200">
              <a:buFont typeface="Arial" panose="020B0604020202020204" pitchFamily="34" charset="0"/>
              <a:buChar char="•"/>
            </a:pPr>
            <a:r>
              <a:rPr lang="en-US" dirty="0"/>
              <a:t>Task Force on Sexual Violence in Education</a:t>
            </a:r>
          </a:p>
          <a:p>
            <a:pPr marL="457200" indent="-457200">
              <a:buFont typeface="Arial" panose="020B0604020202020204" pitchFamily="34" charset="0"/>
              <a:buChar char="•"/>
            </a:pPr>
            <a:r>
              <a:rPr lang="en-US" dirty="0"/>
              <a:t>Mandated campus climate survey</a:t>
            </a:r>
          </a:p>
          <a:p>
            <a:pPr marL="457200" indent="-457200">
              <a:buFont typeface="Arial" panose="020B0604020202020204" pitchFamily="34" charset="0"/>
              <a:buChar char="•"/>
            </a:pPr>
            <a:r>
              <a:rPr lang="en-US" dirty="0"/>
              <a:t>Examination of student loan issues</a:t>
            </a:r>
          </a:p>
        </p:txBody>
      </p:sp>
    </p:spTree>
    <p:extLst>
      <p:ext uri="{BB962C8B-B14F-4D97-AF65-F5344CB8AC3E}">
        <p14:creationId xmlns:p14="http://schemas.microsoft.com/office/powerpoint/2010/main" val="2917565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B03F3-BC9B-0C4A-2101-9A436621FC21}"/>
              </a:ext>
            </a:extLst>
          </p:cNvPr>
          <p:cNvSpPr>
            <a:spLocks noGrp="1"/>
          </p:cNvSpPr>
          <p:nvPr>
            <p:ph type="title"/>
          </p:nvPr>
        </p:nvSpPr>
        <p:spPr/>
        <p:txBody>
          <a:bodyPr/>
          <a:lstStyle/>
          <a:p>
            <a:r>
              <a:rPr lang="en-US" b="0" i="0">
                <a:solidFill>
                  <a:srgbClr val="1B1B1B"/>
                </a:solidFill>
                <a:effectLst/>
                <a:latin typeface="Merriweather Web"/>
              </a:rPr>
              <a:t>Sexual Assault Climate Survey</a:t>
            </a:r>
            <a:endParaRPr lang="en-US" b="0"/>
          </a:p>
        </p:txBody>
      </p:sp>
      <p:sp>
        <p:nvSpPr>
          <p:cNvPr id="3" name="Content Placeholder 2">
            <a:extLst>
              <a:ext uri="{FF2B5EF4-FFF2-40B4-BE49-F238E27FC236}">
                <a16:creationId xmlns:a16="http://schemas.microsoft.com/office/drawing/2014/main" id="{ADEA0E5A-4147-0DA0-4A44-2337B3A6384B}"/>
              </a:ext>
            </a:extLst>
          </p:cNvPr>
          <p:cNvSpPr>
            <a:spLocks noGrp="1"/>
          </p:cNvSpPr>
          <p:nvPr>
            <p:ph idx="1"/>
          </p:nvPr>
        </p:nvSpPr>
        <p:spPr/>
        <p:txBody>
          <a:bodyPr>
            <a:normAutofit/>
          </a:bodyPr>
          <a:lstStyle/>
          <a:p>
            <a:r>
              <a:rPr lang="en-US"/>
              <a:t>Secretary of Ed: make available via secure, accessible online portal </a:t>
            </a:r>
          </a:p>
          <a:p>
            <a:pPr marL="1143000" lvl="1" indent="-457200"/>
            <a:r>
              <a:rPr lang="en-US"/>
              <a:t>a standardized online survey tool</a:t>
            </a:r>
          </a:p>
          <a:p>
            <a:pPr marL="1143000" lvl="1" indent="-457200"/>
            <a:r>
              <a:rPr lang="en-US"/>
              <a:t>Postsecondary student experiences</a:t>
            </a:r>
          </a:p>
          <a:p>
            <a:pPr marL="1143000" lvl="1" indent="-457200"/>
            <a:r>
              <a:rPr lang="en-US"/>
              <a:t>Domestic violence, dating violence, sexual assault, sexual harassment, stalking (Clery/VAWA categories)</a:t>
            </a:r>
          </a:p>
          <a:p>
            <a:pPr marL="1143000" lvl="1" indent="-457200"/>
            <a:r>
              <a:rPr lang="en-US"/>
              <a:t>Fair &amp; unbiased, scientifically valid &amp; reliable</a:t>
            </a:r>
          </a:p>
          <a:p>
            <a:pPr marL="1143000" lvl="1" indent="-457200"/>
            <a:r>
              <a:rPr lang="en-US"/>
              <a:t>Anonymized results</a:t>
            </a:r>
          </a:p>
          <a:p>
            <a:pPr marL="1143000" lvl="1" indent="-457200"/>
            <a:r>
              <a:rPr lang="en-US"/>
              <a:t>Responses: confidential, not included in crime stats</a:t>
            </a:r>
          </a:p>
          <a:p>
            <a:pPr marL="1143000" lvl="1" indent="-457200"/>
            <a:r>
              <a:rPr lang="en-US"/>
              <a:t>Federally administered; campus may add elements</a:t>
            </a:r>
          </a:p>
          <a:p>
            <a:pPr marL="1143000" lvl="1" indent="-457200"/>
            <a:r>
              <a:rPr lang="en-US"/>
              <a:t>Adequate, random, representative sample size</a:t>
            </a:r>
          </a:p>
          <a:p>
            <a:pPr marL="457200" indent="-457200">
              <a:buFont typeface="Arial" panose="020B0604020202020204" pitchFamily="34" charset="0"/>
              <a:buChar char="•"/>
            </a:pPr>
            <a:endParaRPr lang="en-US"/>
          </a:p>
        </p:txBody>
      </p:sp>
    </p:spTree>
    <p:extLst>
      <p:ext uri="{BB962C8B-B14F-4D97-AF65-F5344CB8AC3E}">
        <p14:creationId xmlns:p14="http://schemas.microsoft.com/office/powerpoint/2010/main" val="2244382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FF91C-BDE5-1C05-F18E-950AA0C0DE12}"/>
              </a:ext>
            </a:extLst>
          </p:cNvPr>
          <p:cNvSpPr>
            <a:spLocks noGrp="1"/>
          </p:cNvSpPr>
          <p:nvPr>
            <p:ph type="title"/>
          </p:nvPr>
        </p:nvSpPr>
        <p:spPr>
          <a:xfrm>
            <a:off x="628650" y="-1711323"/>
            <a:ext cx="7886700" cy="1325563"/>
          </a:xfrm>
        </p:spPr>
        <p:txBody>
          <a:bodyPr/>
          <a:lstStyle/>
          <a:p>
            <a:r>
              <a:rPr lang="en-US" dirty="0"/>
              <a:t>Proposed Survey Tool</a:t>
            </a:r>
          </a:p>
        </p:txBody>
      </p:sp>
      <p:sp>
        <p:nvSpPr>
          <p:cNvPr id="3" name="Content Placeholder 2">
            <a:extLst>
              <a:ext uri="{FF2B5EF4-FFF2-40B4-BE49-F238E27FC236}">
                <a16:creationId xmlns:a16="http://schemas.microsoft.com/office/drawing/2014/main" id="{62794A22-1C4C-4AF3-F028-75F8ED79697D}"/>
              </a:ext>
            </a:extLst>
          </p:cNvPr>
          <p:cNvSpPr>
            <a:spLocks noGrp="1"/>
          </p:cNvSpPr>
          <p:nvPr>
            <p:ph idx="1"/>
          </p:nvPr>
        </p:nvSpPr>
        <p:spPr>
          <a:xfrm>
            <a:off x="628650" y="1371600"/>
            <a:ext cx="7886700" cy="4953000"/>
          </a:xfrm>
        </p:spPr>
        <p:txBody>
          <a:bodyPr>
            <a:normAutofit fontScale="77500" lnSpcReduction="20000"/>
          </a:bodyPr>
          <a:lstStyle/>
          <a:p>
            <a:r>
              <a:rPr lang="en-US" sz="3300" dirty="0"/>
              <a:t>Survey questions: student experiences, trauma-informed</a:t>
            </a:r>
          </a:p>
          <a:p>
            <a:pPr marL="457200" indent="-457200">
              <a:buFont typeface="Arial" panose="020B0604020202020204" pitchFamily="34" charset="0"/>
              <a:buChar char="•"/>
            </a:pPr>
            <a:r>
              <a:rPr lang="en-US" dirty="0"/>
              <a:t>Demographic info</a:t>
            </a:r>
          </a:p>
          <a:p>
            <a:pPr marL="457200" indent="-457200">
              <a:buFont typeface="Arial" panose="020B0604020202020204" pitchFamily="34" charset="0"/>
              <a:buChar char="•"/>
            </a:pPr>
            <a:r>
              <a:rPr lang="en-US" dirty="0"/>
              <a:t>Incidence &amp; prevalence</a:t>
            </a:r>
          </a:p>
          <a:p>
            <a:pPr marL="457200" indent="-457200">
              <a:buFont typeface="Arial" panose="020B0604020202020204" pitchFamily="34" charset="0"/>
              <a:buChar char="•"/>
            </a:pPr>
            <a:r>
              <a:rPr lang="en-US" dirty="0"/>
              <a:t>Knowledge of policies &amp; procedures</a:t>
            </a:r>
          </a:p>
          <a:p>
            <a:pPr marL="457200" indent="-457200">
              <a:buFont typeface="Arial" panose="020B0604020202020204" pitchFamily="34" charset="0"/>
              <a:buChar char="•"/>
            </a:pPr>
            <a:r>
              <a:rPr lang="en-US" dirty="0"/>
              <a:t>If reported to campus, to law enforcement</a:t>
            </a:r>
          </a:p>
          <a:p>
            <a:pPr marL="457200" indent="-457200">
              <a:buFont typeface="Arial" panose="020B0604020202020204" pitchFamily="34" charset="0"/>
              <a:buChar char="•"/>
            </a:pPr>
            <a:r>
              <a:rPr lang="en-US" dirty="0"/>
              <a:t>Contextual factors (e.g. force, incapacitation, coercion)</a:t>
            </a:r>
          </a:p>
          <a:p>
            <a:pPr marL="457200" indent="-457200">
              <a:buFont typeface="Arial" panose="020B0604020202020204" pitchFamily="34" charset="0"/>
              <a:buChar char="•"/>
            </a:pPr>
            <a:r>
              <a:rPr lang="en-US" dirty="0"/>
              <a:t>If accused also a student</a:t>
            </a:r>
          </a:p>
          <a:p>
            <a:pPr marL="457200" indent="-457200">
              <a:buFont typeface="Arial" panose="020B0604020202020204" pitchFamily="34" charset="0"/>
              <a:buChar char="•"/>
            </a:pPr>
            <a:r>
              <a:rPr lang="en-US" dirty="0"/>
              <a:t>Why/why not report to institution</a:t>
            </a:r>
          </a:p>
          <a:p>
            <a:pPr marL="457200" indent="-457200">
              <a:buFont typeface="Arial" panose="020B0604020202020204" pitchFamily="34" charset="0"/>
              <a:buChar char="•"/>
            </a:pPr>
            <a:r>
              <a:rPr lang="en-US" dirty="0"/>
              <a:t>Impact of situation on victim’s education</a:t>
            </a:r>
          </a:p>
          <a:p>
            <a:pPr marL="457200" indent="-457200">
              <a:buFont typeface="Arial" panose="020B0604020202020204" pitchFamily="34" charset="0"/>
              <a:buChar char="•"/>
            </a:pPr>
            <a:r>
              <a:rPr lang="en-US" dirty="0"/>
              <a:t>Impact &amp; effectiveness of prevention &amp; awareness programs </a:t>
            </a:r>
          </a:p>
          <a:p>
            <a:pPr marL="457200" indent="-457200">
              <a:buFont typeface="Arial" panose="020B0604020202020204" pitchFamily="34" charset="0"/>
              <a:buChar char="•"/>
            </a:pPr>
            <a:r>
              <a:rPr lang="en-US" dirty="0"/>
              <a:t>Impact &amp; effectiveness of complaint process</a:t>
            </a:r>
          </a:p>
          <a:p>
            <a:pPr marL="457200" indent="-457200">
              <a:buFont typeface="Arial" panose="020B0604020202020204" pitchFamily="34" charset="0"/>
              <a:buChar char="•"/>
            </a:pPr>
            <a:r>
              <a:rPr lang="en-US" dirty="0"/>
              <a:t>Attitudes toward sexual violence and harassment</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4074170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522B6-D82D-6E35-42E5-F04DA52B1DAA}"/>
              </a:ext>
            </a:extLst>
          </p:cNvPr>
          <p:cNvSpPr>
            <a:spLocks noGrp="1"/>
          </p:cNvSpPr>
          <p:nvPr>
            <p:ph type="title"/>
          </p:nvPr>
        </p:nvSpPr>
        <p:spPr>
          <a:xfrm>
            <a:off x="628650" y="-1806573"/>
            <a:ext cx="7886700" cy="1325563"/>
          </a:xfrm>
        </p:spPr>
        <p:txBody>
          <a:bodyPr/>
          <a:lstStyle/>
          <a:p>
            <a:r>
              <a:rPr lang="en-US" dirty="0"/>
              <a:t>Additional Requirements</a:t>
            </a:r>
          </a:p>
        </p:txBody>
      </p:sp>
      <p:sp>
        <p:nvSpPr>
          <p:cNvPr id="3" name="Content Placeholder 2">
            <a:extLst>
              <a:ext uri="{FF2B5EF4-FFF2-40B4-BE49-F238E27FC236}">
                <a16:creationId xmlns:a16="http://schemas.microsoft.com/office/drawing/2014/main" id="{40614147-D9D5-CE56-B587-C5A28B786C2E}"/>
              </a:ext>
            </a:extLst>
          </p:cNvPr>
          <p:cNvSpPr>
            <a:spLocks noGrp="1"/>
          </p:cNvSpPr>
          <p:nvPr>
            <p:ph idx="1"/>
          </p:nvPr>
        </p:nvSpPr>
        <p:spPr>
          <a:xfrm>
            <a:off x="628650" y="1295400"/>
            <a:ext cx="7886700" cy="4881563"/>
          </a:xfrm>
        </p:spPr>
        <p:txBody>
          <a:bodyPr>
            <a:normAutofit fontScale="92500" lnSpcReduction="10000"/>
          </a:bodyPr>
          <a:lstStyle/>
          <a:p>
            <a:r>
              <a:rPr lang="en-US" sz="3000" dirty="0"/>
              <a:t>Report &amp; publication</a:t>
            </a:r>
          </a:p>
          <a:p>
            <a:pPr marL="457200" indent="-457200">
              <a:buFont typeface="Arial" panose="020B0604020202020204" pitchFamily="34" charset="0"/>
              <a:buChar char="•"/>
            </a:pPr>
            <a:r>
              <a:rPr lang="en-US" dirty="0"/>
              <a:t>Department of Education</a:t>
            </a:r>
          </a:p>
          <a:p>
            <a:pPr marL="1143000" lvl="1" indent="-457200"/>
            <a:r>
              <a:rPr lang="en-US" dirty="0"/>
              <a:t>By March 15, 2024, Sect. of Ed must prepare biennial report regarding data, submitted to Congress</a:t>
            </a:r>
          </a:p>
          <a:p>
            <a:pPr marL="1143000" lvl="1" indent="-457200"/>
            <a:r>
              <a:rPr lang="en-US" dirty="0"/>
              <a:t>Campus-level data, attributed by name of campus</a:t>
            </a:r>
          </a:p>
          <a:p>
            <a:pPr marL="1143000" lvl="1" indent="-457200"/>
            <a:r>
              <a:rPr lang="en-US" dirty="0"/>
              <a:t>Comparisons permitted across institutions and campuses</a:t>
            </a:r>
          </a:p>
          <a:p>
            <a:pPr marL="1143000" lvl="1" indent="-457200"/>
            <a:r>
              <a:rPr lang="en-US" dirty="0"/>
              <a:t>No individual survey responses</a:t>
            </a:r>
          </a:p>
          <a:p>
            <a:pPr marL="457200" indent="-457200">
              <a:buFont typeface="Arial" panose="020B0604020202020204" pitchFamily="34" charset="0"/>
              <a:buChar char="•"/>
            </a:pPr>
            <a:r>
              <a:rPr lang="en-US" dirty="0"/>
              <a:t>Campus report</a:t>
            </a:r>
          </a:p>
          <a:p>
            <a:pPr marL="1143000" lvl="1" indent="-457200"/>
            <a:r>
              <a:rPr lang="en-US" dirty="0"/>
              <a:t>Campus-level results within areas reported by the Dept of Ed, published on website</a:t>
            </a:r>
          </a:p>
          <a:p>
            <a:pPr marL="1143000" lvl="1" indent="-457200"/>
            <a:r>
              <a:rPr lang="en-US" dirty="0"/>
              <a:t>Report must be readily accessible, usable by individuals with disabilities</a:t>
            </a:r>
          </a:p>
          <a:p>
            <a:pPr marL="1143000" lvl="1" indent="-457200"/>
            <a:r>
              <a:rPr lang="en-US" dirty="0"/>
              <a:t>Campus-level results of any campus added elements</a:t>
            </a:r>
          </a:p>
        </p:txBody>
      </p:sp>
    </p:spTree>
    <p:extLst>
      <p:ext uri="{BB962C8B-B14F-4D97-AF65-F5344CB8AC3E}">
        <p14:creationId xmlns:p14="http://schemas.microsoft.com/office/powerpoint/2010/main" val="15659945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100"/>
              <a:t>Sexual Harassment &amp; Violence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4"/>
            <a:ext cx="7886700" cy="4667249"/>
          </a:xfrm>
        </p:spPr>
        <p:txBody>
          <a:bodyPr>
            <a:normAutofit/>
          </a:bodyPr>
          <a:lstStyle/>
          <a:p>
            <a:r>
              <a:rPr lang="en-US" sz="2600" b="1">
                <a:solidFill>
                  <a:srgbClr val="009F4D"/>
                </a:solidFill>
              </a:rPr>
              <a:t>Minnesota State Statute 135A.15</a:t>
            </a:r>
          </a:p>
          <a:p>
            <a:pPr marL="457200" indent="-457200">
              <a:buFont typeface="Arial" panose="020B0604020202020204" pitchFamily="34" charset="0"/>
              <a:buChar char="•"/>
            </a:pPr>
            <a:r>
              <a:rPr lang="en-US"/>
              <a:t>Required policy, including sexual assault definition, victims’ rights, and uniform amnesty</a:t>
            </a:r>
          </a:p>
          <a:p>
            <a:pPr marL="457200" indent="-457200">
              <a:buFont typeface="Arial" panose="020B0604020202020204" pitchFamily="34" charset="0"/>
              <a:buChar char="•"/>
            </a:pPr>
            <a:r>
              <a:rPr lang="en-US"/>
              <a:t>Coordination with local law enforcement</a:t>
            </a:r>
          </a:p>
          <a:p>
            <a:pPr marL="457200" indent="-457200">
              <a:buFont typeface="Arial" panose="020B0604020202020204" pitchFamily="34" charset="0"/>
              <a:buChar char="•"/>
            </a:pPr>
            <a:r>
              <a:rPr lang="en-US"/>
              <a:t>Online reporting system, including anonymous reports</a:t>
            </a:r>
          </a:p>
          <a:p>
            <a:pPr marL="457200" indent="-457200">
              <a:buFont typeface="Arial" panose="020B0604020202020204" pitchFamily="34" charset="0"/>
              <a:buChar char="•"/>
            </a:pPr>
            <a:r>
              <a:rPr lang="en-US"/>
              <a:t>Data collection and reporting to OHE (due Oct 1)</a:t>
            </a:r>
          </a:p>
          <a:p>
            <a:pPr marL="457200" indent="-457200">
              <a:buFont typeface="Arial" panose="020B0604020202020204" pitchFamily="34" charset="0"/>
              <a:buChar char="•"/>
            </a:pPr>
            <a:r>
              <a:rPr lang="en-US"/>
              <a:t>Comprehensive training, 10-day deadline</a:t>
            </a:r>
          </a:p>
          <a:p>
            <a:pPr marL="457200" indent="-457200">
              <a:buFont typeface="Arial" panose="020B0604020202020204" pitchFamily="34" charset="0"/>
              <a:buChar char="•"/>
            </a:pPr>
            <a:r>
              <a:rPr lang="en-US"/>
              <a:t>Student health services screening; counseling designated staff</a:t>
            </a:r>
          </a:p>
        </p:txBody>
      </p:sp>
    </p:spTree>
    <p:extLst>
      <p:ext uri="{BB962C8B-B14F-4D97-AF65-F5344CB8AC3E}">
        <p14:creationId xmlns:p14="http://schemas.microsoft.com/office/powerpoint/2010/main" val="425908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628650" y="365127"/>
            <a:ext cx="8134350" cy="1325563"/>
          </a:xfrm>
        </p:spPr>
        <p:txBody>
          <a:bodyPr>
            <a:normAutofit/>
          </a:bodyPr>
          <a:lstStyle/>
          <a:p>
            <a:r>
              <a:rPr lang="en-US" sz="4000"/>
              <a:t>Student Parents &amp; Pregnant Students</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628650" y="1825625"/>
            <a:ext cx="7886700" cy="4351338"/>
          </a:xfrm>
        </p:spPr>
        <p:txBody>
          <a:bodyPr/>
          <a:lstStyle/>
          <a:p>
            <a:r>
              <a:rPr lang="en-US" sz="2600" b="1">
                <a:solidFill>
                  <a:srgbClr val="009F4D"/>
                </a:solidFill>
              </a:rPr>
              <a:t>Minnesota State Statute 135A.158</a:t>
            </a:r>
          </a:p>
          <a:p>
            <a:pPr marL="0" indent="0">
              <a:buNone/>
            </a:pPr>
            <a:r>
              <a:rPr lang="en-US"/>
              <a:t>Fact sheet must be provided to students</a:t>
            </a:r>
          </a:p>
          <a:p>
            <a:pPr marL="457200" indent="-457200">
              <a:buFont typeface="Arial" panose="020B0604020202020204" pitchFamily="34" charset="0"/>
              <a:buChar char="•"/>
            </a:pPr>
            <a:r>
              <a:rPr lang="en-US"/>
              <a:t>Legal rights</a:t>
            </a:r>
          </a:p>
          <a:p>
            <a:pPr marL="457200" indent="-457200">
              <a:buFont typeface="Arial" panose="020B0604020202020204" pitchFamily="34" charset="0"/>
              <a:buChar char="•"/>
            </a:pPr>
            <a:r>
              <a:rPr lang="en-US"/>
              <a:t>List of resources: support student parents and pregnant students</a:t>
            </a:r>
          </a:p>
          <a:p>
            <a:pPr marL="457200" indent="-457200">
              <a:buFont typeface="Arial" panose="020B0604020202020204" pitchFamily="34" charset="0"/>
              <a:buChar char="•"/>
            </a:pPr>
            <a:r>
              <a:rPr lang="en-US"/>
              <a:t>List of resources: prenatal care, child care, transportation, housing</a:t>
            </a:r>
          </a:p>
          <a:p>
            <a:pPr marL="457200" indent="-457200">
              <a:buFont typeface="Arial" panose="020B0604020202020204" pitchFamily="34" charset="0"/>
              <a:buChar char="•"/>
            </a:pPr>
            <a:r>
              <a:rPr lang="en-US"/>
              <a:t>Available in languages reflected as primary of the institutions’ student body</a:t>
            </a:r>
          </a:p>
        </p:txBody>
      </p:sp>
    </p:spTree>
    <p:extLst>
      <p:ext uri="{BB962C8B-B14F-4D97-AF65-F5344CB8AC3E}">
        <p14:creationId xmlns:p14="http://schemas.microsoft.com/office/powerpoint/2010/main" val="4276903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D4CA0-A950-C4B0-29F7-07EA6323079C}"/>
              </a:ext>
            </a:extLst>
          </p:cNvPr>
          <p:cNvSpPr>
            <a:spLocks noGrp="1"/>
          </p:cNvSpPr>
          <p:nvPr>
            <p:ph type="title"/>
          </p:nvPr>
        </p:nvSpPr>
        <p:spPr/>
        <p:txBody>
          <a:bodyPr/>
          <a:lstStyle/>
          <a:p>
            <a:pPr algn="ctr"/>
            <a:r>
              <a:rPr lang="en-US" dirty="0"/>
              <a:t>TITLE IX</a:t>
            </a:r>
          </a:p>
        </p:txBody>
      </p:sp>
      <p:sp>
        <p:nvSpPr>
          <p:cNvPr id="3" name="Content Placeholder 2">
            <a:extLst>
              <a:ext uri="{FF2B5EF4-FFF2-40B4-BE49-F238E27FC236}">
                <a16:creationId xmlns:a16="http://schemas.microsoft.com/office/drawing/2014/main" id="{6FBF4DD8-768E-CD74-DCF8-B46A10BECD81}"/>
              </a:ext>
            </a:extLst>
          </p:cNvPr>
          <p:cNvSpPr>
            <a:spLocks noGrp="1"/>
          </p:cNvSpPr>
          <p:nvPr>
            <p:ph idx="1"/>
          </p:nvPr>
        </p:nvSpPr>
        <p:spPr>
          <a:xfrm>
            <a:off x="628650" y="1825625"/>
            <a:ext cx="7886700" cy="4667248"/>
          </a:xfrm>
        </p:spPr>
        <p:txBody>
          <a:bodyPr>
            <a:normAutofit lnSpcReduction="10000"/>
          </a:bodyPr>
          <a:lstStyle/>
          <a:p>
            <a:pPr marL="457200" indent="-457200">
              <a:buFont typeface="Arial" panose="020B0604020202020204" pitchFamily="34" charset="0"/>
              <a:buChar char="•"/>
            </a:pPr>
            <a:r>
              <a:rPr lang="en-US" sz="3200" b="1" dirty="0"/>
              <a:t>Title IX Coordinator Training</a:t>
            </a:r>
          </a:p>
          <a:p>
            <a:pPr marL="457200" indent="-457200">
              <a:buFont typeface="Arial" panose="020B0604020202020204" pitchFamily="34" charset="0"/>
              <a:buChar char="•"/>
            </a:pPr>
            <a:r>
              <a:rPr lang="en-US" dirty="0"/>
              <a:t>Employee Investigations &amp; Investigative Report Writing</a:t>
            </a:r>
          </a:p>
          <a:p>
            <a:pPr marL="457200" indent="-457200">
              <a:buFont typeface="Arial" panose="020B0604020202020204" pitchFamily="34" charset="0"/>
              <a:buChar char="•"/>
            </a:pPr>
            <a:r>
              <a:rPr lang="en-US" dirty="0"/>
              <a:t>Decisionmaker Training (for 1B.1 &amp; 1B.3)</a:t>
            </a:r>
          </a:p>
          <a:p>
            <a:pPr marL="457200" indent="-457200">
              <a:buFont typeface="Arial" panose="020B0604020202020204" pitchFamily="34" charset="0"/>
              <a:buChar char="•"/>
            </a:pPr>
            <a:r>
              <a:rPr lang="en-US" dirty="0"/>
              <a:t>1B1 Investigator Training</a:t>
            </a:r>
          </a:p>
          <a:p>
            <a:pPr marL="457200" indent="-457200">
              <a:buFont typeface="Arial" panose="020B0604020202020204" pitchFamily="34" charset="0"/>
              <a:buChar char="•"/>
            </a:pPr>
            <a:r>
              <a:rPr lang="en-US" dirty="0"/>
              <a:t>1B3 Investigator Training</a:t>
            </a:r>
          </a:p>
          <a:p>
            <a:pPr marL="457200" indent="-457200">
              <a:buFont typeface="Arial" panose="020B0604020202020204" pitchFamily="34" charset="0"/>
              <a:buChar char="•"/>
            </a:pPr>
            <a:r>
              <a:rPr lang="en-US" i="1" dirty="0"/>
              <a:t>Additional offerings being explored</a:t>
            </a:r>
          </a:p>
          <a:p>
            <a:pPr marL="1143000" lvl="1" indent="-457200"/>
            <a:r>
              <a:rPr lang="en-US" i="1" dirty="0"/>
              <a:t>Bias, conflict of interest, and serving impartial</a:t>
            </a:r>
          </a:p>
          <a:p>
            <a:pPr marL="1143000" lvl="1" indent="-457200"/>
            <a:r>
              <a:rPr lang="en-US" i="1" dirty="0"/>
              <a:t>Supportive measures, intakes, and dismissals</a:t>
            </a:r>
          </a:p>
          <a:p>
            <a:pPr marL="1143000" lvl="1" indent="-457200"/>
            <a:r>
              <a:rPr lang="en-US" i="1" dirty="0"/>
              <a:t>Informal Resolution</a:t>
            </a:r>
          </a:p>
          <a:p>
            <a:pPr marL="1143000" lvl="1" indent="-457200"/>
            <a:r>
              <a:rPr lang="en-US" i="1" dirty="0"/>
              <a:t>Gender Equity in Athletics</a:t>
            </a:r>
          </a:p>
        </p:txBody>
      </p:sp>
      <p:cxnSp>
        <p:nvCxnSpPr>
          <p:cNvPr id="5" name="Straight Connector 4">
            <a:extLst>
              <a:ext uri="{FF2B5EF4-FFF2-40B4-BE49-F238E27FC236}">
                <a16:creationId xmlns:a16="http://schemas.microsoft.com/office/drawing/2014/main" id="{584F9CBF-6906-718A-5C73-5162C56A9AB8}"/>
              </a:ext>
              <a:ext uri="{C183D7F6-B498-43B3-948B-1728B52AA6E4}">
                <adec:decorative xmlns:adec="http://schemas.microsoft.com/office/drawing/2017/decorative" val="1"/>
              </a:ext>
            </a:extLst>
          </p:cNvPr>
          <p:cNvCxnSpPr/>
          <p:nvPr/>
        </p:nvCxnSpPr>
        <p:spPr>
          <a:xfrm>
            <a:off x="628650" y="4516818"/>
            <a:ext cx="78867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79313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267CF-6E9C-C99E-8C8A-220D1B69EA5F}"/>
              </a:ext>
            </a:extLst>
          </p:cNvPr>
          <p:cNvSpPr>
            <a:spLocks noGrp="1"/>
          </p:cNvSpPr>
          <p:nvPr>
            <p:ph type="title"/>
          </p:nvPr>
        </p:nvSpPr>
        <p:spPr/>
        <p:txBody>
          <a:bodyPr/>
          <a:lstStyle/>
          <a:p>
            <a:pPr algn="ctr"/>
            <a:r>
              <a:rPr lang="en-US" u="sng" dirty="0"/>
              <a:t>Areas of Compliance</a:t>
            </a:r>
          </a:p>
        </p:txBody>
      </p:sp>
      <p:graphicFrame>
        <p:nvGraphicFramePr>
          <p:cNvPr id="4" name="Content Placeholder 3" descr="Six hexagons around a large center hexagon. The center hexagon has the word, Title IX. The top center one says, Admission and recruitment; the next to the right says, pregnant and parenting; the next to the right lower says, athletics; the middle bottom says, employment; the lower left says, training; and the left upper says, grievance process.">
            <a:extLst>
              <a:ext uri="{FF2B5EF4-FFF2-40B4-BE49-F238E27FC236}">
                <a16:creationId xmlns:a16="http://schemas.microsoft.com/office/drawing/2014/main" id="{C5EB0A49-BACC-4B13-5B1B-80D7235E6D33}"/>
              </a:ext>
            </a:extLst>
          </p:cNvPr>
          <p:cNvGraphicFramePr>
            <a:graphicFrameLocks noGrp="1"/>
          </p:cNvGraphicFramePr>
          <p:nvPr>
            <p:ph idx="1"/>
            <p:extLst>
              <p:ext uri="{D42A27DB-BD31-4B8C-83A1-F6EECF244321}">
                <p14:modId xmlns:p14="http://schemas.microsoft.com/office/powerpoint/2010/main" val="1367644039"/>
              </p:ext>
            </p:extLst>
          </p:nvPr>
        </p:nvGraphicFramePr>
        <p:xfrm>
          <a:off x="628650" y="1371600"/>
          <a:ext cx="7886700" cy="4805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9874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51635-01E5-4AE5-98D2-8E2F1DC1F8F0}"/>
              </a:ext>
            </a:extLst>
          </p:cNvPr>
          <p:cNvSpPr>
            <a:spLocks noGrp="1"/>
          </p:cNvSpPr>
          <p:nvPr>
            <p:ph type="title"/>
          </p:nvPr>
        </p:nvSpPr>
        <p:spPr/>
        <p:txBody>
          <a:bodyPr>
            <a:normAutofit/>
          </a:bodyPr>
          <a:lstStyle/>
          <a:p>
            <a:r>
              <a:rPr lang="en-US"/>
              <a:t>Admissions &amp; Recruitment</a:t>
            </a:r>
          </a:p>
        </p:txBody>
      </p:sp>
      <p:sp>
        <p:nvSpPr>
          <p:cNvPr id="3" name="Content Placeholder 2">
            <a:extLst>
              <a:ext uri="{FF2B5EF4-FFF2-40B4-BE49-F238E27FC236}">
                <a16:creationId xmlns:a16="http://schemas.microsoft.com/office/drawing/2014/main" id="{FD8AA8E9-A14F-49EA-90F1-2D063D8E9315}"/>
              </a:ext>
            </a:extLst>
          </p:cNvPr>
          <p:cNvSpPr>
            <a:spLocks noGrp="1"/>
          </p:cNvSpPr>
          <p:nvPr>
            <p:ph idx="1"/>
          </p:nvPr>
        </p:nvSpPr>
        <p:spPr>
          <a:xfrm>
            <a:off x="628650" y="1825625"/>
            <a:ext cx="7886700" cy="4667248"/>
          </a:xfrm>
        </p:spPr>
        <p:txBody>
          <a:bodyPr>
            <a:normAutofit/>
          </a:bodyPr>
          <a:lstStyle/>
          <a:p>
            <a:pPr marL="457200" indent="-457200">
              <a:buFont typeface="Arial" panose="020B0604020202020204" pitchFamily="34" charset="0"/>
              <a:buChar char="•"/>
            </a:pPr>
            <a:r>
              <a:rPr lang="en-US"/>
              <a:t>Courses and programs may not limit admissions and recruitment by sex or gender; career counseling should not encourage or discourage based on sex or gender</a:t>
            </a:r>
          </a:p>
          <a:p>
            <a:pPr marL="457200" indent="-457200">
              <a:buFont typeface="Arial" panose="020B0604020202020204" pitchFamily="34" charset="0"/>
              <a:buChar char="•"/>
            </a:pPr>
            <a:r>
              <a:rPr lang="en-US"/>
              <a:t>Offers for admissions shall not limit or exclude any person on the basis of pregnancy, childbirth, termination of pregnancy, or recovery therefrom</a:t>
            </a:r>
          </a:p>
          <a:p>
            <a:pPr marL="457200" indent="-457200">
              <a:buFont typeface="Arial" panose="020B0604020202020204" pitchFamily="34" charset="0"/>
              <a:buChar char="•"/>
            </a:pPr>
            <a:r>
              <a:rPr lang="en-US"/>
              <a:t>No admission rule shall be applied concerning actual or potential parental, family, or marital status of a student or application which treats them differently on the basis of sex</a:t>
            </a:r>
          </a:p>
        </p:txBody>
      </p:sp>
    </p:spTree>
    <p:extLst>
      <p:ext uri="{BB962C8B-B14F-4D97-AF65-F5344CB8AC3E}">
        <p14:creationId xmlns:p14="http://schemas.microsoft.com/office/powerpoint/2010/main" val="1946725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51635-01E5-4AE5-98D2-8E2F1DC1F8F0}"/>
              </a:ext>
            </a:extLst>
          </p:cNvPr>
          <p:cNvSpPr>
            <a:spLocks noGrp="1"/>
          </p:cNvSpPr>
          <p:nvPr>
            <p:ph type="title"/>
          </p:nvPr>
        </p:nvSpPr>
        <p:spPr/>
        <p:txBody>
          <a:bodyPr>
            <a:normAutofit/>
          </a:bodyPr>
          <a:lstStyle/>
          <a:p>
            <a:r>
              <a:rPr lang="en-US"/>
              <a:t>Pregnant &amp; Parenting Students</a:t>
            </a:r>
          </a:p>
        </p:txBody>
      </p:sp>
      <p:sp>
        <p:nvSpPr>
          <p:cNvPr id="3" name="Content Placeholder 2">
            <a:extLst>
              <a:ext uri="{FF2B5EF4-FFF2-40B4-BE49-F238E27FC236}">
                <a16:creationId xmlns:a16="http://schemas.microsoft.com/office/drawing/2014/main" id="{FD8AA8E9-A14F-49EA-90F1-2D063D8E9315}"/>
              </a:ext>
            </a:extLst>
          </p:cNvPr>
          <p:cNvSpPr>
            <a:spLocks noGrp="1"/>
          </p:cNvSpPr>
          <p:nvPr>
            <p:ph idx="1"/>
          </p:nvPr>
        </p:nvSpPr>
        <p:spPr>
          <a:xfrm>
            <a:off x="628650" y="1825625"/>
            <a:ext cx="7886700" cy="4667248"/>
          </a:xfrm>
        </p:spPr>
        <p:txBody>
          <a:bodyPr>
            <a:normAutofit/>
          </a:bodyPr>
          <a:lstStyle/>
          <a:p>
            <a:pPr marL="457200" indent="-457200">
              <a:buFont typeface="Arial" panose="020B0604020202020204" pitchFamily="34" charset="0"/>
              <a:buChar char="•"/>
            </a:pPr>
            <a:r>
              <a:rPr lang="en-US"/>
              <a:t>Pregnancy</a:t>
            </a:r>
          </a:p>
          <a:p>
            <a:pPr marL="457200" indent="-457200">
              <a:buFont typeface="Arial" panose="020B0604020202020204" pitchFamily="34" charset="0"/>
              <a:buChar char="•"/>
            </a:pPr>
            <a:r>
              <a:rPr lang="en-US"/>
              <a:t>False pregnancy</a:t>
            </a:r>
          </a:p>
          <a:p>
            <a:pPr marL="457200" indent="-457200">
              <a:buFont typeface="Arial" panose="020B0604020202020204" pitchFamily="34" charset="0"/>
              <a:buChar char="•"/>
            </a:pPr>
            <a:r>
              <a:rPr lang="en-US"/>
              <a:t>Childbirth</a:t>
            </a:r>
          </a:p>
          <a:p>
            <a:pPr marL="457200" indent="-457200">
              <a:buFont typeface="Arial" panose="020B0604020202020204" pitchFamily="34" charset="0"/>
              <a:buChar char="•"/>
            </a:pPr>
            <a:r>
              <a:rPr lang="en-US"/>
              <a:t>Termination or loss of pregnancy</a:t>
            </a:r>
          </a:p>
          <a:p>
            <a:pPr marL="457200" indent="-457200">
              <a:buFont typeface="Arial" panose="020B0604020202020204" pitchFamily="34" charset="0"/>
              <a:buChar char="•"/>
            </a:pPr>
            <a:r>
              <a:rPr lang="en-US"/>
              <a:t>Related conditions and/or recovery</a:t>
            </a:r>
          </a:p>
        </p:txBody>
      </p:sp>
    </p:spTree>
    <p:extLst>
      <p:ext uri="{BB962C8B-B14F-4D97-AF65-F5344CB8AC3E}">
        <p14:creationId xmlns:p14="http://schemas.microsoft.com/office/powerpoint/2010/main" val="865875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EF17C-6DBD-4714-3C3F-BAFE0C72BE0D}"/>
              </a:ext>
            </a:extLst>
          </p:cNvPr>
          <p:cNvSpPr>
            <a:spLocks noGrp="1"/>
          </p:cNvSpPr>
          <p:nvPr>
            <p:ph type="title"/>
          </p:nvPr>
        </p:nvSpPr>
        <p:spPr>
          <a:xfrm>
            <a:off x="628650" y="-1958973"/>
            <a:ext cx="7886700" cy="1325563"/>
          </a:xfrm>
        </p:spPr>
        <p:txBody>
          <a:bodyPr>
            <a:normAutofit/>
          </a:bodyPr>
          <a:lstStyle/>
          <a:p>
            <a:r>
              <a:rPr lang="en-US" dirty="0"/>
              <a:t>Non-stereotyping Information</a:t>
            </a:r>
          </a:p>
        </p:txBody>
      </p:sp>
      <p:sp>
        <p:nvSpPr>
          <p:cNvPr id="3" name="Content Placeholder 2">
            <a:extLst>
              <a:ext uri="{FF2B5EF4-FFF2-40B4-BE49-F238E27FC236}">
                <a16:creationId xmlns:a16="http://schemas.microsoft.com/office/drawing/2014/main" id="{091ADA42-3F75-CD11-A826-5BD8A31F65B5}"/>
              </a:ext>
            </a:extLst>
          </p:cNvPr>
          <p:cNvSpPr>
            <a:spLocks noGrp="1"/>
          </p:cNvSpPr>
          <p:nvPr>
            <p:ph idx="1"/>
          </p:nvPr>
        </p:nvSpPr>
        <p:spPr>
          <a:xfrm>
            <a:off x="628650" y="1690690"/>
            <a:ext cx="7886700" cy="4486273"/>
          </a:xfrm>
        </p:spPr>
        <p:txBody>
          <a:bodyPr/>
          <a:lstStyle/>
          <a:p>
            <a:pPr marL="0" indent="0">
              <a:buNone/>
            </a:pPr>
            <a:r>
              <a:rPr lang="en-US" sz="2600" b="1" dirty="0">
                <a:solidFill>
                  <a:srgbClr val="FF9900"/>
                </a:solidFill>
              </a:rPr>
              <a:t>Additional Considerations</a:t>
            </a:r>
            <a:endParaRPr lang="en-US" dirty="0">
              <a:solidFill>
                <a:srgbClr val="FF9900"/>
              </a:solidFill>
            </a:endParaRPr>
          </a:p>
          <a:p>
            <a:r>
              <a:rPr lang="en-US" dirty="0"/>
              <a:t>Be mindful of words</a:t>
            </a:r>
          </a:p>
          <a:p>
            <a:pPr lvl="1"/>
            <a:r>
              <a:rPr lang="en-US" dirty="0"/>
              <a:t>Mother and Father</a:t>
            </a:r>
          </a:p>
          <a:p>
            <a:pPr lvl="1"/>
            <a:r>
              <a:rPr lang="en-US" dirty="0"/>
              <a:t>Mothering room vs. Lactation room</a:t>
            </a:r>
          </a:p>
          <a:p>
            <a:pPr lvl="1"/>
            <a:endParaRPr lang="en-US" dirty="0"/>
          </a:p>
          <a:p>
            <a:r>
              <a:rPr lang="en-US" dirty="0"/>
              <a:t>Law is foundation; institution can build upon it</a:t>
            </a:r>
          </a:p>
          <a:p>
            <a:pPr lvl="1"/>
            <a:r>
              <a:rPr lang="en-US" dirty="0"/>
              <a:t>Birthing complications; care of newborn</a:t>
            </a:r>
          </a:p>
          <a:p>
            <a:pPr lvl="1"/>
            <a:r>
              <a:rPr lang="en-US" dirty="0"/>
              <a:t>Foster, adoptive parents, parents who have surrogate</a:t>
            </a:r>
          </a:p>
          <a:p>
            <a:endParaRPr lang="en-US" dirty="0"/>
          </a:p>
        </p:txBody>
      </p:sp>
    </p:spTree>
    <p:extLst>
      <p:ext uri="{BB962C8B-B14F-4D97-AF65-F5344CB8AC3E}">
        <p14:creationId xmlns:p14="http://schemas.microsoft.com/office/powerpoint/2010/main" val="3063847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4BD28-910B-B343-5D87-EF2824952CFE}"/>
              </a:ext>
            </a:extLst>
          </p:cNvPr>
          <p:cNvSpPr>
            <a:spLocks noGrp="1"/>
          </p:cNvSpPr>
          <p:nvPr>
            <p:ph type="title"/>
          </p:nvPr>
        </p:nvSpPr>
        <p:spPr>
          <a:xfrm>
            <a:off x="628650" y="-1768473"/>
            <a:ext cx="7886700" cy="1325563"/>
          </a:xfrm>
        </p:spPr>
        <p:txBody>
          <a:bodyPr>
            <a:normAutofit fontScale="90000"/>
          </a:bodyPr>
          <a:lstStyle/>
          <a:p>
            <a:r>
              <a:rPr lang="en-US" dirty="0"/>
              <a:t>Pregnant and parenting students, continuing</a:t>
            </a:r>
            <a:br>
              <a:rPr lang="en-US" dirty="0"/>
            </a:br>
            <a:endParaRPr lang="en-US" dirty="0"/>
          </a:p>
        </p:txBody>
      </p:sp>
      <p:sp>
        <p:nvSpPr>
          <p:cNvPr id="3" name="Content Placeholder 2">
            <a:extLst>
              <a:ext uri="{FF2B5EF4-FFF2-40B4-BE49-F238E27FC236}">
                <a16:creationId xmlns:a16="http://schemas.microsoft.com/office/drawing/2014/main" id="{5B2FD7A3-106A-2FB6-359C-5C5C36D2A8AA}"/>
              </a:ext>
            </a:extLst>
          </p:cNvPr>
          <p:cNvSpPr>
            <a:spLocks noGrp="1"/>
          </p:cNvSpPr>
          <p:nvPr>
            <p:ph idx="1"/>
          </p:nvPr>
        </p:nvSpPr>
        <p:spPr>
          <a:xfrm>
            <a:off x="628650" y="1295400"/>
            <a:ext cx="7886700" cy="4881563"/>
          </a:xfrm>
        </p:spPr>
        <p:txBody>
          <a:bodyPr/>
          <a:lstStyle/>
          <a:p>
            <a:r>
              <a:rPr lang="en-US" b="1" dirty="0"/>
              <a:t>Legal protections</a:t>
            </a:r>
          </a:p>
          <a:p>
            <a:pPr marL="457200" indent="-457200">
              <a:buFont typeface="Arial" panose="020B0604020202020204" pitchFamily="34" charset="0"/>
              <a:buChar char="•"/>
            </a:pPr>
            <a:r>
              <a:rPr lang="en-US" dirty="0"/>
              <a:t>No discrimination based on identified pregnancy and parenting conditions</a:t>
            </a:r>
          </a:p>
          <a:p>
            <a:pPr marL="457200" indent="-457200">
              <a:buFont typeface="Arial" panose="020B0604020202020204" pitchFamily="34" charset="0"/>
              <a:buChar char="•"/>
            </a:pPr>
            <a:r>
              <a:rPr lang="en-US" dirty="0"/>
              <a:t>Right to absences and leave</a:t>
            </a:r>
          </a:p>
          <a:p>
            <a:pPr marL="457200" indent="-457200">
              <a:buFont typeface="Arial" panose="020B0604020202020204" pitchFamily="34" charset="0"/>
              <a:buChar char="•"/>
            </a:pPr>
            <a:r>
              <a:rPr lang="en-US" dirty="0"/>
              <a:t>Right to activities and Athletics</a:t>
            </a:r>
          </a:p>
          <a:p>
            <a:pPr marL="457200" indent="-457200">
              <a:buFont typeface="Arial" panose="020B0604020202020204" pitchFamily="34" charset="0"/>
              <a:buChar char="•"/>
            </a:pPr>
            <a:r>
              <a:rPr lang="en-US" dirty="0"/>
              <a:t>Right to accommodations and adjustments</a:t>
            </a:r>
          </a:p>
          <a:p>
            <a:pPr marL="457200" indent="-457200">
              <a:buFont typeface="Arial" panose="020B0604020202020204" pitchFamily="34" charset="0"/>
              <a:buChar char="•"/>
            </a:pPr>
            <a:r>
              <a:rPr lang="en-US" dirty="0"/>
              <a:t>Right to complain/report</a:t>
            </a:r>
          </a:p>
          <a:p>
            <a:endParaRPr lang="en-US" dirty="0"/>
          </a:p>
        </p:txBody>
      </p:sp>
    </p:spTree>
    <p:extLst>
      <p:ext uri="{BB962C8B-B14F-4D97-AF65-F5344CB8AC3E}">
        <p14:creationId xmlns:p14="http://schemas.microsoft.com/office/powerpoint/2010/main" val="3152144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F55CE-AD44-1B9D-8EF1-3B2E4135941D}"/>
              </a:ext>
            </a:extLst>
          </p:cNvPr>
          <p:cNvSpPr>
            <a:spLocks noGrp="1"/>
          </p:cNvSpPr>
          <p:nvPr>
            <p:ph type="title"/>
          </p:nvPr>
        </p:nvSpPr>
        <p:spPr>
          <a:xfrm>
            <a:off x="628650" y="-1882773"/>
            <a:ext cx="7886700" cy="1325563"/>
          </a:xfrm>
        </p:spPr>
        <p:txBody>
          <a:bodyPr>
            <a:normAutofit/>
          </a:bodyPr>
          <a:lstStyle/>
          <a:p>
            <a:r>
              <a:rPr lang="en-US" dirty="0"/>
              <a:t>Pregnant and parenting students rights</a:t>
            </a:r>
          </a:p>
        </p:txBody>
      </p:sp>
      <p:sp>
        <p:nvSpPr>
          <p:cNvPr id="3" name="Content Placeholder 2">
            <a:extLst>
              <a:ext uri="{FF2B5EF4-FFF2-40B4-BE49-F238E27FC236}">
                <a16:creationId xmlns:a16="http://schemas.microsoft.com/office/drawing/2014/main" id="{7D30758E-B2F1-003E-59EA-DAE51CA78C8F}"/>
              </a:ext>
            </a:extLst>
          </p:cNvPr>
          <p:cNvSpPr>
            <a:spLocks noGrp="1"/>
          </p:cNvSpPr>
          <p:nvPr>
            <p:ph idx="1"/>
          </p:nvPr>
        </p:nvSpPr>
        <p:spPr>
          <a:xfrm>
            <a:off x="628650" y="1371600"/>
            <a:ext cx="7886700" cy="4805363"/>
          </a:xfrm>
        </p:spPr>
        <p:txBody>
          <a:bodyPr>
            <a:normAutofit lnSpcReduction="10000"/>
          </a:bodyPr>
          <a:lstStyle/>
          <a:p>
            <a:pPr marL="0" indent="0">
              <a:buNone/>
            </a:pPr>
            <a:r>
              <a:rPr lang="en-US" sz="2600" b="1" dirty="0"/>
              <a:t>Right to absences and leave</a:t>
            </a:r>
          </a:p>
          <a:p>
            <a:pPr marL="457200" indent="-457200">
              <a:buFont typeface="Arial" panose="020B0604020202020204" pitchFamily="34" charset="0"/>
              <a:buChar char="•"/>
            </a:pPr>
            <a:r>
              <a:rPr lang="en-US" dirty="0"/>
              <a:t>Medically necessary = must be excused</a:t>
            </a:r>
          </a:p>
          <a:p>
            <a:pPr marL="457200" indent="-457200">
              <a:buFont typeface="Arial" panose="020B0604020202020204" pitchFamily="34" charset="0"/>
              <a:buChar char="•"/>
            </a:pPr>
            <a:r>
              <a:rPr lang="en-US" dirty="0"/>
              <a:t>Regardless of professor’s or instructor’s policy</a:t>
            </a:r>
          </a:p>
          <a:p>
            <a:pPr marL="457200" indent="-457200">
              <a:buFont typeface="Arial" panose="020B0604020202020204" pitchFamily="34" charset="0"/>
              <a:buChar char="•"/>
            </a:pPr>
            <a:r>
              <a:rPr lang="en-US" dirty="0"/>
              <a:t>Student must not be penalized</a:t>
            </a:r>
          </a:p>
          <a:p>
            <a:pPr lvl="1"/>
            <a:r>
              <a:rPr lang="en-US" dirty="0"/>
              <a:t>Opportunity to make up any missed credit</a:t>
            </a:r>
          </a:p>
          <a:p>
            <a:pPr lvl="1"/>
            <a:r>
              <a:rPr lang="en-US" dirty="0"/>
              <a:t>Exams, regular deadlines, participation/attendance points</a:t>
            </a:r>
          </a:p>
          <a:p>
            <a:pPr marL="457200" indent="-457200">
              <a:buFont typeface="Arial" panose="020B0604020202020204" pitchFamily="34" charset="0"/>
              <a:buChar char="•"/>
            </a:pPr>
            <a:r>
              <a:rPr lang="en-US" dirty="0"/>
              <a:t>Required note submission = only if required for other medical conditions</a:t>
            </a:r>
          </a:p>
          <a:p>
            <a:pPr marL="457200" indent="-457200">
              <a:buFont typeface="Arial" panose="020B0604020202020204" pitchFamily="34" charset="0"/>
              <a:buChar char="•"/>
            </a:pPr>
            <a:r>
              <a:rPr lang="en-US" dirty="0"/>
              <a:t>While on leave, work may not be completed</a:t>
            </a:r>
          </a:p>
          <a:p>
            <a:pPr marL="457200" indent="-457200">
              <a:buFont typeface="Arial" panose="020B0604020202020204" pitchFamily="34" charset="0"/>
              <a:buChar char="•"/>
            </a:pPr>
            <a:r>
              <a:rPr lang="en-US" dirty="0"/>
              <a:t>Develop a plan for make up work</a:t>
            </a:r>
          </a:p>
        </p:txBody>
      </p:sp>
    </p:spTree>
    <p:extLst>
      <p:ext uri="{BB962C8B-B14F-4D97-AF65-F5344CB8AC3E}">
        <p14:creationId xmlns:p14="http://schemas.microsoft.com/office/powerpoint/2010/main" val="14235852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06A23-1458-3F39-4EDA-8A0E14CA3697}"/>
              </a:ext>
            </a:extLst>
          </p:cNvPr>
          <p:cNvSpPr>
            <a:spLocks noGrp="1"/>
          </p:cNvSpPr>
          <p:nvPr>
            <p:ph type="title"/>
          </p:nvPr>
        </p:nvSpPr>
        <p:spPr>
          <a:xfrm>
            <a:off x="800100" y="-1863723"/>
            <a:ext cx="7886700" cy="1325563"/>
          </a:xfrm>
        </p:spPr>
        <p:txBody>
          <a:bodyPr>
            <a:normAutofit/>
          </a:bodyPr>
          <a:lstStyle/>
          <a:p>
            <a:r>
              <a:rPr lang="en-US" dirty="0"/>
              <a:t>Pregnant students rights, continued</a:t>
            </a:r>
          </a:p>
        </p:txBody>
      </p:sp>
      <p:sp>
        <p:nvSpPr>
          <p:cNvPr id="3" name="Content Placeholder 2">
            <a:extLst>
              <a:ext uri="{FF2B5EF4-FFF2-40B4-BE49-F238E27FC236}">
                <a16:creationId xmlns:a16="http://schemas.microsoft.com/office/drawing/2014/main" id="{3A8E9D40-4B24-2F54-3272-464AD965009F}"/>
              </a:ext>
            </a:extLst>
          </p:cNvPr>
          <p:cNvSpPr>
            <a:spLocks noGrp="1"/>
          </p:cNvSpPr>
          <p:nvPr>
            <p:ph idx="1"/>
          </p:nvPr>
        </p:nvSpPr>
        <p:spPr>
          <a:xfrm>
            <a:off x="628650" y="1295400"/>
            <a:ext cx="7886700" cy="4881563"/>
          </a:xfrm>
        </p:spPr>
        <p:txBody>
          <a:bodyPr/>
          <a:lstStyle/>
          <a:p>
            <a:pPr marL="0" indent="0">
              <a:buNone/>
            </a:pPr>
            <a:r>
              <a:rPr lang="en-US" sz="2600" b="1" dirty="0"/>
              <a:t>Right to activities and Athletics</a:t>
            </a:r>
          </a:p>
          <a:p>
            <a:pPr marL="457200" indent="-457200">
              <a:buFont typeface="Arial" panose="020B0604020202020204" pitchFamily="34" charset="0"/>
              <a:buChar char="•"/>
            </a:pPr>
            <a:r>
              <a:rPr lang="en-US" dirty="0"/>
              <a:t>Extracurricular activities, including leadership positions, club sports, intramurals</a:t>
            </a:r>
          </a:p>
          <a:p>
            <a:pPr marL="457200" indent="-457200">
              <a:buFont typeface="Arial" panose="020B0604020202020204" pitchFamily="34" charset="0"/>
              <a:buChar char="•"/>
            </a:pPr>
            <a:r>
              <a:rPr lang="en-US" dirty="0"/>
              <a:t>Participation in collaborative programs renting institutional facilities</a:t>
            </a:r>
          </a:p>
          <a:p>
            <a:pPr marL="457200" indent="-457200">
              <a:buFont typeface="Arial" panose="020B0604020202020204" pitchFamily="34" charset="0"/>
              <a:buChar char="•"/>
            </a:pPr>
            <a:r>
              <a:rPr lang="en-US" dirty="0"/>
              <a:t>Student athletes</a:t>
            </a:r>
          </a:p>
          <a:p>
            <a:pPr lvl="1"/>
            <a:r>
              <a:rPr lang="en-US" dirty="0"/>
              <a:t>Decision-makers = doctor, athletic trainers</a:t>
            </a:r>
          </a:p>
          <a:p>
            <a:pPr lvl="1"/>
            <a:r>
              <a:rPr lang="en-US" dirty="0"/>
              <a:t>Medical documentation = if for other medical conditions</a:t>
            </a:r>
          </a:p>
          <a:p>
            <a:pPr lvl="1"/>
            <a:r>
              <a:rPr lang="en-US" dirty="0"/>
              <a:t>Scholarships = keeping benefits while in recovery, renewal of award</a:t>
            </a:r>
          </a:p>
          <a:p>
            <a:endParaRPr lang="en-US" dirty="0"/>
          </a:p>
        </p:txBody>
      </p:sp>
    </p:spTree>
    <p:extLst>
      <p:ext uri="{BB962C8B-B14F-4D97-AF65-F5344CB8AC3E}">
        <p14:creationId xmlns:p14="http://schemas.microsoft.com/office/powerpoint/2010/main" val="1837128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50FAB-A1D3-43C0-79EA-213D5F848F2F}"/>
              </a:ext>
            </a:extLst>
          </p:cNvPr>
          <p:cNvSpPr>
            <a:spLocks noGrp="1"/>
          </p:cNvSpPr>
          <p:nvPr>
            <p:ph type="title"/>
          </p:nvPr>
        </p:nvSpPr>
        <p:spPr>
          <a:xfrm>
            <a:off x="628650" y="-1749423"/>
            <a:ext cx="7886700" cy="1325563"/>
          </a:xfrm>
        </p:spPr>
        <p:txBody>
          <a:bodyPr>
            <a:normAutofit/>
          </a:bodyPr>
          <a:lstStyle/>
          <a:p>
            <a:r>
              <a:rPr lang="en-US" dirty="0"/>
              <a:t>Pregnant student requests</a:t>
            </a:r>
          </a:p>
        </p:txBody>
      </p:sp>
      <p:sp>
        <p:nvSpPr>
          <p:cNvPr id="3" name="Content Placeholder 2">
            <a:extLst>
              <a:ext uri="{FF2B5EF4-FFF2-40B4-BE49-F238E27FC236}">
                <a16:creationId xmlns:a16="http://schemas.microsoft.com/office/drawing/2014/main" id="{1BD69083-316D-73E6-D4A0-5F98D7E99EC0}"/>
              </a:ext>
            </a:extLst>
          </p:cNvPr>
          <p:cNvSpPr>
            <a:spLocks noGrp="1"/>
          </p:cNvSpPr>
          <p:nvPr>
            <p:ph idx="1"/>
          </p:nvPr>
        </p:nvSpPr>
        <p:spPr>
          <a:xfrm>
            <a:off x="628650" y="1295400"/>
            <a:ext cx="7886700" cy="4881563"/>
          </a:xfrm>
        </p:spPr>
        <p:txBody>
          <a:bodyPr/>
          <a:lstStyle/>
          <a:p>
            <a:pPr marL="0" indent="0">
              <a:buNone/>
            </a:pPr>
            <a:r>
              <a:rPr lang="en-US" sz="2600" b="1" dirty="0"/>
              <a:t>Right to accommodations and adjustments</a:t>
            </a:r>
          </a:p>
          <a:p>
            <a:pPr marL="457200" indent="-457200">
              <a:buFont typeface="Arial" panose="020B0604020202020204" pitchFamily="34" charset="0"/>
              <a:buChar char="•"/>
            </a:pPr>
            <a:r>
              <a:rPr lang="en-US" dirty="0"/>
              <a:t>Accommodations: Pregnancy-related disabilities: covered under Americans with Disabilities Act (ADA)</a:t>
            </a:r>
          </a:p>
          <a:p>
            <a:pPr marL="457200" indent="-457200">
              <a:buFont typeface="Arial" panose="020B0604020202020204" pitchFamily="34" charset="0"/>
              <a:buChar char="•"/>
            </a:pPr>
            <a:r>
              <a:rPr lang="en-US" dirty="0"/>
              <a:t>Adjustments: Temporary medical conditions = same special services</a:t>
            </a:r>
          </a:p>
        </p:txBody>
      </p:sp>
    </p:spTree>
    <p:extLst>
      <p:ext uri="{BB962C8B-B14F-4D97-AF65-F5344CB8AC3E}">
        <p14:creationId xmlns:p14="http://schemas.microsoft.com/office/powerpoint/2010/main" val="3794625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FBD6D-A328-4FAE-468C-5C8BE365CCD4}"/>
              </a:ext>
            </a:extLst>
          </p:cNvPr>
          <p:cNvSpPr>
            <a:spLocks noGrp="1"/>
          </p:cNvSpPr>
          <p:nvPr>
            <p:ph type="title"/>
          </p:nvPr>
        </p:nvSpPr>
        <p:spPr>
          <a:xfrm>
            <a:off x="628650" y="-1616073"/>
            <a:ext cx="7886700" cy="1325563"/>
          </a:xfrm>
        </p:spPr>
        <p:txBody>
          <a:bodyPr>
            <a:normAutofit/>
          </a:bodyPr>
          <a:lstStyle/>
          <a:p>
            <a:r>
              <a:rPr lang="en-US" dirty="0"/>
              <a:t>Pregnant student requests, continued</a:t>
            </a:r>
          </a:p>
        </p:txBody>
      </p:sp>
      <p:sp>
        <p:nvSpPr>
          <p:cNvPr id="3" name="Content Placeholder 2">
            <a:extLst>
              <a:ext uri="{FF2B5EF4-FFF2-40B4-BE49-F238E27FC236}">
                <a16:creationId xmlns:a16="http://schemas.microsoft.com/office/drawing/2014/main" id="{3638063E-031C-5FDB-EA24-75F910EB633B}"/>
              </a:ext>
            </a:extLst>
          </p:cNvPr>
          <p:cNvSpPr>
            <a:spLocks noGrp="1"/>
          </p:cNvSpPr>
          <p:nvPr>
            <p:ph idx="1"/>
          </p:nvPr>
        </p:nvSpPr>
        <p:spPr>
          <a:xfrm>
            <a:off x="628650" y="1371600"/>
            <a:ext cx="7886700" cy="5121273"/>
          </a:xfrm>
        </p:spPr>
        <p:txBody>
          <a:bodyPr>
            <a:normAutofit fontScale="92500" lnSpcReduction="10000"/>
          </a:bodyPr>
          <a:lstStyle/>
          <a:p>
            <a:pPr marL="0" indent="0">
              <a:buNone/>
            </a:pPr>
            <a:r>
              <a:rPr lang="en-US" b="1" dirty="0">
                <a:solidFill>
                  <a:srgbClr val="DB7C1B"/>
                </a:solidFill>
              </a:rPr>
              <a:t>Examples of possible adjustments</a:t>
            </a:r>
            <a:endParaRPr lang="en-US" dirty="0">
              <a:solidFill>
                <a:srgbClr val="DB7C1B"/>
              </a:solidFill>
            </a:endParaRPr>
          </a:p>
          <a:p>
            <a:r>
              <a:rPr lang="en-US" dirty="0"/>
              <a:t>A larger desk, table/chair in lieu of desk</a:t>
            </a:r>
          </a:p>
          <a:p>
            <a:r>
              <a:rPr lang="en-US" dirty="0"/>
              <a:t>Elevator access</a:t>
            </a:r>
          </a:p>
          <a:p>
            <a:r>
              <a:rPr lang="en-US" dirty="0"/>
              <a:t>Breaks during class, as needed</a:t>
            </a:r>
          </a:p>
          <a:p>
            <a:r>
              <a:rPr lang="en-US" dirty="0"/>
              <a:t>Rescheduling tests or exams</a:t>
            </a:r>
          </a:p>
          <a:p>
            <a:r>
              <a:rPr lang="en-US" dirty="0"/>
              <a:t>Allowing flexibility with group projects</a:t>
            </a:r>
          </a:p>
          <a:p>
            <a:r>
              <a:rPr lang="en-US" dirty="0"/>
              <a:t>Excusing absences due to pregnancy, childbirth, or related circumstances</a:t>
            </a:r>
          </a:p>
          <a:p>
            <a:r>
              <a:rPr lang="en-US" dirty="0"/>
              <a:t>Developing a learning plan for assignments missed due to pregnancy or related circumstances</a:t>
            </a:r>
          </a:p>
          <a:p>
            <a:r>
              <a:rPr lang="en-US" dirty="0"/>
              <a:t>Facilitating alternative work assignments due to pregnancy or related circumstances</a:t>
            </a:r>
          </a:p>
          <a:p>
            <a:pPr marL="0" indent="0">
              <a:buNone/>
            </a:pPr>
            <a:endParaRPr lang="en-US" dirty="0"/>
          </a:p>
          <a:p>
            <a:endParaRPr lang="en-US" dirty="0"/>
          </a:p>
        </p:txBody>
      </p:sp>
    </p:spTree>
    <p:extLst>
      <p:ext uri="{BB962C8B-B14F-4D97-AF65-F5344CB8AC3E}">
        <p14:creationId xmlns:p14="http://schemas.microsoft.com/office/powerpoint/2010/main" val="2241246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56021-95E0-F987-EB4A-8993338B7D36}"/>
              </a:ext>
            </a:extLst>
          </p:cNvPr>
          <p:cNvSpPr>
            <a:spLocks noGrp="1"/>
          </p:cNvSpPr>
          <p:nvPr>
            <p:ph type="title"/>
          </p:nvPr>
        </p:nvSpPr>
        <p:spPr>
          <a:xfrm>
            <a:off x="628650" y="-1654173"/>
            <a:ext cx="7886700" cy="1325563"/>
          </a:xfrm>
        </p:spPr>
        <p:txBody>
          <a:bodyPr>
            <a:normAutofit/>
          </a:bodyPr>
          <a:lstStyle/>
          <a:p>
            <a:r>
              <a:rPr lang="en-US" dirty="0"/>
              <a:t>Pregnant students, additional rights</a:t>
            </a:r>
          </a:p>
        </p:txBody>
      </p:sp>
      <p:sp>
        <p:nvSpPr>
          <p:cNvPr id="3" name="Content Placeholder 2">
            <a:extLst>
              <a:ext uri="{FF2B5EF4-FFF2-40B4-BE49-F238E27FC236}">
                <a16:creationId xmlns:a16="http://schemas.microsoft.com/office/drawing/2014/main" id="{106306BE-D2ED-9FAD-C299-88B25CACD82F}"/>
              </a:ext>
            </a:extLst>
          </p:cNvPr>
          <p:cNvSpPr>
            <a:spLocks noGrp="1"/>
          </p:cNvSpPr>
          <p:nvPr>
            <p:ph idx="1"/>
          </p:nvPr>
        </p:nvSpPr>
        <p:spPr>
          <a:xfrm>
            <a:off x="628650" y="1371600"/>
            <a:ext cx="7886700" cy="5121273"/>
          </a:xfrm>
        </p:spPr>
        <p:txBody>
          <a:bodyPr>
            <a:normAutofit lnSpcReduction="10000"/>
          </a:bodyPr>
          <a:lstStyle/>
          <a:p>
            <a:pPr marL="0" indent="0">
              <a:buNone/>
            </a:pPr>
            <a:r>
              <a:rPr lang="en-US" sz="2600" b="1" dirty="0"/>
              <a:t>Right to complain/report</a:t>
            </a:r>
          </a:p>
          <a:p>
            <a:pPr marL="457200" indent="-457200"/>
            <a:r>
              <a:rPr lang="en-US" dirty="0"/>
              <a:t>Board Policy 1B.1 Equal Opportunity and Nondiscrimination in Employment and Education</a:t>
            </a:r>
          </a:p>
          <a:p>
            <a:pPr marL="914400" lvl="1" indent="-457200"/>
            <a:r>
              <a:rPr lang="en-US" dirty="0"/>
              <a:t>Sex (including pregnancy, child birth, and related medical conditions)</a:t>
            </a:r>
          </a:p>
          <a:p>
            <a:pPr marL="914400" lvl="1" indent="-457200"/>
            <a:r>
              <a:rPr lang="en-US" dirty="0"/>
              <a:t>Marital status</a:t>
            </a:r>
          </a:p>
          <a:p>
            <a:pPr marL="914400" lvl="1" indent="-457200"/>
            <a:r>
              <a:rPr lang="en-US" dirty="0"/>
              <a:t>Familial status</a:t>
            </a:r>
          </a:p>
          <a:p>
            <a:pPr marL="457200" indent="-457200"/>
            <a:r>
              <a:rPr lang="en-US" dirty="0"/>
              <a:t>Board Policy 1B.3 Sexual Violence </a:t>
            </a:r>
          </a:p>
          <a:p>
            <a:pPr marL="457200" indent="-457200"/>
            <a:r>
              <a:rPr lang="en-US" dirty="0"/>
              <a:t>System Procedure 1B.1.1 Investigation and Resolution</a:t>
            </a:r>
          </a:p>
          <a:p>
            <a:pPr marL="457200" indent="-457200"/>
            <a:r>
              <a:rPr lang="en-US" dirty="0"/>
              <a:t>System Procedure 1B.3.1 Response to Sexual Violence and Title IX Harassment</a:t>
            </a:r>
          </a:p>
          <a:p>
            <a:pPr marL="0" indent="0">
              <a:buNone/>
            </a:pPr>
            <a:endParaRPr lang="en-US" dirty="0"/>
          </a:p>
          <a:p>
            <a:endParaRPr lang="en-US" dirty="0"/>
          </a:p>
        </p:txBody>
      </p:sp>
    </p:spTree>
    <p:extLst>
      <p:ext uri="{BB962C8B-B14F-4D97-AF65-F5344CB8AC3E}">
        <p14:creationId xmlns:p14="http://schemas.microsoft.com/office/powerpoint/2010/main" val="460920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D80F7-04A8-4BD7-95AF-6A77779CDA43}"/>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E89F8F2F-E8B8-488E-8EC8-13DFEBA1CB2C}"/>
              </a:ext>
            </a:extLst>
          </p:cNvPr>
          <p:cNvSpPr>
            <a:spLocks noGrp="1"/>
          </p:cNvSpPr>
          <p:nvPr>
            <p:ph idx="1"/>
          </p:nvPr>
        </p:nvSpPr>
        <p:spPr>
          <a:xfrm>
            <a:off x="628650" y="1825624"/>
            <a:ext cx="7886700" cy="4498975"/>
          </a:xfrm>
        </p:spPr>
        <p:txBody>
          <a:bodyPr>
            <a:normAutofit/>
          </a:bodyPr>
          <a:lstStyle/>
          <a:p>
            <a:r>
              <a:rPr lang="en-US"/>
              <a:t>Title IX Overview</a:t>
            </a:r>
          </a:p>
          <a:p>
            <a:r>
              <a:rPr lang="en-US"/>
              <a:t>Adjacent Federal and State Laws</a:t>
            </a:r>
          </a:p>
          <a:p>
            <a:r>
              <a:rPr lang="en-US"/>
              <a:t>Areas of Compliance</a:t>
            </a:r>
          </a:p>
          <a:p>
            <a:r>
              <a:rPr lang="en-US"/>
              <a:t>Campus Title IX Coordinating</a:t>
            </a:r>
          </a:p>
        </p:txBody>
      </p:sp>
    </p:spTree>
    <p:extLst>
      <p:ext uri="{BB962C8B-B14F-4D97-AF65-F5344CB8AC3E}">
        <p14:creationId xmlns:p14="http://schemas.microsoft.com/office/powerpoint/2010/main" val="5334846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51635-01E5-4AE5-98D2-8E2F1DC1F8F0}"/>
              </a:ext>
            </a:extLst>
          </p:cNvPr>
          <p:cNvSpPr>
            <a:spLocks noGrp="1"/>
          </p:cNvSpPr>
          <p:nvPr>
            <p:ph type="title"/>
          </p:nvPr>
        </p:nvSpPr>
        <p:spPr/>
        <p:txBody>
          <a:bodyPr>
            <a:normAutofit/>
          </a:bodyPr>
          <a:lstStyle/>
          <a:p>
            <a:r>
              <a:rPr lang="en-US"/>
              <a:t>Athletics</a:t>
            </a:r>
          </a:p>
        </p:txBody>
      </p:sp>
      <p:sp>
        <p:nvSpPr>
          <p:cNvPr id="3" name="Content Placeholder 2">
            <a:extLst>
              <a:ext uri="{FF2B5EF4-FFF2-40B4-BE49-F238E27FC236}">
                <a16:creationId xmlns:a16="http://schemas.microsoft.com/office/drawing/2014/main" id="{FD8AA8E9-A14F-49EA-90F1-2D063D8E9315}"/>
              </a:ext>
            </a:extLst>
          </p:cNvPr>
          <p:cNvSpPr>
            <a:spLocks noGrp="1"/>
          </p:cNvSpPr>
          <p:nvPr>
            <p:ph idx="1"/>
          </p:nvPr>
        </p:nvSpPr>
        <p:spPr>
          <a:xfrm>
            <a:off x="628650" y="1825625"/>
            <a:ext cx="7886700" cy="4667248"/>
          </a:xfrm>
        </p:spPr>
        <p:txBody>
          <a:bodyPr>
            <a:normAutofit fontScale="85000" lnSpcReduction="20000"/>
          </a:bodyPr>
          <a:lstStyle/>
          <a:p>
            <a:r>
              <a:rPr lang="en-US" b="1" dirty="0">
                <a:solidFill>
                  <a:srgbClr val="009F4D"/>
                </a:solidFill>
              </a:rPr>
              <a:t>(intercollegiate, club, intramurals)</a:t>
            </a:r>
          </a:p>
          <a:p>
            <a:pPr lvl="1"/>
            <a:r>
              <a:rPr lang="en-US" dirty="0"/>
              <a:t>Equitable opportunities to participate</a:t>
            </a:r>
          </a:p>
          <a:p>
            <a:pPr lvl="2"/>
            <a:r>
              <a:rPr lang="en-US" dirty="0"/>
              <a:t>Substantial proportionality (to enrollment)</a:t>
            </a:r>
          </a:p>
          <a:p>
            <a:pPr lvl="2"/>
            <a:r>
              <a:rPr lang="en-US" dirty="0"/>
              <a:t>History and continuing practice of expansion</a:t>
            </a:r>
          </a:p>
          <a:p>
            <a:pPr lvl="2"/>
            <a:r>
              <a:rPr lang="en-US" dirty="0"/>
              <a:t>Effective accommodation of interests and abilities</a:t>
            </a:r>
          </a:p>
          <a:p>
            <a:pPr lvl="1"/>
            <a:r>
              <a:rPr lang="en-US" dirty="0"/>
              <a:t>Equitable benefits and opportunities within offerings</a:t>
            </a:r>
          </a:p>
          <a:p>
            <a:pPr lvl="2"/>
            <a:r>
              <a:rPr lang="en-US" dirty="0"/>
              <a:t>Equipment, scheduling, travel, coaching, facilities, publicity, etc.</a:t>
            </a:r>
          </a:p>
          <a:p>
            <a:pPr lvl="1"/>
            <a:r>
              <a:rPr lang="en-US" dirty="0"/>
              <a:t>Proportionality of financial assistance</a:t>
            </a:r>
          </a:p>
          <a:p>
            <a:pPr lvl="2"/>
            <a:r>
              <a:rPr lang="en-US" dirty="0"/>
              <a:t>Regardless of where the money comes from</a:t>
            </a:r>
          </a:p>
          <a:p>
            <a:pPr lvl="2"/>
            <a:r>
              <a:rPr lang="en-US" dirty="0"/>
              <a:t>Tiering: caution</a:t>
            </a:r>
          </a:p>
          <a:p>
            <a:pPr marL="457200" lvl="1" indent="0">
              <a:buNone/>
            </a:pPr>
            <a:endParaRPr lang="en-US" dirty="0"/>
          </a:p>
          <a:p>
            <a:pPr marL="457200" lvl="1" indent="0">
              <a:buNone/>
            </a:pPr>
            <a:r>
              <a:rPr lang="en-US" b="1" dirty="0">
                <a:solidFill>
                  <a:srgbClr val="DB7C1B"/>
                </a:solidFill>
              </a:rPr>
              <a:t>Equity in Athletics Disclosure Act, Annual Report</a:t>
            </a:r>
          </a:p>
          <a:p>
            <a:pPr marL="457200" lvl="1" indent="0">
              <a:buNone/>
            </a:pPr>
            <a:r>
              <a:rPr lang="en-US" b="1" dirty="0">
                <a:solidFill>
                  <a:srgbClr val="DB7C1B"/>
                </a:solidFill>
              </a:rPr>
              <a:t>NCAA/NSIC programs</a:t>
            </a:r>
            <a:r>
              <a:rPr lang="en-US" dirty="0"/>
              <a:t>: additional educational &amp; disclosure requirements</a:t>
            </a:r>
          </a:p>
          <a:p>
            <a:pPr lvl="2"/>
            <a:r>
              <a:rPr lang="en-US" dirty="0"/>
              <a:t>Governors Policy on Campus Sexual Violence</a:t>
            </a:r>
          </a:p>
          <a:p>
            <a:pPr lvl="2"/>
            <a:r>
              <a:rPr lang="en-US" dirty="0"/>
              <a:t>Prevention education</a:t>
            </a:r>
          </a:p>
          <a:p>
            <a:pPr lvl="2"/>
            <a:r>
              <a:rPr lang="en-US" dirty="0"/>
              <a:t>Attestation Process</a:t>
            </a:r>
          </a:p>
        </p:txBody>
      </p:sp>
    </p:spTree>
    <p:extLst>
      <p:ext uri="{BB962C8B-B14F-4D97-AF65-F5344CB8AC3E}">
        <p14:creationId xmlns:p14="http://schemas.microsoft.com/office/powerpoint/2010/main" val="32097483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51635-01E5-4AE5-98D2-8E2F1DC1F8F0}"/>
              </a:ext>
            </a:extLst>
          </p:cNvPr>
          <p:cNvSpPr>
            <a:spLocks noGrp="1"/>
          </p:cNvSpPr>
          <p:nvPr>
            <p:ph type="title"/>
          </p:nvPr>
        </p:nvSpPr>
        <p:spPr/>
        <p:txBody>
          <a:bodyPr>
            <a:normAutofit/>
          </a:bodyPr>
          <a:lstStyle/>
          <a:p>
            <a:r>
              <a:rPr lang="en-US"/>
              <a:t>Employment</a:t>
            </a:r>
          </a:p>
        </p:txBody>
      </p:sp>
      <p:sp>
        <p:nvSpPr>
          <p:cNvPr id="3" name="Content Placeholder 2">
            <a:extLst>
              <a:ext uri="{FF2B5EF4-FFF2-40B4-BE49-F238E27FC236}">
                <a16:creationId xmlns:a16="http://schemas.microsoft.com/office/drawing/2014/main" id="{FD8AA8E9-A14F-49EA-90F1-2D063D8E9315}"/>
              </a:ext>
            </a:extLst>
          </p:cNvPr>
          <p:cNvSpPr>
            <a:spLocks noGrp="1"/>
          </p:cNvSpPr>
          <p:nvPr>
            <p:ph idx="1"/>
          </p:nvPr>
        </p:nvSpPr>
        <p:spPr>
          <a:xfrm>
            <a:off x="628650" y="1825625"/>
            <a:ext cx="7886700" cy="4667248"/>
          </a:xfrm>
        </p:spPr>
        <p:txBody>
          <a:bodyPr>
            <a:normAutofit/>
          </a:bodyPr>
          <a:lstStyle/>
          <a:p>
            <a:pPr marL="457200" indent="-457200">
              <a:buFont typeface="Arial" panose="020B0604020202020204" pitchFamily="34" charset="0"/>
              <a:buChar char="•"/>
            </a:pPr>
            <a:r>
              <a:rPr lang="en-US"/>
              <a:t>Prohibitions</a:t>
            </a:r>
          </a:p>
          <a:p>
            <a:pPr marL="1143000" lvl="1" indent="-457200"/>
            <a:r>
              <a:rPr lang="en-US"/>
              <a:t>Quid pro quo</a:t>
            </a:r>
          </a:p>
          <a:p>
            <a:pPr marL="1143000" lvl="1" indent="-457200"/>
            <a:r>
              <a:rPr lang="en-US"/>
              <a:t>Severe, pervasive, and objectively offensive</a:t>
            </a:r>
          </a:p>
          <a:p>
            <a:pPr marL="1143000" lvl="1" indent="-457200"/>
            <a:r>
              <a:rPr lang="en-US"/>
              <a:t>Criminal offenses</a:t>
            </a:r>
          </a:p>
          <a:p>
            <a:pPr marL="457200" indent="-457200">
              <a:buFont typeface="Arial" panose="020B0604020202020204" pitchFamily="34" charset="0"/>
              <a:buChar char="•"/>
            </a:pPr>
            <a:r>
              <a:rPr lang="en-US"/>
              <a:t>Equitable employment practices</a:t>
            </a:r>
          </a:p>
          <a:p>
            <a:pPr marL="1143000" lvl="1" indent="-457200"/>
            <a:r>
              <a:rPr lang="en-US"/>
              <a:t>Recruitment, pre-employment inquiries</a:t>
            </a:r>
          </a:p>
          <a:p>
            <a:pPr marL="1143000" lvl="1" indent="-457200"/>
            <a:r>
              <a:rPr lang="en-US"/>
              <a:t>Payment, Compensation, benefits </a:t>
            </a:r>
          </a:p>
          <a:p>
            <a:pPr marL="1143000" lvl="1" indent="-457200"/>
            <a:r>
              <a:rPr lang="en-US"/>
              <a:t>Treatment of pregnancy</a:t>
            </a:r>
          </a:p>
          <a:p>
            <a:pPr marL="457200" indent="-457200">
              <a:buFont typeface="Arial" panose="020B0604020202020204" pitchFamily="34" charset="0"/>
              <a:buChar char="•"/>
            </a:pPr>
            <a:r>
              <a:rPr lang="en-US"/>
              <a:t>Title IX vs. Title VII obligations</a:t>
            </a:r>
          </a:p>
        </p:txBody>
      </p:sp>
    </p:spTree>
    <p:extLst>
      <p:ext uri="{BB962C8B-B14F-4D97-AF65-F5344CB8AC3E}">
        <p14:creationId xmlns:p14="http://schemas.microsoft.com/office/powerpoint/2010/main" val="7567072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ABED-4C9D-3375-D41B-E63DCA362444}"/>
              </a:ext>
            </a:extLst>
          </p:cNvPr>
          <p:cNvSpPr>
            <a:spLocks noGrp="1"/>
          </p:cNvSpPr>
          <p:nvPr>
            <p:ph type="title"/>
          </p:nvPr>
        </p:nvSpPr>
        <p:spPr/>
        <p:txBody>
          <a:bodyPr/>
          <a:lstStyle/>
          <a:p>
            <a:r>
              <a:rPr lang="en-US"/>
              <a:t>Training</a:t>
            </a:r>
          </a:p>
        </p:txBody>
      </p:sp>
      <p:sp>
        <p:nvSpPr>
          <p:cNvPr id="3" name="Content Placeholder 2">
            <a:extLst>
              <a:ext uri="{FF2B5EF4-FFF2-40B4-BE49-F238E27FC236}">
                <a16:creationId xmlns:a16="http://schemas.microsoft.com/office/drawing/2014/main" id="{FF2045A6-CD38-E93F-4094-9CA18194FE4B}"/>
              </a:ext>
            </a:extLst>
          </p:cNvPr>
          <p:cNvSpPr>
            <a:spLocks noGrp="1"/>
          </p:cNvSpPr>
          <p:nvPr>
            <p:ph idx="1"/>
          </p:nvPr>
        </p:nvSpPr>
        <p:spPr>
          <a:xfrm>
            <a:off x="628650" y="1690690"/>
            <a:ext cx="7886700" cy="4486273"/>
          </a:xfrm>
        </p:spPr>
        <p:txBody>
          <a:bodyPr>
            <a:normAutofit lnSpcReduction="10000"/>
          </a:bodyPr>
          <a:lstStyle/>
          <a:p>
            <a:r>
              <a:rPr lang="en-US" b="1">
                <a:solidFill>
                  <a:srgbClr val="009F4D"/>
                </a:solidFill>
              </a:rPr>
              <a:t>Publishing Title IX Personnel Training Materials:</a:t>
            </a:r>
          </a:p>
          <a:p>
            <a:pPr marL="457200" indent="-457200">
              <a:buFont typeface="Arial" panose="020B0604020202020204" pitchFamily="34" charset="0"/>
              <a:buChar char="•"/>
            </a:pPr>
            <a:r>
              <a:rPr lang="en-US"/>
              <a:t>Title IX Coordinator, Investigators, Decisionmakers, Facilitators </a:t>
            </a:r>
          </a:p>
          <a:p>
            <a:pPr marL="457200" indent="-457200">
              <a:buFont typeface="Arial" panose="020B0604020202020204" pitchFamily="34" charset="0"/>
              <a:buChar char="•"/>
            </a:pPr>
            <a:r>
              <a:rPr lang="en-US"/>
              <a:t>Since August 20, 2020, maintained for 7 years</a:t>
            </a:r>
          </a:p>
          <a:p>
            <a:pPr marL="457200" indent="-457200">
              <a:buFont typeface="Arial" panose="020B0604020202020204" pitchFamily="34" charset="0"/>
              <a:buChar char="•"/>
            </a:pPr>
            <a:r>
              <a:rPr lang="en-US"/>
              <a:t>All training materials used, PPT slides/PDF</a:t>
            </a:r>
          </a:p>
          <a:p>
            <a:pPr marL="457200" indent="-457200">
              <a:buFont typeface="Arial" panose="020B0604020202020204" pitchFamily="34" charset="0"/>
              <a:buChar char="•"/>
            </a:pPr>
            <a:r>
              <a:rPr lang="en-US"/>
              <a:t>Training requirements include</a:t>
            </a:r>
          </a:p>
          <a:p>
            <a:pPr lvl="1" indent="0">
              <a:buNone/>
            </a:pPr>
            <a:r>
              <a:rPr lang="en-US"/>
              <a:t>Title IX </a:t>
            </a:r>
            <a:r>
              <a:rPr lang="en-US" u="sng"/>
              <a:t>definition</a:t>
            </a:r>
            <a:r>
              <a:rPr lang="en-US"/>
              <a:t> of sexual harassment, understanding </a:t>
            </a:r>
            <a:r>
              <a:rPr lang="en-US" u="sng"/>
              <a:t>scope</a:t>
            </a:r>
            <a:r>
              <a:rPr lang="en-US"/>
              <a:t> of institution’s education programs and activities, investigation, informal resolution, and grievance </a:t>
            </a:r>
            <a:r>
              <a:rPr lang="en-US" u="sng"/>
              <a:t>processes</a:t>
            </a:r>
            <a:r>
              <a:rPr lang="en-US"/>
              <a:t>, serving </a:t>
            </a:r>
            <a:r>
              <a:rPr lang="en-US" u="sng"/>
              <a:t>impartially</a:t>
            </a:r>
            <a:r>
              <a:rPr lang="en-US"/>
              <a:t> (relevance of questions, evidence; avoiding prejudgment, conflicts of interest, bias; no relying on sex stereotypes)</a:t>
            </a:r>
          </a:p>
          <a:p>
            <a:pPr marL="457200" indent="-457200">
              <a:buFont typeface="Arial" panose="020B0604020202020204" pitchFamily="34" charset="0"/>
              <a:buChar char="•"/>
            </a:pPr>
            <a:endParaRPr lang="en-US"/>
          </a:p>
          <a:p>
            <a:pPr marL="457200" indent="-457200">
              <a:buFont typeface="Arial" panose="020B0604020202020204" pitchFamily="34" charset="0"/>
              <a:buChar char="•"/>
            </a:pPr>
            <a:endParaRPr lang="en-US"/>
          </a:p>
        </p:txBody>
      </p:sp>
    </p:spTree>
    <p:extLst>
      <p:ext uri="{BB962C8B-B14F-4D97-AF65-F5344CB8AC3E}">
        <p14:creationId xmlns:p14="http://schemas.microsoft.com/office/powerpoint/2010/main" val="18264080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D21B-7547-466C-8E55-61F7BAEB0766}"/>
              </a:ext>
            </a:extLst>
          </p:cNvPr>
          <p:cNvSpPr>
            <a:spLocks noGrp="1"/>
          </p:cNvSpPr>
          <p:nvPr>
            <p:ph type="title"/>
          </p:nvPr>
        </p:nvSpPr>
        <p:spPr>
          <a:xfrm>
            <a:off x="628650" y="-1673223"/>
            <a:ext cx="7886700" cy="1325563"/>
          </a:xfrm>
        </p:spPr>
        <p:txBody>
          <a:bodyPr/>
          <a:lstStyle/>
          <a:p>
            <a:r>
              <a:rPr lang="en-US" dirty="0"/>
              <a:t>Title IX training outline</a:t>
            </a:r>
          </a:p>
        </p:txBody>
      </p:sp>
      <p:sp>
        <p:nvSpPr>
          <p:cNvPr id="3" name="Content Placeholder 2">
            <a:extLst>
              <a:ext uri="{FF2B5EF4-FFF2-40B4-BE49-F238E27FC236}">
                <a16:creationId xmlns:a16="http://schemas.microsoft.com/office/drawing/2014/main" id="{7B8F1A24-2E69-4E74-9D62-6D7EE136A4AE}"/>
              </a:ext>
            </a:extLst>
          </p:cNvPr>
          <p:cNvSpPr>
            <a:spLocks noGrp="1"/>
          </p:cNvSpPr>
          <p:nvPr>
            <p:ph idx="1"/>
          </p:nvPr>
        </p:nvSpPr>
        <p:spPr>
          <a:xfrm>
            <a:off x="628650" y="1403132"/>
            <a:ext cx="7886700" cy="4921468"/>
          </a:xfrm>
        </p:spPr>
        <p:txBody>
          <a:bodyPr>
            <a:normAutofit fontScale="92500" lnSpcReduction="10000"/>
          </a:bodyPr>
          <a:lstStyle/>
          <a:p>
            <a:r>
              <a:rPr lang="en-US" b="1" dirty="0">
                <a:solidFill>
                  <a:srgbClr val="009F4D"/>
                </a:solidFill>
              </a:rPr>
              <a:t>For everyone at the institution:</a:t>
            </a:r>
          </a:p>
          <a:p>
            <a:pPr marL="457200" indent="-457200">
              <a:buFont typeface="Arial" panose="020B0604020202020204" pitchFamily="34" charset="0"/>
              <a:buChar char="•"/>
            </a:pPr>
            <a:r>
              <a:rPr lang="en-US" dirty="0"/>
              <a:t>What Title IX is, Who Title IX protects, What Title IX protects against</a:t>
            </a:r>
          </a:p>
          <a:p>
            <a:pPr marL="457200" indent="-457200">
              <a:buFont typeface="Arial" panose="020B0604020202020204" pitchFamily="34" charset="0"/>
              <a:buChar char="•"/>
            </a:pPr>
            <a:r>
              <a:rPr lang="en-US" dirty="0"/>
              <a:t>Employee reporting obligations, if any</a:t>
            </a:r>
          </a:p>
          <a:p>
            <a:pPr marL="457200" indent="-457200">
              <a:buFont typeface="Arial" panose="020B0604020202020204" pitchFamily="34" charset="0"/>
              <a:buChar char="•"/>
            </a:pPr>
            <a:r>
              <a:rPr lang="en-US" dirty="0"/>
              <a:t>How to report and Who to report Title IX incidents, matters</a:t>
            </a:r>
          </a:p>
          <a:p>
            <a:pPr marL="457200" indent="-457200">
              <a:buFont typeface="Arial" panose="020B0604020202020204" pitchFamily="34" charset="0"/>
              <a:buChar char="•"/>
            </a:pPr>
            <a:r>
              <a:rPr lang="en-US" dirty="0"/>
              <a:t>How to file a formal Title IX complaint</a:t>
            </a:r>
          </a:p>
          <a:p>
            <a:pPr marL="457200" indent="-457200">
              <a:buFont typeface="Arial" panose="020B0604020202020204" pitchFamily="34" charset="0"/>
              <a:buChar char="•"/>
            </a:pPr>
            <a:r>
              <a:rPr lang="en-US" dirty="0"/>
              <a:t>Campus Title IX policy and procedures</a:t>
            </a:r>
          </a:p>
          <a:p>
            <a:pPr marL="457200" indent="-457200">
              <a:buFont typeface="Arial" panose="020B0604020202020204" pitchFamily="34" charset="0"/>
              <a:buChar char="•"/>
            </a:pPr>
            <a:r>
              <a:rPr lang="en-US" dirty="0"/>
              <a:t>What are individual rights under Title IX</a:t>
            </a:r>
          </a:p>
          <a:p>
            <a:pPr marL="457200" indent="-457200">
              <a:buFont typeface="Arial" panose="020B0604020202020204" pitchFamily="34" charset="0"/>
              <a:buChar char="•"/>
            </a:pPr>
            <a:r>
              <a:rPr lang="en-US" dirty="0"/>
              <a:t>Resources available to students and employees</a:t>
            </a:r>
          </a:p>
          <a:p>
            <a:pPr marL="457200" indent="-457200">
              <a:buFont typeface="Arial" panose="020B0604020202020204" pitchFamily="34" charset="0"/>
              <a:buChar char="•"/>
            </a:pPr>
            <a:r>
              <a:rPr lang="en-US" dirty="0"/>
              <a:t>How the institution responds to reports</a:t>
            </a:r>
          </a:p>
          <a:p>
            <a:endParaRPr lang="en-US" dirty="0"/>
          </a:p>
        </p:txBody>
      </p:sp>
    </p:spTree>
    <p:extLst>
      <p:ext uri="{BB962C8B-B14F-4D97-AF65-F5344CB8AC3E}">
        <p14:creationId xmlns:p14="http://schemas.microsoft.com/office/powerpoint/2010/main" val="2628050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6711-E5B3-2709-4B53-737898616D87}"/>
              </a:ext>
            </a:extLst>
          </p:cNvPr>
          <p:cNvSpPr>
            <a:spLocks noGrp="1"/>
          </p:cNvSpPr>
          <p:nvPr>
            <p:ph type="title"/>
          </p:nvPr>
        </p:nvSpPr>
        <p:spPr/>
        <p:txBody>
          <a:bodyPr/>
          <a:lstStyle/>
          <a:p>
            <a:r>
              <a:rPr lang="en-US" dirty="0"/>
              <a:t>Grievance Process</a:t>
            </a:r>
          </a:p>
        </p:txBody>
      </p:sp>
      <p:sp>
        <p:nvSpPr>
          <p:cNvPr id="3" name="Content Placeholder 2">
            <a:extLst>
              <a:ext uri="{FF2B5EF4-FFF2-40B4-BE49-F238E27FC236}">
                <a16:creationId xmlns:a16="http://schemas.microsoft.com/office/drawing/2014/main" id="{0615E294-ABD9-DFA8-8C12-C1016419183F}"/>
              </a:ext>
            </a:extLst>
          </p:cNvPr>
          <p:cNvSpPr>
            <a:spLocks noGrp="1"/>
          </p:cNvSpPr>
          <p:nvPr>
            <p:ph idx="1"/>
          </p:nvPr>
        </p:nvSpPr>
        <p:spPr/>
        <p:txBody>
          <a:bodyPr>
            <a:normAutofit/>
          </a:bodyPr>
          <a:lstStyle/>
          <a:p>
            <a:pPr marL="457200" indent="-457200">
              <a:buFont typeface="Arial" panose="020B0604020202020204" pitchFamily="34" charset="0"/>
              <a:buChar char="•"/>
            </a:pPr>
            <a:r>
              <a:rPr lang="en-US"/>
              <a:t>Reporting sexual harassment can prevent future incidents from occurring and remove a source of intimidation or tension from the workplace and/or learning environment.  </a:t>
            </a:r>
          </a:p>
          <a:p>
            <a:pPr marL="457200" indent="-457200">
              <a:buFont typeface="Arial" panose="020B0604020202020204" pitchFamily="34" charset="0"/>
              <a:buChar char="•"/>
            </a:pPr>
            <a:r>
              <a:rPr lang="en-US"/>
              <a:t>Incidents of sexual harassment shall be addressed as timely and effectively as possible to prevent possible recurrences.</a:t>
            </a:r>
          </a:p>
          <a:p>
            <a:pPr marL="457200" indent="-457200">
              <a:buFont typeface="Arial" panose="020B0604020202020204" pitchFamily="34" charset="0"/>
              <a:buChar char="•"/>
            </a:pPr>
            <a:r>
              <a:rPr lang="en-US"/>
              <a:t>While timely reports are encouraged, reports of incidents may be made regardless of when the incident took place.</a:t>
            </a:r>
          </a:p>
          <a:p>
            <a:endParaRPr lang="en-US"/>
          </a:p>
        </p:txBody>
      </p:sp>
    </p:spTree>
    <p:extLst>
      <p:ext uri="{BB962C8B-B14F-4D97-AF65-F5344CB8AC3E}">
        <p14:creationId xmlns:p14="http://schemas.microsoft.com/office/powerpoint/2010/main" val="27010470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4E13-6C44-4E2A-9387-487123CEBD91}"/>
              </a:ext>
            </a:extLst>
          </p:cNvPr>
          <p:cNvSpPr>
            <a:spLocks noGrp="1"/>
          </p:cNvSpPr>
          <p:nvPr>
            <p:ph type="title"/>
          </p:nvPr>
        </p:nvSpPr>
        <p:spPr>
          <a:xfrm>
            <a:off x="628650" y="-1673223"/>
            <a:ext cx="7886700" cy="1325563"/>
          </a:xfrm>
        </p:spPr>
        <p:txBody>
          <a:bodyPr>
            <a:normAutofit/>
          </a:bodyPr>
          <a:lstStyle/>
          <a:p>
            <a:r>
              <a:rPr lang="en-US" dirty="0"/>
              <a:t>Minnesota State</a:t>
            </a:r>
          </a:p>
        </p:txBody>
      </p:sp>
      <p:sp>
        <p:nvSpPr>
          <p:cNvPr id="3" name="Content Placeholder 2">
            <a:extLst>
              <a:ext uri="{FF2B5EF4-FFF2-40B4-BE49-F238E27FC236}">
                <a16:creationId xmlns:a16="http://schemas.microsoft.com/office/drawing/2014/main" id="{F9574D35-0C10-4C37-A59B-2C4DAF7F1EE7}"/>
              </a:ext>
            </a:extLst>
          </p:cNvPr>
          <p:cNvSpPr>
            <a:spLocks noGrp="1"/>
          </p:cNvSpPr>
          <p:nvPr>
            <p:ph idx="1"/>
          </p:nvPr>
        </p:nvSpPr>
        <p:spPr/>
        <p:txBody>
          <a:bodyPr/>
          <a:lstStyle/>
          <a:p>
            <a:r>
              <a:rPr lang="en-US" sz="2600" b="1" dirty="0">
                <a:solidFill>
                  <a:srgbClr val="009F4D"/>
                </a:solidFill>
              </a:rPr>
              <a:t>Board Policies and System Procedures</a:t>
            </a:r>
          </a:p>
          <a:p>
            <a:pPr marL="457200" indent="-457200">
              <a:buFont typeface="Arial" panose="020B0604020202020204" pitchFamily="34" charset="0"/>
              <a:buChar char="•"/>
            </a:pPr>
            <a:r>
              <a:rPr lang="en-US" dirty="0"/>
              <a:t>Board Policy 1B.1 Equal Opportunity and Nondiscrimination in Employment and Education</a:t>
            </a:r>
          </a:p>
          <a:p>
            <a:pPr marL="457200" indent="-457200">
              <a:buFont typeface="Arial" panose="020B0604020202020204" pitchFamily="34" charset="0"/>
              <a:buChar char="•"/>
            </a:pPr>
            <a:r>
              <a:rPr lang="en-US" dirty="0"/>
              <a:t>Board Policy 1B.3 Sexual Violence </a:t>
            </a:r>
          </a:p>
          <a:p>
            <a:pPr marL="457200" indent="-457200">
              <a:buFont typeface="Arial" panose="020B0604020202020204" pitchFamily="34" charset="0"/>
              <a:buChar char="•"/>
            </a:pPr>
            <a:r>
              <a:rPr lang="en-US" dirty="0"/>
              <a:t>System Procedure 1B.1.1 Investigation and Resolution</a:t>
            </a:r>
          </a:p>
          <a:p>
            <a:pPr marL="457200" indent="-457200">
              <a:buFont typeface="Arial" panose="020B0604020202020204" pitchFamily="34" charset="0"/>
              <a:buChar char="•"/>
            </a:pPr>
            <a:r>
              <a:rPr lang="en-US" dirty="0"/>
              <a:t>System Procedure 1B.3.1 Response to Sexual Violence and Title IX Harassment</a:t>
            </a:r>
          </a:p>
        </p:txBody>
      </p:sp>
    </p:spTree>
    <p:extLst>
      <p:ext uri="{BB962C8B-B14F-4D97-AF65-F5344CB8AC3E}">
        <p14:creationId xmlns:p14="http://schemas.microsoft.com/office/powerpoint/2010/main" val="7155915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9D800-1A80-4174-AB6B-D2266371C65C}"/>
              </a:ext>
            </a:extLst>
          </p:cNvPr>
          <p:cNvSpPr>
            <a:spLocks noGrp="1"/>
          </p:cNvSpPr>
          <p:nvPr>
            <p:ph type="title"/>
          </p:nvPr>
        </p:nvSpPr>
        <p:spPr>
          <a:xfrm>
            <a:off x="628650" y="-1654173"/>
            <a:ext cx="7886700" cy="1325563"/>
          </a:xfrm>
        </p:spPr>
        <p:txBody>
          <a:bodyPr>
            <a:normAutofit/>
          </a:bodyPr>
          <a:lstStyle/>
          <a:p>
            <a:r>
              <a:rPr lang="en-US" dirty="0"/>
              <a:t>Title IX Coordinator supervision</a:t>
            </a:r>
          </a:p>
        </p:txBody>
      </p:sp>
      <p:sp>
        <p:nvSpPr>
          <p:cNvPr id="3" name="Content Placeholder 2">
            <a:extLst>
              <a:ext uri="{FF2B5EF4-FFF2-40B4-BE49-F238E27FC236}">
                <a16:creationId xmlns:a16="http://schemas.microsoft.com/office/drawing/2014/main" id="{22784D5D-D2A2-40C7-B0C2-ED9D5A507C25}"/>
              </a:ext>
            </a:extLst>
          </p:cNvPr>
          <p:cNvSpPr>
            <a:spLocks noGrp="1"/>
          </p:cNvSpPr>
          <p:nvPr>
            <p:ph idx="1"/>
          </p:nvPr>
        </p:nvSpPr>
        <p:spPr>
          <a:xfrm>
            <a:off x="628650" y="1825625"/>
            <a:ext cx="7886700" cy="4667248"/>
          </a:xfrm>
        </p:spPr>
        <p:txBody>
          <a:bodyPr>
            <a:normAutofit fontScale="92500" lnSpcReduction="10000"/>
          </a:bodyPr>
          <a:lstStyle/>
          <a:p>
            <a:r>
              <a:rPr lang="en-US" b="1" dirty="0">
                <a:solidFill>
                  <a:srgbClr val="009F4D"/>
                </a:solidFill>
              </a:rPr>
              <a:t>Prompt, effective, and equitable process</a:t>
            </a:r>
          </a:p>
          <a:p>
            <a:r>
              <a:rPr lang="en-US" dirty="0"/>
              <a:t>Reporting process including signed, formal complaint</a:t>
            </a:r>
          </a:p>
          <a:p>
            <a:r>
              <a:rPr lang="en-US" dirty="0"/>
              <a:t>Good faith effort to reasonable, timely process</a:t>
            </a:r>
          </a:p>
          <a:p>
            <a:pPr marL="457200" indent="-457200">
              <a:buFont typeface="Arial" panose="020B0604020202020204" pitchFamily="34" charset="0"/>
              <a:buChar char="•"/>
            </a:pPr>
            <a:r>
              <a:rPr lang="en-US" dirty="0"/>
              <a:t>Document all delays and extensions</a:t>
            </a:r>
          </a:p>
          <a:p>
            <a:pPr marL="457200" indent="-457200">
              <a:buFont typeface="Arial" panose="020B0604020202020204" pitchFamily="34" charset="0"/>
              <a:buChar char="•"/>
            </a:pPr>
            <a:r>
              <a:rPr lang="en-US" dirty="0"/>
              <a:t>Periodically update involved parties during the process</a:t>
            </a:r>
          </a:p>
          <a:p>
            <a:r>
              <a:rPr lang="en-US" dirty="0"/>
              <a:t>Equitable forms of notice and process rights (present witnesses and evidence; advisor of their choice*)</a:t>
            </a:r>
          </a:p>
          <a:p>
            <a:r>
              <a:rPr lang="en-US" dirty="0"/>
              <a:t>Impartial investigators, investigation, hearing, and decision-makers</a:t>
            </a:r>
          </a:p>
          <a:p>
            <a:r>
              <a:rPr lang="en-US" dirty="0"/>
              <a:t>Equitable remedies and rights to appeal</a:t>
            </a:r>
          </a:p>
          <a:p>
            <a:endParaRPr lang="en-US" dirty="0"/>
          </a:p>
          <a:p>
            <a:endParaRPr lang="en-US" dirty="0"/>
          </a:p>
        </p:txBody>
      </p:sp>
    </p:spTree>
    <p:extLst>
      <p:ext uri="{BB962C8B-B14F-4D97-AF65-F5344CB8AC3E}">
        <p14:creationId xmlns:p14="http://schemas.microsoft.com/office/powerpoint/2010/main" val="42781703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AA620-8F9D-4430-83A7-8029E3746C9D}"/>
              </a:ext>
            </a:extLst>
          </p:cNvPr>
          <p:cNvSpPr>
            <a:spLocks noGrp="1"/>
          </p:cNvSpPr>
          <p:nvPr>
            <p:ph type="title"/>
          </p:nvPr>
        </p:nvSpPr>
        <p:spPr>
          <a:xfrm>
            <a:off x="628650" y="-1673223"/>
            <a:ext cx="7886700" cy="1325563"/>
          </a:xfrm>
        </p:spPr>
        <p:txBody>
          <a:bodyPr/>
          <a:lstStyle/>
          <a:p>
            <a:r>
              <a:rPr lang="en-US" dirty="0"/>
              <a:t>Offering Informal Options</a:t>
            </a:r>
          </a:p>
        </p:txBody>
      </p:sp>
      <p:sp>
        <p:nvSpPr>
          <p:cNvPr id="3" name="Content Placeholder 2">
            <a:extLst>
              <a:ext uri="{FF2B5EF4-FFF2-40B4-BE49-F238E27FC236}">
                <a16:creationId xmlns:a16="http://schemas.microsoft.com/office/drawing/2014/main" id="{05924FE1-4800-4944-B992-4E7047967A62}"/>
              </a:ext>
            </a:extLst>
          </p:cNvPr>
          <p:cNvSpPr>
            <a:spLocks noGrp="1"/>
          </p:cNvSpPr>
          <p:nvPr>
            <p:ph idx="1"/>
          </p:nvPr>
        </p:nvSpPr>
        <p:spPr>
          <a:xfrm>
            <a:off x="628650" y="1825625"/>
            <a:ext cx="7886700" cy="4351338"/>
          </a:xfrm>
        </p:spPr>
        <p:txBody>
          <a:bodyPr>
            <a:normAutofit fontScale="92500" lnSpcReduction="10000"/>
          </a:bodyPr>
          <a:lstStyle/>
          <a:p>
            <a:r>
              <a:rPr lang="en-US" sz="2600" b="1" dirty="0">
                <a:solidFill>
                  <a:srgbClr val="009F4D"/>
                </a:solidFill>
              </a:rPr>
              <a:t>Informal Resolution: Voluntary agreement by both parties</a:t>
            </a:r>
          </a:p>
          <a:p>
            <a:r>
              <a:rPr lang="en-US" dirty="0"/>
              <a:t>Minnesota State Guide:</a:t>
            </a:r>
          </a:p>
          <a:p>
            <a:pPr marL="457200" indent="-457200">
              <a:buFont typeface="Arial" panose="020B0604020202020204" pitchFamily="34" charset="0"/>
              <a:buChar char="•"/>
            </a:pPr>
            <a:r>
              <a:rPr lang="en-US" dirty="0"/>
              <a:t>Grounded in motivational interviewing practices, </a:t>
            </a:r>
          </a:p>
          <a:p>
            <a:pPr marL="457200" indent="-457200">
              <a:buFont typeface="Arial" panose="020B0604020202020204" pitchFamily="34" charset="0"/>
              <a:buChar char="•"/>
            </a:pPr>
            <a:r>
              <a:rPr lang="en-US" dirty="0"/>
              <a:t>Uses restorative questioning to identify and address harm and respondent accountability, and </a:t>
            </a:r>
          </a:p>
          <a:p>
            <a:pPr marL="457200" indent="-457200">
              <a:buFont typeface="Arial" panose="020B0604020202020204" pitchFamily="34" charset="0"/>
              <a:buChar char="•"/>
            </a:pPr>
            <a:r>
              <a:rPr lang="en-US" dirty="0"/>
              <a:t>Uses shuttle diplomacy to identify and negotiate options for agreement.</a:t>
            </a:r>
          </a:p>
          <a:p>
            <a:r>
              <a:rPr lang="en-US" dirty="0"/>
              <a:t>Lack of participation and/or requests to withdraw from this process result in re-examining the matter under formal procedures (1B.3.1, 1B.1.1, etc.) and/or notice to end process</a:t>
            </a:r>
          </a:p>
          <a:p>
            <a:endParaRPr lang="en-US" dirty="0"/>
          </a:p>
        </p:txBody>
      </p:sp>
    </p:spTree>
    <p:extLst>
      <p:ext uri="{BB962C8B-B14F-4D97-AF65-F5344CB8AC3E}">
        <p14:creationId xmlns:p14="http://schemas.microsoft.com/office/powerpoint/2010/main" val="41316981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E7272-921E-47DC-A434-A9986658D5A6}"/>
              </a:ext>
            </a:extLst>
          </p:cNvPr>
          <p:cNvSpPr>
            <a:spLocks noGrp="1"/>
          </p:cNvSpPr>
          <p:nvPr>
            <p:ph type="title"/>
          </p:nvPr>
        </p:nvSpPr>
        <p:spPr>
          <a:xfrm>
            <a:off x="800100" y="-1787523"/>
            <a:ext cx="7886700" cy="1325563"/>
          </a:xfrm>
        </p:spPr>
        <p:txBody>
          <a:bodyPr/>
          <a:lstStyle/>
          <a:p>
            <a:r>
              <a:rPr lang="en-US" dirty="0"/>
              <a:t>Process limits</a:t>
            </a:r>
          </a:p>
        </p:txBody>
      </p:sp>
      <p:sp>
        <p:nvSpPr>
          <p:cNvPr id="3" name="Content Placeholder 2">
            <a:extLst>
              <a:ext uri="{FF2B5EF4-FFF2-40B4-BE49-F238E27FC236}">
                <a16:creationId xmlns:a16="http://schemas.microsoft.com/office/drawing/2014/main" id="{D478687E-9C25-46AD-8822-D49EDBA997F3}"/>
              </a:ext>
            </a:extLst>
          </p:cNvPr>
          <p:cNvSpPr>
            <a:spLocks noGrp="1"/>
          </p:cNvSpPr>
          <p:nvPr>
            <p:ph idx="1"/>
          </p:nvPr>
        </p:nvSpPr>
        <p:spPr/>
        <p:txBody>
          <a:bodyPr/>
          <a:lstStyle/>
          <a:p>
            <a:r>
              <a:rPr lang="en-US" sz="2600" b="1" dirty="0">
                <a:solidFill>
                  <a:srgbClr val="009F4D"/>
                </a:solidFill>
              </a:rPr>
              <a:t>Confidentiality: Complainants, witnesses can’t be anonymous </a:t>
            </a:r>
          </a:p>
          <a:p>
            <a:r>
              <a:rPr lang="en-US" dirty="0"/>
              <a:t>Limits to how the institution can respond</a:t>
            </a:r>
          </a:p>
          <a:p>
            <a:r>
              <a:rPr lang="en-US" dirty="0"/>
              <a:t>Consider offering delay in reporting</a:t>
            </a:r>
          </a:p>
          <a:p>
            <a:r>
              <a:rPr lang="en-US" dirty="0"/>
              <a:t>Provide resources, supportive measures</a:t>
            </a:r>
          </a:p>
          <a:p>
            <a:r>
              <a:rPr lang="en-US" dirty="0"/>
              <a:t>Evaluate threat and actions by employees (Title VII)</a:t>
            </a:r>
          </a:p>
          <a:p>
            <a:endParaRPr lang="en-US" dirty="0"/>
          </a:p>
        </p:txBody>
      </p:sp>
    </p:spTree>
    <p:extLst>
      <p:ext uri="{BB962C8B-B14F-4D97-AF65-F5344CB8AC3E}">
        <p14:creationId xmlns:p14="http://schemas.microsoft.com/office/powerpoint/2010/main" val="29994386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492E2-F9F8-420A-BCA3-FDDEB43BE62D}"/>
              </a:ext>
            </a:extLst>
          </p:cNvPr>
          <p:cNvSpPr>
            <a:spLocks noGrp="1"/>
          </p:cNvSpPr>
          <p:nvPr>
            <p:ph type="title"/>
          </p:nvPr>
        </p:nvSpPr>
        <p:spPr>
          <a:xfrm>
            <a:off x="628650" y="-1787523"/>
            <a:ext cx="7886700" cy="1325563"/>
          </a:xfrm>
        </p:spPr>
        <p:txBody>
          <a:bodyPr/>
          <a:lstStyle/>
          <a:p>
            <a:r>
              <a:rPr lang="en-US" dirty="0"/>
              <a:t>Ensuring due process</a:t>
            </a:r>
          </a:p>
        </p:txBody>
      </p:sp>
      <p:sp>
        <p:nvSpPr>
          <p:cNvPr id="3" name="Content Placeholder 2">
            <a:extLst>
              <a:ext uri="{FF2B5EF4-FFF2-40B4-BE49-F238E27FC236}">
                <a16:creationId xmlns:a16="http://schemas.microsoft.com/office/drawing/2014/main" id="{095E4909-578C-409C-9C63-85C73AE4A0E7}"/>
              </a:ext>
            </a:extLst>
          </p:cNvPr>
          <p:cNvSpPr>
            <a:spLocks noGrp="1"/>
          </p:cNvSpPr>
          <p:nvPr>
            <p:ph idx="1"/>
          </p:nvPr>
        </p:nvSpPr>
        <p:spPr>
          <a:xfrm>
            <a:off x="628650" y="1825625"/>
            <a:ext cx="7886700" cy="4667248"/>
          </a:xfrm>
        </p:spPr>
        <p:txBody>
          <a:bodyPr>
            <a:normAutofit/>
          </a:bodyPr>
          <a:lstStyle/>
          <a:p>
            <a:r>
              <a:rPr lang="en-US" sz="2600" b="1" dirty="0">
                <a:solidFill>
                  <a:srgbClr val="009F4D"/>
                </a:solidFill>
              </a:rPr>
              <a:t>Investigation</a:t>
            </a:r>
            <a:r>
              <a:rPr lang="en-US" dirty="0"/>
              <a:t> </a:t>
            </a:r>
            <a:r>
              <a:rPr lang="en-US" sz="2600" b="1" dirty="0">
                <a:solidFill>
                  <a:srgbClr val="009F4D"/>
                </a:solidFill>
              </a:rPr>
              <a:t>that is thorough, reliable, and impartial</a:t>
            </a:r>
          </a:p>
          <a:p>
            <a:r>
              <a:rPr lang="en-US" dirty="0"/>
              <a:t>Title IX Coordinator is designated by the institution </a:t>
            </a:r>
          </a:p>
          <a:p>
            <a:pPr marL="457200" indent="-457200">
              <a:buFont typeface="Arial" panose="020B0604020202020204" pitchFamily="34" charset="0"/>
              <a:buChar char="•"/>
            </a:pPr>
            <a:r>
              <a:rPr lang="en-US" dirty="0"/>
              <a:t>Ensures Title IX protocol for process</a:t>
            </a:r>
          </a:p>
          <a:p>
            <a:pPr marL="457200" indent="-457200">
              <a:buFont typeface="Arial" panose="020B0604020202020204" pitchFamily="34" charset="0"/>
              <a:buChar char="•"/>
            </a:pPr>
            <a:r>
              <a:rPr lang="en-US" dirty="0"/>
              <a:t>Repository for all complaints and reports of sex, gender based harassment, misconduct, violence</a:t>
            </a:r>
          </a:p>
          <a:p>
            <a:pPr marL="457200" indent="-457200">
              <a:buFont typeface="Arial" panose="020B0604020202020204" pitchFamily="34" charset="0"/>
              <a:buChar char="•"/>
            </a:pPr>
            <a:r>
              <a:rPr lang="en-US" dirty="0"/>
              <a:t>Approves informal resolution agreements</a:t>
            </a:r>
          </a:p>
          <a:p>
            <a:pPr marL="457200" indent="-457200">
              <a:buFont typeface="Arial" panose="020B0604020202020204" pitchFamily="34" charset="0"/>
              <a:buChar char="•"/>
            </a:pPr>
            <a:r>
              <a:rPr lang="en-US" dirty="0"/>
              <a:t>Oversees, or designates oversight for, the completion of any assigned outcomes</a:t>
            </a:r>
          </a:p>
          <a:p>
            <a:endParaRPr lang="en-US" dirty="0"/>
          </a:p>
        </p:txBody>
      </p:sp>
    </p:spTree>
    <p:extLst>
      <p:ext uri="{BB962C8B-B14F-4D97-AF65-F5344CB8AC3E}">
        <p14:creationId xmlns:p14="http://schemas.microsoft.com/office/powerpoint/2010/main" val="4059756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7E113-7482-4564-B745-34C4496EE217}"/>
              </a:ext>
            </a:extLst>
          </p:cNvPr>
          <p:cNvSpPr>
            <a:spLocks noGrp="1"/>
          </p:cNvSpPr>
          <p:nvPr>
            <p:ph type="title"/>
          </p:nvPr>
        </p:nvSpPr>
        <p:spPr/>
        <p:txBody>
          <a:bodyPr/>
          <a:lstStyle/>
          <a:p>
            <a:pPr algn="ctr"/>
            <a:r>
              <a:rPr lang="en-US" u="sng"/>
              <a:t>Title IX Overview</a:t>
            </a:r>
          </a:p>
        </p:txBody>
      </p:sp>
      <p:sp>
        <p:nvSpPr>
          <p:cNvPr id="3" name="Content Placeholder 2">
            <a:extLst>
              <a:ext uri="{FF2B5EF4-FFF2-40B4-BE49-F238E27FC236}">
                <a16:creationId xmlns:a16="http://schemas.microsoft.com/office/drawing/2014/main" id="{B358A3A4-4F24-4A25-AD3B-3461FB473475}"/>
              </a:ext>
            </a:extLst>
          </p:cNvPr>
          <p:cNvSpPr>
            <a:spLocks noGrp="1"/>
          </p:cNvSpPr>
          <p:nvPr>
            <p:ph idx="1"/>
          </p:nvPr>
        </p:nvSpPr>
        <p:spPr/>
        <p:txBody>
          <a:bodyPr/>
          <a:lstStyle/>
          <a:p>
            <a:r>
              <a:rPr lang="en-US"/>
              <a:t>"No person in the United States shall, on the basis of sex, ​</a:t>
            </a:r>
          </a:p>
          <a:p>
            <a:pPr algn="ctr"/>
            <a:r>
              <a:rPr lang="en-US"/>
              <a:t>-- be excluded from participation in, ​</a:t>
            </a:r>
            <a:br>
              <a:rPr lang="en-US"/>
            </a:br>
            <a:r>
              <a:rPr lang="en-US"/>
              <a:t>-- be denied the benefits of, or ​</a:t>
            </a:r>
            <a:br>
              <a:rPr lang="en-US"/>
            </a:br>
            <a:r>
              <a:rPr lang="en-US"/>
              <a:t>-- be subjected to discrimination ​</a:t>
            </a:r>
          </a:p>
          <a:p>
            <a:r>
              <a:rPr lang="en-US"/>
              <a:t>under any education program or activity receiving federal financial assistance.”</a:t>
            </a:r>
          </a:p>
          <a:p>
            <a:pPr algn="ctr"/>
            <a:r>
              <a:rPr lang="en-US" sz="1800"/>
              <a:t>Title IX of the Education Amendments of 1972 (34 CFR Part 106)</a:t>
            </a:r>
          </a:p>
          <a:p>
            <a:endParaRPr lang="en-US"/>
          </a:p>
        </p:txBody>
      </p:sp>
    </p:spTree>
    <p:extLst>
      <p:ext uri="{BB962C8B-B14F-4D97-AF65-F5344CB8AC3E}">
        <p14:creationId xmlns:p14="http://schemas.microsoft.com/office/powerpoint/2010/main" val="38921918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1F626-D1F6-140A-0463-3639BF373419}"/>
              </a:ext>
            </a:extLst>
          </p:cNvPr>
          <p:cNvSpPr>
            <a:spLocks noGrp="1"/>
          </p:cNvSpPr>
          <p:nvPr>
            <p:ph type="title"/>
          </p:nvPr>
        </p:nvSpPr>
        <p:spPr/>
        <p:txBody>
          <a:bodyPr/>
          <a:lstStyle/>
          <a:p>
            <a:pPr algn="ctr"/>
            <a:r>
              <a:rPr lang="en-US" u="sng"/>
              <a:t>Campus Title IX Coordinating</a:t>
            </a:r>
          </a:p>
        </p:txBody>
      </p:sp>
      <p:pic>
        <p:nvPicPr>
          <p:cNvPr id="7" name="Content Placeholder 6" descr="A jumble of words that are synonyms for the word &quot;coordinate,&quot; including integrate, adjust, reconcile, regulate, combine, harmonize. The layout of the words is random. Some words are in larger font than others. The color scheme from left to right varies from red, pink, purple, blue, green, yellow, orange, and red.">
            <a:extLst>
              <a:ext uri="{FF2B5EF4-FFF2-40B4-BE49-F238E27FC236}">
                <a16:creationId xmlns:a16="http://schemas.microsoft.com/office/drawing/2014/main" id="{8BDD539E-BB36-26DE-BFEA-16BD7D8E374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49189" y="1825625"/>
            <a:ext cx="7445622" cy="4351338"/>
          </a:xfrm>
        </p:spPr>
      </p:pic>
    </p:spTree>
    <p:extLst>
      <p:ext uri="{BB962C8B-B14F-4D97-AF65-F5344CB8AC3E}">
        <p14:creationId xmlns:p14="http://schemas.microsoft.com/office/powerpoint/2010/main" val="35569679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7541D-6886-432B-83F8-F2F217049D05}"/>
              </a:ext>
            </a:extLst>
          </p:cNvPr>
          <p:cNvSpPr>
            <a:spLocks noGrp="1"/>
          </p:cNvSpPr>
          <p:nvPr>
            <p:ph type="title"/>
          </p:nvPr>
        </p:nvSpPr>
        <p:spPr>
          <a:xfrm>
            <a:off x="628650" y="212727"/>
            <a:ext cx="7886700" cy="1325563"/>
          </a:xfrm>
        </p:spPr>
        <p:txBody>
          <a:bodyPr/>
          <a:lstStyle/>
          <a:p>
            <a:r>
              <a:rPr lang="en-US" dirty="0"/>
              <a:t>Steps for Coordinating</a:t>
            </a:r>
          </a:p>
        </p:txBody>
      </p:sp>
      <p:sp>
        <p:nvSpPr>
          <p:cNvPr id="3" name="Content Placeholder 2">
            <a:extLst>
              <a:ext uri="{FF2B5EF4-FFF2-40B4-BE49-F238E27FC236}">
                <a16:creationId xmlns:a16="http://schemas.microsoft.com/office/drawing/2014/main" id="{57DE817E-4673-4F42-9928-BCF6574BD495}"/>
              </a:ext>
            </a:extLst>
          </p:cNvPr>
          <p:cNvSpPr>
            <a:spLocks noGrp="1"/>
          </p:cNvSpPr>
          <p:nvPr>
            <p:ph idx="1"/>
          </p:nvPr>
        </p:nvSpPr>
        <p:spPr>
          <a:xfrm>
            <a:off x="628650" y="1371600"/>
            <a:ext cx="7886700" cy="5029199"/>
          </a:xfrm>
        </p:spPr>
        <p:txBody>
          <a:bodyPr>
            <a:normAutofit fontScale="92500" lnSpcReduction="10000"/>
          </a:bodyPr>
          <a:lstStyle/>
          <a:p>
            <a:pPr marL="514350" indent="-514350">
              <a:buFont typeface="+mj-lt"/>
              <a:buAutoNum type="arabicPeriod"/>
            </a:pPr>
            <a:r>
              <a:rPr lang="en-US" dirty="0"/>
              <a:t>Title IX Coordinator is visible</a:t>
            </a:r>
          </a:p>
          <a:p>
            <a:pPr marL="514350" indent="-514350">
              <a:buFont typeface="+mj-lt"/>
              <a:buAutoNum type="arabicPeriod"/>
            </a:pPr>
            <a:r>
              <a:rPr lang="en-US" dirty="0"/>
              <a:t>Publishing Minnesota State policies and procedures</a:t>
            </a:r>
          </a:p>
          <a:p>
            <a:pPr marL="514350" indent="-514350">
              <a:buFont typeface="+mj-lt"/>
              <a:buAutoNum type="arabicPeriod"/>
            </a:pPr>
            <a:r>
              <a:rPr lang="en-US" dirty="0"/>
              <a:t>Required prevention training for students, first 10 days </a:t>
            </a:r>
          </a:p>
          <a:p>
            <a:pPr marL="514350" indent="-514350">
              <a:buFont typeface="+mj-lt"/>
              <a:buAutoNum type="arabicPeriod"/>
            </a:pPr>
            <a:r>
              <a:rPr lang="en-US" dirty="0"/>
              <a:t>Online reporting form</a:t>
            </a:r>
          </a:p>
          <a:p>
            <a:pPr marL="514350" indent="-514350">
              <a:buFont typeface="+mj-lt"/>
              <a:buAutoNum type="arabicPeriod"/>
            </a:pPr>
            <a:r>
              <a:rPr lang="en-US" dirty="0"/>
              <a:t>System training options and requirements</a:t>
            </a:r>
          </a:p>
          <a:p>
            <a:pPr marL="514350" indent="-514350">
              <a:buFont typeface="+mj-lt"/>
              <a:buAutoNum type="arabicPeriod"/>
            </a:pPr>
            <a:r>
              <a:rPr lang="en-US" dirty="0"/>
              <a:t>Data disclosures</a:t>
            </a:r>
          </a:p>
          <a:p>
            <a:pPr marL="514350" indent="-514350">
              <a:buFont typeface="+mj-lt"/>
              <a:buAutoNum type="arabicPeriod"/>
            </a:pPr>
            <a:r>
              <a:rPr lang="en-US" dirty="0"/>
              <a:t>Campus process and systems</a:t>
            </a:r>
          </a:p>
          <a:p>
            <a:pPr marL="514350" indent="-514350">
              <a:buFont typeface="+mj-lt"/>
              <a:buAutoNum type="arabicPeriod"/>
            </a:pPr>
            <a:r>
              <a:rPr lang="en-US" dirty="0"/>
              <a:t>Pregnant and parenting student procedures</a:t>
            </a:r>
          </a:p>
          <a:p>
            <a:pPr marL="514350" indent="-514350">
              <a:buFont typeface="+mj-lt"/>
              <a:buAutoNum type="arabicPeriod"/>
            </a:pPr>
            <a:r>
              <a:rPr lang="en-US" dirty="0"/>
              <a:t>Record management</a:t>
            </a:r>
          </a:p>
          <a:p>
            <a:pPr marL="514350" indent="-514350">
              <a:buFont typeface="+mj-lt"/>
              <a:buAutoNum type="arabicPeriod"/>
            </a:pPr>
            <a:r>
              <a:rPr lang="en-US" dirty="0"/>
              <a:t>Team approach considerations</a:t>
            </a:r>
          </a:p>
        </p:txBody>
      </p:sp>
    </p:spTree>
    <p:extLst>
      <p:ext uri="{BB962C8B-B14F-4D97-AF65-F5344CB8AC3E}">
        <p14:creationId xmlns:p14="http://schemas.microsoft.com/office/powerpoint/2010/main" val="17273005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3717A-D832-4F14-9E99-AA573E19F460}"/>
              </a:ext>
            </a:extLst>
          </p:cNvPr>
          <p:cNvSpPr>
            <a:spLocks noGrp="1"/>
          </p:cNvSpPr>
          <p:nvPr>
            <p:ph type="title"/>
          </p:nvPr>
        </p:nvSpPr>
        <p:spPr/>
        <p:txBody>
          <a:bodyPr/>
          <a:lstStyle/>
          <a:p>
            <a:r>
              <a:rPr lang="en-US"/>
              <a:t>Additional Resources</a:t>
            </a:r>
          </a:p>
        </p:txBody>
      </p:sp>
      <p:sp>
        <p:nvSpPr>
          <p:cNvPr id="3" name="Content Placeholder 2">
            <a:extLst>
              <a:ext uri="{FF2B5EF4-FFF2-40B4-BE49-F238E27FC236}">
                <a16:creationId xmlns:a16="http://schemas.microsoft.com/office/drawing/2014/main" id="{89061C1C-9285-419B-8CFD-AD6788BDC0C9}"/>
              </a:ext>
            </a:extLst>
          </p:cNvPr>
          <p:cNvSpPr>
            <a:spLocks noGrp="1"/>
          </p:cNvSpPr>
          <p:nvPr>
            <p:ph idx="1"/>
          </p:nvPr>
        </p:nvSpPr>
        <p:spPr/>
        <p:txBody>
          <a:bodyPr/>
          <a:lstStyle/>
          <a:p>
            <a:pPr marL="457200" indent="-457200">
              <a:buFont typeface="Arial" panose="020B0604020202020204" pitchFamily="34" charset="0"/>
              <a:buChar char="•"/>
            </a:pPr>
            <a:r>
              <a:rPr lang="en-US"/>
              <a:t>US Dept of Education: Title IX webpage</a:t>
            </a:r>
          </a:p>
          <a:p>
            <a:pPr marL="457200" indent="-457200">
              <a:buFont typeface="Arial" panose="020B0604020202020204" pitchFamily="34" charset="0"/>
              <a:buChar char="•"/>
            </a:pPr>
            <a:r>
              <a:rPr lang="en-US"/>
              <a:t>Office of Civil Rights Resolutions and Agreements</a:t>
            </a:r>
          </a:p>
          <a:p>
            <a:pPr marL="457200" indent="-457200">
              <a:buFont typeface="Arial" panose="020B0604020202020204" pitchFamily="34" charset="0"/>
              <a:buChar char="•"/>
            </a:pPr>
            <a:r>
              <a:rPr lang="en-US"/>
              <a:t>Mn Office of Higher Education, Sexual Violence Prevention and Response </a:t>
            </a:r>
          </a:p>
          <a:p>
            <a:pPr marL="457200" indent="-457200">
              <a:buFont typeface="Arial" panose="020B0604020202020204" pitchFamily="34" charset="0"/>
              <a:buChar char="•"/>
            </a:pPr>
            <a:r>
              <a:rPr lang="en-US"/>
              <a:t>ATIXA- national organization, member resources and active listserv</a:t>
            </a:r>
          </a:p>
        </p:txBody>
      </p:sp>
    </p:spTree>
    <p:extLst>
      <p:ext uri="{BB962C8B-B14F-4D97-AF65-F5344CB8AC3E}">
        <p14:creationId xmlns:p14="http://schemas.microsoft.com/office/powerpoint/2010/main" val="32779440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FB97E-2F34-A51A-FF35-D9BECAD973DB}"/>
              </a:ext>
            </a:extLst>
          </p:cNvPr>
          <p:cNvSpPr>
            <a:spLocks noGrp="1"/>
          </p:cNvSpPr>
          <p:nvPr>
            <p:ph type="title" idx="4294967295"/>
          </p:nvPr>
        </p:nvSpPr>
        <p:spPr>
          <a:xfrm>
            <a:off x="419100" y="-1577973"/>
            <a:ext cx="7886700" cy="1325563"/>
          </a:xfrm>
        </p:spPr>
        <p:txBody>
          <a:bodyPr/>
          <a:lstStyle/>
          <a:p>
            <a:r>
              <a:rPr lang="en-US" dirty="0"/>
              <a:t>Contact Information</a:t>
            </a:r>
          </a:p>
        </p:txBody>
      </p:sp>
    </p:spTree>
    <p:extLst>
      <p:ext uri="{BB962C8B-B14F-4D97-AF65-F5344CB8AC3E}">
        <p14:creationId xmlns:p14="http://schemas.microsoft.com/office/powerpoint/2010/main" val="3475963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B56E9-F433-1C84-350E-5825CF53C197}"/>
              </a:ext>
            </a:extLst>
          </p:cNvPr>
          <p:cNvSpPr>
            <a:spLocks noGrp="1"/>
          </p:cNvSpPr>
          <p:nvPr>
            <p:ph type="title"/>
          </p:nvPr>
        </p:nvSpPr>
        <p:spPr/>
        <p:txBody>
          <a:bodyPr/>
          <a:lstStyle/>
          <a:p>
            <a:r>
              <a:rPr lang="en-US"/>
              <a:t>Federal Financial Aid</a:t>
            </a:r>
          </a:p>
        </p:txBody>
      </p:sp>
      <p:sp>
        <p:nvSpPr>
          <p:cNvPr id="3" name="Content Placeholder 2">
            <a:extLst>
              <a:ext uri="{FF2B5EF4-FFF2-40B4-BE49-F238E27FC236}">
                <a16:creationId xmlns:a16="http://schemas.microsoft.com/office/drawing/2014/main" id="{A4C3E942-7CAA-2CDB-80DB-023173280687}"/>
              </a:ext>
            </a:extLst>
          </p:cNvPr>
          <p:cNvSpPr>
            <a:spLocks noGrp="1"/>
          </p:cNvSpPr>
          <p:nvPr>
            <p:ph idx="1"/>
          </p:nvPr>
        </p:nvSpPr>
        <p:spPr/>
        <p:txBody>
          <a:bodyPr/>
          <a:lstStyle/>
          <a:p>
            <a:r>
              <a:rPr lang="en-US"/>
              <a:t>Assurance that the institution of higher education commits to take whatever action necessary to eliminate existing discrimination on the basis of sex or to eliminate the effects of past discrimination.​</a:t>
            </a:r>
          </a:p>
          <a:p>
            <a:endParaRPr lang="en-US"/>
          </a:p>
          <a:p>
            <a:endParaRPr lang="en-US"/>
          </a:p>
          <a:p>
            <a:endParaRPr lang="en-US"/>
          </a:p>
        </p:txBody>
      </p:sp>
    </p:spTree>
    <p:extLst>
      <p:ext uri="{BB962C8B-B14F-4D97-AF65-F5344CB8AC3E}">
        <p14:creationId xmlns:p14="http://schemas.microsoft.com/office/powerpoint/2010/main" val="2005117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328C-AEE9-24F0-93F9-B7ECB8F87500}"/>
              </a:ext>
            </a:extLst>
          </p:cNvPr>
          <p:cNvSpPr>
            <a:spLocks noGrp="1"/>
          </p:cNvSpPr>
          <p:nvPr>
            <p:ph type="title"/>
          </p:nvPr>
        </p:nvSpPr>
        <p:spPr/>
        <p:txBody>
          <a:bodyPr/>
          <a:lstStyle/>
          <a:p>
            <a:r>
              <a:rPr lang="en-US"/>
              <a:t>Title IX Coordinator</a:t>
            </a:r>
          </a:p>
        </p:txBody>
      </p:sp>
      <p:sp>
        <p:nvSpPr>
          <p:cNvPr id="3" name="Content Placeholder 2">
            <a:extLst>
              <a:ext uri="{FF2B5EF4-FFF2-40B4-BE49-F238E27FC236}">
                <a16:creationId xmlns:a16="http://schemas.microsoft.com/office/drawing/2014/main" id="{D9AA761D-7C5F-CDEB-9A78-6F39243A32FF}"/>
              </a:ext>
            </a:extLst>
          </p:cNvPr>
          <p:cNvSpPr>
            <a:spLocks noGrp="1"/>
          </p:cNvSpPr>
          <p:nvPr>
            <p:ph idx="1"/>
          </p:nvPr>
        </p:nvSpPr>
        <p:spPr>
          <a:xfrm>
            <a:off x="628650" y="1825625"/>
            <a:ext cx="7886700" cy="4667248"/>
          </a:xfrm>
        </p:spPr>
        <p:txBody>
          <a:bodyPr>
            <a:normAutofit/>
          </a:bodyPr>
          <a:lstStyle/>
          <a:p>
            <a:r>
              <a:rPr lang="en-US"/>
              <a:t>Designated employee, reports to senior leader</a:t>
            </a:r>
          </a:p>
          <a:p>
            <a:r>
              <a:rPr lang="en-US"/>
              <a:t>At least one person, at all time</a:t>
            </a:r>
          </a:p>
          <a:p>
            <a:pPr marL="457200" indent="-457200">
              <a:buFont typeface="Arial" panose="020B0604020202020204" pitchFamily="34" charset="0"/>
              <a:buChar char="•"/>
            </a:pPr>
            <a:r>
              <a:rPr lang="en-US"/>
              <a:t>“Title IX Coordinator” to coordinate the efforts to comply with and carry out the responsibilities under the law, including any investigation of any complaint alleging noncompliance or alleging any actions which would be prohibited</a:t>
            </a:r>
          </a:p>
        </p:txBody>
      </p:sp>
    </p:spTree>
    <p:extLst>
      <p:ext uri="{BB962C8B-B14F-4D97-AF65-F5344CB8AC3E}">
        <p14:creationId xmlns:p14="http://schemas.microsoft.com/office/powerpoint/2010/main" val="2733362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DCFDB-BFF7-5AF4-D59D-51E30CD04A99}"/>
              </a:ext>
            </a:extLst>
          </p:cNvPr>
          <p:cNvSpPr>
            <a:spLocks noGrp="1"/>
          </p:cNvSpPr>
          <p:nvPr>
            <p:ph type="title"/>
          </p:nvPr>
        </p:nvSpPr>
        <p:spPr/>
        <p:txBody>
          <a:bodyPr/>
          <a:lstStyle/>
          <a:p>
            <a:r>
              <a:rPr lang="en-US"/>
              <a:t>: Independent</a:t>
            </a:r>
          </a:p>
        </p:txBody>
      </p:sp>
      <p:sp>
        <p:nvSpPr>
          <p:cNvPr id="3" name="Content Placeholder 2">
            <a:extLst>
              <a:ext uri="{FF2B5EF4-FFF2-40B4-BE49-F238E27FC236}">
                <a16:creationId xmlns:a16="http://schemas.microsoft.com/office/drawing/2014/main" id="{48707892-80B9-7A38-B8B9-045D7DF13E04}"/>
              </a:ext>
            </a:extLst>
          </p:cNvPr>
          <p:cNvSpPr>
            <a:spLocks noGrp="1"/>
          </p:cNvSpPr>
          <p:nvPr>
            <p:ph idx="1"/>
          </p:nvPr>
        </p:nvSpPr>
        <p:spPr>
          <a:xfrm>
            <a:off x="628650" y="1825625"/>
            <a:ext cx="7886700" cy="4667248"/>
          </a:xfrm>
        </p:spPr>
        <p:txBody>
          <a:bodyPr>
            <a:normAutofit/>
          </a:bodyPr>
          <a:lstStyle/>
          <a:p>
            <a:r>
              <a:rPr lang="en-US"/>
              <a:t>Independent to avoid conflicts of interest</a:t>
            </a:r>
          </a:p>
          <a:p>
            <a:pPr marL="457200" indent="-457200">
              <a:buFont typeface="Wingdings" panose="05000000000000000000" pitchFamily="2" charset="2"/>
              <a:buChar char="q"/>
            </a:pPr>
            <a:r>
              <a:rPr lang="en-US"/>
              <a:t>Actual, perceived, or potential clash between one’s professional duties and personal interests</a:t>
            </a:r>
          </a:p>
          <a:p>
            <a:pPr marL="1143000" lvl="1" indent="-457200">
              <a:buFont typeface="Wingdings" panose="05000000000000000000" pitchFamily="2" charset="2"/>
              <a:buChar char="§"/>
            </a:pPr>
            <a:r>
              <a:rPr lang="en-US"/>
              <a:t>Family, friendships, social factors, YWCA board, etc.</a:t>
            </a:r>
          </a:p>
          <a:p>
            <a:pPr marL="457200" indent="-457200">
              <a:buFont typeface="Wingdings" panose="05000000000000000000" pitchFamily="2" charset="2"/>
              <a:buChar char="q"/>
            </a:pPr>
            <a:r>
              <a:rPr lang="en-US"/>
              <a:t>Actual, perceived, or potential friction among competing/ multiple professional duties and responsibilities</a:t>
            </a:r>
          </a:p>
          <a:p>
            <a:pPr marL="1143000" lvl="1" indent="-457200">
              <a:buFont typeface="Wingdings" panose="05000000000000000000" pitchFamily="2" charset="2"/>
              <a:buChar char="§"/>
            </a:pPr>
            <a:r>
              <a:rPr lang="en-US"/>
              <a:t>Advocacy for survivor’s group or respondent’s group, investigating vs. decision-making roles, director of athletics </a:t>
            </a:r>
          </a:p>
          <a:p>
            <a:pPr marL="457200" indent="-457200">
              <a:buFont typeface="Wingdings" panose="05000000000000000000" pitchFamily="2" charset="2"/>
              <a:buChar char="q"/>
            </a:pPr>
            <a:endParaRPr lang="en-US"/>
          </a:p>
        </p:txBody>
      </p:sp>
    </p:spTree>
    <p:extLst>
      <p:ext uri="{BB962C8B-B14F-4D97-AF65-F5344CB8AC3E}">
        <p14:creationId xmlns:p14="http://schemas.microsoft.com/office/powerpoint/2010/main" val="92539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ED534-6889-A5AD-8161-3091C6182308}"/>
              </a:ext>
            </a:extLst>
          </p:cNvPr>
          <p:cNvSpPr>
            <a:spLocks noGrp="1"/>
          </p:cNvSpPr>
          <p:nvPr>
            <p:ph type="title"/>
          </p:nvPr>
        </p:nvSpPr>
        <p:spPr/>
        <p:txBody>
          <a:bodyPr/>
          <a:lstStyle/>
          <a:p>
            <a:r>
              <a:rPr lang="en-US"/>
              <a:t>: Visible and with Authority</a:t>
            </a:r>
          </a:p>
        </p:txBody>
      </p:sp>
      <p:sp>
        <p:nvSpPr>
          <p:cNvPr id="3" name="Content Placeholder 2">
            <a:extLst>
              <a:ext uri="{FF2B5EF4-FFF2-40B4-BE49-F238E27FC236}">
                <a16:creationId xmlns:a16="http://schemas.microsoft.com/office/drawing/2014/main" id="{DFB80B93-3A80-9626-892D-A36E6A6FD40E}"/>
              </a:ext>
            </a:extLst>
          </p:cNvPr>
          <p:cNvSpPr>
            <a:spLocks noGrp="1"/>
          </p:cNvSpPr>
          <p:nvPr>
            <p:ph idx="1"/>
          </p:nvPr>
        </p:nvSpPr>
        <p:spPr/>
        <p:txBody>
          <a:bodyPr/>
          <a:lstStyle/>
          <a:p>
            <a:r>
              <a:rPr lang="en-US"/>
              <a:t>Must be visible</a:t>
            </a:r>
          </a:p>
          <a:p>
            <a:pPr marL="457200" indent="-457200">
              <a:buFont typeface="Arial" panose="020B0604020202020204" pitchFamily="34" charset="0"/>
              <a:buChar char="•"/>
            </a:pPr>
            <a:r>
              <a:rPr lang="en-US"/>
              <a:t>Contact information must be made available: name/title*, office address, email address, and telephone number</a:t>
            </a:r>
          </a:p>
          <a:p>
            <a:r>
              <a:rPr lang="en-US"/>
              <a:t>Protected from unlawful retaliation</a:t>
            </a:r>
          </a:p>
          <a:p>
            <a:r>
              <a:rPr lang="en-US"/>
              <a:t>Authority to coordinate, keep and review records, recognize patterns of discrimination or systemic problems in the institution</a:t>
            </a:r>
          </a:p>
          <a:p>
            <a:endParaRPr lang="en-US"/>
          </a:p>
        </p:txBody>
      </p:sp>
    </p:spTree>
    <p:extLst>
      <p:ext uri="{BB962C8B-B14F-4D97-AF65-F5344CB8AC3E}">
        <p14:creationId xmlns:p14="http://schemas.microsoft.com/office/powerpoint/2010/main" val="2116779561"/>
      </p:ext>
    </p:extLst>
  </p:cSld>
  <p:clrMapOvr>
    <a:masterClrMapping/>
  </p:clrMapOvr>
</p:sld>
</file>

<file path=ppt/theme/theme1.xml><?xml version="1.0" encoding="utf-8"?>
<a:theme xmlns:a="http://schemas.openxmlformats.org/drawingml/2006/main" name="1_Custom Design">
  <a:themeElements>
    <a:clrScheme name="Custom 10">
      <a:dk1>
        <a:srgbClr val="003C66"/>
      </a:dk1>
      <a:lt1>
        <a:srgbClr val="FFFFFF"/>
      </a:lt1>
      <a:dk2>
        <a:srgbClr val="003C66"/>
      </a:dk2>
      <a:lt2>
        <a:srgbClr val="FFFFFF"/>
      </a:lt2>
      <a:accent1>
        <a:srgbClr val="139445"/>
      </a:accent1>
      <a:accent2>
        <a:srgbClr val="DB7C1B"/>
      </a:accent2>
      <a:accent3>
        <a:srgbClr val="0095DA"/>
      </a:accent3>
      <a:accent4>
        <a:srgbClr val="73CEE4"/>
      </a:accent4>
      <a:accent5>
        <a:srgbClr val="62BB46"/>
      </a:accent5>
      <a:accent6>
        <a:srgbClr val="D3E27E"/>
      </a:accent6>
      <a:hlink>
        <a:srgbClr val="0095DA"/>
      </a:hlink>
      <a:folHlink>
        <a:srgbClr val="9D9FA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XC introduction" id="{AE9963D9-4BBC-4D3C-A036-7272C263D612}" vid="{B61DAE63-0FDF-4331-A21E-8074116034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FEE620F8-2D17-4DF9-99A5-C37EEA0DBF19}"/>
</file>

<file path=customXml/itemProps2.xml><?xml version="1.0" encoding="utf-8"?>
<ds:datastoreItem xmlns:ds="http://schemas.openxmlformats.org/officeDocument/2006/customXml" ds:itemID="{514320D3-C45F-4F6A-AB7B-47333C769CD7}"/>
</file>

<file path=customXml/itemProps3.xml><?xml version="1.0" encoding="utf-8"?>
<ds:datastoreItem xmlns:ds="http://schemas.openxmlformats.org/officeDocument/2006/customXml" ds:itemID="{43948DC8-3E6C-4A7F-8FE6-9C40D7B04D18}"/>
</file>

<file path=docProps/app.xml><?xml version="1.0" encoding="utf-8"?>
<Properties xmlns="http://schemas.openxmlformats.org/officeDocument/2006/extended-properties" xmlns:vt="http://schemas.openxmlformats.org/officeDocument/2006/docPropsVTypes">
  <Template>TIXC introduction_202306</Template>
  <TotalTime>652</TotalTime>
  <Words>3170</Words>
  <Application>Microsoft Office PowerPoint</Application>
  <PresentationFormat>On-screen Show (4:3)</PresentationFormat>
  <Paragraphs>415</Paragraphs>
  <Slides>53</Slides>
  <Notes>52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Calibri</vt:lpstr>
      <vt:lpstr>Merriweather Web</vt:lpstr>
      <vt:lpstr>Wingdings</vt:lpstr>
      <vt:lpstr>1_Custom Design</vt:lpstr>
      <vt:lpstr>Title IX Coordinator Training</vt:lpstr>
      <vt:lpstr>Equity and Inclusion</vt:lpstr>
      <vt:lpstr>TITLE IX</vt:lpstr>
      <vt:lpstr>Agenda</vt:lpstr>
      <vt:lpstr>Title IX Overview</vt:lpstr>
      <vt:lpstr>Federal Financial Aid</vt:lpstr>
      <vt:lpstr>Title IX Coordinator</vt:lpstr>
      <vt:lpstr>: Independent</vt:lpstr>
      <vt:lpstr>: Visible and with Authority</vt:lpstr>
      <vt:lpstr>: Trained</vt:lpstr>
      <vt:lpstr>: Knowledge: definition</vt:lpstr>
      <vt:lpstr>: Knowledge</vt:lpstr>
      <vt:lpstr>Dissemination of Policy</vt:lpstr>
      <vt:lpstr>Published Grievance Procedures</vt:lpstr>
      <vt:lpstr>: Report Repository</vt:lpstr>
      <vt:lpstr>: Campus Response</vt:lpstr>
      <vt:lpstr>Federal Compliance</vt:lpstr>
      <vt:lpstr>OCR Resolution Agreements</vt:lpstr>
      <vt:lpstr>OCR Agreements, continued</vt:lpstr>
      <vt:lpstr>Adjacent Federal and State Laws</vt:lpstr>
      <vt:lpstr>Jeanne Clery Act</vt:lpstr>
      <vt:lpstr>Violence Against Women Act</vt:lpstr>
      <vt:lpstr>VAWA, continued</vt:lpstr>
      <vt:lpstr>VAWA, 2022</vt:lpstr>
      <vt:lpstr>Sexual Assault Climate Survey</vt:lpstr>
      <vt:lpstr>Proposed Survey Tool</vt:lpstr>
      <vt:lpstr>Additional Requirements</vt:lpstr>
      <vt:lpstr>Sexual Harassment &amp; Violence Policy</vt:lpstr>
      <vt:lpstr>Student Parents &amp; Pregnant Students</vt:lpstr>
      <vt:lpstr>Areas of Compliance</vt:lpstr>
      <vt:lpstr>Admissions &amp; Recruitment</vt:lpstr>
      <vt:lpstr>Pregnant &amp; Parenting Students</vt:lpstr>
      <vt:lpstr>Non-stereotyping Information</vt:lpstr>
      <vt:lpstr>Pregnant and parenting students, continuing </vt:lpstr>
      <vt:lpstr>Pregnant and parenting students rights</vt:lpstr>
      <vt:lpstr>Pregnant students rights, continued</vt:lpstr>
      <vt:lpstr>Pregnant student requests</vt:lpstr>
      <vt:lpstr>Pregnant student requests, continued</vt:lpstr>
      <vt:lpstr>Pregnant students, additional rights</vt:lpstr>
      <vt:lpstr>Athletics</vt:lpstr>
      <vt:lpstr>Employment</vt:lpstr>
      <vt:lpstr>Training</vt:lpstr>
      <vt:lpstr>Title IX training outline</vt:lpstr>
      <vt:lpstr>Grievance Process</vt:lpstr>
      <vt:lpstr>Minnesota State</vt:lpstr>
      <vt:lpstr>Title IX Coordinator supervision</vt:lpstr>
      <vt:lpstr>Offering Informal Options</vt:lpstr>
      <vt:lpstr>Process limits</vt:lpstr>
      <vt:lpstr>Ensuring due process</vt:lpstr>
      <vt:lpstr>Campus Title IX Coordinating</vt:lpstr>
      <vt:lpstr>Steps for Coordinating</vt:lpstr>
      <vt:lpstr>Additional Resources</vt:lpstr>
      <vt:lpstr>Contact Information</vt:lpstr>
    </vt:vector>
  </TitlesOfParts>
  <Manager>Minnesota State</Manager>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9 coordinator training September 2023</dc:title>
  <dc:creator>Atteberry, Ashley J</dc:creator>
  <cp:keywords>Title 9 personnel</cp:keywords>
  <cp:lastModifiedBy>Atteberry, Ashley J</cp:lastModifiedBy>
  <cp:revision>5</cp:revision>
  <cp:lastPrinted>2023-09-27T20:33:59Z</cp:lastPrinted>
  <dcterms:created xsi:type="dcterms:W3CDTF">2023-08-29T18:48:17Z</dcterms:created>
  <dcterms:modified xsi:type="dcterms:W3CDTF">2026-02-27T15:43:47Z</dcterms:modified>
  <cp:category>SO training</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0x01010068EB6A229D98C4419983C92D224BD10E</vt:lpwstr>
  </property>
  <property fmtid="{D5CDD505-2E9C-101B-9397-08002B2CF9AE}" pid="4" name="Division">
    <vt:lpwstr>3;#Advancement|d7809cf3-7ceb-465e-92ea-59cbc20ee0a1</vt:lpwstr>
  </property>
  <property fmtid="{D5CDD505-2E9C-101B-9397-08002B2CF9AE}" pid="5" name="Unit">
    <vt:lpwstr>6;#Communications|9c0f9c96-c80b-487b-ba5f-a0d3f6db2610</vt:lpwstr>
  </property>
  <property fmtid="{D5CDD505-2E9C-101B-9397-08002B2CF9AE}" pid="6" name="MediaServiceImageTags">
    <vt:lpwstr/>
  </property>
  <property fmtid="{D5CDD505-2E9C-101B-9397-08002B2CF9AE}" pid="7" name="Order">
    <vt:r8>5718600</vt:r8>
  </property>
  <property fmtid="{D5CDD505-2E9C-101B-9397-08002B2CF9AE}" pid="8" name="xd_Signature">
    <vt:bool>false</vt:bool>
  </property>
  <property fmtid="{D5CDD505-2E9C-101B-9397-08002B2CF9AE}" pid="9" name="xd_ProgID">
    <vt:lpwstr/>
  </property>
  <property fmtid="{D5CDD505-2E9C-101B-9397-08002B2CF9AE}" pid="10" name="_SourceUrl">
    <vt:lpwstr/>
  </property>
  <property fmtid="{D5CDD505-2E9C-101B-9397-08002B2CF9AE}" pid="11" name="_SharedFileIndex">
    <vt:lpwstr/>
  </property>
  <property fmtid="{D5CDD505-2E9C-101B-9397-08002B2CF9AE}" pid="12" name="ComplianceAssetId">
    <vt:lpwstr/>
  </property>
  <property fmtid="{D5CDD505-2E9C-101B-9397-08002B2CF9AE}" pid="13" name="TemplateUrl">
    <vt:lpwstr/>
  </property>
  <property fmtid="{D5CDD505-2E9C-101B-9397-08002B2CF9AE}" pid="14" name="_ExtendedDescription">
    <vt:lpwstr/>
  </property>
  <property fmtid="{D5CDD505-2E9C-101B-9397-08002B2CF9AE}" pid="15" name="TriggerFlowInfo">
    <vt:lpwstr/>
  </property>
</Properties>
</file>