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2" r:id="rId4"/>
  </p:sldMasterIdLst>
  <p:notesMasterIdLst>
    <p:notesMasterId r:id="rId143"/>
  </p:notesMasterIdLst>
  <p:handoutMasterIdLst>
    <p:handoutMasterId r:id="rId144"/>
  </p:handoutMasterIdLst>
  <p:sldIdLst>
    <p:sldId id="277" r:id="rId5"/>
    <p:sldId id="262" r:id="rId6"/>
    <p:sldId id="2141411277" r:id="rId7"/>
    <p:sldId id="469" r:id="rId8"/>
    <p:sldId id="257" r:id="rId9"/>
    <p:sldId id="2141411283" r:id="rId10"/>
    <p:sldId id="2141411372" r:id="rId11"/>
    <p:sldId id="2141411374" r:id="rId12"/>
    <p:sldId id="760" r:id="rId13"/>
    <p:sldId id="2141411403" r:id="rId14"/>
    <p:sldId id="295" r:id="rId15"/>
    <p:sldId id="2141411435" r:id="rId16"/>
    <p:sldId id="301" r:id="rId17"/>
    <p:sldId id="752" r:id="rId18"/>
    <p:sldId id="302" r:id="rId19"/>
    <p:sldId id="484" r:id="rId20"/>
    <p:sldId id="754" r:id="rId21"/>
    <p:sldId id="303" r:id="rId22"/>
    <p:sldId id="758" r:id="rId23"/>
    <p:sldId id="485" r:id="rId24"/>
    <p:sldId id="2141411381" r:id="rId25"/>
    <p:sldId id="2141411383" r:id="rId26"/>
    <p:sldId id="2141411382" r:id="rId27"/>
    <p:sldId id="296" r:id="rId28"/>
    <p:sldId id="299" r:id="rId29"/>
    <p:sldId id="664" r:id="rId30"/>
    <p:sldId id="2141411285" r:id="rId31"/>
    <p:sldId id="665" r:id="rId32"/>
    <p:sldId id="588" r:id="rId33"/>
    <p:sldId id="2141411370" r:id="rId34"/>
    <p:sldId id="589" r:id="rId35"/>
    <p:sldId id="2141411401" r:id="rId36"/>
    <p:sldId id="2141411352" r:id="rId37"/>
    <p:sldId id="363" r:id="rId38"/>
    <p:sldId id="668" r:id="rId39"/>
    <p:sldId id="2141411369" r:id="rId40"/>
    <p:sldId id="779" r:id="rId41"/>
    <p:sldId id="2141411365" r:id="rId42"/>
    <p:sldId id="2141411366" r:id="rId43"/>
    <p:sldId id="703" r:id="rId44"/>
    <p:sldId id="705" r:id="rId45"/>
    <p:sldId id="2141411364" r:id="rId46"/>
    <p:sldId id="706" r:id="rId47"/>
    <p:sldId id="707" r:id="rId48"/>
    <p:sldId id="750" r:id="rId49"/>
    <p:sldId id="742" r:id="rId50"/>
    <p:sldId id="2141411268" r:id="rId51"/>
    <p:sldId id="407" r:id="rId52"/>
    <p:sldId id="381" r:id="rId53"/>
    <p:sldId id="382" r:id="rId54"/>
    <p:sldId id="336" r:id="rId55"/>
    <p:sldId id="314" r:id="rId56"/>
    <p:sldId id="2141411434" r:id="rId57"/>
    <p:sldId id="344" r:id="rId58"/>
    <p:sldId id="467" r:id="rId59"/>
    <p:sldId id="285" r:id="rId60"/>
    <p:sldId id="394" r:id="rId61"/>
    <p:sldId id="2141411373" r:id="rId62"/>
    <p:sldId id="390" r:id="rId63"/>
    <p:sldId id="389" r:id="rId64"/>
    <p:sldId id="2141411441" r:id="rId65"/>
    <p:sldId id="2141411394" r:id="rId66"/>
    <p:sldId id="2141411395" r:id="rId67"/>
    <p:sldId id="2141411396" r:id="rId68"/>
    <p:sldId id="2141411443" r:id="rId69"/>
    <p:sldId id="2141411280" r:id="rId70"/>
    <p:sldId id="395" r:id="rId71"/>
    <p:sldId id="2141411271" r:id="rId72"/>
    <p:sldId id="2141411322" r:id="rId73"/>
    <p:sldId id="2141411272" r:id="rId74"/>
    <p:sldId id="2141411398" r:id="rId75"/>
    <p:sldId id="2141411438" r:id="rId76"/>
    <p:sldId id="305" r:id="rId77"/>
    <p:sldId id="2141411439" r:id="rId78"/>
    <p:sldId id="658" r:id="rId79"/>
    <p:sldId id="270" r:id="rId80"/>
    <p:sldId id="315" r:id="rId81"/>
    <p:sldId id="2141411324" r:id="rId82"/>
    <p:sldId id="2141411342" r:id="rId83"/>
    <p:sldId id="2141411440" r:id="rId84"/>
    <p:sldId id="300" r:id="rId85"/>
    <p:sldId id="318" r:id="rId86"/>
    <p:sldId id="2141411317" r:id="rId87"/>
    <p:sldId id="388" r:id="rId88"/>
    <p:sldId id="790" r:id="rId89"/>
    <p:sldId id="793" r:id="rId90"/>
    <p:sldId id="2141411448" r:id="rId91"/>
    <p:sldId id="396" r:id="rId92"/>
    <p:sldId id="353" r:id="rId93"/>
    <p:sldId id="393" r:id="rId94"/>
    <p:sldId id="354" r:id="rId95"/>
    <p:sldId id="727" r:id="rId96"/>
    <p:sldId id="728" r:id="rId97"/>
    <p:sldId id="729" r:id="rId98"/>
    <p:sldId id="482" r:id="rId99"/>
    <p:sldId id="730" r:id="rId100"/>
    <p:sldId id="731" r:id="rId101"/>
    <p:sldId id="732" r:id="rId102"/>
    <p:sldId id="733" r:id="rId103"/>
    <p:sldId id="371" r:id="rId104"/>
    <p:sldId id="372" r:id="rId105"/>
    <p:sldId id="373" r:id="rId106"/>
    <p:sldId id="374" r:id="rId107"/>
    <p:sldId id="734" r:id="rId108"/>
    <p:sldId id="2141411449" r:id="rId109"/>
    <p:sldId id="321" r:id="rId110"/>
    <p:sldId id="334" r:id="rId111"/>
    <p:sldId id="335" r:id="rId112"/>
    <p:sldId id="2141411450" r:id="rId113"/>
    <p:sldId id="338" r:id="rId114"/>
    <p:sldId id="345" r:id="rId115"/>
    <p:sldId id="2141411451" r:id="rId116"/>
    <p:sldId id="346" r:id="rId117"/>
    <p:sldId id="342" r:id="rId118"/>
    <p:sldId id="347" r:id="rId119"/>
    <p:sldId id="348" r:id="rId120"/>
    <p:sldId id="341" r:id="rId121"/>
    <p:sldId id="340" r:id="rId122"/>
    <p:sldId id="339" r:id="rId123"/>
    <p:sldId id="349" r:id="rId124"/>
    <p:sldId id="358" r:id="rId125"/>
    <p:sldId id="357" r:id="rId126"/>
    <p:sldId id="356" r:id="rId127"/>
    <p:sldId id="2141411452" r:id="rId128"/>
    <p:sldId id="2141411453" r:id="rId129"/>
    <p:sldId id="352" r:id="rId130"/>
    <p:sldId id="351" r:id="rId131"/>
    <p:sldId id="350" r:id="rId132"/>
    <p:sldId id="2141411454" r:id="rId133"/>
    <p:sldId id="2141411455" r:id="rId134"/>
    <p:sldId id="2141411456" r:id="rId135"/>
    <p:sldId id="2141411457" r:id="rId136"/>
    <p:sldId id="2141411458" r:id="rId137"/>
    <p:sldId id="2141411459" r:id="rId138"/>
    <p:sldId id="343" r:id="rId139"/>
    <p:sldId id="2141411460" r:id="rId140"/>
    <p:sldId id="2141411461" r:id="rId141"/>
    <p:sldId id="273" r:id="rId1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BCE1F5-B0A2-46F3-AB1C-0E9BC7D0F643}" v="7" dt="2026-08-27T20:59:05.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9145" autoAdjust="0"/>
  </p:normalViewPr>
  <p:slideViewPr>
    <p:cSldViewPr snapToGrid="0">
      <p:cViewPr varScale="1">
        <p:scale>
          <a:sx n="54" d="100"/>
          <a:sy n="54" d="100"/>
        </p:scale>
        <p:origin x="2754" y="72"/>
      </p:cViewPr>
      <p:guideLst/>
    </p:cSldViewPr>
  </p:slideViewPr>
  <p:notesTextViewPr>
    <p:cViewPr>
      <p:scale>
        <a:sx n="1" d="1"/>
        <a:sy n="1" d="1"/>
      </p:scale>
      <p:origin x="0" y="0"/>
    </p:cViewPr>
  </p:notesTextViewPr>
  <p:sorterViewPr>
    <p:cViewPr>
      <p:scale>
        <a:sx n="100" d="100"/>
        <a:sy n="100" d="100"/>
      </p:scale>
      <p:origin x="0" y="-4131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microsoft.com/office/2015/10/relationships/revisionInfo" Target="revisionInfo.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handoutMaster" Target="handoutMasters/handoutMaster1.xml"/><Relationship Id="rId90" Type="http://schemas.openxmlformats.org/officeDocument/2006/relationships/slide" Target="slides/slide8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8/28/2026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417710001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125</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126</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127</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128</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134</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14</a:t>
            </a:fld>
            <a:endParaRPr lang="en-US"/>
          </a:p>
        </p:txBody>
      </p:sp>
    </p:spTree>
    <p:extLst>
      <p:ext uri="{BB962C8B-B14F-4D97-AF65-F5344CB8AC3E}">
        <p14:creationId xmlns:p14="http://schemas.microsoft.com/office/powerpoint/2010/main" val="3996164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17</a:t>
            </a:fld>
            <a:endParaRPr lang="en-US"/>
          </a:p>
        </p:txBody>
      </p:sp>
    </p:spTree>
    <p:extLst>
      <p:ext uri="{BB962C8B-B14F-4D97-AF65-F5344CB8AC3E}">
        <p14:creationId xmlns:p14="http://schemas.microsoft.com/office/powerpoint/2010/main" val="336607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19</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2</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3278489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22</a:t>
            </a:fld>
            <a:endParaRPr lang="en-US"/>
          </a:p>
        </p:txBody>
      </p:sp>
    </p:spTree>
    <p:extLst>
      <p:ext uri="{BB962C8B-B14F-4D97-AF65-F5344CB8AC3E}">
        <p14:creationId xmlns:p14="http://schemas.microsoft.com/office/powerpoint/2010/main" val="1519217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23</a:t>
            </a:fld>
            <a:endParaRPr lang="en-US"/>
          </a:p>
        </p:txBody>
      </p:sp>
    </p:spTree>
    <p:extLst>
      <p:ext uri="{BB962C8B-B14F-4D97-AF65-F5344CB8AC3E}">
        <p14:creationId xmlns:p14="http://schemas.microsoft.com/office/powerpoint/2010/main" val="2433867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a:p>
        </p:txBody>
      </p:sp>
    </p:spTree>
    <p:extLst>
      <p:ext uri="{BB962C8B-B14F-4D97-AF65-F5344CB8AC3E}">
        <p14:creationId xmlns:p14="http://schemas.microsoft.com/office/powerpoint/2010/main" val="3118049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C3607-B8BC-7638-5810-D465CA560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BA77C-0B4B-EAFF-91A4-29E2ADBE2A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CE99E-5071-7899-340C-88027B3887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E92948-B089-0053-B15F-74B09258A8DC}"/>
              </a:ext>
            </a:extLst>
          </p:cNvPr>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29450796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33</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1617413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36</a:t>
            </a:fld>
            <a:endParaRPr lang="en-US"/>
          </a:p>
        </p:txBody>
      </p:sp>
    </p:spTree>
    <p:extLst>
      <p:ext uri="{BB962C8B-B14F-4D97-AF65-F5344CB8AC3E}">
        <p14:creationId xmlns:p14="http://schemas.microsoft.com/office/powerpoint/2010/main" val="1352272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37</a:t>
            </a:fld>
            <a:endParaRPr lang="en-US"/>
          </a:p>
        </p:txBody>
      </p:sp>
    </p:spTree>
    <p:extLst>
      <p:ext uri="{BB962C8B-B14F-4D97-AF65-F5344CB8AC3E}">
        <p14:creationId xmlns:p14="http://schemas.microsoft.com/office/powerpoint/2010/main" val="42623425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51047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96621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33596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374-9BC3-84AC-D51A-7C321970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68B3F-1485-A7FA-F23F-9197875A9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09CD-DD19-AD28-DAAE-85612FDF5F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772BDE-810E-ED7D-C9DF-B0ECF5475AB8}"/>
              </a:ext>
            </a:extLst>
          </p:cNvPr>
          <p:cNvSpPr>
            <a:spLocks noGrp="1"/>
          </p:cNvSpPr>
          <p:nvPr>
            <p:ph type="sldNum" sz="quarter" idx="5"/>
          </p:nvPr>
        </p:nvSpPr>
        <p:spPr/>
        <p:txBody>
          <a:bodyPr/>
          <a:lstStyle/>
          <a:p>
            <a:fld id="{41FF0FD1-643B-450F-A8BB-15B50EF63312}" type="slidenum">
              <a:rPr lang="en-US" smtClean="0"/>
              <a:t>47</a:t>
            </a:fld>
            <a:endParaRPr lang="en-US"/>
          </a:p>
        </p:txBody>
      </p:sp>
    </p:spTree>
    <p:extLst>
      <p:ext uri="{BB962C8B-B14F-4D97-AF65-F5344CB8AC3E}">
        <p14:creationId xmlns:p14="http://schemas.microsoft.com/office/powerpoint/2010/main" val="31060347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48</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52</a:t>
            </a:fld>
            <a:endParaRPr lang="en-US"/>
          </a:p>
        </p:txBody>
      </p:sp>
    </p:spTree>
    <p:extLst>
      <p:ext uri="{BB962C8B-B14F-4D97-AF65-F5344CB8AC3E}">
        <p14:creationId xmlns:p14="http://schemas.microsoft.com/office/powerpoint/2010/main" val="3802492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4D33-4CE5-BCC5-831D-CBDBC035CB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01C4D-4EF7-936C-1540-7FED7B5BD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CB95F4-43AA-D305-93AC-726DE2A76A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47946B-2DAD-24D6-733E-AF9F478E14C1}"/>
              </a:ext>
            </a:extLst>
          </p:cNvPr>
          <p:cNvSpPr>
            <a:spLocks noGrp="1"/>
          </p:cNvSpPr>
          <p:nvPr>
            <p:ph type="sldNum" sz="quarter" idx="5"/>
          </p:nvPr>
        </p:nvSpPr>
        <p:spPr/>
        <p:txBody>
          <a:bodyPr/>
          <a:lstStyle/>
          <a:p>
            <a:fld id="{80B41DB6-8650-4E12-A430-5ACA871920E5}" type="slidenum">
              <a:rPr lang="en-US" smtClean="0"/>
              <a:t>53</a:t>
            </a:fld>
            <a:endParaRPr lang="en-US"/>
          </a:p>
        </p:txBody>
      </p:sp>
    </p:spTree>
    <p:extLst>
      <p:ext uri="{BB962C8B-B14F-4D97-AF65-F5344CB8AC3E}">
        <p14:creationId xmlns:p14="http://schemas.microsoft.com/office/powerpoint/2010/main" val="1433752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56</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58</a:t>
            </a:fld>
            <a:endParaRPr lang="en-US"/>
          </a:p>
        </p:txBody>
      </p:sp>
    </p:spTree>
    <p:extLst>
      <p:ext uri="{BB962C8B-B14F-4D97-AF65-F5344CB8AC3E}">
        <p14:creationId xmlns:p14="http://schemas.microsoft.com/office/powerpoint/2010/main" val="26884500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61</a:t>
            </a:fld>
            <a:endParaRPr lang="en-US"/>
          </a:p>
        </p:txBody>
      </p:sp>
    </p:spTree>
    <p:extLst>
      <p:ext uri="{BB962C8B-B14F-4D97-AF65-F5344CB8AC3E}">
        <p14:creationId xmlns:p14="http://schemas.microsoft.com/office/powerpoint/2010/main" val="36140607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62</a:t>
            </a:fld>
            <a:endParaRPr lang="en-US"/>
          </a:p>
        </p:txBody>
      </p:sp>
    </p:spTree>
    <p:extLst>
      <p:ext uri="{BB962C8B-B14F-4D97-AF65-F5344CB8AC3E}">
        <p14:creationId xmlns:p14="http://schemas.microsoft.com/office/powerpoint/2010/main" val="384888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6</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63</a:t>
            </a:fld>
            <a:endParaRPr lang="en-US"/>
          </a:p>
        </p:txBody>
      </p:sp>
    </p:spTree>
    <p:extLst>
      <p:ext uri="{BB962C8B-B14F-4D97-AF65-F5344CB8AC3E}">
        <p14:creationId xmlns:p14="http://schemas.microsoft.com/office/powerpoint/2010/main" val="1418742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64</a:t>
            </a:fld>
            <a:endParaRPr lang="en-US"/>
          </a:p>
        </p:txBody>
      </p:sp>
    </p:spTree>
    <p:extLst>
      <p:ext uri="{BB962C8B-B14F-4D97-AF65-F5344CB8AC3E}">
        <p14:creationId xmlns:p14="http://schemas.microsoft.com/office/powerpoint/2010/main" val="36230405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E5564-0FF9-E69E-DCC8-0FD0C6FBB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4A2FA-FE71-6A07-9A51-6B66C0D1CE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D3C4D-4854-C7B5-5B00-8B9B63A770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DD67B8-0A36-D84E-39DE-F921FE256173}"/>
              </a:ext>
            </a:extLst>
          </p:cNvPr>
          <p:cNvSpPr>
            <a:spLocks noGrp="1"/>
          </p:cNvSpPr>
          <p:nvPr>
            <p:ph type="sldNum" sz="quarter" idx="5"/>
          </p:nvPr>
        </p:nvSpPr>
        <p:spPr/>
        <p:txBody>
          <a:bodyPr/>
          <a:lstStyle/>
          <a:p>
            <a:fld id="{80B41DB6-8650-4E12-A430-5ACA871920E5}" type="slidenum">
              <a:rPr lang="en-US" smtClean="0"/>
              <a:t>65</a:t>
            </a:fld>
            <a:endParaRPr lang="en-US"/>
          </a:p>
        </p:txBody>
      </p:sp>
    </p:spTree>
    <p:extLst>
      <p:ext uri="{BB962C8B-B14F-4D97-AF65-F5344CB8AC3E}">
        <p14:creationId xmlns:p14="http://schemas.microsoft.com/office/powerpoint/2010/main" val="23588983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66</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68</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69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70</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9FCA9-F8F7-A060-12E7-17B470EFA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ADF05-DC07-AB9A-E1EB-87F3ED0AB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D95889-DAC3-2192-CFA8-BC38C2C205F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97722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17593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76</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24436897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11944765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83</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84</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86</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A883C-48D1-255B-6832-A80A49D07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B7712-06CA-BFFD-E9A5-178C98BB0B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A4A3C-7B2B-56C2-2C37-A55287A074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F590B-20E4-6E49-F695-C479656AA227}"/>
              </a:ext>
            </a:extLst>
          </p:cNvPr>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26112391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87</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106</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107</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108</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109</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110</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111</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112</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113</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114</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115</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116</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117</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118</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119</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120</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121</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122</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123</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124</a:t>
            </a:fld>
            <a:endParaRPr lang="en-US" dirty="0"/>
          </a:p>
        </p:txBody>
      </p:sp>
    </p:spTree>
    <p:extLst>
      <p:ext uri="{BB962C8B-B14F-4D97-AF65-F5344CB8AC3E}">
        <p14:creationId xmlns:p14="http://schemas.microsoft.com/office/powerpoint/2010/main" val="1533611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7" r:id="rId29"/>
    <p:sldLayoutId id="2147483758" r:id="rId30"/>
    <p:sldLayoutId id="2147483759" r:id="rId31"/>
    <p:sldLayoutId id="2147483760" r:id="rId32"/>
    <p:sldLayoutId id="2147483761" r:id="rId33"/>
    <p:sldLayoutId id="2147483762" r:id="rId34"/>
    <p:sldLayoutId id="2147483765" r:id="rId35"/>
    <p:sldLayoutId id="2147483766" r:id="rId36"/>
    <p:sldLayoutId id="2147483767" r:id="rId37"/>
    <p:sldLayoutId id="2147483768" r:id="rId38"/>
    <p:sldLayoutId id="2147483769" r:id="rId39"/>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August 4-5,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16856-F84A-A3EB-AD43-9DDA7B84D475}"/>
              </a:ext>
            </a:extLst>
          </p:cNvPr>
          <p:cNvSpPr>
            <a:spLocks noGrp="1"/>
          </p:cNvSpPr>
          <p:nvPr>
            <p:ph type="title"/>
          </p:nvPr>
        </p:nvSpPr>
        <p:spPr/>
        <p:txBody>
          <a:bodyPr/>
          <a:lstStyle/>
          <a:p>
            <a:r>
              <a:rPr lang="en-US" dirty="0"/>
              <a:t>Equal Access and Opportunity</a:t>
            </a:r>
          </a:p>
        </p:txBody>
      </p:sp>
      <p:sp>
        <p:nvSpPr>
          <p:cNvPr id="3" name="Content Placeholder 2">
            <a:extLst>
              <a:ext uri="{FF2B5EF4-FFF2-40B4-BE49-F238E27FC236}">
                <a16:creationId xmlns:a16="http://schemas.microsoft.com/office/drawing/2014/main" id="{A3BB04BD-47C6-B8D6-3A36-DC951009A7C6}"/>
              </a:ext>
            </a:extLst>
          </p:cNvPr>
          <p:cNvSpPr>
            <a:spLocks noGrp="1"/>
          </p:cNvSpPr>
          <p:nvPr>
            <p:ph idx="1"/>
          </p:nvPr>
        </p:nvSpPr>
        <p:spPr/>
        <p:txBody>
          <a:bodyPr>
            <a:normAutofit lnSpcReduction="10000"/>
          </a:bodyPr>
          <a:lstStyle/>
          <a:p>
            <a:r>
              <a:rPr lang="en-US" dirty="0"/>
              <a:t>Excluded from participation in</a:t>
            </a:r>
          </a:p>
          <a:p>
            <a:r>
              <a:rPr lang="en-US" dirty="0"/>
              <a:t>Denied the benefits of</a:t>
            </a:r>
          </a:p>
          <a:p>
            <a:r>
              <a:rPr lang="en-US" dirty="0"/>
              <a:t>Education program or activity</a:t>
            </a:r>
          </a:p>
          <a:p>
            <a:pPr lvl="1"/>
            <a:r>
              <a:rPr lang="en-US" dirty="0"/>
              <a:t>Services, activities, or privileges provided by the college/university examples: </a:t>
            </a:r>
            <a:r>
              <a:rPr lang="en-US" sz="2200" dirty="0"/>
              <a:t>work assignments, office assignments, meeting schedules, courses, housing, etc.</a:t>
            </a:r>
          </a:p>
          <a:p>
            <a:r>
              <a:rPr lang="en-US" sz="2600" dirty="0"/>
              <a:t>Accommodations or failure to accommodate</a:t>
            </a:r>
          </a:p>
          <a:p>
            <a:r>
              <a:rPr lang="en-US" sz="2600" dirty="0"/>
              <a:t>Negative effect</a:t>
            </a:r>
          </a:p>
          <a:p>
            <a:pPr lvl="1"/>
            <a:r>
              <a:rPr lang="en-US" sz="2200" dirty="0"/>
              <a:t>Complainant</a:t>
            </a:r>
          </a:p>
          <a:p>
            <a:pPr lvl="1"/>
            <a:r>
              <a:rPr lang="en-US" sz="2200" dirty="0"/>
              <a:t>Workplace</a:t>
            </a:r>
          </a:p>
          <a:p>
            <a:pPr lvl="1"/>
            <a:r>
              <a:rPr lang="en-US" sz="2200" dirty="0"/>
              <a:t>Education environment</a:t>
            </a:r>
          </a:p>
          <a:p>
            <a:endParaRPr lang="en-US" dirty="0"/>
          </a:p>
          <a:p>
            <a:endParaRPr lang="en-US" dirty="0"/>
          </a:p>
        </p:txBody>
      </p:sp>
    </p:spTree>
    <p:extLst>
      <p:ext uri="{BB962C8B-B14F-4D97-AF65-F5344CB8AC3E}">
        <p14:creationId xmlns:p14="http://schemas.microsoft.com/office/powerpoint/2010/main" val="26816307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August 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33386022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Report,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Meeting Complainant, Respondent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E1D20-68CD-FDAC-1824-3F375089A2BA}"/>
              </a:ext>
            </a:extLst>
          </p:cNvPr>
          <p:cNvSpPr>
            <a:spLocks noGrp="1"/>
          </p:cNvSpPr>
          <p:nvPr>
            <p:ph type="title"/>
          </p:nvPr>
        </p:nvSpPr>
        <p:spPr/>
        <p:txBody>
          <a:bodyPr/>
          <a:lstStyle/>
          <a:p>
            <a:r>
              <a:rPr lang="en-US" dirty="0"/>
              <a:t>Prohibited Conduct</a:t>
            </a:r>
          </a:p>
        </p:txBody>
      </p:sp>
      <p:sp>
        <p:nvSpPr>
          <p:cNvPr id="3" name="Text Placeholder 2">
            <a:extLst>
              <a:ext uri="{FF2B5EF4-FFF2-40B4-BE49-F238E27FC236}">
                <a16:creationId xmlns:a16="http://schemas.microsoft.com/office/drawing/2014/main" id="{1EB01573-FC37-CC80-45D1-5080F2E4CD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34296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3</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p:txBody>
          <a:bodyPr>
            <a:normAutofit/>
          </a:bodyPr>
          <a:lstStyle/>
          <a:p>
            <a:pPr algn="ctr"/>
            <a:r>
              <a:rPr lang="en-US" sz="2400" dirty="0">
                <a:solidFill>
                  <a:srgbClr val="002060"/>
                </a:solidFill>
              </a:rPr>
              <a:t>Procedure 1B.1.1 Part 7 Subpart C</a:t>
            </a:r>
          </a:p>
          <a:p>
            <a:pPr marL="0" indent="0" algn="ctr">
              <a:buNone/>
            </a:pPr>
            <a:r>
              <a:rPr lang="en-US" sz="2400" u="sng" dirty="0">
                <a:solidFill>
                  <a:srgbClr val="002060"/>
                </a:solidFill>
              </a:rPr>
              <a:t>and/or</a:t>
            </a:r>
          </a:p>
          <a:p>
            <a:pPr algn="ctr"/>
            <a:r>
              <a:rPr lang="en-US" sz="2400" dirty="0">
                <a:solidFill>
                  <a:srgbClr val="002060"/>
                </a:solidFill>
              </a:rPr>
              <a:t>Collective Bargaining Agreement</a:t>
            </a:r>
          </a:p>
          <a:p>
            <a:pPr marL="0" indent="0" algn="ctr">
              <a:buNone/>
            </a:pPr>
            <a:r>
              <a:rPr lang="en-US" sz="2400" u="sng" dirty="0">
                <a:solidFill>
                  <a:srgbClr val="002060"/>
                </a:solidFill>
              </a:rPr>
              <a:t>and/or</a:t>
            </a: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552" y="5141787"/>
            <a:ext cx="7795715" cy="294202"/>
          </a:xfrm>
        </p:spPr>
        <p:txBody>
          <a:bodyPr vert="horz" lIns="91440" tIns="45720" rIns="91440" bIns="45720" rtlCol="0" anchor="t">
            <a:noAutofit/>
          </a:bodyPr>
          <a:lstStyle/>
          <a:p>
            <a:r>
              <a:rPr lang="en-US" dirty="0">
                <a:ea typeface="Calibri"/>
                <a:cs typeface="Calibri"/>
              </a:rPr>
              <a:t>August 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2785952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  </a:t>
            </a:r>
          </a:p>
        </p:txBody>
      </p:sp>
    </p:spTree>
    <p:extLst>
      <p:ext uri="{BB962C8B-B14F-4D97-AF65-F5344CB8AC3E}">
        <p14:creationId xmlns:p14="http://schemas.microsoft.com/office/powerpoint/2010/main" val="63283706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p>
          <a:p>
            <a:pPr lvl="1"/>
            <a:r>
              <a:rPr lang="en-US" sz="2800" dirty="0">
                <a:solidFill>
                  <a:srgbClr val="003C66"/>
                </a:solidFill>
                <a:latin typeface="Calibri" panose="020F0502020204030204"/>
                <a:ea typeface="Calibri"/>
                <a:cs typeface="Calibri"/>
              </a:rPr>
              <a:t>Sexual harassment complaint with student respondent may differ</a:t>
            </a:r>
            <a:endParaRPr lang="en-US" dirty="0"/>
          </a:p>
          <a:p>
            <a:pPr lvl="1"/>
            <a:endParaRPr lang="en-US" dirty="0"/>
          </a:p>
          <a:p>
            <a:pPr marL="457200" lvl="1" indent="0">
              <a:buNone/>
            </a:pPr>
            <a:endParaRPr lang="en-US" dirty="0"/>
          </a:p>
        </p:txBody>
      </p:sp>
    </p:spTree>
    <p:extLst>
      <p:ext uri="{BB962C8B-B14F-4D97-AF65-F5344CB8AC3E}">
        <p14:creationId xmlns:p14="http://schemas.microsoft.com/office/powerpoint/2010/main" val="30486757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dirty="0"/>
              <a:t>Analytical Order.</a:t>
            </a:r>
          </a:p>
          <a:p>
            <a:pPr marL="914400" lvl="1" indent="-457200">
              <a:buAutoNum type="arabicPeriod"/>
            </a:pPr>
            <a:r>
              <a:rPr lang="en-US" dirty="0"/>
              <a:t>Policy Violation.</a:t>
            </a:r>
          </a:p>
          <a:p>
            <a:pPr marL="914400" lvl="1" indent="-457200">
              <a:buAutoNum type="arabicPeriod"/>
            </a:pPr>
            <a:r>
              <a:rPr lang="en-US" dirty="0"/>
              <a:t>If yes to 1, then sanction.</a:t>
            </a:r>
          </a:p>
          <a:p>
            <a:r>
              <a:rPr lang="en-US" dirty="0"/>
              <a:t>Look for corroborating information.</a:t>
            </a:r>
          </a:p>
          <a:p>
            <a:pPr marL="457200"/>
            <a:r>
              <a:rPr lang="en-US" dirty="0"/>
              <a:t>Articulate a succinct statement of the facts supporting the decision and the rationale for the sanction. </a:t>
            </a:r>
          </a:p>
          <a:p>
            <a:pPr marL="457200"/>
            <a:r>
              <a:rPr lang="en-US" dirty="0"/>
              <a:t>No longer REQUIRED to confer with OGC, but OGC always available to discuss and review decisions</a:t>
            </a:r>
          </a:p>
        </p:txBody>
      </p:sp>
    </p:spTree>
    <p:extLst>
      <p:ext uri="{BB962C8B-B14F-4D97-AF65-F5344CB8AC3E}">
        <p14:creationId xmlns:p14="http://schemas.microsoft.com/office/powerpoint/2010/main" val="46626890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092082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40062434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limit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10994034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p>
          <a:p>
            <a:pPr lvl="1"/>
            <a:r>
              <a:rPr lang="en-US" dirty="0">
                <a:cs typeface="Calibri"/>
              </a:rPr>
              <a:t>Also applies to sexual harassment complaints when a STUDENT is the RESPONDENT and EITHER the complainant or the respondent requests a formal hearing</a:t>
            </a:r>
          </a:p>
          <a:p>
            <a:r>
              <a:rPr lang="en-US" dirty="0"/>
              <a:t>Modified Investigator/Decision-Maker Model.  </a:t>
            </a:r>
            <a:endParaRPr lang="en-US" dirty="0">
              <a:cs typeface="Calibri"/>
            </a:endParaRPr>
          </a:p>
          <a:p>
            <a:pPr lvl="1"/>
            <a:r>
              <a:rPr lang="en-US" dirty="0"/>
              <a:t>Investigator.</a:t>
            </a:r>
            <a:endParaRPr lang="en-US" dirty="0">
              <a:cs typeface="Calibri"/>
            </a:endParaRPr>
          </a:p>
          <a:p>
            <a:pPr lvl="1"/>
            <a:r>
              <a:rPr lang="en-US" dirty="0"/>
              <a:t>Campuses holding hearings themselves; advisors ask questions and cross-examine witnesses; DM rules whether questions are relevant or not.</a:t>
            </a:r>
            <a:endParaRPr lang="en-US" dirty="0">
              <a:cs typeface="Calibri"/>
            </a:endParaRPr>
          </a:p>
          <a:p>
            <a:pPr lvl="1"/>
            <a:r>
              <a:rPr lang="en-US" dirty="0"/>
              <a:t>Appeal or CBA</a:t>
            </a:r>
            <a:r>
              <a:rPr lang="en-US"/>
              <a:t>.    </a:t>
            </a:r>
            <a:endParaRPr lang="en-US" dirty="0">
              <a:cs typeface="Calibri"/>
            </a:endParaRPr>
          </a:p>
        </p:txBody>
      </p:sp>
    </p:spTree>
    <p:extLst>
      <p:ext uri="{BB962C8B-B14F-4D97-AF65-F5344CB8AC3E}">
        <p14:creationId xmlns:p14="http://schemas.microsoft.com/office/powerpoint/2010/main" val="12504320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t>Decisionmakers run these hearings </a:t>
            </a:r>
            <a:endParaRPr lang="en-US" dirty="0">
              <a:ea typeface="Calibri"/>
              <a:cs typeface="Calibri"/>
            </a:endParaRPr>
          </a:p>
          <a:p>
            <a:r>
              <a:rPr lang="en-US" dirty="0">
                <a:ea typeface="Calibri"/>
                <a:cs typeface="Calibri"/>
              </a:rPr>
              <a:t>Advisors cross-examine witnesses</a:t>
            </a:r>
          </a:p>
          <a:p>
            <a:r>
              <a:rPr lang="en-US" dirty="0">
                <a:ea typeface="Calibri"/>
                <a:cs typeface="Calibri"/>
              </a:rPr>
              <a:t>DM makes relevancy rulings throughout the hearing</a:t>
            </a:r>
          </a:p>
          <a:p>
            <a:r>
              <a:rPr lang="en-US" dirty="0"/>
              <a:t>For sexual harassment proceedings, have to give parties at least 24 hours’ notice before </a:t>
            </a:r>
            <a:r>
              <a:rPr lang="en-US"/>
              <a:t>issuing decision</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p>
          <a:p>
            <a:pPr marL="457200" lvl="1" indent="0">
              <a:buNone/>
            </a:pP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281943793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0543FA-7540-3808-D49F-AE2D5FDCD0E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Discrimination Investigation Considerations</a:t>
            </a:r>
          </a:p>
        </p:txBody>
      </p:sp>
      <p:sp>
        <p:nvSpPr>
          <p:cNvPr id="2" name="Content Placeholder 1">
            <a:extLst>
              <a:ext uri="{FF2B5EF4-FFF2-40B4-BE49-F238E27FC236}">
                <a16:creationId xmlns:a16="http://schemas.microsoft.com/office/drawing/2014/main" id="{61EDC393-9027-8D60-ACDA-502C618D1592}"/>
              </a:ext>
            </a:extLst>
          </p:cNvPr>
          <p:cNvSpPr>
            <a:spLocks noGrp="1"/>
          </p:cNvSpPr>
          <p:nvPr>
            <p:ph idx="1"/>
          </p:nvPr>
        </p:nvSpPr>
        <p:spPr/>
        <p:txBody>
          <a:bodyPr>
            <a:normAutofit/>
          </a:bodyPr>
          <a:lstStyle/>
          <a:p>
            <a:pPr marL="342900" indent="-34290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Different treatment examples:</a:t>
            </a:r>
          </a:p>
          <a:p>
            <a:pPr lvl="1">
              <a:lnSpc>
                <a:spcPct val="107000"/>
              </a:lnSpc>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Employment decisions (hiring, work assignments, tasks, privileges, reprimands, performance reviews, etc.)</a:t>
            </a:r>
          </a:p>
          <a:p>
            <a:pPr lvl="1">
              <a:lnSpc>
                <a:spcPct val="107000"/>
              </a:lnSpc>
              <a:spcAft>
                <a:spcPts val="800"/>
              </a:spcAft>
            </a:pPr>
            <a:r>
              <a:rPr lang="en-US" sz="1800" kern="100" dirty="0">
                <a:effectLst/>
                <a:latin typeface="Aptos" panose="020B0004020202020204" pitchFamily="34" charset="0"/>
                <a:ea typeface="Calibri" panose="020F0502020204030204" pitchFamily="34" charset="0"/>
                <a:cs typeface="Times New Roman" panose="02020603050405020304" pitchFamily="18" charset="0"/>
              </a:rPr>
              <a:t>Education decisions (grades, waitlist, shared projects or research, letters of recommendation, etc.)</a:t>
            </a:r>
          </a:p>
          <a:p>
            <a:pPr marL="342900" indent="-342900"/>
            <a:r>
              <a:rPr lang="en-US" sz="2400" dirty="0">
                <a:effectLst/>
                <a:latin typeface="Aptos" panose="020B0004020202020204" pitchFamily="34" charset="0"/>
                <a:ea typeface="Calibri" panose="020F0502020204030204" pitchFamily="34" charset="0"/>
                <a:cs typeface="Times New Roman" panose="02020603050405020304" pitchFamily="18" charset="0"/>
              </a:rPr>
              <a:t>Adverse action in employment: </a:t>
            </a:r>
          </a:p>
          <a:p>
            <a:pPr lvl="1"/>
            <a:r>
              <a:rPr lang="en-US" sz="1800" dirty="0">
                <a:effectLst/>
                <a:latin typeface="Aptos" panose="020B0004020202020204" pitchFamily="34" charset="0"/>
                <a:ea typeface="Calibri" panose="020F0502020204030204" pitchFamily="34" charset="0"/>
                <a:cs typeface="Times New Roman" panose="02020603050405020304" pitchFamily="18" charset="0"/>
              </a:rPr>
              <a:t>anything unrequested that changes a worker's current employment status in a negative way.</a:t>
            </a:r>
          </a:p>
          <a:p>
            <a:pPr lvl="1"/>
            <a:r>
              <a:rPr lang="en-US" sz="1800" dirty="0">
                <a:latin typeface="Aptos" panose="020B0004020202020204" pitchFamily="34" charset="0"/>
                <a:ea typeface="Calibri" panose="020F0502020204030204" pitchFamily="34" charset="0"/>
                <a:cs typeface="Times New Roman" panose="02020603050405020304" pitchFamily="18" charset="0"/>
              </a:rPr>
              <a:t>Ex.: </a:t>
            </a:r>
            <a:r>
              <a:rPr lang="en-US" sz="1800" dirty="0">
                <a:effectLst/>
                <a:latin typeface="Aptos" panose="020B0004020202020204" pitchFamily="34" charset="0"/>
                <a:ea typeface="Calibri" panose="020F0502020204030204" pitchFamily="34" charset="0"/>
                <a:cs typeface="Times New Roman" panose="02020603050405020304" pitchFamily="18" charset="0"/>
              </a:rPr>
              <a:t>discharging the worker; reprimanding the worker; barring the worker from specific opportunities; making threats; intimidating the worker</a:t>
            </a:r>
            <a:r>
              <a:rPr lang="en-US" sz="1800" dirty="0">
                <a:latin typeface="Aptos" panose="020B0004020202020204" pitchFamily="34" charset="0"/>
                <a:ea typeface="Calibri" panose="020F0502020204030204" pitchFamily="34" charset="0"/>
                <a:cs typeface="Times New Roman" panose="02020603050405020304" pitchFamily="18" charset="0"/>
              </a:rPr>
              <a:t>;</a:t>
            </a:r>
            <a:r>
              <a:rPr lang="en-US" sz="1800" dirty="0">
                <a:effectLst/>
                <a:latin typeface="Aptos" panose="020B0004020202020204" pitchFamily="34" charset="0"/>
                <a:ea typeface="Calibri" panose="020F0502020204030204" pitchFamily="34" charset="0"/>
                <a:cs typeface="Times New Roman" panose="02020603050405020304" pitchFamily="18" charset="0"/>
              </a:rPr>
              <a:t> etc.</a:t>
            </a:r>
          </a:p>
        </p:txBody>
      </p:sp>
    </p:spTree>
    <p:extLst>
      <p:ext uri="{BB962C8B-B14F-4D97-AF65-F5344CB8AC3E}">
        <p14:creationId xmlns:p14="http://schemas.microsoft.com/office/powerpoint/2010/main" val="149303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99E461-9389-2A60-ED7B-9FE108CFE20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Harassment Investigation Considerations</a:t>
            </a:r>
          </a:p>
        </p:txBody>
      </p:sp>
      <p:sp>
        <p:nvSpPr>
          <p:cNvPr id="2" name="Content Placeholder 1">
            <a:extLst>
              <a:ext uri="{FF2B5EF4-FFF2-40B4-BE49-F238E27FC236}">
                <a16:creationId xmlns:a16="http://schemas.microsoft.com/office/drawing/2014/main" id="{B731F7B0-A3FE-96F6-F7CF-6BB5F66AAEDC}"/>
              </a:ext>
            </a:extLst>
          </p:cNvPr>
          <p:cNvSpPr>
            <a:spLocks noGrp="1"/>
          </p:cNvSpPr>
          <p:nvPr>
            <p:ph idx="1"/>
          </p:nvPr>
        </p:nvSpPr>
        <p:spPr/>
        <p:txBody>
          <a:bodyPr>
            <a:normAutofit/>
          </a:bodyPr>
          <a:lstStyle/>
          <a:p>
            <a:pPr marL="0" marR="0">
              <a:lnSpc>
                <a:spcPct val="107000"/>
              </a:lnSpc>
              <a:spcBef>
                <a:spcPts val="0"/>
              </a:spcBef>
              <a:spcAft>
                <a:spcPts val="800"/>
              </a:spcAft>
            </a:pPr>
            <a:r>
              <a:rPr lang="en-US" kern="100">
                <a:effectLst/>
                <a:latin typeface="Calibri" panose="020F0502020204030204" pitchFamily="34" charset="0"/>
                <a:ea typeface="Calibri" panose="020F0502020204030204" pitchFamily="34" charset="0"/>
                <a:cs typeface="Times New Roman" panose="02020603050405020304" pitchFamily="18" charset="0"/>
              </a:rPr>
              <a:t>Unwelcome conduct</a:t>
            </a:r>
            <a:endParaRPr lang="en-US" kern="10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kern="100">
                <a:effectLst/>
                <a:latin typeface="Calibri" panose="020F0502020204030204" pitchFamily="34" charset="0"/>
                <a:ea typeface="Calibri" panose="020F0502020204030204" pitchFamily="34" charset="0"/>
                <a:cs typeface="Times New Roman" panose="02020603050405020304" pitchFamily="18" charset="0"/>
              </a:rPr>
              <a:t>Negative effect</a:t>
            </a:r>
          </a:p>
          <a:p>
            <a:pPr marL="457200" lvl="1">
              <a:lnSpc>
                <a:spcPct val="107000"/>
              </a:lnSpc>
              <a:spcBef>
                <a:spcPts val="0"/>
              </a:spcBef>
              <a:spcAft>
                <a:spcPts val="800"/>
              </a:spcAft>
            </a:pPr>
            <a:r>
              <a:rPr lang="en-US" sz="2000" kern="100">
                <a:latin typeface="Calibri" panose="020F0502020204030204" pitchFamily="34" charset="0"/>
                <a:ea typeface="Calibri" panose="020F0502020204030204" pitchFamily="34" charset="0"/>
                <a:cs typeface="Times New Roman" panose="02020603050405020304" pitchFamily="18" charset="0"/>
              </a:rPr>
              <a:t>Ex. </a:t>
            </a:r>
            <a:r>
              <a:rPr lang="en-US" sz="2000" kern="100">
                <a:effectLst/>
                <a:latin typeface="Calibri" panose="020F0502020204030204" pitchFamily="34" charset="0"/>
                <a:ea typeface="Calibri" panose="020F0502020204030204" pitchFamily="34" charset="0"/>
                <a:cs typeface="Times New Roman" panose="02020603050405020304" pitchFamily="18" charset="0"/>
              </a:rPr>
              <a:t>including but not limited to health and welfare, taking leave/skipping class to avoid situation, decreased interest in special interests or groups, leaving job, dropping class/classes</a:t>
            </a:r>
          </a:p>
          <a:p>
            <a:pPr marL="0">
              <a:lnSpc>
                <a:spcPct val="107000"/>
              </a:lnSpc>
              <a:spcBef>
                <a:spcPts val="0"/>
              </a:spcBef>
              <a:spcAft>
                <a:spcPts val="800"/>
              </a:spcAft>
            </a:pPr>
            <a:r>
              <a:rPr lang="en-US" kern="100">
                <a:effectLst/>
                <a:latin typeface="Calibri" panose="020F0502020204030204" pitchFamily="34" charset="0"/>
                <a:ea typeface="Calibri" panose="020F0502020204030204" pitchFamily="34" charset="0"/>
                <a:cs typeface="Times New Roman" panose="02020603050405020304" pitchFamily="18" charset="0"/>
              </a:rPr>
              <a:t>Environment change</a:t>
            </a:r>
          </a:p>
          <a:p>
            <a:pPr marL="0" marR="0">
              <a:lnSpc>
                <a:spcPct val="107000"/>
              </a:lnSpc>
              <a:spcBef>
                <a:spcPts val="0"/>
              </a:spcBef>
              <a:spcAft>
                <a:spcPts val="800"/>
              </a:spcAft>
            </a:pPr>
            <a:r>
              <a:rPr lang="en-US" kern="100">
                <a:effectLst/>
                <a:latin typeface="Calibri" panose="020F0502020204030204" pitchFamily="34" charset="0"/>
                <a:ea typeface="Calibri" panose="020F0502020204030204" pitchFamily="34" charset="0"/>
                <a:cs typeface="Times New Roman" panose="02020603050405020304" pitchFamily="18" charset="0"/>
              </a:rPr>
              <a:t>Position of authority</a:t>
            </a:r>
            <a:endParaRPr lang="en-US" sz="3600"/>
          </a:p>
        </p:txBody>
      </p:sp>
    </p:spTree>
    <p:extLst>
      <p:ext uri="{BB962C8B-B14F-4D97-AF65-F5344CB8AC3E}">
        <p14:creationId xmlns:p14="http://schemas.microsoft.com/office/powerpoint/2010/main" val="304958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Misconduct</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FC96-9E0E-668F-DA2A-7D3E7471028B}"/>
              </a:ext>
            </a:extLst>
          </p:cNvPr>
          <p:cNvSpPr>
            <a:spLocks noGrp="1"/>
          </p:cNvSpPr>
          <p:nvPr>
            <p:ph type="title"/>
          </p:nvPr>
        </p:nvSpPr>
        <p:spPr/>
        <p:txBody>
          <a:bodyPr/>
          <a:lstStyle/>
          <a:p>
            <a:r>
              <a:rPr lang="en-US"/>
              <a:t>Consensual Relationships</a:t>
            </a:r>
          </a:p>
        </p:txBody>
      </p:sp>
      <p:sp>
        <p:nvSpPr>
          <p:cNvPr id="3" name="Content Placeholder 2">
            <a:extLst>
              <a:ext uri="{FF2B5EF4-FFF2-40B4-BE49-F238E27FC236}">
                <a16:creationId xmlns:a16="http://schemas.microsoft.com/office/drawing/2014/main" id="{AA28D3D9-E92F-598C-702C-8C507FBB3F6B}"/>
              </a:ext>
            </a:extLst>
          </p:cNvPr>
          <p:cNvSpPr>
            <a:spLocks noGrp="1"/>
          </p:cNvSpPr>
          <p:nvPr>
            <p:ph idx="1"/>
          </p:nvPr>
        </p:nvSpPr>
        <p:spPr/>
        <p:txBody>
          <a:bodyPr>
            <a:normAutofit fontScale="85000" lnSpcReduction="20000"/>
          </a:bodyPr>
          <a:lstStyle/>
          <a:p>
            <a:pPr marL="0" indent="0">
              <a:buNone/>
            </a:pPr>
            <a:r>
              <a:rPr lang="en-US"/>
              <a:t>A consensual relationship is a sexual or romantic relationship between two or more persons who </a:t>
            </a:r>
            <a:r>
              <a:rPr lang="en-US" b="1"/>
              <a:t>voluntarily</a:t>
            </a:r>
            <a:r>
              <a:rPr lang="en-US"/>
              <a:t> enter into such a relationship. </a:t>
            </a:r>
          </a:p>
          <a:p>
            <a:pPr marL="0" indent="0">
              <a:buNone/>
            </a:pPr>
            <a:r>
              <a:rPr lang="en-US"/>
              <a:t>An employee of Minnesota State </a:t>
            </a:r>
            <a:r>
              <a:rPr lang="en-US" b="1"/>
              <a:t>shall not </a:t>
            </a:r>
            <a:r>
              <a:rPr lang="en-US"/>
              <a:t>enter into a consensual relationship with a student or an employee over whom the person exercises direct or otherwise significant academic, administrative, supervisory, evaluative, counseling, or extracurricular authority or influence. </a:t>
            </a:r>
          </a:p>
          <a:p>
            <a:pPr marL="0" indent="0">
              <a:buNone/>
            </a:pPr>
            <a:r>
              <a:rPr lang="en-US"/>
              <a:t>In the event a </a:t>
            </a:r>
            <a:r>
              <a:rPr lang="en-US" b="1"/>
              <a:t>relationship already exists</a:t>
            </a:r>
            <a:r>
              <a:rPr lang="en-US"/>
              <a:t>, each college, university, and the system office shall develop a procedure to reassign evaluative authority as may be possible to avoid violations of this policy. </a:t>
            </a:r>
          </a:p>
          <a:p>
            <a:pPr marL="0" indent="0">
              <a:buNone/>
            </a:pPr>
            <a:r>
              <a:rPr lang="en-US"/>
              <a:t>This prohibition </a:t>
            </a:r>
            <a:r>
              <a:rPr lang="en-US" u="sng"/>
              <a:t>does not limit the right</a:t>
            </a:r>
            <a:r>
              <a:rPr lang="en-US"/>
              <a:t> of an employee to make a recommendation on personnel matters concerning a family or household member </a:t>
            </a:r>
            <a:r>
              <a:rPr lang="en-US" u="sng"/>
              <a:t>where the right</a:t>
            </a:r>
            <a:r>
              <a:rPr lang="en-US"/>
              <a:t> to make recommendations on such personnel matters </a:t>
            </a:r>
            <a:r>
              <a:rPr lang="en-US" u="sng"/>
              <a:t>is explicitly provided</a:t>
            </a:r>
            <a:r>
              <a:rPr lang="en-US"/>
              <a:t> for in the applicable collective bargaining agreement or compensation plan.</a:t>
            </a:r>
          </a:p>
        </p:txBody>
      </p:sp>
    </p:spTree>
    <p:extLst>
      <p:ext uri="{BB962C8B-B14F-4D97-AF65-F5344CB8AC3E}">
        <p14:creationId xmlns:p14="http://schemas.microsoft.com/office/powerpoint/2010/main" val="383603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DE65-9281-4706-3778-813F87CCF905}"/>
              </a:ext>
            </a:extLst>
          </p:cNvPr>
          <p:cNvSpPr>
            <a:spLocks noGrp="1"/>
          </p:cNvSpPr>
          <p:nvPr>
            <p:ph type="title"/>
          </p:nvPr>
        </p:nvSpPr>
        <p:spPr/>
        <p:txBody>
          <a:bodyPr/>
          <a:lstStyle/>
          <a:p>
            <a:r>
              <a:rPr lang="en-US" b="0"/>
              <a:t>Consensual vs. Nonconsensual</a:t>
            </a:r>
          </a:p>
        </p:txBody>
      </p:sp>
      <p:sp>
        <p:nvSpPr>
          <p:cNvPr id="3" name="Content Placeholder 2">
            <a:extLst>
              <a:ext uri="{FF2B5EF4-FFF2-40B4-BE49-F238E27FC236}">
                <a16:creationId xmlns:a16="http://schemas.microsoft.com/office/drawing/2014/main" id="{5F829E9A-92C8-4B6F-D8AA-D5314A6A58D6}"/>
              </a:ext>
            </a:extLst>
          </p:cNvPr>
          <p:cNvSpPr>
            <a:spLocks noGrp="1"/>
          </p:cNvSpPr>
          <p:nvPr>
            <p:ph idx="1"/>
          </p:nvPr>
        </p:nvSpPr>
        <p:spPr/>
        <p:txBody>
          <a:bodyPr/>
          <a:lstStyle/>
          <a:p>
            <a:r>
              <a:rPr lang="en-US"/>
              <a:t>Relationship: Romantic, intimate, or sexual connection</a:t>
            </a:r>
          </a:p>
          <a:p>
            <a:r>
              <a:rPr lang="en-US"/>
              <a:t>Consensual</a:t>
            </a:r>
          </a:p>
          <a:p>
            <a:pPr lvl="1"/>
            <a:r>
              <a:rPr lang="en-US"/>
              <a:t>All parties willingly and enthusiastically agree to participate</a:t>
            </a:r>
          </a:p>
          <a:p>
            <a:pPr lvl="1"/>
            <a:r>
              <a:rPr lang="en-US"/>
              <a:t>Consent is ongoing, freely given, and can be revoked at any time</a:t>
            </a:r>
          </a:p>
          <a:p>
            <a:pPr lvl="1"/>
            <a:r>
              <a:rPr lang="en-US"/>
              <a:t>May pre-date power imbalance in roles or status</a:t>
            </a:r>
          </a:p>
          <a:p>
            <a:r>
              <a:rPr lang="en-US"/>
              <a:t>Nonconsensual</a:t>
            </a:r>
          </a:p>
          <a:p>
            <a:pPr lvl="1"/>
            <a:r>
              <a:rPr lang="en-US"/>
              <a:t>May include coercion, pressure, manipulation, or force</a:t>
            </a:r>
          </a:p>
          <a:p>
            <a:pPr lvl="1"/>
            <a:r>
              <a:rPr lang="en-US"/>
              <a:t>May include an imbalance of power negating the agreement</a:t>
            </a:r>
          </a:p>
          <a:p>
            <a:pPr lvl="1"/>
            <a:r>
              <a:rPr lang="en-US"/>
              <a:t>See prohibited conduct in Board Policies 1B.1 and 1B.3</a:t>
            </a:r>
          </a:p>
        </p:txBody>
      </p:sp>
    </p:spTree>
    <p:extLst>
      <p:ext uri="{BB962C8B-B14F-4D97-AF65-F5344CB8AC3E}">
        <p14:creationId xmlns:p14="http://schemas.microsoft.com/office/powerpoint/2010/main" val="4139081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70C6-1B51-8D5B-B7A4-0A5B2D80F379}"/>
              </a:ext>
            </a:extLst>
          </p:cNvPr>
          <p:cNvSpPr>
            <a:spLocks noGrp="1"/>
          </p:cNvSpPr>
          <p:nvPr>
            <p:ph type="title"/>
          </p:nvPr>
        </p:nvSpPr>
        <p:spPr/>
        <p:txBody>
          <a:bodyPr/>
          <a:lstStyle/>
          <a:p>
            <a:r>
              <a:rPr lang="en-US" b="0"/>
              <a:t>Consensual Relationship Considerations</a:t>
            </a:r>
          </a:p>
        </p:txBody>
      </p:sp>
      <p:sp>
        <p:nvSpPr>
          <p:cNvPr id="3" name="Content Placeholder 2">
            <a:extLst>
              <a:ext uri="{FF2B5EF4-FFF2-40B4-BE49-F238E27FC236}">
                <a16:creationId xmlns:a16="http://schemas.microsoft.com/office/drawing/2014/main" id="{867439D0-D49F-33BE-FFD0-5666A7A0E0A9}"/>
              </a:ext>
            </a:extLst>
          </p:cNvPr>
          <p:cNvSpPr>
            <a:spLocks noGrp="1"/>
          </p:cNvSpPr>
          <p:nvPr>
            <p:ph idx="1"/>
          </p:nvPr>
        </p:nvSpPr>
        <p:spPr/>
        <p:txBody>
          <a:bodyPr>
            <a:normAutofit fontScale="92500" lnSpcReduction="20000"/>
          </a:bodyPr>
          <a:lstStyle/>
          <a:p>
            <a:r>
              <a:rPr lang="en-US"/>
              <a:t>Policy: strong self-protection</a:t>
            </a:r>
          </a:p>
          <a:p>
            <a:r>
              <a:rPr lang="en-US"/>
              <a:t>Self-governance expectations</a:t>
            </a:r>
          </a:p>
          <a:p>
            <a:r>
              <a:rPr lang="en-US"/>
              <a:t>Prohibits unethical relationships</a:t>
            </a:r>
          </a:p>
          <a:p>
            <a:pPr lvl="1"/>
            <a:r>
              <a:rPr lang="en-US"/>
              <a:t>Conflicts of interest: incompatibility between interests and responsibilities</a:t>
            </a:r>
          </a:p>
          <a:p>
            <a:pPr lvl="1"/>
            <a:r>
              <a:rPr lang="en-US"/>
              <a:t>Power differential: different degrees of power or influence due to status</a:t>
            </a:r>
          </a:p>
          <a:p>
            <a:r>
              <a:rPr lang="en-US"/>
              <a:t>Power, authority, and influence examples</a:t>
            </a:r>
          </a:p>
          <a:p>
            <a:pPr lvl="1"/>
            <a:r>
              <a:rPr lang="en-US"/>
              <a:t>Faculty award grades, decide admission to select programs, and write recommendations</a:t>
            </a:r>
          </a:p>
          <a:p>
            <a:pPr lvl="1"/>
            <a:r>
              <a:rPr lang="en-US"/>
              <a:t>Coaches determine playing time, decide discipline, and provide character references</a:t>
            </a:r>
          </a:p>
          <a:p>
            <a:pPr lvl="1"/>
            <a:r>
              <a:rPr lang="en-US"/>
              <a:t>Supervisors write evaluations, approve professional development, grant time off</a:t>
            </a:r>
          </a:p>
          <a:p>
            <a:pPr lvl="1"/>
            <a:r>
              <a:rPr lang="en-US"/>
              <a:t>Employees determine awarding of scholarships</a:t>
            </a:r>
          </a:p>
          <a:p>
            <a:pPr lvl="1"/>
            <a:r>
              <a:rPr lang="en-US"/>
              <a:t>Employees make hiring recommendations and decisions</a:t>
            </a:r>
          </a:p>
          <a:p>
            <a:pPr lvl="1"/>
            <a:endParaRPr lang="en-US"/>
          </a:p>
        </p:txBody>
      </p:sp>
    </p:spTree>
    <p:extLst>
      <p:ext uri="{BB962C8B-B14F-4D97-AF65-F5344CB8AC3E}">
        <p14:creationId xmlns:p14="http://schemas.microsoft.com/office/powerpoint/2010/main" val="3573424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xfrm>
            <a:off x="731520" y="457200"/>
            <a:ext cx="108356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i="0" u="none" strike="noStrike" kern="1200" cap="none" spc="0" normalizeH="0" baseline="0" noProof="0">
                <a:ln>
                  <a:noFill/>
                </a:ln>
                <a:solidFill>
                  <a:schemeClr val="tx2"/>
                </a:solidFill>
                <a:effectLst/>
                <a:uLnTx/>
                <a:uFillTx/>
                <a:latin typeface="+mn-lt"/>
                <a:ea typeface="+mn-ea"/>
                <a:cs typeface="+mn-cs"/>
              </a:rPr>
              <a:t>Non-forcible Sex </a:t>
            </a:r>
            <a:r>
              <a:rPr lang="en-US" sz="4000">
                <a:latin typeface="+mn-lt"/>
                <a:ea typeface="+mn-ea"/>
                <a:cs typeface="+mn-cs"/>
              </a:rPr>
              <a:t>A</a:t>
            </a:r>
            <a:r>
              <a:rPr kumimoji="0" lang="en-US" sz="4000" i="0" u="none" strike="noStrike" kern="1200" cap="none" spc="0" normalizeH="0" baseline="0" noProof="0" err="1">
                <a:ln>
                  <a:noFill/>
                </a:ln>
                <a:solidFill>
                  <a:schemeClr val="tx2"/>
                </a:solidFill>
                <a:effectLst/>
                <a:uLnTx/>
                <a:uFillTx/>
                <a:latin typeface="+mn-lt"/>
                <a:ea typeface="+mn-ea"/>
                <a:cs typeface="+mn-cs"/>
              </a:rPr>
              <a:t>cts</a:t>
            </a:r>
            <a:endParaRPr kumimoji="0" lang="en-US" sz="400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Applying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0"/>
              <a:t>Understanding Affirmative Consent</a:t>
            </a:r>
          </a:p>
        </p:txBody>
      </p:sp>
      <p:sp>
        <p:nvSpPr>
          <p:cNvPr id="3" name="Content Placeholder 2"/>
          <p:cNvSpPr>
            <a:spLocks noGrp="1"/>
          </p:cNvSpPr>
          <p:nvPr>
            <p:ph idx="1"/>
          </p:nvPr>
        </p:nvSpPr>
        <p:spPr/>
        <p:txBody>
          <a:bodyPr>
            <a:normAutofit/>
          </a:bodyPr>
          <a:lstStyle/>
          <a:p>
            <a:r>
              <a:rPr lang="en-US"/>
              <a:t>What did consent look like at any point during the sexual activity?</a:t>
            </a:r>
          </a:p>
          <a:p>
            <a:pPr lvl="1"/>
            <a:r>
              <a:rPr lang="en-US"/>
              <a:t>Who initiated the sexual activity? What, if anything, did the respondent do or say to seek consent?</a:t>
            </a:r>
          </a:p>
          <a:p>
            <a:pPr lvl="1"/>
            <a:r>
              <a:rPr lang="en-US"/>
              <a:t>Was there initial consent that was withdrawn at any point?</a:t>
            </a:r>
          </a:p>
          <a:p>
            <a:pPr lvl="1"/>
            <a:r>
              <a:rPr lang="en-US"/>
              <a:t>If there is an existing or was a past dating relationship or sexual history between the parties, were there mutually agreed to actions or shared language for consent?</a:t>
            </a:r>
          </a:p>
        </p:txBody>
      </p:sp>
    </p:spTree>
    <p:extLst>
      <p:ext uri="{BB962C8B-B14F-4D97-AF65-F5344CB8AC3E}">
        <p14:creationId xmlns:p14="http://schemas.microsoft.com/office/powerpoint/2010/main" val="3335896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D63C6-E3AB-5402-46BE-64FC34CC1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9CC0A-9F9F-775A-FC1A-3570702114AC}"/>
              </a:ext>
            </a:extLst>
          </p:cNvPr>
          <p:cNvSpPr>
            <a:spLocks noGrp="1"/>
          </p:cNvSpPr>
          <p:nvPr>
            <p:ph type="title"/>
          </p:nvPr>
        </p:nvSpPr>
        <p:spPr/>
        <p:txBody>
          <a:bodyPr>
            <a:noAutofit/>
          </a:bodyPr>
          <a:lstStyle/>
          <a:p>
            <a:r>
              <a:rPr lang="en-US" b="0"/>
              <a:t>Understanding Affirmative Consent, cont.</a:t>
            </a:r>
          </a:p>
        </p:txBody>
      </p:sp>
      <p:sp>
        <p:nvSpPr>
          <p:cNvPr id="3" name="Content Placeholder 2">
            <a:extLst>
              <a:ext uri="{FF2B5EF4-FFF2-40B4-BE49-F238E27FC236}">
                <a16:creationId xmlns:a16="http://schemas.microsoft.com/office/drawing/2014/main" id="{320CC4A2-4F6C-B400-38BF-75559F9FAC54}"/>
              </a:ext>
            </a:extLst>
          </p:cNvPr>
          <p:cNvSpPr>
            <a:spLocks noGrp="1"/>
          </p:cNvSpPr>
          <p:nvPr>
            <p:ph idx="1"/>
          </p:nvPr>
        </p:nvSpPr>
        <p:spPr/>
        <p:txBody>
          <a:bodyPr>
            <a:normAutofit/>
          </a:bodyPr>
          <a:lstStyle/>
          <a:p>
            <a:r>
              <a:rPr lang="en-US"/>
              <a:t>Were there factors that limited or negated consent?</a:t>
            </a:r>
          </a:p>
          <a:p>
            <a:pPr lvl="1"/>
            <a:r>
              <a:rPr lang="en-US"/>
              <a:t>Was there coercion, intimidation, threats, and/or physical force?</a:t>
            </a:r>
          </a:p>
          <a:p>
            <a:pPr lvl="1"/>
            <a:r>
              <a:rPr lang="en-US"/>
              <a:t>Was the complainant mentally or physically incapacitated or impaired? </a:t>
            </a:r>
          </a:p>
          <a:p>
            <a:pPr lvl="1"/>
            <a:r>
              <a:rPr lang="en-US"/>
              <a:t>What evidence exists that the complainant could or could not understand the fact, nature, or extent of the sexual activity?</a:t>
            </a:r>
          </a:p>
          <a:p>
            <a:pPr lvl="1"/>
            <a:r>
              <a:rPr lang="en-US"/>
              <a:t>While not required, did the complainant protest, resist, or remain silent?</a:t>
            </a:r>
          </a:p>
          <a:p>
            <a:pPr lvl="1"/>
            <a:r>
              <a:rPr lang="en-US"/>
              <a:t>Does the respondent have a position of power or influence over the complainant?</a:t>
            </a:r>
          </a:p>
        </p:txBody>
      </p:sp>
    </p:spTree>
    <p:extLst>
      <p:ext uri="{BB962C8B-B14F-4D97-AF65-F5344CB8AC3E}">
        <p14:creationId xmlns:p14="http://schemas.microsoft.com/office/powerpoint/2010/main" val="4158625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a:solidFill>
                  <a:schemeClr val="tx1"/>
                </a:solidFill>
              </a:rPr>
              <a:t>Course of conduct </a:t>
            </a:r>
            <a:r>
              <a:rPr lang="en-US"/>
              <a:t>(two or more acts) </a:t>
            </a:r>
            <a:r>
              <a:rPr lang="en-US">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A4A15E-558C-CD2A-D640-B890628F8C6A}"/>
              </a:ext>
            </a:extLst>
          </p:cNvPr>
          <p:cNvSpPr>
            <a:spLocks noGrp="1"/>
          </p:cNvSpPr>
          <p:nvPr>
            <p:ph type="title"/>
          </p:nvPr>
        </p:nvSpPr>
        <p:spPr/>
        <p:txBody>
          <a:bodyPr/>
          <a:lstStyle/>
          <a:p>
            <a:r>
              <a:rPr lang="en-US" b="0">
                <a:solidFill>
                  <a:schemeClr val="accent1"/>
                </a:solidFill>
              </a:rPr>
              <a:t>Reasonable Person Standard</a:t>
            </a:r>
          </a:p>
        </p:txBody>
      </p:sp>
      <p:sp>
        <p:nvSpPr>
          <p:cNvPr id="2" name="Content Placeholder 1">
            <a:extLst>
              <a:ext uri="{FF2B5EF4-FFF2-40B4-BE49-F238E27FC236}">
                <a16:creationId xmlns:a16="http://schemas.microsoft.com/office/drawing/2014/main" id="{5EC2E4B7-9EC5-BC4C-B8E3-90970D316E21}"/>
              </a:ext>
            </a:extLst>
          </p:cNvPr>
          <p:cNvSpPr>
            <a:spLocks noGrp="1"/>
          </p:cNvSpPr>
          <p:nvPr>
            <p:ph idx="1"/>
          </p:nvPr>
        </p:nvSpPr>
        <p:spPr/>
        <p:txBody>
          <a:bodyPr>
            <a:normAutofit lnSpcReduction="10000"/>
          </a:bodyPr>
          <a:lstStyle/>
          <a:p>
            <a:r>
              <a:rPr lang="en-US"/>
              <a:t>Conceptual: someone similarly situated</a:t>
            </a:r>
          </a:p>
          <a:p>
            <a:pPr lvl="1"/>
            <a:r>
              <a:rPr lang="en-US"/>
              <a:t>Ex: age, abilities, relative positions of authority as parties</a:t>
            </a:r>
          </a:p>
          <a:p>
            <a:pPr lvl="1"/>
            <a:r>
              <a:rPr lang="en-US"/>
              <a:t>Someone not experiencing harassment themselves</a:t>
            </a:r>
          </a:p>
          <a:p>
            <a:r>
              <a:rPr lang="en-US"/>
              <a:t>Complainant’s individualized reaction vs. reasonable person</a:t>
            </a:r>
          </a:p>
          <a:p>
            <a:r>
              <a:rPr lang="en-US"/>
              <a:t>Denial of equal access is the focus</a:t>
            </a:r>
          </a:p>
          <a:p>
            <a:pPr lvl="1"/>
            <a:r>
              <a:rPr lang="en-US" i="1"/>
              <a:t>Skipping class to avoid harasser</a:t>
            </a:r>
          </a:p>
          <a:p>
            <a:pPr lvl="1"/>
            <a:r>
              <a:rPr lang="en-US" i="1"/>
              <a:t>Decline in student’s GPA</a:t>
            </a:r>
          </a:p>
          <a:p>
            <a:pPr lvl="1"/>
            <a:r>
              <a:rPr lang="en-US" i="1"/>
              <a:t>Difficulty concentrating</a:t>
            </a:r>
          </a:p>
          <a:p>
            <a:pPr lvl="1"/>
            <a:r>
              <a:rPr lang="en-US"/>
              <a:t>No concrete injury required</a:t>
            </a:r>
          </a:p>
          <a:p>
            <a:r>
              <a:rPr lang="en-US"/>
              <a:t>Investigator: witness statements, insights into context</a:t>
            </a:r>
          </a:p>
        </p:txBody>
      </p:sp>
      <p:sp>
        <p:nvSpPr>
          <p:cNvPr id="3" name="Slide Number Placeholder 2">
            <a:extLst>
              <a:ext uri="{FF2B5EF4-FFF2-40B4-BE49-F238E27FC236}">
                <a16:creationId xmlns:a16="http://schemas.microsoft.com/office/drawing/2014/main" id="{A8A0BEEF-6030-6767-A204-35EBDCB2A0D1}"/>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36</a:t>
            </a:fld>
            <a:endParaRPr lang="en-US"/>
          </a:p>
        </p:txBody>
      </p:sp>
    </p:spTree>
    <p:extLst>
      <p:ext uri="{BB962C8B-B14F-4D97-AF65-F5344CB8AC3E}">
        <p14:creationId xmlns:p14="http://schemas.microsoft.com/office/powerpoint/2010/main" val="3858063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EE81B1-BD55-4107-BA7D-F4A66F635361}"/>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Hostile Environment Investigation Considerations</a:t>
            </a:r>
          </a:p>
        </p:txBody>
      </p:sp>
      <p:sp>
        <p:nvSpPr>
          <p:cNvPr id="2" name="Content Placeholder 1">
            <a:extLst>
              <a:ext uri="{FF2B5EF4-FFF2-40B4-BE49-F238E27FC236}">
                <a16:creationId xmlns:a16="http://schemas.microsoft.com/office/drawing/2014/main" id="{56FF4D86-B119-BA71-2C0B-2000F36D9F7A}"/>
              </a:ext>
            </a:extLst>
          </p:cNvPr>
          <p:cNvSpPr>
            <a:spLocks noGrp="1"/>
          </p:cNvSpPr>
          <p:nvPr>
            <p:ph idx="1"/>
          </p:nvPr>
        </p:nvSpPr>
        <p:spPr/>
        <p:txBody>
          <a:bodyPr>
            <a:normAutofit/>
          </a:bodyPr>
          <a:lstStyle/>
          <a:p>
            <a:pPr marL="457200"/>
            <a:r>
              <a:rPr lang="en-US" b="1"/>
              <a:t>Unwelcome conduct</a:t>
            </a:r>
          </a:p>
          <a:p>
            <a:pPr marL="914400" lvl="1"/>
            <a:r>
              <a:rPr lang="en-US"/>
              <a:t>Not requested or invited</a:t>
            </a:r>
          </a:p>
          <a:p>
            <a:pPr marL="914400" lvl="1"/>
            <a:r>
              <a:rPr lang="en-US"/>
              <a:t>Regarded by the victim or complainant as undesirable or offensive, which is a subjective consideration</a:t>
            </a:r>
          </a:p>
          <a:p>
            <a:pPr marL="914400" lvl="1"/>
            <a:r>
              <a:rPr lang="en-US"/>
              <a:t>Includes verbal and expressive conduct along with physical conduct that does not constitute sexual assault</a:t>
            </a:r>
          </a:p>
          <a:p>
            <a:pPr marL="457200"/>
            <a:r>
              <a:rPr lang="en-US"/>
              <a:t>The respondent’s intent to cause harm is not a necessary element.</a:t>
            </a:r>
          </a:p>
          <a:p>
            <a:endParaRPr lang="en-US"/>
          </a:p>
        </p:txBody>
      </p:sp>
    </p:spTree>
    <p:extLst>
      <p:ext uri="{BB962C8B-B14F-4D97-AF65-F5344CB8AC3E}">
        <p14:creationId xmlns:p14="http://schemas.microsoft.com/office/powerpoint/2010/main" val="20298526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
        <p:nvSpPr>
          <p:cNvPr id="3" name="TextBox 2">
            <a:extLst>
              <a:ext uri="{FF2B5EF4-FFF2-40B4-BE49-F238E27FC236}">
                <a16:creationId xmlns:a16="http://schemas.microsoft.com/office/drawing/2014/main" id="{A317A960-17C0-D5F0-583B-2A1BC911F1C5}"/>
              </a:ext>
            </a:extLst>
          </p:cNvPr>
          <p:cNvSpPr txBox="1"/>
          <p:nvPr/>
        </p:nvSpPr>
        <p:spPr>
          <a:xfrm>
            <a:off x="7315201" y="1593273"/>
            <a:ext cx="3255818" cy="369332"/>
          </a:xfrm>
          <a:prstGeom prst="rect">
            <a:avLst/>
          </a:prstGeom>
          <a:noFill/>
        </p:spPr>
        <p:txBody>
          <a:bodyPr wrap="square" rtlCol="0">
            <a:spAutoFit/>
          </a:bodyPr>
          <a:lstStyle/>
          <a:p>
            <a:r>
              <a:rPr lang="en-US" b="1">
                <a:solidFill>
                  <a:srgbClr val="FF0000"/>
                </a:solidFill>
              </a:rPr>
              <a:t>BOT approved update 2/18/26</a:t>
            </a:r>
          </a:p>
        </p:txBody>
      </p:sp>
    </p:spTree>
    <p:extLst>
      <p:ext uri="{BB962C8B-B14F-4D97-AF65-F5344CB8AC3E}">
        <p14:creationId xmlns:p14="http://schemas.microsoft.com/office/powerpoint/2010/main" val="1923769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A856-D00A-00B9-B268-4FBC03A49B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74BDBB6-C005-796E-5682-59E06AA3885E}"/>
              </a:ext>
            </a:extLst>
          </p:cNvPr>
          <p:cNvSpPr>
            <a:spLocks noGrp="1"/>
          </p:cNvSpPr>
          <p:nvPr>
            <p:ph type="title"/>
          </p:nvPr>
        </p:nvSpPr>
        <p:spPr/>
        <p:txBody>
          <a:bodyPr/>
          <a:lstStyle/>
          <a:p>
            <a:r>
              <a:rPr lang="en-US"/>
              <a:t>Different Allegations, Different Processes</a:t>
            </a:r>
          </a:p>
        </p:txBody>
      </p:sp>
      <p:sp>
        <p:nvSpPr>
          <p:cNvPr id="5" name="Slide Number Placeholder 4">
            <a:extLst>
              <a:ext uri="{FF2B5EF4-FFF2-40B4-BE49-F238E27FC236}">
                <a16:creationId xmlns:a16="http://schemas.microsoft.com/office/drawing/2014/main" id="{DA335022-7E54-588F-7BC9-F17B19D3809F}"/>
              </a:ext>
            </a:extLst>
          </p:cNvPr>
          <p:cNvSpPr>
            <a:spLocks noGrp="1"/>
          </p:cNvSpPr>
          <p:nvPr>
            <p:ph type="sldNum" sz="quarter" idx="4294967295"/>
          </p:nvPr>
        </p:nvSpPr>
        <p:spPr>
          <a:xfrm>
            <a:off x="0" y="0"/>
            <a:ext cx="0" cy="0"/>
          </a:xfrm>
        </p:spPr>
        <p:txBody>
          <a:bodyPr/>
          <a:lstStyle/>
          <a:p>
            <a:fld id="{7E3DB3BD-626B-47E2-86DD-3ABF2674C52C}" type="slidenum">
              <a:rPr lang="en-US" smtClean="0"/>
              <a:t>47</a:t>
            </a:fld>
            <a:endParaRPr lang="en-US"/>
          </a:p>
        </p:txBody>
      </p:sp>
      <p:sp>
        <p:nvSpPr>
          <p:cNvPr id="2" name="Content Placeholder 1">
            <a:extLst>
              <a:ext uri="{FF2B5EF4-FFF2-40B4-BE49-F238E27FC236}">
                <a16:creationId xmlns:a16="http://schemas.microsoft.com/office/drawing/2014/main" id="{7FF36B6B-67D7-E3AD-A82B-1F5D9C5E2930}"/>
              </a:ext>
            </a:extLst>
          </p:cNvPr>
          <p:cNvSpPr>
            <a:spLocks noGrp="1"/>
          </p:cNvSpPr>
          <p:nvPr/>
        </p:nvSpPr>
        <p:spPr>
          <a:xfrm>
            <a:off x="836612" y="1690688"/>
            <a:ext cx="5811323"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pPr>
            <a:r>
              <a:rPr lang="en-US" sz="2400"/>
              <a:t>The processes for different types of allegations are NOT THE SAME </a:t>
            </a:r>
          </a:p>
          <a:p>
            <a:pPr marL="0" indent="0">
              <a:buClr>
                <a:schemeClr val="tx2"/>
              </a:buClr>
              <a:buNone/>
            </a:pPr>
            <a:endParaRPr lang="en-US" sz="1800"/>
          </a:p>
          <a:p>
            <a:pPr marL="0" indent="0">
              <a:buClr>
                <a:schemeClr val="tx2"/>
              </a:buClr>
              <a:buNone/>
            </a:pPr>
            <a:r>
              <a:rPr lang="en-US" sz="2400"/>
              <a:t>Do not use the 1B.1 decision maker process for 1C.2 allegations:</a:t>
            </a:r>
          </a:p>
          <a:p>
            <a:pPr>
              <a:buClr>
                <a:schemeClr val="tx2"/>
              </a:buClr>
            </a:pPr>
            <a:r>
              <a:rPr lang="en-US" sz="2000"/>
              <a:t>Can result in incorrect conclusions and re-investigations</a:t>
            </a:r>
          </a:p>
          <a:p>
            <a:pPr>
              <a:buClr>
                <a:schemeClr val="tx2"/>
              </a:buClr>
            </a:pPr>
            <a:r>
              <a:rPr lang="en-US" sz="2000"/>
              <a:t>Minnesota State is required by law to report evidence of fraud, waste, and abuse to the Office of the Legislative Auditor and (if applicable) federal authorities.</a:t>
            </a:r>
          </a:p>
          <a:p>
            <a:pPr marL="0" indent="0">
              <a:buClr>
                <a:schemeClr val="tx2"/>
              </a:buClr>
              <a:buNone/>
            </a:pPr>
            <a:endParaRPr lang="en-US" sz="1800"/>
          </a:p>
        </p:txBody>
      </p:sp>
      <p:sp>
        <p:nvSpPr>
          <p:cNvPr id="3" name="TextBox 2">
            <a:extLst>
              <a:ext uri="{FF2B5EF4-FFF2-40B4-BE49-F238E27FC236}">
                <a16:creationId xmlns:a16="http://schemas.microsoft.com/office/drawing/2014/main" id="{41424652-7FEB-BF2A-9E48-959DC22EE428}"/>
              </a:ext>
            </a:extLst>
          </p:cNvPr>
          <p:cNvSpPr txBox="1"/>
          <p:nvPr/>
        </p:nvSpPr>
        <p:spPr>
          <a:xfrm>
            <a:off x="7552699" y="2727623"/>
            <a:ext cx="440658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t>Differences between the types of investigations</a:t>
            </a:r>
          </a:p>
          <a:p>
            <a:pPr marL="285750" indent="-285750">
              <a:buFont typeface="Arial" panose="020B0604020202020204" pitchFamily="34" charset="0"/>
              <a:buChar char="•"/>
            </a:pPr>
            <a:r>
              <a:rPr lang="en-US" sz="2000"/>
              <a:t>Different reporting responsibilities by law or policy</a:t>
            </a:r>
          </a:p>
          <a:p>
            <a:endParaRPr lang="en-US"/>
          </a:p>
        </p:txBody>
      </p:sp>
      <p:sp>
        <p:nvSpPr>
          <p:cNvPr id="4" name="Oval 3">
            <a:extLst>
              <a:ext uri="{FF2B5EF4-FFF2-40B4-BE49-F238E27FC236}">
                <a16:creationId xmlns:a16="http://schemas.microsoft.com/office/drawing/2014/main" id="{32354A79-7FC3-5CFD-FEFA-F59E28C248BF}"/>
              </a:ext>
            </a:extLst>
          </p:cNvPr>
          <p:cNvSpPr/>
          <p:nvPr/>
        </p:nvSpPr>
        <p:spPr>
          <a:xfrm>
            <a:off x="8055980" y="1690688"/>
            <a:ext cx="2520180" cy="8888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Considerations</a:t>
            </a:r>
          </a:p>
        </p:txBody>
      </p:sp>
    </p:spTree>
    <p:extLst>
      <p:ext uri="{BB962C8B-B14F-4D97-AF65-F5344CB8AC3E}">
        <p14:creationId xmlns:p14="http://schemas.microsoft.com/office/powerpoint/2010/main" val="24451812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dirty="0">
                <a:solidFill>
                  <a:srgbClr val="009F4D"/>
                </a:solidFill>
              </a:rPr>
              <a:t>Reauthorized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857250" lvl="1" indent="-457200"/>
            <a:r>
              <a:rPr lang="en-US" dirty="0"/>
              <a:t>Equal opportunities to have others present, including advisor of choice</a:t>
            </a:r>
          </a:p>
          <a:p>
            <a:pPr marL="1223010" lvl="2" indent="-457200"/>
            <a:r>
              <a:rPr lang="en-US" dirty="0"/>
              <a:t>May limit role of advisor</a:t>
            </a:r>
          </a:p>
          <a:p>
            <a:pPr marL="857250" lvl="1" indent="-457200"/>
            <a:r>
              <a:rPr lang="en-US" dirty="0"/>
              <a:t>Timely notice of meetings and who will be present</a:t>
            </a:r>
          </a:p>
          <a:p>
            <a:pPr marL="857250" lvl="1" indent="-457200"/>
            <a:r>
              <a:rPr lang="en-US" dirty="0"/>
              <a:t>Timely and equal access to information used during disciplinary meetings and hearings (including informal process)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49</a:t>
            </a:fld>
            <a:endParaRPr lang="en-US"/>
          </a:p>
        </p:txBody>
      </p:sp>
    </p:spTree>
    <p:extLst>
      <p:ext uri="{BB962C8B-B14F-4D97-AF65-F5344CB8AC3E}">
        <p14:creationId xmlns:p14="http://schemas.microsoft.com/office/powerpoint/2010/main" val="222283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50</a:t>
            </a:fld>
            <a:endParaRPr lang="en-US"/>
          </a:p>
        </p:txBody>
      </p:sp>
    </p:spTree>
    <p:extLst>
      <p:ext uri="{BB962C8B-B14F-4D97-AF65-F5344CB8AC3E}">
        <p14:creationId xmlns:p14="http://schemas.microsoft.com/office/powerpoint/2010/main" val="5113465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dirty="0">
                <a:solidFill>
                  <a:srgbClr val="009F4D"/>
                </a:solidFill>
              </a:rPr>
              <a:t>Amended by VAWA, effective July 1, 2015</a:t>
            </a:r>
          </a:p>
          <a:p>
            <a:pPr marL="457200" indent="-457200"/>
            <a:r>
              <a:rPr lang="en-US" dirty="0"/>
              <a:t>Inclusion in crime report of the following: sexual assault, domestic violence, dating violence, and stalking</a:t>
            </a:r>
          </a:p>
          <a:p>
            <a:pPr marL="1143000" lvl="1" indent="-457200"/>
            <a:r>
              <a:rPr lang="en-US" dirty="0"/>
              <a:t>Required updates to policy and procedure</a:t>
            </a:r>
          </a:p>
          <a:p>
            <a:pPr marL="1143000" lvl="1" indent="-457200"/>
            <a:r>
              <a:rPr lang="en-US" dirty="0"/>
              <a:t>Required documentation maintenance of these matters</a:t>
            </a:r>
          </a:p>
          <a:p>
            <a:pPr marL="457200" indent="-457200"/>
            <a:r>
              <a:rPr lang="en-US" dirty="0"/>
              <a:t>Requires reporting of crime stats: daily crime log, annual security report</a:t>
            </a:r>
          </a:p>
          <a:p>
            <a:pPr marL="457200" indent="-457200"/>
            <a:r>
              <a:rPr lang="en-US" dirty="0"/>
              <a:t>Includes a duty to warn/timely warnings</a:t>
            </a:r>
          </a:p>
          <a:p>
            <a:pPr marL="457200" indent="-457200"/>
            <a:r>
              <a:rPr lang="en-US" dirty="0"/>
              <a:t>Primary prevention and awareness programs for all incoming students and new employees</a:t>
            </a:r>
          </a:p>
          <a:p>
            <a:pPr marL="457200" indent="-457200"/>
            <a:r>
              <a:rPr lang="en-US" dirty="0"/>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51</a:t>
            </a:fld>
            <a:endParaRPr lang="en-US"/>
          </a:p>
        </p:txBody>
      </p:sp>
    </p:spTree>
    <p:extLst>
      <p:ext uri="{BB962C8B-B14F-4D97-AF65-F5344CB8AC3E}">
        <p14:creationId xmlns:p14="http://schemas.microsoft.com/office/powerpoint/2010/main" val="30201270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08F0-0643-1244-655A-29E1DD8017BE}"/>
              </a:ext>
            </a:extLst>
          </p:cNvPr>
          <p:cNvSpPr>
            <a:spLocks noGrp="1"/>
          </p:cNvSpPr>
          <p:nvPr>
            <p:ph type="title"/>
          </p:nvPr>
        </p:nvSpPr>
        <p:spPr/>
        <p:txBody>
          <a:bodyPr/>
          <a:lstStyle/>
          <a:p>
            <a:r>
              <a:rPr lang="en-US" dirty="0"/>
              <a:t>Title IX of the Education Amendments</a:t>
            </a:r>
          </a:p>
        </p:txBody>
      </p:sp>
      <p:sp>
        <p:nvSpPr>
          <p:cNvPr id="3" name="Content Placeholder 2">
            <a:extLst>
              <a:ext uri="{FF2B5EF4-FFF2-40B4-BE49-F238E27FC236}">
                <a16:creationId xmlns:a16="http://schemas.microsoft.com/office/drawing/2014/main" id="{FED3CEAC-19C0-5D16-FDD4-B15D56B6DA74}"/>
              </a:ext>
            </a:extLst>
          </p:cNvPr>
          <p:cNvSpPr>
            <a:spLocks noGrp="1"/>
          </p:cNvSpPr>
          <p:nvPr>
            <p:ph idx="1"/>
          </p:nvPr>
        </p:nvSpPr>
        <p:spPr/>
        <p:txBody>
          <a:bodyPr/>
          <a:lstStyle/>
          <a:p>
            <a:pPr marL="0" indent="0">
              <a:buNone/>
            </a:pPr>
            <a:r>
              <a:rPr lang="en-US" b="1" dirty="0">
                <a:solidFill>
                  <a:schemeClr val="accent1"/>
                </a:solidFill>
              </a:rPr>
              <a:t>2020 Regulations, 34 CFR Part 106, effective August 16, 2020</a:t>
            </a:r>
          </a:p>
          <a:p>
            <a:pPr marL="285750" indent="-285750">
              <a:buFont typeface="Arial" panose="020B0604020202020204" pitchFamily="34" charset="0"/>
              <a:buChar char="•"/>
            </a:pPr>
            <a:r>
              <a:rPr lang="en-US" sz="2000" dirty="0"/>
              <a:t>Title IX Personnel (Title IX Coordinator, investigator, decision-maker, person designated to facilitate an informal resolution process) must receive training on the following:</a:t>
            </a:r>
          </a:p>
          <a:p>
            <a:pPr marL="800100" lvl="1" indent="-342900">
              <a:buFont typeface="Courier New" panose="02070309020205020404" pitchFamily="49" charset="0"/>
              <a:buChar char="o"/>
            </a:pPr>
            <a:r>
              <a:rPr lang="en-US" sz="2000" dirty="0"/>
              <a:t>Definition of sexual harassment, scope of education programs and activities, and informal resolution processes</a:t>
            </a:r>
          </a:p>
          <a:p>
            <a:pPr marL="800100" lvl="1" indent="-342900">
              <a:buFont typeface="Courier New" panose="02070309020205020404" pitchFamily="49" charset="0"/>
              <a:buChar char="o"/>
            </a:pPr>
            <a:r>
              <a:rPr lang="en-US" sz="2000" dirty="0"/>
              <a:t>How to serve impartially, including avoiding prejudgment, conflicts of interest, and bias</a:t>
            </a:r>
          </a:p>
          <a:p>
            <a:pPr marL="800100" lvl="1" indent="-342900">
              <a:buFont typeface="Courier New" panose="02070309020205020404" pitchFamily="49" charset="0"/>
              <a:buChar char="o"/>
            </a:pPr>
            <a:r>
              <a:rPr lang="en-US" sz="2000" dirty="0"/>
              <a:t>For investigators: investigative report that fairly summarizes relevant evidence</a:t>
            </a:r>
          </a:p>
          <a:p>
            <a:pPr marL="800100" lvl="1" indent="-342900">
              <a:buFont typeface="Courier New" panose="02070309020205020404" pitchFamily="49" charset="0"/>
              <a:buChar char="o"/>
            </a:pPr>
            <a:r>
              <a:rPr lang="en-US" sz="2000" dirty="0"/>
              <a:t>For decision-makers: technology used at a live hearing; issues of relevance for questions and evidence</a:t>
            </a:r>
          </a:p>
          <a:p>
            <a:pPr marL="800100" lvl="1" indent="-342900">
              <a:buFont typeface="Courier New" panose="02070309020205020404" pitchFamily="49" charset="0"/>
              <a:buChar char="o"/>
            </a:pPr>
            <a:r>
              <a:rPr lang="en-US" sz="2000" dirty="0"/>
              <a:t>All materials must not rely on sex stereotypes and must promote impartial processes</a:t>
            </a:r>
          </a:p>
          <a:p>
            <a:pPr marL="800100" lvl="1" indent="-342900">
              <a:buFont typeface="Courier New" panose="02070309020205020404" pitchFamily="49" charset="0"/>
              <a:buChar char="o"/>
            </a:pPr>
            <a:r>
              <a:rPr lang="en-US" sz="2000" dirty="0"/>
              <a:t>All training materials must be publicly available on website</a:t>
            </a:r>
          </a:p>
          <a:p>
            <a:endParaRPr lang="en-US" dirty="0"/>
          </a:p>
        </p:txBody>
      </p:sp>
    </p:spTree>
    <p:extLst>
      <p:ext uri="{BB962C8B-B14F-4D97-AF65-F5344CB8AC3E}">
        <p14:creationId xmlns:p14="http://schemas.microsoft.com/office/powerpoint/2010/main" val="17281519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53289-979C-A1F8-8066-B11F012E5E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287F4B-C746-685C-0C17-D3291BBD2A0C}"/>
              </a:ext>
            </a:extLst>
          </p:cNvPr>
          <p:cNvSpPr>
            <a:spLocks noGrp="1"/>
          </p:cNvSpPr>
          <p:nvPr>
            <p:ph type="title"/>
          </p:nvPr>
        </p:nvSpPr>
        <p:spPr/>
        <p:txBody>
          <a:bodyPr/>
          <a:lstStyle/>
          <a:p>
            <a:r>
              <a:rPr lang="en-US" dirty="0"/>
              <a:t>Title IX, continued</a:t>
            </a:r>
          </a:p>
        </p:txBody>
      </p:sp>
      <p:sp>
        <p:nvSpPr>
          <p:cNvPr id="3" name="Content Placeholder 2">
            <a:extLst>
              <a:ext uri="{FF2B5EF4-FFF2-40B4-BE49-F238E27FC236}">
                <a16:creationId xmlns:a16="http://schemas.microsoft.com/office/drawing/2014/main" id="{E025A536-9A0A-EDA5-0C60-CF2A7A88CFC7}"/>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US" sz="2000" dirty="0"/>
              <a:t>Prompt and equitable resolution for students and employees based on actual knowledge; must not be deliberately indifferent</a:t>
            </a:r>
          </a:p>
          <a:p>
            <a:pPr marL="285750" indent="-285750">
              <a:buFont typeface="Arial" panose="020B0604020202020204" pitchFamily="34" charset="0"/>
              <a:buChar char="•"/>
            </a:pPr>
            <a:r>
              <a:rPr lang="en-US" sz="2000" dirty="0"/>
              <a:t>Response must treat parties equitably, including supportive measures and the right to name witnesses</a:t>
            </a:r>
          </a:p>
          <a:p>
            <a:pPr marL="285750" indent="-285750">
              <a:buFont typeface="Arial" panose="020B0604020202020204" pitchFamily="34" charset="0"/>
              <a:buChar char="•"/>
            </a:pPr>
            <a:r>
              <a:rPr lang="en-US" sz="2000" dirty="0"/>
              <a:t>Requires objective evaluation of relevant evidence, credibility determinations, personnel may not have a conflict of interest or bias, respondent presumed not responsible during process, written notice for delays in process</a:t>
            </a:r>
          </a:p>
          <a:p>
            <a:pPr marL="285750" indent="-285750">
              <a:buFont typeface="Arial" panose="020B0604020202020204" pitchFamily="34" charset="0"/>
              <a:buChar char="•"/>
            </a:pPr>
            <a:r>
              <a:rPr lang="en-US" sz="2000" dirty="0"/>
              <a:t>Notice of allegations must include sufficient details and sufficient time to prepare, right to advisor of choice, right to review and inspect evidence</a:t>
            </a:r>
          </a:p>
          <a:p>
            <a:pPr marL="285750" indent="-285750">
              <a:buFont typeface="Arial" panose="020B0604020202020204" pitchFamily="34" charset="0"/>
              <a:buChar char="•"/>
            </a:pPr>
            <a:r>
              <a:rPr lang="en-US" sz="2000" dirty="0"/>
              <a:t>Grounds for may/must dismiss</a:t>
            </a:r>
          </a:p>
          <a:p>
            <a:pPr marL="285750" indent="-285750">
              <a:buFont typeface="Arial" panose="020B0604020202020204" pitchFamily="34" charset="0"/>
              <a:buChar char="•"/>
            </a:pPr>
            <a:r>
              <a:rPr lang="en-US" sz="2000" dirty="0"/>
              <a:t>Burden to gather evidence is on campus, not the parties</a:t>
            </a:r>
          </a:p>
          <a:p>
            <a:pPr marL="285750" indent="-285750">
              <a:buFont typeface="Arial" panose="020B0604020202020204" pitchFamily="34" charset="0"/>
              <a:buChar char="•"/>
            </a:pPr>
            <a:r>
              <a:rPr lang="en-US" sz="2000" dirty="0"/>
              <a:t>Live hearing that is recorded (or transcribed) where advisors asks questions on behalf of parties and decision-maker determines relevance</a:t>
            </a:r>
          </a:p>
          <a:p>
            <a:pPr marL="285750" indent="-285750">
              <a:buFont typeface="Arial" panose="020B0604020202020204" pitchFamily="34" charset="0"/>
              <a:buChar char="•"/>
            </a:pPr>
            <a:r>
              <a:rPr lang="en-US" sz="2000" dirty="0"/>
              <a:t>Determination simultaneously provided to parties with both having the right to appeal</a:t>
            </a:r>
          </a:p>
          <a:p>
            <a:endParaRPr lang="en-US" dirty="0"/>
          </a:p>
        </p:txBody>
      </p:sp>
    </p:spTree>
    <p:extLst>
      <p:ext uri="{BB962C8B-B14F-4D97-AF65-F5344CB8AC3E}">
        <p14:creationId xmlns:p14="http://schemas.microsoft.com/office/powerpoint/2010/main" val="19261921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54</a:t>
            </a:fld>
            <a:endParaRPr lang="en-US"/>
          </a:p>
        </p:txBody>
      </p:sp>
    </p:spTree>
    <p:extLst>
      <p:ext uri="{BB962C8B-B14F-4D97-AF65-F5344CB8AC3E}">
        <p14:creationId xmlns:p14="http://schemas.microsoft.com/office/powerpoint/2010/main" val="4259088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lnSpcReduction="10000"/>
          </a:bodyPr>
          <a:lstStyle/>
          <a:p>
            <a:pPr marL="457200" indent="-457200"/>
            <a:r>
              <a:rPr lang="en-US" dirty="0"/>
              <a:t>Comprehensive training</a:t>
            </a:r>
          </a:p>
          <a:p>
            <a:pPr marL="857250" lvl="1" indent="-457200"/>
            <a:r>
              <a:rPr lang="en-US" dirty="0"/>
              <a:t>For new, incoming students: 10-day deadline</a:t>
            </a:r>
          </a:p>
          <a:p>
            <a:pPr marL="857250" lvl="1" indent="-457200"/>
            <a:r>
              <a:rPr lang="en-US" dirty="0"/>
              <a:t>Requires </a:t>
            </a:r>
            <a:r>
              <a:rPr lang="en-US" b="1" dirty="0"/>
              <a:t>annual training </a:t>
            </a:r>
            <a:r>
              <a:rPr lang="en-US" dirty="0"/>
              <a:t>for security officers and campus administrators responsible for responding to and investigating or adjudicating complaints on sexual misconduct or persons responsible for responding to reports of sexual misconduct—including campus security officers, investigators, and decisionmakers</a:t>
            </a:r>
          </a:p>
          <a:p>
            <a:pPr marL="1223010" lvl="2" indent="-457200"/>
            <a:r>
              <a:rPr lang="en-US" dirty="0"/>
              <a:t>Training: the dynamics of sexual assault, neurobiological responses to trauma, and best practices for preventing, responding to, and investigating sexual misconduct</a:t>
            </a:r>
          </a:p>
          <a:p>
            <a:pPr marL="1223010" lvl="2" indent="-457200"/>
            <a:r>
              <a:rPr lang="en-US" dirty="0"/>
              <a:t>Administrators: also, compliance with state and federal laws on sexual misconduct</a:t>
            </a:r>
          </a:p>
          <a:p>
            <a:pPr marL="1223010" lvl="2" indent="-457200"/>
            <a:r>
              <a:rPr lang="en-US" dirty="0"/>
              <a:t>Those responding to reports: also, how to reduce the emotional distress resulting from the reporting, investigatory, and disciplinary process</a:t>
            </a:r>
          </a:p>
          <a:p>
            <a:r>
              <a:rPr lang="en-US" dirty="0"/>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55</a:t>
            </a:fld>
            <a:endParaRPr lang="en-US"/>
          </a:p>
        </p:txBody>
      </p:sp>
    </p:spTree>
    <p:extLst>
      <p:ext uri="{BB962C8B-B14F-4D97-AF65-F5344CB8AC3E}">
        <p14:creationId xmlns:p14="http://schemas.microsoft.com/office/powerpoint/2010/main" val="540416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BED3-2BA8-2856-A971-10C344AB4D6D}"/>
              </a:ext>
            </a:extLst>
          </p:cNvPr>
          <p:cNvSpPr>
            <a:spLocks noGrp="1"/>
          </p:cNvSpPr>
          <p:nvPr>
            <p:ph type="title"/>
          </p:nvPr>
        </p:nvSpPr>
        <p:spPr/>
        <p:txBody>
          <a:bodyPr/>
          <a:lstStyle/>
          <a:p>
            <a:r>
              <a:rPr lang="en-US" b="0"/>
              <a:t>Considering Possible Biases</a:t>
            </a:r>
          </a:p>
        </p:txBody>
      </p:sp>
      <p:sp>
        <p:nvSpPr>
          <p:cNvPr id="3" name="Content Placeholder 2">
            <a:extLst>
              <a:ext uri="{FF2B5EF4-FFF2-40B4-BE49-F238E27FC236}">
                <a16:creationId xmlns:a16="http://schemas.microsoft.com/office/drawing/2014/main" id="{6DA726D4-F8EE-664A-31EB-45614446508B}"/>
              </a:ext>
            </a:extLst>
          </p:cNvPr>
          <p:cNvSpPr>
            <a:spLocks noGrp="1"/>
          </p:cNvSpPr>
          <p:nvPr>
            <p:ph idx="1"/>
          </p:nvPr>
        </p:nvSpPr>
        <p:spPr/>
        <p:txBody>
          <a:bodyPr>
            <a:normAutofit lnSpcReduction="10000"/>
          </a:bodyPr>
          <a:lstStyle/>
          <a:p>
            <a:r>
              <a:rPr lang="en-US" dirty="0"/>
              <a:t>What do you think about the truthfulness of complainants who are “confused” and have trouble remembering details of what happened?</a:t>
            </a:r>
          </a:p>
          <a:p>
            <a:r>
              <a:rPr lang="en-US" dirty="0"/>
              <a:t>How do you feel about complainants who can’t remember because they were intoxicated or engaged in other “risky” behavior?</a:t>
            </a:r>
          </a:p>
          <a:p>
            <a:r>
              <a:rPr lang="en-US" dirty="0"/>
              <a:t>What do you think about complainants who have been reported dating or relationship violence in the past? Somone who won’t get out of a “bad” relationship?</a:t>
            </a:r>
          </a:p>
          <a:p>
            <a:r>
              <a:rPr lang="en-US" dirty="0"/>
              <a:t>What do you think about a complainant who is in a poly relationship?</a:t>
            </a:r>
          </a:p>
        </p:txBody>
      </p:sp>
    </p:spTree>
    <p:extLst>
      <p:ext uri="{BB962C8B-B14F-4D97-AF65-F5344CB8AC3E}">
        <p14:creationId xmlns:p14="http://schemas.microsoft.com/office/powerpoint/2010/main" val="39639021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C2021-87A1-55E5-BC54-288F40DBD800}"/>
              </a:ext>
            </a:extLst>
          </p:cNvPr>
          <p:cNvSpPr>
            <a:spLocks noGrp="1"/>
          </p:cNvSpPr>
          <p:nvPr>
            <p:ph type="title"/>
          </p:nvPr>
        </p:nvSpPr>
        <p:spPr/>
        <p:txBody>
          <a:bodyPr/>
          <a:lstStyle/>
          <a:p>
            <a:r>
              <a:rPr lang="en-US" dirty="0"/>
              <a:t>Dynamics of Sexual Assault</a:t>
            </a:r>
          </a:p>
        </p:txBody>
      </p:sp>
      <p:sp>
        <p:nvSpPr>
          <p:cNvPr id="3" name="Content Placeholder 2">
            <a:extLst>
              <a:ext uri="{FF2B5EF4-FFF2-40B4-BE49-F238E27FC236}">
                <a16:creationId xmlns:a16="http://schemas.microsoft.com/office/drawing/2014/main" id="{DA652D8F-2696-1D30-A09C-112BCDBA60A1}"/>
              </a:ext>
            </a:extLst>
          </p:cNvPr>
          <p:cNvSpPr>
            <a:spLocks noGrp="1"/>
          </p:cNvSpPr>
          <p:nvPr>
            <p:ph idx="1"/>
          </p:nvPr>
        </p:nvSpPr>
        <p:spPr/>
        <p:txBody>
          <a:bodyPr>
            <a:normAutofit lnSpcReduction="10000"/>
          </a:bodyPr>
          <a:lstStyle/>
          <a:p>
            <a:r>
              <a:rPr lang="en-US" dirty="0"/>
              <a:t>Internal influences</a:t>
            </a:r>
          </a:p>
          <a:p>
            <a:pPr lvl="1"/>
            <a:r>
              <a:rPr lang="en-US" dirty="0"/>
              <a:t>Personal feelings: embarrassment, ashamed, uncertain</a:t>
            </a:r>
          </a:p>
          <a:p>
            <a:pPr lvl="1"/>
            <a:r>
              <a:rPr lang="en-US" dirty="0"/>
              <a:t>Self-blame</a:t>
            </a:r>
          </a:p>
          <a:p>
            <a:pPr lvl="1"/>
            <a:r>
              <a:rPr lang="en-US" dirty="0"/>
              <a:t>Fear of not being believed</a:t>
            </a:r>
          </a:p>
          <a:p>
            <a:r>
              <a:rPr lang="en-US" dirty="0"/>
              <a:t>External influences</a:t>
            </a:r>
          </a:p>
          <a:p>
            <a:pPr lvl="1"/>
            <a:r>
              <a:rPr lang="en-US" dirty="0"/>
              <a:t>Pressure from others to report, or not to</a:t>
            </a:r>
          </a:p>
          <a:p>
            <a:pPr lvl="1"/>
            <a:r>
              <a:rPr lang="en-US" dirty="0"/>
              <a:t>Victim blaming</a:t>
            </a:r>
          </a:p>
          <a:p>
            <a:pPr lvl="1"/>
            <a:r>
              <a:rPr lang="en-US" dirty="0"/>
              <a:t>Overwhelmed by process</a:t>
            </a:r>
          </a:p>
          <a:p>
            <a:r>
              <a:rPr lang="en-US" dirty="0"/>
              <a:t>System influences</a:t>
            </a:r>
          </a:p>
          <a:p>
            <a:r>
              <a:rPr lang="en-US" dirty="0"/>
              <a:t>Sociocultural influences</a:t>
            </a:r>
          </a:p>
          <a:p>
            <a:pPr lvl="1"/>
            <a:endParaRPr lang="en-US" dirty="0"/>
          </a:p>
        </p:txBody>
      </p:sp>
    </p:spTree>
    <p:extLst>
      <p:ext uri="{BB962C8B-B14F-4D97-AF65-F5344CB8AC3E}">
        <p14:creationId xmlns:p14="http://schemas.microsoft.com/office/powerpoint/2010/main" val="375375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F82EE7-9529-AB32-E06C-2AF1C5242B0C}"/>
              </a:ext>
            </a:extLst>
          </p:cNvPr>
          <p:cNvSpPr>
            <a:spLocks noGrp="1"/>
          </p:cNvSpPr>
          <p:nvPr>
            <p:ph type="title"/>
          </p:nvPr>
        </p:nvSpPr>
        <p:spPr/>
        <p:txBody>
          <a:bodyPr/>
          <a:lstStyle/>
          <a:p>
            <a:r>
              <a:rPr lang="en-US" b="0" dirty="0">
                <a:solidFill>
                  <a:schemeClr val="accent1"/>
                </a:solidFill>
              </a:rPr>
              <a:t>Sexual Misconduct on Campus</a:t>
            </a:r>
          </a:p>
        </p:txBody>
      </p:sp>
      <p:sp>
        <p:nvSpPr>
          <p:cNvPr id="5" name="Content Placeholder 4">
            <a:extLst>
              <a:ext uri="{FF2B5EF4-FFF2-40B4-BE49-F238E27FC236}">
                <a16:creationId xmlns:a16="http://schemas.microsoft.com/office/drawing/2014/main" id="{9779B1FD-FBC3-FF2E-2109-B663E81B6E69}"/>
              </a:ext>
            </a:extLst>
          </p:cNvPr>
          <p:cNvSpPr>
            <a:spLocks noGrp="1"/>
          </p:cNvSpPr>
          <p:nvPr>
            <p:ph idx="1"/>
          </p:nvPr>
        </p:nvSpPr>
        <p:spPr/>
        <p:txBody>
          <a:bodyPr>
            <a:normAutofit lnSpcReduction="10000"/>
          </a:bodyPr>
          <a:lstStyle/>
          <a:p>
            <a:pPr lvl="0"/>
            <a:r>
              <a:rPr lang="en-US"/>
              <a:t>Shared living quarters, common workspaces</a:t>
            </a:r>
          </a:p>
          <a:p>
            <a:pPr lvl="0"/>
            <a:r>
              <a:rPr lang="en-US"/>
              <a:t>Shared activity/activities</a:t>
            </a:r>
          </a:p>
          <a:p>
            <a:pPr lvl="0"/>
            <a:r>
              <a:rPr lang="en-US"/>
              <a:t>Shared classrooms and social spaces</a:t>
            </a:r>
          </a:p>
          <a:p>
            <a:pPr lvl="0"/>
            <a:r>
              <a:rPr lang="en-US"/>
              <a:t>Shared social group</a:t>
            </a:r>
          </a:p>
          <a:p>
            <a:r>
              <a:rPr lang="en-US"/>
              <a:t>Concern for friends or colleagues</a:t>
            </a:r>
          </a:p>
          <a:p>
            <a:pPr lvl="0"/>
            <a:r>
              <a:rPr lang="en-US"/>
              <a:t>Don’t want to be punished for drinking (students)</a:t>
            </a:r>
          </a:p>
          <a:p>
            <a:pPr lvl="0"/>
            <a:r>
              <a:rPr lang="en-US"/>
              <a:t>Don’t want parents to find out (students)</a:t>
            </a:r>
          </a:p>
          <a:p>
            <a:pPr lvl="0"/>
            <a:r>
              <a:rPr lang="en-US"/>
              <a:t>Adults and consensual relationships</a:t>
            </a:r>
          </a:p>
          <a:p>
            <a:pPr lvl="0"/>
            <a:r>
              <a:rPr lang="en-US"/>
              <a:t>Power and authority</a:t>
            </a:r>
          </a:p>
        </p:txBody>
      </p:sp>
    </p:spTree>
    <p:extLst>
      <p:ext uri="{BB962C8B-B14F-4D97-AF65-F5344CB8AC3E}">
        <p14:creationId xmlns:p14="http://schemas.microsoft.com/office/powerpoint/2010/main" val="25572426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6DDE-6CA2-3813-0AB1-672EE67D0CDB}"/>
              </a:ext>
            </a:extLst>
          </p:cNvPr>
          <p:cNvSpPr>
            <a:spLocks noGrp="1"/>
          </p:cNvSpPr>
          <p:nvPr>
            <p:ph type="title"/>
          </p:nvPr>
        </p:nvSpPr>
        <p:spPr/>
        <p:txBody>
          <a:bodyPr/>
          <a:lstStyle/>
          <a:p>
            <a:r>
              <a:rPr lang="en-US" b="0">
                <a:solidFill>
                  <a:schemeClr val="accent1"/>
                </a:solidFill>
              </a:rPr>
              <a:t>Biases and Social Norms</a:t>
            </a:r>
          </a:p>
        </p:txBody>
      </p:sp>
      <p:sp>
        <p:nvSpPr>
          <p:cNvPr id="3" name="Content Placeholder 2">
            <a:extLst>
              <a:ext uri="{FF2B5EF4-FFF2-40B4-BE49-F238E27FC236}">
                <a16:creationId xmlns:a16="http://schemas.microsoft.com/office/drawing/2014/main" id="{047909C4-9897-D6B9-8E99-CEFDA9B4E668}"/>
              </a:ext>
            </a:extLst>
          </p:cNvPr>
          <p:cNvSpPr>
            <a:spLocks noGrp="1"/>
          </p:cNvSpPr>
          <p:nvPr>
            <p:ph idx="1"/>
          </p:nvPr>
        </p:nvSpPr>
        <p:spPr/>
        <p:txBody>
          <a:bodyPr/>
          <a:lstStyle/>
          <a:p>
            <a:pPr marL="0" indent="0">
              <a:buNone/>
            </a:pPr>
            <a:r>
              <a:rPr lang="en-US" dirty="0"/>
              <a:t>Key notes about those who experience rape or </a:t>
            </a:r>
            <a:r>
              <a:rPr lang="en-US"/>
              <a:t>sexual misconduct:</a:t>
            </a:r>
          </a:p>
          <a:p>
            <a:pPr marL="457200"/>
            <a:r>
              <a:rPr lang="en-US" dirty="0"/>
              <a:t>Often do not vigorously resist; may not fight, scream, or yell</a:t>
            </a:r>
          </a:p>
          <a:p>
            <a:pPr marL="457200"/>
            <a:r>
              <a:rPr lang="en-US" dirty="0"/>
              <a:t>Do not immediately report</a:t>
            </a:r>
          </a:p>
          <a:p>
            <a:pPr marL="457200"/>
            <a:r>
              <a:rPr lang="en-US" dirty="0"/>
              <a:t>May seek return to normal routine- class, work, socializing</a:t>
            </a:r>
          </a:p>
          <a:p>
            <a:pPr marL="457200"/>
            <a:r>
              <a:rPr lang="en-US" dirty="0"/>
              <a:t>May not clearly remember event or specific details</a:t>
            </a:r>
          </a:p>
          <a:p>
            <a:pPr marL="0" indent="0">
              <a:buNone/>
            </a:pPr>
            <a:r>
              <a:rPr lang="en-US" i="1" dirty="0"/>
              <a:t>Check biases for any considerations or beliefs of what is typical, common, and expected behaviors.</a:t>
            </a:r>
          </a:p>
        </p:txBody>
      </p:sp>
    </p:spTree>
    <p:extLst>
      <p:ext uri="{BB962C8B-B14F-4D97-AF65-F5344CB8AC3E}">
        <p14:creationId xmlns:p14="http://schemas.microsoft.com/office/powerpoint/2010/main" val="2288239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B52C4-A603-E79D-60E0-0EAFF304C44C}"/>
              </a:ext>
            </a:extLst>
          </p:cNvPr>
          <p:cNvSpPr>
            <a:spLocks noGrp="1"/>
          </p:cNvSpPr>
          <p:nvPr>
            <p:ph type="title"/>
          </p:nvPr>
        </p:nvSpPr>
        <p:spPr/>
        <p:txBody>
          <a:bodyPr/>
          <a:lstStyle/>
          <a:p>
            <a:r>
              <a:rPr lang="en-US" b="0">
                <a:solidFill>
                  <a:schemeClr val="accent1"/>
                </a:solidFill>
              </a:rPr>
              <a:t>Neurobiology of Trauma</a:t>
            </a:r>
          </a:p>
        </p:txBody>
      </p:sp>
      <p:sp>
        <p:nvSpPr>
          <p:cNvPr id="3" name="Content Placeholder 2">
            <a:extLst>
              <a:ext uri="{FF2B5EF4-FFF2-40B4-BE49-F238E27FC236}">
                <a16:creationId xmlns:a16="http://schemas.microsoft.com/office/drawing/2014/main" id="{C0997DA9-1CA7-C1A2-E717-CC104DF4D689}"/>
              </a:ext>
            </a:extLst>
          </p:cNvPr>
          <p:cNvSpPr>
            <a:spLocks noGrp="1"/>
          </p:cNvSpPr>
          <p:nvPr>
            <p:ph idx="1"/>
          </p:nvPr>
        </p:nvSpPr>
        <p:spPr/>
        <p:txBody>
          <a:bodyPr/>
          <a:lstStyle/>
          <a:p>
            <a:pPr marL="0" indent="0" algn="ctr">
              <a:buNone/>
            </a:pPr>
            <a:r>
              <a:rPr lang="en-US" b="1">
                <a:solidFill>
                  <a:srgbClr val="008042"/>
                </a:solidFill>
                <a:sym typeface="Wingdings" panose="05000000000000000000" pitchFamily="2" charset="2"/>
              </a:rPr>
              <a:t></a:t>
            </a:r>
            <a:r>
              <a:rPr lang="en-US" b="1">
                <a:solidFill>
                  <a:srgbClr val="008042"/>
                </a:solidFill>
              </a:rPr>
              <a:t>Stress – Fear/Trauma – Terror </a:t>
            </a:r>
            <a:r>
              <a:rPr lang="en-US" b="1">
                <a:solidFill>
                  <a:srgbClr val="008042"/>
                </a:solidFill>
                <a:sym typeface="Wingdings" panose="05000000000000000000" pitchFamily="2" charset="2"/>
              </a:rPr>
              <a:t></a:t>
            </a:r>
            <a:endParaRPr lang="en-US" b="1">
              <a:solidFill>
                <a:srgbClr val="008042"/>
              </a:solidFill>
            </a:endParaRPr>
          </a:p>
          <a:p>
            <a:pPr marL="457200"/>
            <a:r>
              <a:rPr lang="en-US"/>
              <a:t>Responses vary</a:t>
            </a:r>
          </a:p>
          <a:p>
            <a:pPr marL="457200"/>
            <a:r>
              <a:rPr lang="en-US"/>
              <a:t>Hormonal soup (brain)</a:t>
            </a:r>
          </a:p>
          <a:p>
            <a:pPr marL="914400" lvl="1"/>
            <a:r>
              <a:rPr lang="en-US"/>
              <a:t>Hypothalamus secretes hormones in response to trauma</a:t>
            </a:r>
          </a:p>
          <a:p>
            <a:pPr marL="914400" lvl="1"/>
            <a:r>
              <a:rPr lang="en-US"/>
              <a:t>Amygdala ignited</a:t>
            </a:r>
          </a:p>
          <a:p>
            <a:pPr marL="1280160" lvl="2"/>
            <a:r>
              <a:rPr lang="en-US"/>
              <a:t>Degrades capacity to reason and process circumstances</a:t>
            </a:r>
          </a:p>
          <a:p>
            <a:pPr marL="1280160" lvl="2"/>
            <a:r>
              <a:rPr lang="en-US"/>
              <a:t>Affects memories: coding, sequencing, and context storing</a:t>
            </a:r>
          </a:p>
          <a:p>
            <a:pPr marL="457200"/>
            <a:r>
              <a:rPr lang="en-US"/>
              <a:t>Autonomic responses (brain and body)</a:t>
            </a:r>
          </a:p>
          <a:p>
            <a:pPr marL="914400" lvl="1"/>
            <a:r>
              <a:rPr lang="en-US"/>
              <a:t>Tonic immobility: frozen; increased breathing, eye closure, and paralysis</a:t>
            </a:r>
          </a:p>
          <a:p>
            <a:pPr marL="914400" lvl="1"/>
            <a:r>
              <a:rPr lang="en-US"/>
              <a:t>Dissociation: mind disconnects from body; spaced out or eyes glazed over</a:t>
            </a:r>
          </a:p>
        </p:txBody>
      </p:sp>
    </p:spTree>
    <p:extLst>
      <p:ext uri="{BB962C8B-B14F-4D97-AF65-F5344CB8AC3E}">
        <p14:creationId xmlns:p14="http://schemas.microsoft.com/office/powerpoint/2010/main" val="18519418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44720-B1BB-B645-943A-2A8E97C53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9C463-916E-5387-D3FD-75A8685CF959}"/>
              </a:ext>
            </a:extLst>
          </p:cNvPr>
          <p:cNvSpPr>
            <a:spLocks noGrp="1"/>
          </p:cNvSpPr>
          <p:nvPr>
            <p:ph type="title"/>
          </p:nvPr>
        </p:nvSpPr>
        <p:spPr/>
        <p:txBody>
          <a:bodyPr/>
          <a:lstStyle/>
          <a:p>
            <a:r>
              <a:rPr lang="en-US" b="0" dirty="0">
                <a:solidFill>
                  <a:schemeClr val="accent1"/>
                </a:solidFill>
              </a:rPr>
              <a:t>Trauma-Informed Approach</a:t>
            </a:r>
          </a:p>
        </p:txBody>
      </p:sp>
      <p:sp>
        <p:nvSpPr>
          <p:cNvPr id="3" name="Content Placeholder 2">
            <a:extLst>
              <a:ext uri="{FF2B5EF4-FFF2-40B4-BE49-F238E27FC236}">
                <a16:creationId xmlns:a16="http://schemas.microsoft.com/office/drawing/2014/main" id="{7F68AD0F-935F-22A6-8E6F-1F555664E499}"/>
              </a:ext>
            </a:extLst>
          </p:cNvPr>
          <p:cNvSpPr>
            <a:spLocks noGrp="1"/>
          </p:cNvSpPr>
          <p:nvPr>
            <p:ph idx="1"/>
          </p:nvPr>
        </p:nvSpPr>
        <p:spPr/>
        <p:txBody>
          <a:bodyPr>
            <a:normAutofit/>
          </a:bodyPr>
          <a:lstStyle/>
          <a:p>
            <a:r>
              <a:rPr lang="en-US" dirty="0"/>
              <a:t>Commit to not re-traumatizing victims</a:t>
            </a:r>
          </a:p>
          <a:p>
            <a:r>
              <a:rPr lang="en-US" dirty="0"/>
              <a:t>Recognize the impact of trauma on victims</a:t>
            </a:r>
          </a:p>
          <a:p>
            <a:pPr lvl="1"/>
            <a:r>
              <a:rPr lang="en-US" dirty="0"/>
              <a:t>Hormones</a:t>
            </a:r>
          </a:p>
          <a:p>
            <a:pPr lvl="1"/>
            <a:r>
              <a:rPr lang="en-US" dirty="0"/>
              <a:t>Memory encoding</a:t>
            </a:r>
          </a:p>
          <a:p>
            <a:pPr lvl="1"/>
            <a:r>
              <a:rPr lang="en-US" dirty="0"/>
              <a:t>Limits to context, chronology, and time sequencing</a:t>
            </a:r>
          </a:p>
          <a:p>
            <a:r>
              <a:rPr lang="en-US" dirty="0"/>
              <a:t>Apply this knowledge to guide effective responses</a:t>
            </a:r>
          </a:p>
          <a:p>
            <a:pPr lvl="1"/>
            <a:r>
              <a:rPr lang="en-US" dirty="0"/>
              <a:t>Perceptive listening</a:t>
            </a:r>
          </a:p>
          <a:p>
            <a:pPr lvl="1"/>
            <a:r>
              <a:rPr lang="en-US" dirty="0"/>
              <a:t>Facilitating memory retrieval and disclosure</a:t>
            </a:r>
          </a:p>
          <a:p>
            <a:r>
              <a:rPr lang="en-US" dirty="0"/>
              <a:t>Trauma does NOT reduce </a:t>
            </a:r>
            <a:r>
              <a:rPr lang="en-US"/>
              <a:t>credibility evaluations</a:t>
            </a:r>
            <a:endParaRPr lang="en-US" dirty="0"/>
          </a:p>
        </p:txBody>
      </p:sp>
    </p:spTree>
    <p:extLst>
      <p:ext uri="{BB962C8B-B14F-4D97-AF65-F5344CB8AC3E}">
        <p14:creationId xmlns:p14="http://schemas.microsoft.com/office/powerpoint/2010/main" val="3831534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pPr lvl="1"/>
            <a:r>
              <a:rPr lang="en-US"/>
              <a:t>Neutral include group generalizations that limit beliefs about an individual</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FC940-9800-DD71-11FA-A2AA4E938878}"/>
              </a:ext>
            </a:extLst>
          </p:cNvPr>
          <p:cNvSpPr>
            <a:spLocks noGrp="1"/>
          </p:cNvSpPr>
          <p:nvPr>
            <p:ph type="title"/>
          </p:nvPr>
        </p:nvSpPr>
        <p:spPr/>
        <p:txBody>
          <a:bodyPr/>
          <a:lstStyle/>
          <a:p>
            <a:r>
              <a:rPr lang="en-US"/>
              <a:t>Combating Conflicts</a:t>
            </a:r>
          </a:p>
        </p:txBody>
      </p:sp>
      <p:sp>
        <p:nvSpPr>
          <p:cNvPr id="3" name="Content Placeholder 2">
            <a:extLst>
              <a:ext uri="{FF2B5EF4-FFF2-40B4-BE49-F238E27FC236}">
                <a16:creationId xmlns:a16="http://schemas.microsoft.com/office/drawing/2014/main" id="{C55B28F8-8C9F-4335-96BA-7CC58C8B66E7}"/>
              </a:ext>
            </a:extLst>
          </p:cNvPr>
          <p:cNvSpPr>
            <a:spLocks noGrp="1"/>
          </p:cNvSpPr>
          <p:nvPr>
            <p:ph idx="1"/>
          </p:nvPr>
        </p:nvSpPr>
        <p:spPr/>
        <p:txBody>
          <a:bodyPr/>
          <a:lstStyle/>
          <a:p>
            <a:r>
              <a:rPr lang="en-US"/>
              <a:t>Well-trained investigator and decision-maker</a:t>
            </a:r>
          </a:p>
          <a:p>
            <a:pPr lvl="1"/>
            <a:r>
              <a:rPr lang="en-US"/>
              <a:t>Investigator: neutral</a:t>
            </a:r>
          </a:p>
          <a:p>
            <a:r>
              <a:rPr lang="en-US"/>
              <a:t>Declaring or disclosing potential conflicts</a:t>
            </a:r>
          </a:p>
          <a:p>
            <a:r>
              <a:rPr lang="en-US"/>
              <a:t>Designated Officer/Title IX Coordinator oversight of investigation</a:t>
            </a:r>
          </a:p>
          <a:p>
            <a:r>
              <a:rPr lang="en-US"/>
              <a:t>Designated Officer/Title IX Coordinator review of investigation report</a:t>
            </a:r>
          </a:p>
          <a:p>
            <a:r>
              <a:rPr lang="en-US"/>
              <a:t>Avoid</a:t>
            </a:r>
          </a:p>
          <a:p>
            <a:pPr lvl="1"/>
            <a:r>
              <a:rPr lang="en-US"/>
              <a:t>Risk: process/decisions influenced by secondary interests</a:t>
            </a:r>
          </a:p>
          <a:p>
            <a:pPr lvl="1"/>
            <a:r>
              <a:rPr lang="en-US"/>
              <a:t>Compliance: competing job duties</a:t>
            </a:r>
          </a:p>
        </p:txBody>
      </p:sp>
    </p:spTree>
    <p:extLst>
      <p:ext uri="{BB962C8B-B14F-4D97-AF65-F5344CB8AC3E}">
        <p14:creationId xmlns:p14="http://schemas.microsoft.com/office/powerpoint/2010/main" val="3155099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798C0-CE81-6E2A-DF0C-0B5D03D50A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B7ADD8-FFAD-1556-4E8F-AF4188FB4D8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dirty="0">
                <a:solidFill>
                  <a:srgbClr val="0C2340"/>
                </a:solidFill>
                <a:latin typeface="+mn-lt"/>
                <a:ea typeface="+mn-ea"/>
                <a:cs typeface="+mn-cs"/>
              </a:rPr>
              <a:t>System Procedure</a:t>
            </a:r>
            <a:endParaRPr lang="en-US" sz="4000" b="1" dirty="0">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9FBBD1DF-D31C-3752-A89A-F11B1680D7A8}"/>
              </a:ext>
            </a:extLst>
          </p:cNvPr>
          <p:cNvSpPr>
            <a:spLocks noGrp="1"/>
          </p:cNvSpPr>
          <p:nvPr>
            <p:ph type="body" idx="1"/>
          </p:nvPr>
        </p:nvSpPr>
        <p:spPr/>
        <p:txBody>
          <a:bodyPr/>
          <a:lstStyle/>
          <a:p>
            <a:r>
              <a:rPr lang="en-US" dirty="0">
                <a:solidFill>
                  <a:srgbClr val="000000"/>
                </a:solidFill>
              </a:rPr>
              <a:t>Resolution Options|  Intake  |  Investigation |  Decision</a:t>
            </a:r>
          </a:p>
        </p:txBody>
      </p:sp>
    </p:spTree>
    <p:extLst>
      <p:ext uri="{BB962C8B-B14F-4D97-AF65-F5344CB8AC3E}">
        <p14:creationId xmlns:p14="http://schemas.microsoft.com/office/powerpoint/2010/main" val="9343873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1B.1.1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3F3E-F78C-1E1D-D062-2A4E1ACE75C9}"/>
              </a:ext>
            </a:extLst>
          </p:cNvPr>
          <p:cNvSpPr>
            <a:spLocks noGrp="1"/>
          </p:cNvSpPr>
          <p:nvPr>
            <p:ph type="title"/>
          </p:nvPr>
        </p:nvSpPr>
        <p:spPr/>
        <p:txBody>
          <a:bodyPr/>
          <a:lstStyle/>
          <a:p>
            <a:r>
              <a:rPr lang="en-US" dirty="0"/>
              <a:t>Resolution Options</a:t>
            </a:r>
          </a:p>
        </p:txBody>
      </p:sp>
      <p:sp>
        <p:nvSpPr>
          <p:cNvPr id="3" name="Content Placeholder 2">
            <a:extLst>
              <a:ext uri="{FF2B5EF4-FFF2-40B4-BE49-F238E27FC236}">
                <a16:creationId xmlns:a16="http://schemas.microsoft.com/office/drawing/2014/main" id="{A9763E4A-3A43-D6E4-8C45-0AA0CFFBFC16}"/>
              </a:ext>
            </a:extLst>
          </p:cNvPr>
          <p:cNvSpPr>
            <a:spLocks noGrp="1"/>
          </p:cNvSpPr>
          <p:nvPr>
            <p:ph idx="1"/>
          </p:nvPr>
        </p:nvSpPr>
        <p:spPr/>
        <p:txBody>
          <a:bodyPr/>
          <a:lstStyle/>
          <a:p>
            <a:r>
              <a:rPr lang="en-US" dirty="0"/>
              <a:t>Personal resolution</a:t>
            </a:r>
          </a:p>
          <a:p>
            <a:r>
              <a:rPr lang="en-US" dirty="0"/>
              <a:t>Informal resolution</a:t>
            </a:r>
          </a:p>
          <a:p>
            <a:r>
              <a:rPr lang="en-US" dirty="0"/>
              <a:t>Formal resolution: investigation &amp; decision process</a:t>
            </a:r>
          </a:p>
          <a:p>
            <a:r>
              <a:rPr lang="en-US" dirty="0"/>
              <a:t>Formal resolution for sexual harassment complaints against students: investigation and 1B.3.1 formal hearing</a:t>
            </a:r>
          </a:p>
        </p:txBody>
      </p:sp>
    </p:spTree>
    <p:extLst>
      <p:ext uri="{BB962C8B-B14F-4D97-AF65-F5344CB8AC3E}">
        <p14:creationId xmlns:p14="http://schemas.microsoft.com/office/powerpoint/2010/main" val="16770370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1B.3.1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 to preserve evidence</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 to the Title IX Coordinator</a:t>
            </a:r>
          </a:p>
        </p:txBody>
      </p:sp>
    </p:spTree>
    <p:extLst>
      <p:ext uri="{BB962C8B-B14F-4D97-AF65-F5344CB8AC3E}">
        <p14:creationId xmlns:p14="http://schemas.microsoft.com/office/powerpoint/2010/main" val="11110955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dirty="0">
                <a:solidFill>
                  <a:srgbClr val="000000"/>
                </a:solidFill>
              </a:rPr>
              <a:t>Provides enough information for the decision-maker to make a reasoned decision about whether policy has been violated</a:t>
            </a:r>
          </a:p>
          <a:p>
            <a:pPr>
              <a:defRPr/>
            </a:pPr>
            <a:r>
              <a:rPr lang="en-US" sz="3000" dirty="0">
                <a:solidFill>
                  <a:srgbClr val="000000"/>
                </a:solidFill>
              </a:rPr>
              <a:t>Maintains integrity of process</a:t>
            </a:r>
          </a:p>
          <a:p>
            <a:pPr lvl="1">
              <a:buFont typeface="Courier New" panose="02070309020205020404" pitchFamily="49" charset="0"/>
              <a:buChar char="o"/>
              <a:defRPr/>
            </a:pPr>
            <a:r>
              <a:rPr lang="en-US" sz="2200" dirty="0">
                <a:solidFill>
                  <a:srgbClr val="000000"/>
                </a:solidFill>
              </a:rPr>
              <a:t>Timely </a:t>
            </a:r>
          </a:p>
          <a:p>
            <a:pPr lvl="1">
              <a:buFont typeface="Courier New" panose="02070309020205020404" pitchFamily="49" charset="0"/>
              <a:buChar char="o"/>
              <a:defRPr/>
            </a:pPr>
            <a:r>
              <a:rPr lang="en-US" sz="2200" dirty="0">
                <a:solidFill>
                  <a:srgbClr val="000000"/>
                </a:solidFill>
              </a:rPr>
              <a:t>Fair to both parties</a:t>
            </a:r>
          </a:p>
          <a:p>
            <a:pPr lvl="1">
              <a:buFont typeface="Courier New" panose="02070309020205020404" pitchFamily="49" charset="0"/>
              <a:buChar char="o"/>
              <a:defRPr/>
            </a:pPr>
            <a:r>
              <a:rPr lang="en-US" sz="2200" dirty="0">
                <a:solidFill>
                  <a:srgbClr val="000000"/>
                </a:solidFill>
              </a:rPr>
              <a:t>Provide confidentiality as required by law</a:t>
            </a:r>
          </a:p>
          <a:p>
            <a:pPr lvl="1">
              <a:buFont typeface="Courier New" panose="02070309020205020404" pitchFamily="49" charset="0"/>
              <a:buChar char="o"/>
              <a:defRPr/>
            </a:pPr>
            <a:r>
              <a:rPr lang="en-US" sz="2200" dirty="0">
                <a:solidFill>
                  <a:srgbClr val="000000"/>
                </a:solidFill>
              </a:rPr>
              <a:t>Thorough</a:t>
            </a:r>
          </a:p>
          <a:p>
            <a:pPr lvl="1">
              <a:buFont typeface="Courier New" panose="02070309020205020404" pitchFamily="49" charset="0"/>
              <a:buChar char="o"/>
              <a:defRPr/>
            </a:pPr>
            <a:r>
              <a:rPr lang="en-US" sz="2200" dirty="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dirty="0"/>
              <a:t>Assessing and determining credibility is an important DM role</a:t>
            </a:r>
          </a:p>
          <a:p>
            <a:r>
              <a:rPr lang="en-US" dirty="0"/>
              <a:t>Credibility is often a function of </a:t>
            </a:r>
            <a:r>
              <a:rPr lang="en-US" b="1" dirty="0"/>
              <a:t>corroboration and consistency</a:t>
            </a:r>
          </a:p>
          <a:p>
            <a:r>
              <a:rPr lang="en-US" dirty="0"/>
              <a:t>Credibility does </a:t>
            </a:r>
            <a:r>
              <a:rPr lang="en-US" b="1" dirty="0"/>
              <a:t>not</a:t>
            </a:r>
            <a:r>
              <a:rPr lang="en-US" dirty="0"/>
              <a:t> necessarily equate to honesty or truthfulness:</a:t>
            </a:r>
          </a:p>
          <a:p>
            <a:pPr lvl="1"/>
            <a:r>
              <a:rPr lang="en-US" dirty="0"/>
              <a:t>Believability does not equal truthfulness</a:t>
            </a:r>
          </a:p>
          <a:p>
            <a:r>
              <a:rPr lang="en-US" dirty="0"/>
              <a:t>Credibility impacts the </a:t>
            </a:r>
            <a:r>
              <a:rPr lang="en-US" b="1" dirty="0"/>
              <a:t>reliability of evidence and its weight</a:t>
            </a:r>
          </a:p>
          <a:p>
            <a:r>
              <a:rPr lang="en-US" dirty="0"/>
              <a:t>Specific credibility issues that a DM may consider:</a:t>
            </a:r>
          </a:p>
          <a:p>
            <a:pPr lvl="1"/>
            <a:r>
              <a:rPr lang="en-US" dirty="0"/>
              <a:t>Relationships between the parties and witnesses</a:t>
            </a:r>
          </a:p>
          <a:p>
            <a:pPr lvl="1"/>
            <a:r>
              <a:rPr lang="en-US" dirty="0"/>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dirty="0"/>
              <a:t>Credibility</a:t>
            </a:r>
            <a:r>
              <a:rPr lang="en-US" dirty="0"/>
              <a:t> impacts likeliness</a:t>
            </a:r>
          </a:p>
          <a:p>
            <a:pPr lvl="1"/>
            <a:r>
              <a:rPr lang="en-US" dirty="0"/>
              <a:t>Would a reasonable person do the same?</a:t>
            </a:r>
          </a:p>
          <a:p>
            <a:pPr lvl="1"/>
            <a:r>
              <a:rPr lang="en-US" dirty="0"/>
              <a:t>Are there more likely alternatives?</a:t>
            </a:r>
          </a:p>
          <a:p>
            <a:pPr marL="457200"/>
            <a:r>
              <a:rPr lang="en-US" b="1" dirty="0"/>
              <a:t>Credibility Assessment </a:t>
            </a:r>
            <a:r>
              <a:rPr lang="en-US" dirty="0"/>
              <a:t>involves evaluating whether evidence is believable and reliable</a:t>
            </a:r>
          </a:p>
          <a:p>
            <a:pPr lvl="1"/>
            <a:r>
              <a:rPr lang="en-US" dirty="0"/>
              <a:t>Refrain from focusing on irrelevant inaccuracies and inconsistencies</a:t>
            </a:r>
          </a:p>
          <a:p>
            <a:pPr marL="0" indent="0">
              <a:buNone/>
            </a:pPr>
            <a:r>
              <a:rPr lang="en-US" b="1" dirty="0"/>
              <a:t>NOTE</a:t>
            </a:r>
            <a:r>
              <a:rPr lang="en-US" dirty="0"/>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57BEE-C481-03F2-9A10-8EFC0040117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D44BEB-B2D4-7543-7360-97F3ACCF49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b="0">
                <a:latin typeface="+mn-lt"/>
                <a:ea typeface="+mn-ea"/>
                <a:cs typeface="+mn-cs"/>
              </a:rPr>
              <a:t>Stereotyping</a:t>
            </a:r>
            <a:r>
              <a:rPr kumimoji="0" lang="en-US" sz="4400" b="0" i="0" u="none" strike="noStrike" kern="1200" cap="none" spc="0" normalizeH="0" baseline="0" noProof="0">
                <a:ln>
                  <a:noFill/>
                </a:ln>
                <a:solidFill>
                  <a:schemeClr val="tx2"/>
                </a:solidFill>
                <a:effectLst/>
                <a:uLnTx/>
                <a:uFillTx/>
                <a:latin typeface="+mn-lt"/>
                <a:ea typeface="+mn-ea"/>
                <a:cs typeface="+mn-cs"/>
              </a:rPr>
              <a:t>, cont.</a:t>
            </a:r>
          </a:p>
        </p:txBody>
      </p:sp>
      <p:sp>
        <p:nvSpPr>
          <p:cNvPr id="2" name="Content Placeholder 1">
            <a:extLst>
              <a:ext uri="{FF2B5EF4-FFF2-40B4-BE49-F238E27FC236}">
                <a16:creationId xmlns:a16="http://schemas.microsoft.com/office/drawing/2014/main" id="{20D31B23-6004-12D1-91E3-8E860A780F19}"/>
              </a:ext>
            </a:extLst>
          </p:cNvPr>
          <p:cNvSpPr>
            <a:spLocks noGrp="1"/>
          </p:cNvSpPr>
          <p:nvPr>
            <p:ph idx="1"/>
          </p:nvPr>
        </p:nvSpPr>
        <p:spPr/>
        <p:txBody>
          <a:bodyPr>
            <a:normAutofit/>
          </a:bodyPr>
          <a:lstStyle/>
          <a:p>
            <a:pPr marL="0" indent="0">
              <a:buNone/>
            </a:pPr>
            <a:r>
              <a:rPr lang="en-US" b="1">
                <a:solidFill>
                  <a:srgbClr val="00B050"/>
                </a:solidFill>
              </a:rPr>
              <a:t>Clarification through examples</a:t>
            </a:r>
          </a:p>
          <a:p>
            <a:pPr marL="457200"/>
            <a:r>
              <a:rPr lang="en-US"/>
              <a:t>Assuming that heterosexual men are naturally more competitive and aggressive.</a:t>
            </a:r>
          </a:p>
          <a:p>
            <a:pPr marL="457200"/>
            <a:r>
              <a:rPr lang="en-US"/>
              <a:t>Assuming a Black woman challenging a decision is ill tempered.</a:t>
            </a:r>
          </a:p>
          <a:p>
            <a:pPr marL="457200"/>
            <a:r>
              <a:rPr lang="en-US"/>
              <a:t>Assuming that people with disabilities are intellectually inferior.</a:t>
            </a:r>
          </a:p>
          <a:p>
            <a:pPr marL="457200"/>
            <a:r>
              <a:rPr lang="en-US"/>
              <a:t>Assuming that people younger than 30 years old are irresponsible and unreliable.</a:t>
            </a:r>
          </a:p>
          <a:p>
            <a:pPr marL="457200"/>
            <a:r>
              <a:rPr lang="en-US"/>
              <a:t>Assuming college students should not have children.</a:t>
            </a:r>
          </a:p>
          <a:p>
            <a:endParaRPr lang="en-US"/>
          </a:p>
        </p:txBody>
      </p:sp>
    </p:spTree>
    <p:extLst>
      <p:ext uri="{BB962C8B-B14F-4D97-AF65-F5344CB8AC3E}">
        <p14:creationId xmlns:p14="http://schemas.microsoft.com/office/powerpoint/2010/main" val="30889092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52AB0-6E7C-81ED-B163-7ABE07B469BB}"/>
              </a:ext>
            </a:extLst>
          </p:cNvPr>
          <p:cNvSpPr>
            <a:spLocks noGrp="1"/>
          </p:cNvSpPr>
          <p:nvPr>
            <p:ph type="title"/>
          </p:nvPr>
        </p:nvSpPr>
        <p:spPr/>
        <p:txBody>
          <a:bodyPr/>
          <a:lstStyle/>
          <a:p>
            <a:r>
              <a:rPr lang="en-US" b="0" dirty="0"/>
              <a:t>Evidence Strategies</a:t>
            </a:r>
          </a:p>
        </p:txBody>
      </p:sp>
      <p:sp>
        <p:nvSpPr>
          <p:cNvPr id="3" name="Content Placeholder 2">
            <a:extLst>
              <a:ext uri="{FF2B5EF4-FFF2-40B4-BE49-F238E27FC236}">
                <a16:creationId xmlns:a16="http://schemas.microsoft.com/office/drawing/2014/main" id="{31688C72-3DE6-8AB4-7643-D25846C1ACAE}"/>
              </a:ext>
            </a:extLst>
          </p:cNvPr>
          <p:cNvSpPr>
            <a:spLocks noGrp="1"/>
          </p:cNvSpPr>
          <p:nvPr>
            <p:ph idx="1"/>
          </p:nvPr>
        </p:nvSpPr>
        <p:spPr/>
        <p:txBody>
          <a:bodyPr>
            <a:normAutofit fontScale="92500" lnSpcReduction="10000"/>
          </a:bodyPr>
          <a:lstStyle/>
          <a:p>
            <a:r>
              <a:rPr lang="en-US" dirty="0"/>
              <a:t>Comparative evidence</a:t>
            </a:r>
          </a:p>
          <a:p>
            <a:r>
              <a:rPr lang="en-US" dirty="0"/>
              <a:t>Statistical evidence</a:t>
            </a:r>
          </a:p>
          <a:p>
            <a:r>
              <a:rPr lang="en-US" dirty="0"/>
              <a:t>Pattern evidence</a:t>
            </a:r>
          </a:p>
          <a:p>
            <a:r>
              <a:rPr lang="en-US" dirty="0"/>
              <a:t>Circumstantial evidence</a:t>
            </a:r>
          </a:p>
          <a:p>
            <a:r>
              <a:rPr lang="en-US" dirty="0"/>
              <a:t>Witness testimony</a:t>
            </a:r>
          </a:p>
          <a:p>
            <a:r>
              <a:rPr lang="en-US" dirty="0"/>
              <a:t>Documentation</a:t>
            </a:r>
          </a:p>
          <a:p>
            <a:r>
              <a:rPr lang="en-US" dirty="0"/>
              <a:t>Procedural irregularities</a:t>
            </a:r>
          </a:p>
          <a:p>
            <a:r>
              <a:rPr lang="en-US" dirty="0"/>
              <a:t>Other</a:t>
            </a:r>
          </a:p>
          <a:p>
            <a:pPr lvl="1"/>
            <a:r>
              <a:rPr lang="en-US" dirty="0"/>
              <a:t>Academic setting</a:t>
            </a:r>
          </a:p>
          <a:p>
            <a:pPr lvl="1"/>
            <a:r>
              <a:rPr lang="en-US" dirty="0"/>
              <a:t>AI tools</a:t>
            </a:r>
          </a:p>
        </p:txBody>
      </p:sp>
    </p:spTree>
    <p:extLst>
      <p:ext uri="{BB962C8B-B14F-4D97-AF65-F5344CB8AC3E}">
        <p14:creationId xmlns:p14="http://schemas.microsoft.com/office/powerpoint/2010/main" val="34275400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Standard of Proof for Decision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a:xfrm>
            <a:off x="838201" y="1825624"/>
            <a:ext cx="5257800" cy="4806181"/>
          </a:xfrm>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pic>
        <p:nvPicPr>
          <p:cNvPr id="1026" name="Picture 2">
            <a:extLst>
              <a:ext uri="{FF2B5EF4-FFF2-40B4-BE49-F238E27FC236}">
                <a16:creationId xmlns:a16="http://schemas.microsoft.com/office/drawing/2014/main" id="{9A3191B5-8881-045B-4901-A28197F78446}"/>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11"/>
          <a:stretch>
            <a:fillRect/>
          </a:stretch>
        </p:blipFill>
        <p:spPr bwMode="auto">
          <a:xfrm>
            <a:off x="6096000" y="2361420"/>
            <a:ext cx="4971288" cy="2713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8149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a:solidFill>
                  <a:schemeClr val="tx2"/>
                </a:solidFill>
                <a:latin typeface="+mn-lt"/>
                <a:ea typeface="+mn-ea"/>
                <a:cs typeface="+mn-cs"/>
              </a:rPr>
              <a:t>Final Investigation Report Structure</a:t>
            </a:r>
          </a:p>
        </p:txBody>
      </p:sp>
      <p:sp>
        <p:nvSpPr>
          <p:cNvPr id="2" name="Content Placeholder 1"/>
          <p:cNvSpPr>
            <a:spLocks noGrp="1"/>
          </p:cNvSpPr>
          <p:nvPr>
            <p:ph idx="1"/>
          </p:nvPr>
        </p:nvSpPr>
        <p:spPr/>
        <p:txBody>
          <a:bodyPr>
            <a:normAutofit fontScale="92500" lnSpcReduction="10000"/>
          </a:bodyPr>
          <a:lstStyle/>
          <a:p>
            <a:pPr>
              <a:lnSpc>
                <a:spcPct val="120000"/>
              </a:lnSpc>
            </a:pPr>
            <a:r>
              <a:rPr lang="en-US"/>
              <a:t>Transmittal letter: notice to the decision-maker from the investigator</a:t>
            </a:r>
          </a:p>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 synopsis of reported matter</a:t>
            </a:r>
          </a:p>
          <a:p>
            <a:pPr marL="457200">
              <a:lnSpc>
                <a:spcPct val="120000"/>
              </a:lnSpc>
            </a:pPr>
            <a:r>
              <a:rPr lang="en-US"/>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a:t>Summary of complainant(s) allegation(s) &amp; evidence gathered</a:t>
            </a:r>
          </a:p>
          <a:p>
            <a:pPr marL="457200">
              <a:lnSpc>
                <a:spcPct val="120000"/>
              </a:lnSpc>
            </a:pPr>
            <a:r>
              <a:rPr lang="en-US"/>
              <a:t>Summary of witness statement(s) &amp; evidence gathered</a:t>
            </a:r>
          </a:p>
          <a:p>
            <a:pPr marL="457200">
              <a:lnSpc>
                <a:spcPct val="120000"/>
              </a:lnSpc>
            </a:pPr>
            <a:r>
              <a:rPr lang="en-US"/>
              <a:t>Summary of respondent(s) statement(s) &amp; evidence gathered</a:t>
            </a:r>
          </a:p>
          <a:p>
            <a:pPr marL="457200">
              <a:lnSpc>
                <a:spcPct val="120000"/>
              </a:lnSpc>
            </a:pPr>
            <a:r>
              <a:rPr lang="en-US"/>
              <a:t>Assessments of credibility</a:t>
            </a:r>
          </a:p>
          <a:p>
            <a:pPr marL="457200">
              <a:lnSpc>
                <a:spcPct val="120000"/>
              </a:lnSpc>
            </a:pPr>
            <a:r>
              <a:rPr lang="en-US"/>
              <a:t>Investigative synthesis: findings of fact &amp; matters of dispute within the application of policy/procedure</a:t>
            </a:r>
          </a:p>
          <a:p>
            <a:pPr marL="457200">
              <a:lnSpc>
                <a:spcPct val="120000"/>
              </a:lnSpc>
            </a:pPr>
            <a:r>
              <a:rPr lang="en-US"/>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August 5th,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35041119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EE1865-3FE4-45FF-BD1F-C7560E200050}">
  <ds:schemaRefs>
    <ds:schemaRef ds:uri="http://schemas.microsoft.com/office/2006/metadata/properties"/>
    <ds:schemaRef ds:uri="http://schemas.microsoft.com/office/infopath/2007/PartnerControls"/>
    <ds:schemaRef ds:uri="fa5a1719-2628-434b-92be-b92bf2aa51f9"/>
    <ds:schemaRef ds:uri="b8742ead-eb69-4e30-b8d3-5c6af35e7d0d"/>
  </ds:schemaRefs>
</ds:datastoreItem>
</file>

<file path=customXml/itemProps2.xml><?xml version="1.0" encoding="utf-8"?>
<ds:datastoreItem xmlns:ds="http://schemas.openxmlformats.org/officeDocument/2006/customXml" ds:itemID="{50FE71AD-CEB9-47AF-B3CD-FFC3A0CEB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a1719-2628-434b-92be-b92bf2aa51f9"/>
    <ds:schemaRef ds:uri="b8742ead-eb69-4e30-b8d3-5c6af35e7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AD8B3D-4E90-49A7-B3E1-56140F418F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(widescreen)</Template>
  <TotalTime>0</TotalTime>
  <Words>8775</Words>
  <Application>Microsoft Office PowerPoint</Application>
  <PresentationFormat>Widescreen</PresentationFormat>
  <Paragraphs>1036</Paragraphs>
  <Slides>138</Slides>
  <Notes>104</Notes>
  <HiddenSlides>0</HiddenSlides>
  <MMClips>0</MMClips>
  <ScaleCrop>false</ScaleCrop>
  <HeadingPairs>
    <vt:vector size="4" baseType="variant">
      <vt:variant>
        <vt:lpstr>Theme</vt:lpstr>
      </vt:variant>
      <vt:variant>
        <vt:i4>1</vt:i4>
      </vt:variant>
      <vt:variant>
        <vt:lpstr>Slide Titles</vt:lpstr>
      </vt:variant>
      <vt:variant>
        <vt:i4>138</vt:i4>
      </vt:variant>
    </vt:vector>
  </HeadingPairs>
  <TitlesOfParts>
    <vt:vector size="139" baseType="lpstr">
      <vt:lpstr>Minnesota State Theme</vt:lpstr>
      <vt:lpstr>Equal Opportunity &amp; Nondiscrimination</vt:lpstr>
      <vt:lpstr>Minnesota State Policy and Procedure</vt:lpstr>
      <vt:lpstr>Applying Board Policies</vt:lpstr>
      <vt:lpstr>Board Policy 1B.1</vt:lpstr>
      <vt:lpstr>Protected Classes</vt:lpstr>
      <vt:lpstr>Protected Classes: Full Scope</vt:lpstr>
      <vt:lpstr>Stereotyping</vt:lpstr>
      <vt:lpstr>Stereotyping, cont.</vt:lpstr>
      <vt:lpstr>Protected Classes &amp; Intersectionality</vt:lpstr>
      <vt:lpstr>Equal Access and Opportunity</vt:lpstr>
      <vt:lpstr>Policy Application</vt:lpstr>
      <vt:lpstr>Prohibited Conduct</vt:lpstr>
      <vt:lpstr>Discrimination</vt:lpstr>
      <vt:lpstr>Discrimination Investigation Considerations</vt:lpstr>
      <vt:lpstr>Discriminatory Harassment</vt:lpstr>
      <vt:lpstr>Discriminatory Harassment, cont.</vt:lpstr>
      <vt:lpstr>Harassment Investigation Considerations</vt:lpstr>
      <vt:lpstr>Sexual Harassment</vt:lpstr>
      <vt:lpstr>Sexual Harassment Investigation Considerations</vt:lpstr>
      <vt:lpstr>Sexual Harassment, cont.</vt:lpstr>
      <vt:lpstr>Consensual Relationships</vt:lpstr>
      <vt:lpstr>Consensual vs. Nonconsensual</vt:lpstr>
      <vt:lpstr>Consensual Relationship Considerations</vt:lpstr>
      <vt:lpstr>Retaliation</vt:lpstr>
      <vt:lpstr>Board Policy 1B.3</vt:lpstr>
      <vt:lpstr>Dating, intimate partner, and relationship violence</vt:lpstr>
      <vt:lpstr>Non-forcible Sex Acts</vt:lpstr>
      <vt:lpstr>Sexual Assault, Sexual Act</vt:lpstr>
      <vt:lpstr>Sexual Assault, Affirmative Consent</vt:lpstr>
      <vt:lpstr>Affirmative Consent, continued</vt:lpstr>
      <vt:lpstr>Understanding Affirmative Consent</vt:lpstr>
      <vt:lpstr>Understanding Affirmative Consent, cont.</vt:lpstr>
      <vt:lpstr>Sexual Exploitation</vt:lpstr>
      <vt:lpstr>Stalking</vt:lpstr>
      <vt:lpstr>Title IX Sexual Harassment</vt:lpstr>
      <vt:lpstr>Reasonable Person Standard</vt:lpstr>
      <vt:lpstr>Hostile Environment Investigation Considerations</vt:lpstr>
      <vt:lpstr>Retaliation, 1B.3</vt:lpstr>
      <vt:lpstr>Retaliation, 1B.3 continued</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Different Allegations, Different Processes</vt:lpstr>
      <vt:lpstr>Federal and State  Laws and policies</vt:lpstr>
      <vt:lpstr>Violence Against Women Act</vt:lpstr>
      <vt:lpstr>VAWA, continued</vt:lpstr>
      <vt:lpstr>Clery Act, amended</vt:lpstr>
      <vt:lpstr>Title IX of the Education Amendments</vt:lpstr>
      <vt:lpstr>Title IX, continued</vt:lpstr>
      <vt:lpstr>Campus Sexual Misconduct Policy</vt:lpstr>
      <vt:lpstr>Minnesota Policy 135A.15, continued</vt:lpstr>
      <vt:lpstr>Serving Impartially</vt:lpstr>
      <vt:lpstr>Recognizing Implicit Bias</vt:lpstr>
      <vt:lpstr>Considering Possible Biases</vt:lpstr>
      <vt:lpstr>Alcohol and Drug Use Biases</vt:lpstr>
      <vt:lpstr>Sexual Misconduct Case Specific Biases</vt:lpstr>
      <vt:lpstr>Dynamics of Sexual Assault</vt:lpstr>
      <vt:lpstr>Sexual Misconduct on Campus</vt:lpstr>
      <vt:lpstr>Biases and Social Norms</vt:lpstr>
      <vt:lpstr>Neurobiology of Trauma</vt:lpstr>
      <vt:lpstr>Trauma-Informed Approach</vt:lpstr>
      <vt:lpstr>Biased Investigations Dangers</vt:lpstr>
      <vt:lpstr>Counteracting Bias</vt:lpstr>
      <vt:lpstr>Avoid Prejudgment</vt:lpstr>
      <vt:lpstr>Best Practices</vt:lpstr>
      <vt:lpstr>Conflicts of Interest</vt:lpstr>
      <vt:lpstr>Combating Conflicts</vt:lpstr>
      <vt:lpstr>System Procedure</vt:lpstr>
      <vt:lpstr>System Procedure 1B.1.1 </vt:lpstr>
      <vt:lpstr>Resolution Options</vt:lpstr>
      <vt:lpstr>System Procedure 1B.3.1 </vt:lpstr>
      <vt:lpstr>Jurisdiction</vt:lpstr>
      <vt:lpstr>The Investigation</vt:lpstr>
      <vt:lpstr>Credibility Considerations</vt:lpstr>
      <vt:lpstr>Credibility: Parties and Witnesses</vt:lpstr>
      <vt:lpstr>Evidence Strategies</vt:lpstr>
      <vt:lpstr>Standard of Proof for Decision</vt:lpstr>
      <vt:lpstr>Decision Factors</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Implementing the 1B.1 Decision</vt:lpstr>
      <vt:lpstr>Decision-maker’s Responsibilities</vt:lpstr>
      <vt:lpstr>Who Makes the Disciplinary Decision?</vt:lpstr>
      <vt:lpstr>Analyzing the Investigation Report</vt:lpstr>
      <vt:lpstr>Analyzing the Report, 2</vt:lpstr>
      <vt:lpstr>Analyzing the Report, 3</vt:lpstr>
      <vt:lpstr>Analyzing the Report, 4</vt:lpstr>
      <vt:lpstr>Reviewing the Report, 5</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EON Foundations August 2026</dc:title>
  <dc:creator/>
  <cp:keywords>Minneosta State</cp:keywords>
  <cp:lastModifiedBy/>
  <cp:revision>2</cp:revision>
  <dcterms:created xsi:type="dcterms:W3CDTF">2026-08-27T20:58:22Z</dcterms:created>
  <dcterms:modified xsi:type="dcterms:W3CDTF">2026-08-28T19:07:52Z</dcterms:modified>
  <cp:category>Title IX Personnel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