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79"/>
  </p:notesMasterIdLst>
  <p:handoutMasterIdLst>
    <p:handoutMasterId r:id="rId80"/>
  </p:handoutMasterIdLst>
  <p:sldIdLst>
    <p:sldId id="277" r:id="rId5"/>
    <p:sldId id="346" r:id="rId6"/>
    <p:sldId id="318" r:id="rId7"/>
    <p:sldId id="2141411420" r:id="rId8"/>
    <p:sldId id="2141411378" r:id="rId9"/>
    <p:sldId id="2141411405" r:id="rId10"/>
    <p:sldId id="507" r:id="rId11"/>
    <p:sldId id="774" r:id="rId12"/>
    <p:sldId id="487" r:id="rId13"/>
    <p:sldId id="764" r:id="rId14"/>
    <p:sldId id="2141411410" r:id="rId15"/>
    <p:sldId id="2141411383" r:id="rId16"/>
    <p:sldId id="2141411323" r:id="rId17"/>
    <p:sldId id="2141411341" r:id="rId18"/>
    <p:sldId id="2141411421" r:id="rId19"/>
    <p:sldId id="749" r:id="rId20"/>
    <p:sldId id="762" r:id="rId21"/>
    <p:sldId id="813" r:id="rId22"/>
    <p:sldId id="814" r:id="rId23"/>
    <p:sldId id="763" r:id="rId24"/>
    <p:sldId id="2141411460" r:id="rId25"/>
    <p:sldId id="491" r:id="rId26"/>
    <p:sldId id="496" r:id="rId27"/>
    <p:sldId id="765" r:id="rId28"/>
    <p:sldId id="767" r:id="rId29"/>
    <p:sldId id="766" r:id="rId30"/>
    <p:sldId id="768" r:id="rId31"/>
    <p:sldId id="780" r:id="rId32"/>
    <p:sldId id="492" r:id="rId33"/>
    <p:sldId id="815" r:id="rId34"/>
    <p:sldId id="476" r:id="rId35"/>
    <p:sldId id="481" r:id="rId36"/>
    <p:sldId id="2141411396" r:id="rId37"/>
    <p:sldId id="2141411442" r:id="rId38"/>
    <p:sldId id="2141411445" r:id="rId39"/>
    <p:sldId id="2141411446" r:id="rId40"/>
    <p:sldId id="2141411443" r:id="rId41"/>
    <p:sldId id="769" r:id="rId42"/>
    <p:sldId id="2141411322" r:id="rId43"/>
    <p:sldId id="777" r:id="rId44"/>
    <p:sldId id="503" r:id="rId45"/>
    <p:sldId id="2141411344" r:id="rId46"/>
    <p:sldId id="2141411343" r:id="rId47"/>
    <p:sldId id="493" r:id="rId48"/>
    <p:sldId id="489" r:id="rId49"/>
    <p:sldId id="488" r:id="rId50"/>
    <p:sldId id="497" r:id="rId51"/>
    <p:sldId id="781" r:id="rId52"/>
    <p:sldId id="415" r:id="rId53"/>
    <p:sldId id="2141411422" r:id="rId54"/>
    <p:sldId id="2141411414" r:id="rId55"/>
    <p:sldId id="2141411423" r:id="rId56"/>
    <p:sldId id="495" r:id="rId57"/>
    <p:sldId id="494" r:id="rId58"/>
    <p:sldId id="2141411362" r:id="rId59"/>
    <p:sldId id="504" r:id="rId60"/>
    <p:sldId id="2141411430" r:id="rId61"/>
    <p:sldId id="719" r:id="rId62"/>
    <p:sldId id="502" r:id="rId63"/>
    <p:sldId id="501" r:id="rId64"/>
    <p:sldId id="500" r:id="rId65"/>
    <p:sldId id="499" r:id="rId66"/>
    <p:sldId id="505" r:id="rId67"/>
    <p:sldId id="783" r:id="rId68"/>
    <p:sldId id="802" r:id="rId69"/>
    <p:sldId id="786" r:id="rId70"/>
    <p:sldId id="800" r:id="rId71"/>
    <p:sldId id="801" r:id="rId72"/>
    <p:sldId id="2141411349" r:id="rId73"/>
    <p:sldId id="2141411419" r:id="rId74"/>
    <p:sldId id="803" r:id="rId75"/>
    <p:sldId id="804" r:id="rId76"/>
    <p:sldId id="2141411427" r:id="rId77"/>
    <p:sldId id="273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041FE8-B2FF-6008-DCA2-825155162E74}" name="Atteberry, Ashley J" initials="AA" userId="S::jd5846me@minnstate.edu::27b53c79-d365-4699-bd6f-fd059fefd45c" providerId="AD"/>
  <p188:author id="{A36D00F2-D055-003A-CBA0-D4E59BCE5D3F}" name="Sincleair Usher, Maegen A" initials="SA" userId="S::xn7137ve@minnstate.edu::568ef506-e085-4cac-952a-587f84d4a0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CB7"/>
    <a:srgbClr val="FC4C02"/>
    <a:srgbClr val="990000"/>
    <a:srgbClr val="00804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outlineViewPr>
    <p:cViewPr>
      <p:scale>
        <a:sx n="33" d="100"/>
        <a:sy n="33" d="100"/>
      </p:scale>
      <p:origin x="0" y="-112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tableStyles" Target="tableStyle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handoutMaster" Target="handoutMasters/handoutMaster1.xml"/><Relationship Id="rId85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CE4532-EFB5-44CC-A821-322BD9EF77D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02949B9-45B8-4BB8-9847-FAF3382CB5F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Interviewing parties and witnesses</a:t>
          </a:r>
        </a:p>
      </dgm:t>
    </dgm:pt>
    <dgm:pt modelId="{E05DAE88-D734-431E-BC29-05094015A9BF}" type="parTrans" cxnId="{3087D7A3-AD0C-4D7E-943D-443F2554FD17}">
      <dgm:prSet/>
      <dgm:spPr/>
      <dgm:t>
        <a:bodyPr/>
        <a:lstStyle/>
        <a:p>
          <a:endParaRPr lang="en-US"/>
        </a:p>
      </dgm:t>
    </dgm:pt>
    <dgm:pt modelId="{754C2B39-1F01-4E3C-B157-8F3E11A84B69}" type="sibTrans" cxnId="{3087D7A3-AD0C-4D7E-943D-443F2554FD17}">
      <dgm:prSet/>
      <dgm:spPr/>
      <dgm:t>
        <a:bodyPr/>
        <a:lstStyle/>
        <a:p>
          <a:endParaRPr lang="en-US"/>
        </a:p>
      </dgm:t>
    </dgm:pt>
    <dgm:pt modelId="{56BACF05-32E2-40CC-A04A-5B7BE718AD3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Include evidence and present credibility factors</a:t>
          </a:r>
        </a:p>
      </dgm:t>
    </dgm:pt>
    <dgm:pt modelId="{0A02D08B-3487-44BB-9564-3FBCFDA98669}" type="parTrans" cxnId="{82608575-2480-4D67-818E-B6A8BC4A6969}">
      <dgm:prSet/>
      <dgm:spPr/>
      <dgm:t>
        <a:bodyPr/>
        <a:lstStyle/>
        <a:p>
          <a:endParaRPr lang="en-US"/>
        </a:p>
      </dgm:t>
    </dgm:pt>
    <dgm:pt modelId="{FE26BA17-79E0-41FB-A7E4-77FDF640E9E1}" type="sibTrans" cxnId="{82608575-2480-4D67-818E-B6A8BC4A6969}">
      <dgm:prSet/>
      <dgm:spPr/>
      <dgm:t>
        <a:bodyPr/>
        <a:lstStyle/>
        <a:p>
          <a:endParaRPr lang="en-US"/>
        </a:p>
      </dgm:t>
    </dgm:pt>
    <dgm:pt modelId="{3E6495DF-2746-40DC-B105-7D811A9A9D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Create context by presenting the totality of circumstances</a:t>
          </a:r>
        </a:p>
      </dgm:t>
    </dgm:pt>
    <dgm:pt modelId="{E14F503F-1937-4834-BA1B-61FE8A1B37A0}" type="parTrans" cxnId="{6E279AD2-2BF3-459C-9CE6-565DE485578C}">
      <dgm:prSet/>
      <dgm:spPr/>
      <dgm:t>
        <a:bodyPr/>
        <a:lstStyle/>
        <a:p>
          <a:endParaRPr lang="en-US"/>
        </a:p>
      </dgm:t>
    </dgm:pt>
    <dgm:pt modelId="{74A75170-BD13-453A-96AD-214C8F91174A}" type="sibTrans" cxnId="{6E279AD2-2BF3-459C-9CE6-565DE485578C}">
      <dgm:prSet/>
      <dgm:spPr/>
      <dgm:t>
        <a:bodyPr/>
        <a:lstStyle/>
        <a:p>
          <a:endParaRPr lang="en-US"/>
        </a:p>
      </dgm:t>
    </dgm:pt>
    <dgm:pt modelId="{4A68F125-4EA9-4E15-B85E-6F0B1845EE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Focus on gathering evidence, as a neutral fact finder</a:t>
          </a:r>
        </a:p>
      </dgm:t>
    </dgm:pt>
    <dgm:pt modelId="{2319496C-85CF-414A-8359-624A3C908C6D}" type="parTrans" cxnId="{AC9432C8-D91D-4512-B3DE-73D203FDF128}">
      <dgm:prSet/>
      <dgm:spPr/>
      <dgm:t>
        <a:bodyPr/>
        <a:lstStyle/>
        <a:p>
          <a:endParaRPr lang="en-US"/>
        </a:p>
      </dgm:t>
    </dgm:pt>
    <dgm:pt modelId="{6E6051E8-608C-4591-8920-89574D6B5E91}" type="sibTrans" cxnId="{AC9432C8-D91D-4512-B3DE-73D203FDF128}">
      <dgm:prSet/>
      <dgm:spPr/>
      <dgm:t>
        <a:bodyPr/>
        <a:lstStyle/>
        <a:p>
          <a:endParaRPr lang="en-US"/>
        </a:p>
      </dgm:t>
    </dgm:pt>
    <dgm:pt modelId="{EB1C7659-78F1-4801-85E4-A02727956E92}" type="pres">
      <dgm:prSet presAssocID="{72CE4532-EFB5-44CC-A821-322BD9EF77D3}" presName="root" presStyleCnt="0">
        <dgm:presLayoutVars>
          <dgm:dir/>
          <dgm:resizeHandles val="exact"/>
        </dgm:presLayoutVars>
      </dgm:prSet>
      <dgm:spPr/>
    </dgm:pt>
    <dgm:pt modelId="{FBB5B718-6282-4D2C-98B2-0255CB2F76CF}" type="pres">
      <dgm:prSet presAssocID="{D02949B9-45B8-4BB8-9847-FAF3382CB5FA}" presName="compNode" presStyleCnt="0"/>
      <dgm:spPr/>
    </dgm:pt>
    <dgm:pt modelId="{82EC2A23-7F0F-4D18-A4E9-DF705427628B}" type="pres">
      <dgm:prSet presAssocID="{D02949B9-45B8-4BB8-9847-FAF3382CB5FA}" presName="bgRect" presStyleLbl="bgShp" presStyleIdx="0" presStyleCnt="4"/>
      <dgm:spPr/>
    </dgm:pt>
    <dgm:pt modelId="{A30A47BC-5DFF-4192-9583-6D3B4D861A3D}" type="pres">
      <dgm:prSet presAssocID="{D02949B9-45B8-4BB8-9847-FAF3382CB5F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701B5C27-21AC-46CB-9B51-DCAF1B92E131}" type="pres">
      <dgm:prSet presAssocID="{D02949B9-45B8-4BB8-9847-FAF3382CB5FA}" presName="spaceRect" presStyleCnt="0"/>
      <dgm:spPr/>
    </dgm:pt>
    <dgm:pt modelId="{C277C409-6DBD-40C0-AD54-000FCB4886A2}" type="pres">
      <dgm:prSet presAssocID="{D02949B9-45B8-4BB8-9847-FAF3382CB5FA}" presName="parTx" presStyleLbl="revTx" presStyleIdx="0" presStyleCnt="4">
        <dgm:presLayoutVars>
          <dgm:chMax val="0"/>
          <dgm:chPref val="0"/>
        </dgm:presLayoutVars>
      </dgm:prSet>
      <dgm:spPr/>
    </dgm:pt>
    <dgm:pt modelId="{445B2155-5BE1-43B1-8B40-9866F6D89A7E}" type="pres">
      <dgm:prSet presAssocID="{754C2B39-1F01-4E3C-B157-8F3E11A84B69}" presName="sibTrans" presStyleCnt="0"/>
      <dgm:spPr/>
    </dgm:pt>
    <dgm:pt modelId="{B9736436-C2A2-402A-86C3-5D012A4DDB22}" type="pres">
      <dgm:prSet presAssocID="{56BACF05-32E2-40CC-A04A-5B7BE718AD37}" presName="compNode" presStyleCnt="0"/>
      <dgm:spPr/>
    </dgm:pt>
    <dgm:pt modelId="{CE5C26BB-2A1B-4C96-A456-0D04DFD91FAD}" type="pres">
      <dgm:prSet presAssocID="{56BACF05-32E2-40CC-A04A-5B7BE718AD37}" presName="bgRect" presStyleLbl="bgShp" presStyleIdx="1" presStyleCnt="4"/>
      <dgm:spPr/>
    </dgm:pt>
    <dgm:pt modelId="{53C57556-9C2D-4C55-BF17-A070A7433BFE}" type="pres">
      <dgm:prSet presAssocID="{56BACF05-32E2-40CC-A04A-5B7BE718AD3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37083B1-034F-4B53-AF24-4252A8B82471}" type="pres">
      <dgm:prSet presAssocID="{56BACF05-32E2-40CC-A04A-5B7BE718AD37}" presName="spaceRect" presStyleCnt="0"/>
      <dgm:spPr/>
    </dgm:pt>
    <dgm:pt modelId="{4AD2B911-A9B0-459C-87BD-8A7577400FF1}" type="pres">
      <dgm:prSet presAssocID="{56BACF05-32E2-40CC-A04A-5B7BE718AD37}" presName="parTx" presStyleLbl="revTx" presStyleIdx="1" presStyleCnt="4">
        <dgm:presLayoutVars>
          <dgm:chMax val="0"/>
          <dgm:chPref val="0"/>
        </dgm:presLayoutVars>
      </dgm:prSet>
      <dgm:spPr/>
    </dgm:pt>
    <dgm:pt modelId="{2BCF8539-C128-4E4F-BFD2-460B309B324A}" type="pres">
      <dgm:prSet presAssocID="{FE26BA17-79E0-41FB-A7E4-77FDF640E9E1}" presName="sibTrans" presStyleCnt="0"/>
      <dgm:spPr/>
    </dgm:pt>
    <dgm:pt modelId="{4F6D4947-0EBF-4640-86DC-B3C55F682869}" type="pres">
      <dgm:prSet presAssocID="{3E6495DF-2746-40DC-B105-7D811A9A9D83}" presName="compNode" presStyleCnt="0"/>
      <dgm:spPr/>
    </dgm:pt>
    <dgm:pt modelId="{B523E647-8994-4995-AD13-3B46BED70F47}" type="pres">
      <dgm:prSet presAssocID="{3E6495DF-2746-40DC-B105-7D811A9A9D83}" presName="bgRect" presStyleLbl="bgShp" presStyleIdx="2" presStyleCnt="4"/>
      <dgm:spPr/>
    </dgm:pt>
    <dgm:pt modelId="{090FD8A2-7827-4B86-83BE-0EE32D5B1DAA}" type="pres">
      <dgm:prSet presAssocID="{3E6495DF-2746-40DC-B105-7D811A9A9D83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CCBE6C9F-7641-4172-8320-5F5766C99FB5}" type="pres">
      <dgm:prSet presAssocID="{3E6495DF-2746-40DC-B105-7D811A9A9D83}" presName="spaceRect" presStyleCnt="0"/>
      <dgm:spPr/>
    </dgm:pt>
    <dgm:pt modelId="{D24D60B6-94B0-4BD0-863F-1EC43AAF5D6B}" type="pres">
      <dgm:prSet presAssocID="{3E6495DF-2746-40DC-B105-7D811A9A9D83}" presName="parTx" presStyleLbl="revTx" presStyleIdx="2" presStyleCnt="4">
        <dgm:presLayoutVars>
          <dgm:chMax val="0"/>
          <dgm:chPref val="0"/>
        </dgm:presLayoutVars>
      </dgm:prSet>
      <dgm:spPr/>
    </dgm:pt>
    <dgm:pt modelId="{A8F530D6-81F6-4404-A2B2-6142BEAF0B45}" type="pres">
      <dgm:prSet presAssocID="{74A75170-BD13-453A-96AD-214C8F91174A}" presName="sibTrans" presStyleCnt="0"/>
      <dgm:spPr/>
    </dgm:pt>
    <dgm:pt modelId="{28BCD3E0-592C-4294-8785-11D92ADE7107}" type="pres">
      <dgm:prSet presAssocID="{4A68F125-4EA9-4E15-B85E-6F0B1845EE2F}" presName="compNode" presStyleCnt="0"/>
      <dgm:spPr/>
    </dgm:pt>
    <dgm:pt modelId="{3BF0186C-E0D9-40AF-9F30-A96869587121}" type="pres">
      <dgm:prSet presAssocID="{4A68F125-4EA9-4E15-B85E-6F0B1845EE2F}" presName="bgRect" presStyleLbl="bgShp" presStyleIdx="3" presStyleCnt="4"/>
      <dgm:spPr/>
    </dgm:pt>
    <dgm:pt modelId="{5C6FD359-5E60-45AC-8052-D18837BCEF64}" type="pres">
      <dgm:prSet presAssocID="{4A68F125-4EA9-4E15-B85E-6F0B1845EE2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EE412F9A-5240-4110-9979-93DAFE7176E5}" type="pres">
      <dgm:prSet presAssocID="{4A68F125-4EA9-4E15-B85E-6F0B1845EE2F}" presName="spaceRect" presStyleCnt="0"/>
      <dgm:spPr/>
    </dgm:pt>
    <dgm:pt modelId="{1CF65AF0-2D14-4920-B63C-3D30E3D5DAF6}" type="pres">
      <dgm:prSet presAssocID="{4A68F125-4EA9-4E15-B85E-6F0B1845EE2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A3FCC0D-213B-45EA-8DB8-3DF73EFF8297}" type="presOf" srcId="{3E6495DF-2746-40DC-B105-7D811A9A9D83}" destId="{D24D60B6-94B0-4BD0-863F-1EC43AAF5D6B}" srcOrd="0" destOrd="0" presId="urn:microsoft.com/office/officeart/2018/2/layout/IconVerticalSolidList"/>
    <dgm:cxn modelId="{82608575-2480-4D67-818E-B6A8BC4A6969}" srcId="{72CE4532-EFB5-44CC-A821-322BD9EF77D3}" destId="{56BACF05-32E2-40CC-A04A-5B7BE718AD37}" srcOrd="1" destOrd="0" parTransId="{0A02D08B-3487-44BB-9564-3FBCFDA98669}" sibTransId="{FE26BA17-79E0-41FB-A7E4-77FDF640E9E1}"/>
    <dgm:cxn modelId="{AAA60C94-5AC6-411D-AECB-0A219167EC22}" type="presOf" srcId="{D02949B9-45B8-4BB8-9847-FAF3382CB5FA}" destId="{C277C409-6DBD-40C0-AD54-000FCB4886A2}" srcOrd="0" destOrd="0" presId="urn:microsoft.com/office/officeart/2018/2/layout/IconVerticalSolidList"/>
    <dgm:cxn modelId="{3087D7A3-AD0C-4D7E-943D-443F2554FD17}" srcId="{72CE4532-EFB5-44CC-A821-322BD9EF77D3}" destId="{D02949B9-45B8-4BB8-9847-FAF3382CB5FA}" srcOrd="0" destOrd="0" parTransId="{E05DAE88-D734-431E-BC29-05094015A9BF}" sibTransId="{754C2B39-1F01-4E3C-B157-8F3E11A84B69}"/>
    <dgm:cxn modelId="{D383DDA3-AA97-4284-8D06-502EBA806B0B}" type="presOf" srcId="{4A68F125-4EA9-4E15-B85E-6F0B1845EE2F}" destId="{1CF65AF0-2D14-4920-B63C-3D30E3D5DAF6}" srcOrd="0" destOrd="0" presId="urn:microsoft.com/office/officeart/2018/2/layout/IconVerticalSolidList"/>
    <dgm:cxn modelId="{F5A69FA8-F63A-479C-9C6D-CF56823A5CE6}" type="presOf" srcId="{56BACF05-32E2-40CC-A04A-5B7BE718AD37}" destId="{4AD2B911-A9B0-459C-87BD-8A7577400FF1}" srcOrd="0" destOrd="0" presId="urn:microsoft.com/office/officeart/2018/2/layout/IconVerticalSolidList"/>
    <dgm:cxn modelId="{AB028CBE-02E3-4914-A301-A6BBDFE5B8CB}" type="presOf" srcId="{72CE4532-EFB5-44CC-A821-322BD9EF77D3}" destId="{EB1C7659-78F1-4801-85E4-A02727956E92}" srcOrd="0" destOrd="0" presId="urn:microsoft.com/office/officeart/2018/2/layout/IconVerticalSolidList"/>
    <dgm:cxn modelId="{AC9432C8-D91D-4512-B3DE-73D203FDF128}" srcId="{72CE4532-EFB5-44CC-A821-322BD9EF77D3}" destId="{4A68F125-4EA9-4E15-B85E-6F0B1845EE2F}" srcOrd="3" destOrd="0" parTransId="{2319496C-85CF-414A-8359-624A3C908C6D}" sibTransId="{6E6051E8-608C-4591-8920-89574D6B5E91}"/>
    <dgm:cxn modelId="{6E279AD2-2BF3-459C-9CE6-565DE485578C}" srcId="{72CE4532-EFB5-44CC-A821-322BD9EF77D3}" destId="{3E6495DF-2746-40DC-B105-7D811A9A9D83}" srcOrd="2" destOrd="0" parTransId="{E14F503F-1937-4834-BA1B-61FE8A1B37A0}" sibTransId="{74A75170-BD13-453A-96AD-214C8F91174A}"/>
    <dgm:cxn modelId="{356CD451-617B-41D8-9314-06FD6E9C7464}" type="presParOf" srcId="{EB1C7659-78F1-4801-85E4-A02727956E92}" destId="{FBB5B718-6282-4D2C-98B2-0255CB2F76CF}" srcOrd="0" destOrd="0" presId="urn:microsoft.com/office/officeart/2018/2/layout/IconVerticalSolidList"/>
    <dgm:cxn modelId="{5CD9D740-12C7-40EE-863A-EE6DDA1DAD0D}" type="presParOf" srcId="{FBB5B718-6282-4D2C-98B2-0255CB2F76CF}" destId="{82EC2A23-7F0F-4D18-A4E9-DF705427628B}" srcOrd="0" destOrd="0" presId="urn:microsoft.com/office/officeart/2018/2/layout/IconVerticalSolidList"/>
    <dgm:cxn modelId="{1E1BF9A4-6623-41CF-8073-E32C211ECF24}" type="presParOf" srcId="{FBB5B718-6282-4D2C-98B2-0255CB2F76CF}" destId="{A30A47BC-5DFF-4192-9583-6D3B4D861A3D}" srcOrd="1" destOrd="0" presId="urn:microsoft.com/office/officeart/2018/2/layout/IconVerticalSolidList"/>
    <dgm:cxn modelId="{A53EDA4C-72E0-490D-81EA-ACBCF814525A}" type="presParOf" srcId="{FBB5B718-6282-4D2C-98B2-0255CB2F76CF}" destId="{701B5C27-21AC-46CB-9B51-DCAF1B92E131}" srcOrd="2" destOrd="0" presId="urn:microsoft.com/office/officeart/2018/2/layout/IconVerticalSolidList"/>
    <dgm:cxn modelId="{D16236A3-5FA2-4B0A-8717-25D8FB03C133}" type="presParOf" srcId="{FBB5B718-6282-4D2C-98B2-0255CB2F76CF}" destId="{C277C409-6DBD-40C0-AD54-000FCB4886A2}" srcOrd="3" destOrd="0" presId="urn:microsoft.com/office/officeart/2018/2/layout/IconVerticalSolidList"/>
    <dgm:cxn modelId="{B5B39E16-D1C6-47B3-A83B-FC0C74287B10}" type="presParOf" srcId="{EB1C7659-78F1-4801-85E4-A02727956E92}" destId="{445B2155-5BE1-43B1-8B40-9866F6D89A7E}" srcOrd="1" destOrd="0" presId="urn:microsoft.com/office/officeart/2018/2/layout/IconVerticalSolidList"/>
    <dgm:cxn modelId="{778628DB-BE0B-4C18-8C40-DBA281748F25}" type="presParOf" srcId="{EB1C7659-78F1-4801-85E4-A02727956E92}" destId="{B9736436-C2A2-402A-86C3-5D012A4DDB22}" srcOrd="2" destOrd="0" presId="urn:microsoft.com/office/officeart/2018/2/layout/IconVerticalSolidList"/>
    <dgm:cxn modelId="{F0EBF737-0B1B-40E5-84C4-1D883654F037}" type="presParOf" srcId="{B9736436-C2A2-402A-86C3-5D012A4DDB22}" destId="{CE5C26BB-2A1B-4C96-A456-0D04DFD91FAD}" srcOrd="0" destOrd="0" presId="urn:microsoft.com/office/officeart/2018/2/layout/IconVerticalSolidList"/>
    <dgm:cxn modelId="{ADAD55F8-9758-4710-94D3-D224028B1828}" type="presParOf" srcId="{B9736436-C2A2-402A-86C3-5D012A4DDB22}" destId="{53C57556-9C2D-4C55-BF17-A070A7433BFE}" srcOrd="1" destOrd="0" presId="urn:microsoft.com/office/officeart/2018/2/layout/IconVerticalSolidList"/>
    <dgm:cxn modelId="{CE922B67-5F73-4F02-8C09-03DA08E72130}" type="presParOf" srcId="{B9736436-C2A2-402A-86C3-5D012A4DDB22}" destId="{B37083B1-034F-4B53-AF24-4252A8B82471}" srcOrd="2" destOrd="0" presId="urn:microsoft.com/office/officeart/2018/2/layout/IconVerticalSolidList"/>
    <dgm:cxn modelId="{17CA1AD0-2B45-4D08-AD0D-46541F0A6200}" type="presParOf" srcId="{B9736436-C2A2-402A-86C3-5D012A4DDB22}" destId="{4AD2B911-A9B0-459C-87BD-8A7577400FF1}" srcOrd="3" destOrd="0" presId="urn:microsoft.com/office/officeart/2018/2/layout/IconVerticalSolidList"/>
    <dgm:cxn modelId="{FF00F2F7-7848-4214-8D8E-54F553029495}" type="presParOf" srcId="{EB1C7659-78F1-4801-85E4-A02727956E92}" destId="{2BCF8539-C128-4E4F-BFD2-460B309B324A}" srcOrd="3" destOrd="0" presId="urn:microsoft.com/office/officeart/2018/2/layout/IconVerticalSolidList"/>
    <dgm:cxn modelId="{A259C3F8-B999-4080-BBD9-59CC2F0D3421}" type="presParOf" srcId="{EB1C7659-78F1-4801-85E4-A02727956E92}" destId="{4F6D4947-0EBF-4640-86DC-B3C55F682869}" srcOrd="4" destOrd="0" presId="urn:microsoft.com/office/officeart/2018/2/layout/IconVerticalSolidList"/>
    <dgm:cxn modelId="{73EF90B5-DAF3-48C3-8457-4117EEAF7352}" type="presParOf" srcId="{4F6D4947-0EBF-4640-86DC-B3C55F682869}" destId="{B523E647-8994-4995-AD13-3B46BED70F47}" srcOrd="0" destOrd="0" presId="urn:microsoft.com/office/officeart/2018/2/layout/IconVerticalSolidList"/>
    <dgm:cxn modelId="{5AC6EDD3-EC33-4280-AF7A-2338449E0218}" type="presParOf" srcId="{4F6D4947-0EBF-4640-86DC-B3C55F682869}" destId="{090FD8A2-7827-4B86-83BE-0EE32D5B1DAA}" srcOrd="1" destOrd="0" presId="urn:microsoft.com/office/officeart/2018/2/layout/IconVerticalSolidList"/>
    <dgm:cxn modelId="{A1F893A7-74AD-4483-B9EF-4EC4F5624AA9}" type="presParOf" srcId="{4F6D4947-0EBF-4640-86DC-B3C55F682869}" destId="{CCBE6C9F-7641-4172-8320-5F5766C99FB5}" srcOrd="2" destOrd="0" presId="urn:microsoft.com/office/officeart/2018/2/layout/IconVerticalSolidList"/>
    <dgm:cxn modelId="{7536DEA1-2854-41FE-898C-6F881E1DEFDF}" type="presParOf" srcId="{4F6D4947-0EBF-4640-86DC-B3C55F682869}" destId="{D24D60B6-94B0-4BD0-863F-1EC43AAF5D6B}" srcOrd="3" destOrd="0" presId="urn:microsoft.com/office/officeart/2018/2/layout/IconVerticalSolidList"/>
    <dgm:cxn modelId="{A8D3F30B-0DF1-4869-9C09-00FF070D7F63}" type="presParOf" srcId="{EB1C7659-78F1-4801-85E4-A02727956E92}" destId="{A8F530D6-81F6-4404-A2B2-6142BEAF0B45}" srcOrd="5" destOrd="0" presId="urn:microsoft.com/office/officeart/2018/2/layout/IconVerticalSolidList"/>
    <dgm:cxn modelId="{36964649-12AB-41AA-B0FF-E72AA5F9EF1A}" type="presParOf" srcId="{EB1C7659-78F1-4801-85E4-A02727956E92}" destId="{28BCD3E0-592C-4294-8785-11D92ADE7107}" srcOrd="6" destOrd="0" presId="urn:microsoft.com/office/officeart/2018/2/layout/IconVerticalSolidList"/>
    <dgm:cxn modelId="{F40595A0-6258-48AF-BD12-67318394BF72}" type="presParOf" srcId="{28BCD3E0-592C-4294-8785-11D92ADE7107}" destId="{3BF0186C-E0D9-40AF-9F30-A96869587121}" srcOrd="0" destOrd="0" presId="urn:microsoft.com/office/officeart/2018/2/layout/IconVerticalSolidList"/>
    <dgm:cxn modelId="{5D7B0FE7-B101-41B8-B6AE-3571B7FF7FC2}" type="presParOf" srcId="{28BCD3E0-592C-4294-8785-11D92ADE7107}" destId="{5C6FD359-5E60-45AC-8052-D18837BCEF64}" srcOrd="1" destOrd="0" presId="urn:microsoft.com/office/officeart/2018/2/layout/IconVerticalSolidList"/>
    <dgm:cxn modelId="{EF7040EB-24C2-45AF-89C9-13B48173CEDE}" type="presParOf" srcId="{28BCD3E0-592C-4294-8785-11D92ADE7107}" destId="{EE412F9A-5240-4110-9979-93DAFE7176E5}" srcOrd="2" destOrd="0" presId="urn:microsoft.com/office/officeart/2018/2/layout/IconVerticalSolidList"/>
    <dgm:cxn modelId="{48E17BF2-6FE2-4A8A-A771-AE6B725113E8}" type="presParOf" srcId="{28BCD3E0-592C-4294-8785-11D92ADE7107}" destId="{1CF65AF0-2D14-4920-B63C-3D30E3D5DAF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6818A0-C62A-43BB-A2CF-2B8331EBC823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9F58E93-A940-47A5-B141-5CDE9DF5CDC2}">
      <dgm:prSet/>
      <dgm:spPr/>
      <dgm:t>
        <a:bodyPr/>
        <a:lstStyle/>
        <a:p>
          <a:r>
            <a:rPr lang="en-US"/>
            <a:t>Allegations, if true, would be a policy violation</a:t>
          </a:r>
        </a:p>
      </dgm:t>
    </dgm:pt>
    <dgm:pt modelId="{0E5BD598-258E-4C26-B7CF-187DFF229D37}" type="parTrans" cxnId="{6AEC406D-3D1D-4CCF-A4BF-094B935683FF}">
      <dgm:prSet/>
      <dgm:spPr/>
      <dgm:t>
        <a:bodyPr/>
        <a:lstStyle/>
        <a:p>
          <a:endParaRPr lang="en-US"/>
        </a:p>
      </dgm:t>
    </dgm:pt>
    <dgm:pt modelId="{1AB19858-D39A-4103-AB97-3B284A5FDB43}" type="sibTrans" cxnId="{6AEC406D-3D1D-4CCF-A4BF-094B935683FF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1F6310B2-037F-4648-9F8E-84F518A52136}">
      <dgm:prSet/>
      <dgm:spPr/>
      <dgm:t>
        <a:bodyPr/>
        <a:lstStyle/>
        <a:p>
          <a:r>
            <a:rPr lang="en-US"/>
            <a:t>Scope and elements of policy</a:t>
          </a:r>
        </a:p>
      </dgm:t>
    </dgm:pt>
    <dgm:pt modelId="{34B901CD-1141-4DA9-8826-5FB49D4251CA}" type="parTrans" cxnId="{41ECCFC4-47BE-4D06-A2D4-42F69A3D4E48}">
      <dgm:prSet/>
      <dgm:spPr/>
      <dgm:t>
        <a:bodyPr/>
        <a:lstStyle/>
        <a:p>
          <a:endParaRPr lang="en-US"/>
        </a:p>
      </dgm:t>
    </dgm:pt>
    <dgm:pt modelId="{61B9B45F-2086-46DD-91F1-AA70251B1EC1}" type="sibTrans" cxnId="{41ECCFC4-47BE-4D06-A2D4-42F69A3D4E48}">
      <dgm:prSet/>
      <dgm:spPr/>
      <dgm:t>
        <a:bodyPr/>
        <a:lstStyle/>
        <a:p>
          <a:endParaRPr lang="en-US"/>
        </a:p>
      </dgm:t>
    </dgm:pt>
    <dgm:pt modelId="{A37A7C21-B1DE-4FBF-A8DF-9C25A9AE9496}">
      <dgm:prSet/>
      <dgm:spPr/>
      <dgm:t>
        <a:bodyPr/>
        <a:lstStyle/>
        <a:p>
          <a:r>
            <a:rPr lang="en-US"/>
            <a:t>Investigation to gather available, relevant evidence</a:t>
          </a:r>
        </a:p>
      </dgm:t>
    </dgm:pt>
    <dgm:pt modelId="{B7F289F9-F979-4ADB-9839-6D47BEE3A520}" type="parTrans" cxnId="{FAD6E8E2-5700-48F4-B14A-23BAC0252E9C}">
      <dgm:prSet/>
      <dgm:spPr/>
      <dgm:t>
        <a:bodyPr/>
        <a:lstStyle/>
        <a:p>
          <a:endParaRPr lang="en-US"/>
        </a:p>
      </dgm:t>
    </dgm:pt>
    <dgm:pt modelId="{29D1DCDB-90FD-4511-BE42-C5A6BBBA8CE0}" type="sibTrans" cxnId="{FAD6E8E2-5700-48F4-B14A-23BAC0252E9C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37623EED-43A5-4FB8-8A02-4B2D2CCC84A1}">
      <dgm:prSet/>
      <dgm:spPr/>
      <dgm:t>
        <a:bodyPr/>
        <a:lstStyle/>
        <a:p>
          <a:r>
            <a:rPr lang="en-US"/>
            <a:t>Complaint</a:t>
          </a:r>
        </a:p>
      </dgm:t>
    </dgm:pt>
    <dgm:pt modelId="{7E82BBED-B9A2-4639-BAFC-3BC16A787EDB}" type="parTrans" cxnId="{2514018D-2C60-4FEF-A719-FAEDA69D6943}">
      <dgm:prSet/>
      <dgm:spPr/>
      <dgm:t>
        <a:bodyPr/>
        <a:lstStyle/>
        <a:p>
          <a:endParaRPr lang="en-US"/>
        </a:p>
      </dgm:t>
    </dgm:pt>
    <dgm:pt modelId="{0B363C46-28B7-441B-A7BE-713872F0703D}" type="sibTrans" cxnId="{2514018D-2C60-4FEF-A719-FAEDA69D6943}">
      <dgm:prSet/>
      <dgm:spPr/>
      <dgm:t>
        <a:bodyPr/>
        <a:lstStyle/>
        <a:p>
          <a:endParaRPr lang="en-US"/>
        </a:p>
      </dgm:t>
    </dgm:pt>
    <dgm:pt modelId="{1E3C2BF1-40FE-4BF3-80D4-35AC51618A55}">
      <dgm:prSet/>
      <dgm:spPr/>
      <dgm:t>
        <a:bodyPr/>
        <a:lstStyle/>
        <a:p>
          <a:r>
            <a:rPr lang="en-US"/>
            <a:t>Response from Respondent</a:t>
          </a:r>
        </a:p>
      </dgm:t>
    </dgm:pt>
    <dgm:pt modelId="{AC02DFD8-55DA-4C4F-87A5-B521B017C5E4}" type="parTrans" cxnId="{87BB6A02-55E5-433D-83CE-3F079B3700E6}">
      <dgm:prSet/>
      <dgm:spPr/>
      <dgm:t>
        <a:bodyPr/>
        <a:lstStyle/>
        <a:p>
          <a:endParaRPr lang="en-US"/>
        </a:p>
      </dgm:t>
    </dgm:pt>
    <dgm:pt modelId="{65CD6EF4-C2A5-4D67-9DC1-8647902FAA42}" type="sibTrans" cxnId="{87BB6A02-55E5-433D-83CE-3F079B3700E6}">
      <dgm:prSet/>
      <dgm:spPr/>
      <dgm:t>
        <a:bodyPr/>
        <a:lstStyle/>
        <a:p>
          <a:endParaRPr lang="en-US"/>
        </a:p>
      </dgm:t>
    </dgm:pt>
    <dgm:pt modelId="{C4371947-02EA-4A2B-8FB3-84AF9DDBBFD8}">
      <dgm:prSet/>
      <dgm:spPr/>
      <dgm:t>
        <a:bodyPr/>
        <a:lstStyle/>
        <a:p>
          <a:r>
            <a:rPr lang="en-US"/>
            <a:t>Witnesses</a:t>
          </a:r>
        </a:p>
      </dgm:t>
    </dgm:pt>
    <dgm:pt modelId="{0A07BF19-A62E-45EB-8B5A-01265C02C578}" type="parTrans" cxnId="{AD9CE0D5-ED34-4226-8455-6CEAA888EC40}">
      <dgm:prSet/>
      <dgm:spPr/>
      <dgm:t>
        <a:bodyPr/>
        <a:lstStyle/>
        <a:p>
          <a:endParaRPr lang="en-US"/>
        </a:p>
      </dgm:t>
    </dgm:pt>
    <dgm:pt modelId="{BADDB2BF-30F0-4F0E-8018-AF7CFA181F83}" type="sibTrans" cxnId="{AD9CE0D5-ED34-4226-8455-6CEAA888EC40}">
      <dgm:prSet/>
      <dgm:spPr/>
      <dgm:t>
        <a:bodyPr/>
        <a:lstStyle/>
        <a:p>
          <a:endParaRPr lang="en-US"/>
        </a:p>
      </dgm:t>
    </dgm:pt>
    <dgm:pt modelId="{32E87F9D-6082-4B15-A7ED-E7CE1899C55E}">
      <dgm:prSet/>
      <dgm:spPr/>
      <dgm:t>
        <a:bodyPr/>
        <a:lstStyle/>
        <a:p>
          <a:r>
            <a:rPr lang="en-US"/>
            <a:t>Investigation Report that fairly summarizes gathered information</a:t>
          </a:r>
        </a:p>
        <a:p>
          <a:r>
            <a:rPr lang="en-US"/>
            <a:t>Exhibits or attachments included</a:t>
          </a:r>
        </a:p>
      </dgm:t>
    </dgm:pt>
    <dgm:pt modelId="{7E311937-12C3-4F3C-8439-02896B2431B5}" type="parTrans" cxnId="{08103F8C-B142-470B-AC87-D58FC43C9D66}">
      <dgm:prSet/>
      <dgm:spPr/>
      <dgm:t>
        <a:bodyPr/>
        <a:lstStyle/>
        <a:p>
          <a:endParaRPr lang="en-US"/>
        </a:p>
      </dgm:t>
    </dgm:pt>
    <dgm:pt modelId="{149D5402-59DB-4698-8282-AEAF34DEA3AD}" type="sibTrans" cxnId="{08103F8C-B142-470B-AC87-D58FC43C9D66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1D3CB787-277F-4ED4-A638-1CE8E348F73A}">
      <dgm:prSet/>
      <dgm:spPr/>
      <dgm:t>
        <a:bodyPr/>
        <a:lstStyle/>
        <a:p>
          <a:r>
            <a:rPr lang="en-US" b="1"/>
            <a:t>Guide</a:t>
          </a:r>
          <a:r>
            <a:rPr lang="en-US"/>
            <a:t>: </a:t>
          </a:r>
          <a:r>
            <a:rPr lang="en-US" b="1"/>
            <a:t>Policy</a:t>
          </a:r>
        </a:p>
      </dgm:t>
    </dgm:pt>
    <dgm:pt modelId="{B3304EDF-B2D7-4644-B5B9-D6CADDC40658}" type="parTrans" cxnId="{E98A5E3C-4EE3-41E1-9E9E-8B3CD2AFF130}">
      <dgm:prSet/>
      <dgm:spPr/>
      <dgm:t>
        <a:bodyPr/>
        <a:lstStyle/>
        <a:p>
          <a:endParaRPr lang="en-US"/>
        </a:p>
      </dgm:t>
    </dgm:pt>
    <dgm:pt modelId="{2A9125DC-E27E-4F05-BA75-8F90520788E2}" type="sibTrans" cxnId="{E98A5E3C-4EE3-41E1-9E9E-8B3CD2AFF130}">
      <dgm:prSet/>
      <dgm:spPr/>
      <dgm:t>
        <a:bodyPr/>
        <a:lstStyle/>
        <a:p>
          <a:endParaRPr lang="en-US"/>
        </a:p>
      </dgm:t>
    </dgm:pt>
    <dgm:pt modelId="{C179E009-F670-4EB3-A75A-3F04D4D6007C}">
      <dgm:prSet/>
      <dgm:spPr/>
      <dgm:t>
        <a:bodyPr/>
        <a:lstStyle/>
        <a:p>
          <a:r>
            <a:rPr lang="en-US" b="1"/>
            <a:t>Guide: Procedure</a:t>
          </a:r>
        </a:p>
      </dgm:t>
    </dgm:pt>
    <dgm:pt modelId="{C601F5FE-90F4-4EC0-8B1A-FE63D9CCDDC1}" type="parTrans" cxnId="{BA0532F0-C16A-41F2-93C0-96F113812956}">
      <dgm:prSet/>
      <dgm:spPr/>
      <dgm:t>
        <a:bodyPr/>
        <a:lstStyle/>
        <a:p>
          <a:endParaRPr lang="en-US"/>
        </a:p>
      </dgm:t>
    </dgm:pt>
    <dgm:pt modelId="{100A65AB-C22A-445F-BC80-EA4F02980F7E}" type="sibTrans" cxnId="{BA0532F0-C16A-41F2-93C0-96F113812956}">
      <dgm:prSet/>
      <dgm:spPr/>
      <dgm:t>
        <a:bodyPr/>
        <a:lstStyle/>
        <a:p>
          <a:endParaRPr lang="en-US"/>
        </a:p>
      </dgm:t>
    </dgm:pt>
    <dgm:pt modelId="{EFE109D2-FAE7-47EB-9B76-AF39FA65AB62}" type="pres">
      <dgm:prSet presAssocID="{596818A0-C62A-43BB-A2CF-2B8331EBC823}" presName="Name0" presStyleCnt="0">
        <dgm:presLayoutVars>
          <dgm:animLvl val="lvl"/>
          <dgm:resizeHandles val="exact"/>
        </dgm:presLayoutVars>
      </dgm:prSet>
      <dgm:spPr/>
    </dgm:pt>
    <dgm:pt modelId="{10CF77E4-6F80-45B2-B4EB-32451E0507D2}" type="pres">
      <dgm:prSet presAssocID="{19F58E93-A940-47A5-B141-5CDE9DF5CDC2}" presName="compositeNode" presStyleCnt="0">
        <dgm:presLayoutVars>
          <dgm:bulletEnabled val="1"/>
        </dgm:presLayoutVars>
      </dgm:prSet>
      <dgm:spPr/>
    </dgm:pt>
    <dgm:pt modelId="{1EA20EFF-C173-468E-AE3E-D3E70B17055B}" type="pres">
      <dgm:prSet presAssocID="{19F58E93-A940-47A5-B141-5CDE9DF5CDC2}" presName="bgRect" presStyleLbl="bgAccFollowNode1" presStyleIdx="0" presStyleCnt="3"/>
      <dgm:spPr/>
    </dgm:pt>
    <dgm:pt modelId="{8E4D6450-3518-47D7-9F7C-37E5DC3D437F}" type="pres">
      <dgm:prSet presAssocID="{1AB19858-D39A-4103-AB97-3B284A5FDB43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2FF46085-A14B-47C0-9C0D-CC963CEEA8D0}" type="pres">
      <dgm:prSet presAssocID="{19F58E93-A940-47A5-B141-5CDE9DF5CDC2}" presName="bottomLine" presStyleLbl="alignNode1" presStyleIdx="1" presStyleCnt="6">
        <dgm:presLayoutVars/>
      </dgm:prSet>
      <dgm:spPr/>
    </dgm:pt>
    <dgm:pt modelId="{1D2DD2E2-99BD-44DA-89F4-6E7745192193}" type="pres">
      <dgm:prSet presAssocID="{19F58E93-A940-47A5-B141-5CDE9DF5CDC2}" presName="nodeText" presStyleLbl="bgAccFollowNode1" presStyleIdx="0" presStyleCnt="3">
        <dgm:presLayoutVars>
          <dgm:bulletEnabled val="1"/>
        </dgm:presLayoutVars>
      </dgm:prSet>
      <dgm:spPr/>
    </dgm:pt>
    <dgm:pt modelId="{8792DDB1-E0DA-46AF-A9F5-ABE30CF1A6D5}" type="pres">
      <dgm:prSet presAssocID="{1AB19858-D39A-4103-AB97-3B284A5FDB43}" presName="sibTrans" presStyleCnt="0"/>
      <dgm:spPr/>
    </dgm:pt>
    <dgm:pt modelId="{CD9E4101-49F8-4CCA-A384-88480FABAC52}" type="pres">
      <dgm:prSet presAssocID="{A37A7C21-B1DE-4FBF-A8DF-9C25A9AE9496}" presName="compositeNode" presStyleCnt="0">
        <dgm:presLayoutVars>
          <dgm:bulletEnabled val="1"/>
        </dgm:presLayoutVars>
      </dgm:prSet>
      <dgm:spPr/>
    </dgm:pt>
    <dgm:pt modelId="{0C378858-90C8-4CD2-B0CD-CEDF5E9B843B}" type="pres">
      <dgm:prSet presAssocID="{A37A7C21-B1DE-4FBF-A8DF-9C25A9AE9496}" presName="bgRect" presStyleLbl="bgAccFollowNode1" presStyleIdx="1" presStyleCnt="3"/>
      <dgm:spPr/>
    </dgm:pt>
    <dgm:pt modelId="{0C6E506F-8B6A-44D5-969D-7CEE7CE48EA2}" type="pres">
      <dgm:prSet presAssocID="{29D1DCDB-90FD-4511-BE42-C5A6BBBA8CE0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FE3823E2-B4D5-4D2A-AC0E-9B3E0E5B1246}" type="pres">
      <dgm:prSet presAssocID="{A37A7C21-B1DE-4FBF-A8DF-9C25A9AE9496}" presName="bottomLine" presStyleLbl="alignNode1" presStyleIdx="3" presStyleCnt="6">
        <dgm:presLayoutVars/>
      </dgm:prSet>
      <dgm:spPr/>
    </dgm:pt>
    <dgm:pt modelId="{504A6BB8-92C9-428D-B828-D5CFDB577C01}" type="pres">
      <dgm:prSet presAssocID="{A37A7C21-B1DE-4FBF-A8DF-9C25A9AE9496}" presName="nodeText" presStyleLbl="bgAccFollowNode1" presStyleIdx="1" presStyleCnt="3">
        <dgm:presLayoutVars>
          <dgm:bulletEnabled val="1"/>
        </dgm:presLayoutVars>
      </dgm:prSet>
      <dgm:spPr/>
    </dgm:pt>
    <dgm:pt modelId="{74CBFF90-47DE-4752-BED8-FFF323CEC88B}" type="pres">
      <dgm:prSet presAssocID="{29D1DCDB-90FD-4511-BE42-C5A6BBBA8CE0}" presName="sibTrans" presStyleCnt="0"/>
      <dgm:spPr/>
    </dgm:pt>
    <dgm:pt modelId="{808DD10A-0902-41C9-B34F-9282A04BB833}" type="pres">
      <dgm:prSet presAssocID="{32E87F9D-6082-4B15-A7ED-E7CE1899C55E}" presName="compositeNode" presStyleCnt="0">
        <dgm:presLayoutVars>
          <dgm:bulletEnabled val="1"/>
        </dgm:presLayoutVars>
      </dgm:prSet>
      <dgm:spPr/>
    </dgm:pt>
    <dgm:pt modelId="{130B9992-7EA3-422F-BAED-C48E0D8F181B}" type="pres">
      <dgm:prSet presAssocID="{32E87F9D-6082-4B15-A7ED-E7CE1899C55E}" presName="bgRect" presStyleLbl="bgAccFollowNode1" presStyleIdx="2" presStyleCnt="3"/>
      <dgm:spPr/>
    </dgm:pt>
    <dgm:pt modelId="{40D0E7F1-96EE-4851-8C4D-0F96DF181FB0}" type="pres">
      <dgm:prSet presAssocID="{149D5402-59DB-4698-8282-AEAF34DEA3AD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38603EF8-B974-4A37-8A94-0CE68B40A90E}" type="pres">
      <dgm:prSet presAssocID="{32E87F9D-6082-4B15-A7ED-E7CE1899C55E}" presName="bottomLine" presStyleLbl="alignNode1" presStyleIdx="5" presStyleCnt="6">
        <dgm:presLayoutVars/>
      </dgm:prSet>
      <dgm:spPr/>
    </dgm:pt>
    <dgm:pt modelId="{983A4F35-5DBD-431B-8FAF-3A63876DB7D1}" type="pres">
      <dgm:prSet presAssocID="{32E87F9D-6082-4B15-A7ED-E7CE1899C55E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34090100-86C5-4E60-82F9-BE216B37E880}" type="presOf" srcId="{1F6310B2-037F-4648-9F8E-84F518A52136}" destId="{1D2DD2E2-99BD-44DA-89F4-6E7745192193}" srcOrd="0" destOrd="1" presId="urn:microsoft.com/office/officeart/2016/7/layout/BasicLinearProcessNumbered"/>
    <dgm:cxn modelId="{87BB6A02-55E5-433D-83CE-3F079B3700E6}" srcId="{A37A7C21-B1DE-4FBF-A8DF-9C25A9AE9496}" destId="{1E3C2BF1-40FE-4BF3-80D4-35AC51618A55}" srcOrd="1" destOrd="0" parTransId="{AC02DFD8-55DA-4C4F-87A5-B521B017C5E4}" sibTransId="{65CD6EF4-C2A5-4D67-9DC1-8647902FAA42}"/>
    <dgm:cxn modelId="{633E0B0A-9607-40E4-A3F5-59D29AB8A34B}" type="presOf" srcId="{C179E009-F670-4EB3-A75A-3F04D4D6007C}" destId="{504A6BB8-92C9-428D-B828-D5CFDB577C01}" srcOrd="0" destOrd="4" presId="urn:microsoft.com/office/officeart/2016/7/layout/BasicLinearProcessNumbered"/>
    <dgm:cxn modelId="{4F08B314-E476-47DE-A7C2-94A35B782CEE}" type="presOf" srcId="{1E3C2BF1-40FE-4BF3-80D4-35AC51618A55}" destId="{504A6BB8-92C9-428D-B828-D5CFDB577C01}" srcOrd="0" destOrd="2" presId="urn:microsoft.com/office/officeart/2016/7/layout/BasicLinearProcessNumbered"/>
    <dgm:cxn modelId="{4FBE2428-EFE2-4EE5-88F4-5788C695163A}" type="presOf" srcId="{149D5402-59DB-4698-8282-AEAF34DEA3AD}" destId="{40D0E7F1-96EE-4851-8C4D-0F96DF181FB0}" srcOrd="0" destOrd="0" presId="urn:microsoft.com/office/officeart/2016/7/layout/BasicLinearProcessNumbered"/>
    <dgm:cxn modelId="{AAD99B32-90E7-4D9B-B1EC-993B8504843D}" type="presOf" srcId="{19F58E93-A940-47A5-B141-5CDE9DF5CDC2}" destId="{1D2DD2E2-99BD-44DA-89F4-6E7745192193}" srcOrd="1" destOrd="0" presId="urn:microsoft.com/office/officeart/2016/7/layout/BasicLinearProcessNumbered"/>
    <dgm:cxn modelId="{E98A5E3C-4EE3-41E1-9E9E-8B3CD2AFF130}" srcId="{19F58E93-A940-47A5-B141-5CDE9DF5CDC2}" destId="{1D3CB787-277F-4ED4-A638-1CE8E348F73A}" srcOrd="1" destOrd="0" parTransId="{B3304EDF-B2D7-4644-B5B9-D6CADDC40658}" sibTransId="{2A9125DC-E27E-4F05-BA75-8F90520788E2}"/>
    <dgm:cxn modelId="{DAFFA25D-B65D-467F-A56C-CC3DCDB62209}" type="presOf" srcId="{1AB19858-D39A-4103-AB97-3B284A5FDB43}" destId="{8E4D6450-3518-47D7-9F7C-37E5DC3D437F}" srcOrd="0" destOrd="0" presId="urn:microsoft.com/office/officeart/2016/7/layout/BasicLinearProcessNumbered"/>
    <dgm:cxn modelId="{9378AF64-3780-4616-ABB1-5F26C66CD11E}" type="presOf" srcId="{A37A7C21-B1DE-4FBF-A8DF-9C25A9AE9496}" destId="{504A6BB8-92C9-428D-B828-D5CFDB577C01}" srcOrd="1" destOrd="0" presId="urn:microsoft.com/office/officeart/2016/7/layout/BasicLinearProcessNumbered"/>
    <dgm:cxn modelId="{6AEC406D-3D1D-4CCF-A4BF-094B935683FF}" srcId="{596818A0-C62A-43BB-A2CF-2B8331EBC823}" destId="{19F58E93-A940-47A5-B141-5CDE9DF5CDC2}" srcOrd="0" destOrd="0" parTransId="{0E5BD598-258E-4C26-B7CF-187DFF229D37}" sibTransId="{1AB19858-D39A-4103-AB97-3B284A5FDB43}"/>
    <dgm:cxn modelId="{37EC0E73-B92F-455F-9DF2-58F75AF3994F}" type="presOf" srcId="{29D1DCDB-90FD-4511-BE42-C5A6BBBA8CE0}" destId="{0C6E506F-8B6A-44D5-969D-7CEE7CE48EA2}" srcOrd="0" destOrd="0" presId="urn:microsoft.com/office/officeart/2016/7/layout/BasicLinearProcessNumbered"/>
    <dgm:cxn modelId="{48C00076-E618-47B5-8A53-FF9324C92FB4}" type="presOf" srcId="{32E87F9D-6082-4B15-A7ED-E7CE1899C55E}" destId="{983A4F35-5DBD-431B-8FAF-3A63876DB7D1}" srcOrd="1" destOrd="0" presId="urn:microsoft.com/office/officeart/2016/7/layout/BasicLinearProcessNumbered"/>
    <dgm:cxn modelId="{A6F8C581-FE5B-4627-9946-42BC12B67ECC}" type="presOf" srcId="{1D3CB787-277F-4ED4-A638-1CE8E348F73A}" destId="{1D2DD2E2-99BD-44DA-89F4-6E7745192193}" srcOrd="0" destOrd="2" presId="urn:microsoft.com/office/officeart/2016/7/layout/BasicLinearProcessNumbered"/>
    <dgm:cxn modelId="{DFD98789-CC5D-4F89-B7FE-371DB624DBA3}" type="presOf" srcId="{C4371947-02EA-4A2B-8FB3-84AF9DDBBFD8}" destId="{504A6BB8-92C9-428D-B828-D5CFDB577C01}" srcOrd="0" destOrd="3" presId="urn:microsoft.com/office/officeart/2016/7/layout/BasicLinearProcessNumbered"/>
    <dgm:cxn modelId="{08103F8C-B142-470B-AC87-D58FC43C9D66}" srcId="{596818A0-C62A-43BB-A2CF-2B8331EBC823}" destId="{32E87F9D-6082-4B15-A7ED-E7CE1899C55E}" srcOrd="2" destOrd="0" parTransId="{7E311937-12C3-4F3C-8439-02896B2431B5}" sibTransId="{149D5402-59DB-4698-8282-AEAF34DEA3AD}"/>
    <dgm:cxn modelId="{2514018D-2C60-4FEF-A719-FAEDA69D6943}" srcId="{A37A7C21-B1DE-4FBF-A8DF-9C25A9AE9496}" destId="{37623EED-43A5-4FB8-8A02-4B2D2CCC84A1}" srcOrd="0" destOrd="0" parTransId="{7E82BBED-B9A2-4639-BAFC-3BC16A787EDB}" sibTransId="{0B363C46-28B7-441B-A7BE-713872F0703D}"/>
    <dgm:cxn modelId="{0FC762A6-54AB-4AAD-8BDA-7E7EC3E59595}" type="presOf" srcId="{19F58E93-A940-47A5-B141-5CDE9DF5CDC2}" destId="{1EA20EFF-C173-468E-AE3E-D3E70B17055B}" srcOrd="0" destOrd="0" presId="urn:microsoft.com/office/officeart/2016/7/layout/BasicLinearProcessNumbered"/>
    <dgm:cxn modelId="{41ECCFC4-47BE-4D06-A2D4-42F69A3D4E48}" srcId="{19F58E93-A940-47A5-B141-5CDE9DF5CDC2}" destId="{1F6310B2-037F-4648-9F8E-84F518A52136}" srcOrd="0" destOrd="0" parTransId="{34B901CD-1141-4DA9-8826-5FB49D4251CA}" sibTransId="{61B9B45F-2086-46DD-91F1-AA70251B1EC1}"/>
    <dgm:cxn modelId="{3BA843CF-6612-4E66-9C79-E7D37C470C4A}" type="presOf" srcId="{596818A0-C62A-43BB-A2CF-2B8331EBC823}" destId="{EFE109D2-FAE7-47EB-9B76-AF39FA65AB62}" srcOrd="0" destOrd="0" presId="urn:microsoft.com/office/officeart/2016/7/layout/BasicLinearProcessNumbered"/>
    <dgm:cxn modelId="{AD9CE0D5-ED34-4226-8455-6CEAA888EC40}" srcId="{A37A7C21-B1DE-4FBF-A8DF-9C25A9AE9496}" destId="{C4371947-02EA-4A2B-8FB3-84AF9DDBBFD8}" srcOrd="2" destOrd="0" parTransId="{0A07BF19-A62E-45EB-8B5A-01265C02C578}" sibTransId="{BADDB2BF-30F0-4F0E-8018-AF7CFA181F83}"/>
    <dgm:cxn modelId="{FAD6E8E2-5700-48F4-B14A-23BAC0252E9C}" srcId="{596818A0-C62A-43BB-A2CF-2B8331EBC823}" destId="{A37A7C21-B1DE-4FBF-A8DF-9C25A9AE9496}" srcOrd="1" destOrd="0" parTransId="{B7F289F9-F979-4ADB-9839-6D47BEE3A520}" sibTransId="{29D1DCDB-90FD-4511-BE42-C5A6BBBA8CE0}"/>
    <dgm:cxn modelId="{BA0532F0-C16A-41F2-93C0-96F113812956}" srcId="{A37A7C21-B1DE-4FBF-A8DF-9C25A9AE9496}" destId="{C179E009-F670-4EB3-A75A-3F04D4D6007C}" srcOrd="3" destOrd="0" parTransId="{C601F5FE-90F4-4EC0-8B1A-FE63D9CCDDC1}" sibTransId="{100A65AB-C22A-445F-BC80-EA4F02980F7E}"/>
    <dgm:cxn modelId="{5F8C29F6-E22C-44D3-9BA2-A279FF564909}" type="presOf" srcId="{A37A7C21-B1DE-4FBF-A8DF-9C25A9AE9496}" destId="{0C378858-90C8-4CD2-B0CD-CEDF5E9B843B}" srcOrd="0" destOrd="0" presId="urn:microsoft.com/office/officeart/2016/7/layout/BasicLinearProcessNumbered"/>
    <dgm:cxn modelId="{EE9FA9F6-C4A0-4BFE-9B01-CBE5C1E69A51}" type="presOf" srcId="{32E87F9D-6082-4B15-A7ED-E7CE1899C55E}" destId="{130B9992-7EA3-422F-BAED-C48E0D8F181B}" srcOrd="0" destOrd="0" presId="urn:microsoft.com/office/officeart/2016/7/layout/BasicLinearProcessNumbered"/>
    <dgm:cxn modelId="{2A3B71FE-1E3C-431D-A984-9D077A4E5D8D}" type="presOf" srcId="{37623EED-43A5-4FB8-8A02-4B2D2CCC84A1}" destId="{504A6BB8-92C9-428D-B828-D5CFDB577C01}" srcOrd="0" destOrd="1" presId="urn:microsoft.com/office/officeart/2016/7/layout/BasicLinearProcessNumbered"/>
    <dgm:cxn modelId="{52C02C5B-A091-45E5-97C0-21054D5C9192}" type="presParOf" srcId="{EFE109D2-FAE7-47EB-9B76-AF39FA65AB62}" destId="{10CF77E4-6F80-45B2-B4EB-32451E0507D2}" srcOrd="0" destOrd="0" presId="urn:microsoft.com/office/officeart/2016/7/layout/BasicLinearProcessNumbered"/>
    <dgm:cxn modelId="{34C5CB65-5BC6-4132-BEDD-7DB20DA281E0}" type="presParOf" srcId="{10CF77E4-6F80-45B2-B4EB-32451E0507D2}" destId="{1EA20EFF-C173-468E-AE3E-D3E70B17055B}" srcOrd="0" destOrd="0" presId="urn:microsoft.com/office/officeart/2016/7/layout/BasicLinearProcessNumbered"/>
    <dgm:cxn modelId="{F45883B6-85DE-42D1-9CC4-882241E3CD60}" type="presParOf" srcId="{10CF77E4-6F80-45B2-B4EB-32451E0507D2}" destId="{8E4D6450-3518-47D7-9F7C-37E5DC3D437F}" srcOrd="1" destOrd="0" presId="urn:microsoft.com/office/officeart/2016/7/layout/BasicLinearProcessNumbered"/>
    <dgm:cxn modelId="{B72A6709-84EC-4775-8A55-2B52C8EFAC2C}" type="presParOf" srcId="{10CF77E4-6F80-45B2-B4EB-32451E0507D2}" destId="{2FF46085-A14B-47C0-9C0D-CC963CEEA8D0}" srcOrd="2" destOrd="0" presId="urn:microsoft.com/office/officeart/2016/7/layout/BasicLinearProcessNumbered"/>
    <dgm:cxn modelId="{A2A2258C-688B-4B0E-8EAF-7367FCB673B7}" type="presParOf" srcId="{10CF77E4-6F80-45B2-B4EB-32451E0507D2}" destId="{1D2DD2E2-99BD-44DA-89F4-6E7745192193}" srcOrd="3" destOrd="0" presId="urn:microsoft.com/office/officeart/2016/7/layout/BasicLinearProcessNumbered"/>
    <dgm:cxn modelId="{B58456C9-C8F5-42B5-A015-EF56B8936BF0}" type="presParOf" srcId="{EFE109D2-FAE7-47EB-9B76-AF39FA65AB62}" destId="{8792DDB1-E0DA-46AF-A9F5-ABE30CF1A6D5}" srcOrd="1" destOrd="0" presId="urn:microsoft.com/office/officeart/2016/7/layout/BasicLinearProcessNumbered"/>
    <dgm:cxn modelId="{774CDAE9-4EB4-4D59-B385-A5586461CD42}" type="presParOf" srcId="{EFE109D2-FAE7-47EB-9B76-AF39FA65AB62}" destId="{CD9E4101-49F8-4CCA-A384-88480FABAC52}" srcOrd="2" destOrd="0" presId="urn:microsoft.com/office/officeart/2016/7/layout/BasicLinearProcessNumbered"/>
    <dgm:cxn modelId="{8CE7EC87-4111-4D58-952F-4A9D1CD481E5}" type="presParOf" srcId="{CD9E4101-49F8-4CCA-A384-88480FABAC52}" destId="{0C378858-90C8-4CD2-B0CD-CEDF5E9B843B}" srcOrd="0" destOrd="0" presId="urn:microsoft.com/office/officeart/2016/7/layout/BasicLinearProcessNumbered"/>
    <dgm:cxn modelId="{BA4C6AB8-1CAB-4D5C-9114-AC11253B28F6}" type="presParOf" srcId="{CD9E4101-49F8-4CCA-A384-88480FABAC52}" destId="{0C6E506F-8B6A-44D5-969D-7CEE7CE48EA2}" srcOrd="1" destOrd="0" presId="urn:microsoft.com/office/officeart/2016/7/layout/BasicLinearProcessNumbered"/>
    <dgm:cxn modelId="{31633ED0-AA6F-4D63-8E3C-3A062BF7C252}" type="presParOf" srcId="{CD9E4101-49F8-4CCA-A384-88480FABAC52}" destId="{FE3823E2-B4D5-4D2A-AC0E-9B3E0E5B1246}" srcOrd="2" destOrd="0" presId="urn:microsoft.com/office/officeart/2016/7/layout/BasicLinearProcessNumbered"/>
    <dgm:cxn modelId="{7CE2968B-A834-48DF-8972-3476F94324C5}" type="presParOf" srcId="{CD9E4101-49F8-4CCA-A384-88480FABAC52}" destId="{504A6BB8-92C9-428D-B828-D5CFDB577C01}" srcOrd="3" destOrd="0" presId="urn:microsoft.com/office/officeart/2016/7/layout/BasicLinearProcessNumbered"/>
    <dgm:cxn modelId="{B162A8A3-25B7-4FC4-ABE7-7F4EFDDEFDFA}" type="presParOf" srcId="{EFE109D2-FAE7-47EB-9B76-AF39FA65AB62}" destId="{74CBFF90-47DE-4752-BED8-FFF323CEC88B}" srcOrd="3" destOrd="0" presId="urn:microsoft.com/office/officeart/2016/7/layout/BasicLinearProcessNumbered"/>
    <dgm:cxn modelId="{F2520E21-3F00-45B5-83C9-8EC39D1A9C67}" type="presParOf" srcId="{EFE109D2-FAE7-47EB-9B76-AF39FA65AB62}" destId="{808DD10A-0902-41C9-B34F-9282A04BB833}" srcOrd="4" destOrd="0" presId="urn:microsoft.com/office/officeart/2016/7/layout/BasicLinearProcessNumbered"/>
    <dgm:cxn modelId="{E86DBD99-3115-4373-A5C6-4CB5632E0AB8}" type="presParOf" srcId="{808DD10A-0902-41C9-B34F-9282A04BB833}" destId="{130B9992-7EA3-422F-BAED-C48E0D8F181B}" srcOrd="0" destOrd="0" presId="urn:microsoft.com/office/officeart/2016/7/layout/BasicLinearProcessNumbered"/>
    <dgm:cxn modelId="{786FADE4-4F29-4C50-A7AF-635A0DEE3251}" type="presParOf" srcId="{808DD10A-0902-41C9-B34F-9282A04BB833}" destId="{40D0E7F1-96EE-4851-8C4D-0F96DF181FB0}" srcOrd="1" destOrd="0" presId="urn:microsoft.com/office/officeart/2016/7/layout/BasicLinearProcessNumbered"/>
    <dgm:cxn modelId="{1F597573-A271-43B8-BCFF-812279BC1B3C}" type="presParOf" srcId="{808DD10A-0902-41C9-B34F-9282A04BB833}" destId="{38603EF8-B974-4A37-8A94-0CE68B40A90E}" srcOrd="2" destOrd="0" presId="urn:microsoft.com/office/officeart/2016/7/layout/BasicLinearProcessNumbered"/>
    <dgm:cxn modelId="{52F205B5-3075-4265-89A7-E61B1355EBEB}" type="presParOf" srcId="{808DD10A-0902-41C9-B34F-9282A04BB833}" destId="{983A4F35-5DBD-431B-8FAF-3A63876DB7D1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C2A23-7F0F-4D18-A4E9-DF705427628B}">
      <dsp:nvSpPr>
        <dsp:cNvPr id="0" name=""/>
        <dsp:cNvSpPr/>
      </dsp:nvSpPr>
      <dsp:spPr>
        <a:xfrm>
          <a:off x="0" y="1994"/>
          <a:ext cx="10515599" cy="10109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0A47BC-5DFF-4192-9583-6D3B4D861A3D}">
      <dsp:nvSpPr>
        <dsp:cNvPr id="0" name=""/>
        <dsp:cNvSpPr/>
      </dsp:nvSpPr>
      <dsp:spPr>
        <a:xfrm>
          <a:off x="305823" y="229466"/>
          <a:ext cx="556043" cy="55604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7C409-6DBD-40C0-AD54-000FCB4886A2}">
      <dsp:nvSpPr>
        <dsp:cNvPr id="0" name=""/>
        <dsp:cNvSpPr/>
      </dsp:nvSpPr>
      <dsp:spPr>
        <a:xfrm>
          <a:off x="1167690" y="1994"/>
          <a:ext cx="9347908" cy="1010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996" tIns="106996" rIns="106996" bIns="10699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Interviewing parties and witnesses</a:t>
          </a:r>
        </a:p>
      </dsp:txBody>
      <dsp:txXfrm>
        <a:off x="1167690" y="1994"/>
        <a:ext cx="9347908" cy="1010987"/>
      </dsp:txXfrm>
    </dsp:sp>
    <dsp:sp modelId="{CE5C26BB-2A1B-4C96-A456-0D04DFD91FAD}">
      <dsp:nvSpPr>
        <dsp:cNvPr id="0" name=""/>
        <dsp:cNvSpPr/>
      </dsp:nvSpPr>
      <dsp:spPr>
        <a:xfrm>
          <a:off x="0" y="1265729"/>
          <a:ext cx="10515599" cy="10109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57556-9C2D-4C55-BF17-A070A7433BFE}">
      <dsp:nvSpPr>
        <dsp:cNvPr id="0" name=""/>
        <dsp:cNvSpPr/>
      </dsp:nvSpPr>
      <dsp:spPr>
        <a:xfrm>
          <a:off x="305823" y="1493201"/>
          <a:ext cx="556043" cy="55604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2B911-A9B0-459C-87BD-8A7577400FF1}">
      <dsp:nvSpPr>
        <dsp:cNvPr id="0" name=""/>
        <dsp:cNvSpPr/>
      </dsp:nvSpPr>
      <dsp:spPr>
        <a:xfrm>
          <a:off x="1167690" y="1265729"/>
          <a:ext cx="9347908" cy="1010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996" tIns="106996" rIns="106996" bIns="10699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Include evidence and present credibility factors</a:t>
          </a:r>
        </a:p>
      </dsp:txBody>
      <dsp:txXfrm>
        <a:off x="1167690" y="1265729"/>
        <a:ext cx="9347908" cy="1010987"/>
      </dsp:txXfrm>
    </dsp:sp>
    <dsp:sp modelId="{B523E647-8994-4995-AD13-3B46BED70F47}">
      <dsp:nvSpPr>
        <dsp:cNvPr id="0" name=""/>
        <dsp:cNvSpPr/>
      </dsp:nvSpPr>
      <dsp:spPr>
        <a:xfrm>
          <a:off x="0" y="2529463"/>
          <a:ext cx="10515599" cy="10109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0FD8A2-7827-4B86-83BE-0EE32D5B1DAA}">
      <dsp:nvSpPr>
        <dsp:cNvPr id="0" name=""/>
        <dsp:cNvSpPr/>
      </dsp:nvSpPr>
      <dsp:spPr>
        <a:xfrm>
          <a:off x="305823" y="2756936"/>
          <a:ext cx="556043" cy="55604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D60B6-94B0-4BD0-863F-1EC43AAF5D6B}">
      <dsp:nvSpPr>
        <dsp:cNvPr id="0" name=""/>
        <dsp:cNvSpPr/>
      </dsp:nvSpPr>
      <dsp:spPr>
        <a:xfrm>
          <a:off x="1167690" y="2529463"/>
          <a:ext cx="9347908" cy="1010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996" tIns="106996" rIns="106996" bIns="10699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Create context by presenting the totality of circumstances</a:t>
          </a:r>
        </a:p>
      </dsp:txBody>
      <dsp:txXfrm>
        <a:off x="1167690" y="2529463"/>
        <a:ext cx="9347908" cy="1010987"/>
      </dsp:txXfrm>
    </dsp:sp>
    <dsp:sp modelId="{3BF0186C-E0D9-40AF-9F30-A96869587121}">
      <dsp:nvSpPr>
        <dsp:cNvPr id="0" name=""/>
        <dsp:cNvSpPr/>
      </dsp:nvSpPr>
      <dsp:spPr>
        <a:xfrm>
          <a:off x="0" y="3793198"/>
          <a:ext cx="10515599" cy="10109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FD359-5E60-45AC-8052-D18837BCEF64}">
      <dsp:nvSpPr>
        <dsp:cNvPr id="0" name=""/>
        <dsp:cNvSpPr/>
      </dsp:nvSpPr>
      <dsp:spPr>
        <a:xfrm>
          <a:off x="305823" y="4020670"/>
          <a:ext cx="556043" cy="55604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65AF0-2D14-4920-B63C-3D30E3D5DAF6}">
      <dsp:nvSpPr>
        <dsp:cNvPr id="0" name=""/>
        <dsp:cNvSpPr/>
      </dsp:nvSpPr>
      <dsp:spPr>
        <a:xfrm>
          <a:off x="1167690" y="3793198"/>
          <a:ext cx="9347908" cy="1010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996" tIns="106996" rIns="106996" bIns="10699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Focus on gathering evidence, as a neutral fact finder</a:t>
          </a:r>
        </a:p>
      </dsp:txBody>
      <dsp:txXfrm>
        <a:off x="1167690" y="3793198"/>
        <a:ext cx="9347908" cy="1010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20EFF-C173-468E-AE3E-D3E70B17055B}">
      <dsp:nvSpPr>
        <dsp:cNvPr id="0" name=""/>
        <dsp:cNvSpPr/>
      </dsp:nvSpPr>
      <dsp:spPr>
        <a:xfrm>
          <a:off x="0" y="0"/>
          <a:ext cx="3286125" cy="457517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Allegations, if true, would be a policy violation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Scope and elements of policy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/>
            <a:t>Guide</a:t>
          </a:r>
          <a:r>
            <a:rPr lang="en-US" sz="1600" kern="1200"/>
            <a:t>: </a:t>
          </a:r>
          <a:r>
            <a:rPr lang="en-US" sz="1600" b="1" kern="1200"/>
            <a:t>Policy</a:t>
          </a:r>
        </a:p>
      </dsp:txBody>
      <dsp:txXfrm>
        <a:off x="0" y="1738566"/>
        <a:ext cx="3286125" cy="2745105"/>
      </dsp:txXfrm>
    </dsp:sp>
    <dsp:sp modelId="{8E4D6450-3518-47D7-9F7C-37E5DC3D437F}">
      <dsp:nvSpPr>
        <dsp:cNvPr id="0" name=""/>
        <dsp:cNvSpPr/>
      </dsp:nvSpPr>
      <dsp:spPr>
        <a:xfrm>
          <a:off x="956786" y="457517"/>
          <a:ext cx="1372552" cy="13725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010" tIns="12700" rIns="10701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57792" y="658523"/>
        <a:ext cx="970540" cy="970540"/>
      </dsp:txXfrm>
    </dsp:sp>
    <dsp:sp modelId="{2FF46085-A14B-47C0-9C0D-CC963CEEA8D0}">
      <dsp:nvSpPr>
        <dsp:cNvPr id="0" name=""/>
        <dsp:cNvSpPr/>
      </dsp:nvSpPr>
      <dsp:spPr>
        <a:xfrm>
          <a:off x="0" y="4575103"/>
          <a:ext cx="328612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378858-90C8-4CD2-B0CD-CEDF5E9B843B}">
      <dsp:nvSpPr>
        <dsp:cNvPr id="0" name=""/>
        <dsp:cNvSpPr/>
      </dsp:nvSpPr>
      <dsp:spPr>
        <a:xfrm>
          <a:off x="3614737" y="0"/>
          <a:ext cx="3286125" cy="457517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Investigation to gather available, relevant evidence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Complaint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Response from Respondent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Witnesses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/>
            <a:t>Guide: Procedure</a:t>
          </a:r>
        </a:p>
      </dsp:txBody>
      <dsp:txXfrm>
        <a:off x="3614737" y="1738566"/>
        <a:ext cx="3286125" cy="2745105"/>
      </dsp:txXfrm>
    </dsp:sp>
    <dsp:sp modelId="{0C6E506F-8B6A-44D5-969D-7CEE7CE48EA2}">
      <dsp:nvSpPr>
        <dsp:cNvPr id="0" name=""/>
        <dsp:cNvSpPr/>
      </dsp:nvSpPr>
      <dsp:spPr>
        <a:xfrm>
          <a:off x="4571523" y="457517"/>
          <a:ext cx="1372552" cy="13725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010" tIns="12700" rIns="10701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772529" y="658523"/>
        <a:ext cx="970540" cy="970540"/>
      </dsp:txXfrm>
    </dsp:sp>
    <dsp:sp modelId="{FE3823E2-B4D5-4D2A-AC0E-9B3E0E5B1246}">
      <dsp:nvSpPr>
        <dsp:cNvPr id="0" name=""/>
        <dsp:cNvSpPr/>
      </dsp:nvSpPr>
      <dsp:spPr>
        <a:xfrm>
          <a:off x="3614737" y="4575103"/>
          <a:ext cx="328612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0B9992-7EA3-422F-BAED-C48E0D8F181B}">
      <dsp:nvSpPr>
        <dsp:cNvPr id="0" name=""/>
        <dsp:cNvSpPr/>
      </dsp:nvSpPr>
      <dsp:spPr>
        <a:xfrm>
          <a:off x="7229475" y="0"/>
          <a:ext cx="3286125" cy="457517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Investigation Report that fairly summarizes gathered information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Exhibits or attachments included</a:t>
          </a:r>
        </a:p>
      </dsp:txBody>
      <dsp:txXfrm>
        <a:off x="7229475" y="1738566"/>
        <a:ext cx="3286125" cy="2745105"/>
      </dsp:txXfrm>
    </dsp:sp>
    <dsp:sp modelId="{40D0E7F1-96EE-4851-8C4D-0F96DF181FB0}">
      <dsp:nvSpPr>
        <dsp:cNvPr id="0" name=""/>
        <dsp:cNvSpPr/>
      </dsp:nvSpPr>
      <dsp:spPr>
        <a:xfrm>
          <a:off x="8186261" y="457517"/>
          <a:ext cx="1372552" cy="13725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010" tIns="12700" rIns="10701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387267" y="658523"/>
        <a:ext cx="970540" cy="970540"/>
      </dsp:txXfrm>
    </dsp:sp>
    <dsp:sp modelId="{38603EF8-B974-4A37-8A94-0CE68B40A90E}">
      <dsp:nvSpPr>
        <dsp:cNvPr id="0" name=""/>
        <dsp:cNvSpPr/>
      </dsp:nvSpPr>
      <dsp:spPr>
        <a:xfrm>
          <a:off x="7229475" y="4575103"/>
          <a:ext cx="328612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2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21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96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538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01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414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47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96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50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C064E7-C48E-4997-9BE7-6B31B80C827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54EFF-5710-7CF7-6331-DE61D7E2FF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34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78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952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689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685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6F895-421C-5BA1-9D33-D5E6AD71311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5655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954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268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A3947-8B55-D2BC-8ECB-644D1CDCEA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6395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41C23-8DCD-1C0F-C49A-B0831E7DF6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5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40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33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E5564-0FF9-E69E-DCC8-0FD0C6FBB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94A2FA-FE71-6A07-9A51-6B66C0D1C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8D3C4D-4854-C7B5-5B00-8B9B63A770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D67B8-0A36-D84E-39DE-F921FE256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98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D1B1-4613-7708-80F6-921F9A01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F529F-312E-2513-E522-AC3F3A6AE4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6E6ED1-1B41-C3FC-2FB6-78EC277231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E6625-4FDB-3EB6-7813-0BF1FC2320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799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096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210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01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691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1838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594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46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29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965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043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169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217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38897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B31F-283A-DD02-1B88-15B1A133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0777C-2761-842C-1A14-375577614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033E2-3C63-7E11-F66C-90B57E9B3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27403-AFDC-1CAD-9967-993608BE2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03085-113D-4031-BEE6-D9A57953EDF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7229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53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20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7917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649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19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56242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8054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743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7961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2853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520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51074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2609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287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61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5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8299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2840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6279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03A06-C045-334D-BDEF-81ECC4050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D09D67-ABA3-F26F-2019-9FC128745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445C5-BA75-00B4-8F1F-12A3EAF2D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BEDEF-6FB3-A967-CA09-9C4D1F562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9303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5936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7380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64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04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4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3361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6"/>
            <a:ext cx="12192000" cy="10806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124200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99200" y="34686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rgbClr val="0C2340"/>
                </a:solidFill>
              </a:defRPr>
            </a:lvl1pPr>
          </a:lstStyle>
          <a:p>
            <a:pPr lvl="0"/>
            <a:r>
              <a:rPr lang="en-US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ACA39A"/>
                </a:solidFill>
                <a:latin typeface="+mn-lt"/>
              </a:defRPr>
            </a:lvl1pPr>
          </a:lstStyle>
          <a:p>
            <a:pPr lvl="0"/>
            <a:r>
              <a:rPr lang="en-US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3296200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7" y="6096001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311084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2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1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4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71800"/>
            <a:ext cx="8534400" cy="1447800"/>
          </a:xfrm>
        </p:spPr>
        <p:txBody>
          <a:bodyPr anchor="t"/>
          <a:lstStyle>
            <a:lvl1pPr algn="l">
              <a:defRPr sz="4000" b="1" cap="all">
                <a:solidFill>
                  <a:srgbClr val="0C2340"/>
                </a:solidFill>
              </a:defRPr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96" y="304800"/>
            <a:ext cx="467303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94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547204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200" y="1752600"/>
            <a:ext cx="528320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604000" y="2133600"/>
            <a:ext cx="4470400" cy="28956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single column copy layout text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420036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22128575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4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050" b="1" cap="all" baseline="0">
                <a:solidFill>
                  <a:srgbClr val="0C234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3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000" y="28194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3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  <p:sldLayoutId id="2147483755" r:id="rId27"/>
    <p:sldLayoutId id="2147483756" r:id="rId28"/>
    <p:sldLayoutId id="2147483758" r:id="rId29"/>
    <p:sldLayoutId id="2147483771" r:id="rId30"/>
    <p:sldLayoutId id="2147483789" r:id="rId31"/>
    <p:sldLayoutId id="2147483791" r:id="rId32"/>
    <p:sldLayoutId id="2147483792" r:id="rId33"/>
    <p:sldLayoutId id="2147483802" r:id="rId34"/>
    <p:sldLayoutId id="2147483810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Equal Opportunity &amp; Nondiscrimination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Investigator Training</a:t>
            </a:r>
          </a:p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Compliance, Human Resources Division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August 5-6, 2026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571395-0BFB-EA58-763B-34891309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Creating Investigation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ea typeface="Calibri"/>
                <a:cs typeface="Calibri"/>
              </a:rPr>
              <a:t>Outline the scope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Complainant(s); Respondent(s); policies, allegations</a:t>
            </a:r>
          </a:p>
          <a:p>
            <a:r>
              <a:rPr lang="en-US">
                <a:ea typeface="Calibri"/>
                <a:cs typeface="Calibri"/>
              </a:rPr>
              <a:t>Allegations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are the elements, key questions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Track information that goes to each element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Context matters</a:t>
            </a:r>
          </a:p>
          <a:p>
            <a:r>
              <a:rPr lang="en-US">
                <a:ea typeface="Calibri"/>
                <a:cs typeface="Calibri"/>
              </a:rPr>
              <a:t>Witnesses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Large witness pool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Name, role, who identified by, information they possess, interview date, evidence submitted</a:t>
            </a:r>
          </a:p>
          <a:p>
            <a:r>
              <a:rPr lang="en-US">
                <a:ea typeface="Calibri"/>
                <a:cs typeface="Calibri"/>
              </a:rPr>
              <a:t>Investigative questions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Outline for each party </a:t>
            </a:r>
          </a:p>
          <a:p>
            <a:r>
              <a:rPr lang="en-US">
                <a:ea typeface="Calibri"/>
                <a:cs typeface="Calibri"/>
              </a:rPr>
              <a:t>Evidence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Received; Needed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4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1CAA9-FF7D-DBC9-19AA-D857F14F9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 vs. Interview 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27869D-6093-D494-3460-283C4B313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Investigation question</a:t>
            </a:r>
          </a:p>
          <a:p>
            <a:pPr lvl="1"/>
            <a:r>
              <a:rPr lang="en-US"/>
              <a:t>Initially determined by designated officer/Title IX Coordinator</a:t>
            </a:r>
          </a:p>
          <a:p>
            <a:pPr lvl="1"/>
            <a:r>
              <a:rPr lang="en-US"/>
              <a:t>Informed by the allegation(s)</a:t>
            </a:r>
          </a:p>
          <a:p>
            <a:pPr lvl="1"/>
            <a:r>
              <a:rPr lang="en-US"/>
              <a:t>Communicates the scope of investigation</a:t>
            </a:r>
          </a:p>
          <a:p>
            <a:pPr lvl="1"/>
            <a:r>
              <a:rPr lang="en-US"/>
              <a:t>Limited to elements of policy or policies</a:t>
            </a:r>
          </a:p>
          <a:p>
            <a:pPr lvl="1"/>
            <a:r>
              <a:rPr lang="en-US"/>
              <a:t>Guides the investigation</a:t>
            </a:r>
          </a:p>
          <a:p>
            <a:pPr lvl="1"/>
            <a:r>
              <a:rPr lang="en-US"/>
              <a:t>For the decision-maker to answer</a:t>
            </a:r>
          </a:p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6378F-5C7E-E50C-9BAC-1BFEC9DBBE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/>
              <a:t>Interview question</a:t>
            </a:r>
          </a:p>
          <a:p>
            <a:pPr lvl="1"/>
            <a:r>
              <a:rPr lang="en-US"/>
              <a:t>Informed by the investigation question</a:t>
            </a:r>
          </a:p>
          <a:p>
            <a:pPr lvl="1"/>
            <a:r>
              <a:rPr lang="en-US"/>
              <a:t>Specific to interviewees</a:t>
            </a:r>
          </a:p>
          <a:p>
            <a:pPr lvl="1"/>
            <a:r>
              <a:rPr lang="en-US"/>
              <a:t>Often board and open-ended</a:t>
            </a:r>
          </a:p>
          <a:p>
            <a:pPr lvl="1"/>
            <a:r>
              <a:rPr lang="en-US"/>
              <a:t>Sometimes fact specific</a:t>
            </a:r>
          </a:p>
          <a:p>
            <a:pPr lvl="1"/>
            <a:r>
              <a:rPr lang="en-US"/>
              <a:t>Should be prepared by the investigator</a:t>
            </a:r>
          </a:p>
          <a:p>
            <a:pPr lvl="1"/>
            <a:r>
              <a:rPr lang="en-US"/>
              <a:t>Seeks to corroborate or dispute other testimony</a:t>
            </a:r>
          </a:p>
        </p:txBody>
      </p:sp>
    </p:spTree>
    <p:extLst>
      <p:ext uri="{BB962C8B-B14F-4D97-AF65-F5344CB8AC3E}">
        <p14:creationId xmlns:p14="http://schemas.microsoft.com/office/powerpoint/2010/main" val="3528534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56970-6C4E-036E-AE84-2D3065069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CC63F7-D19C-9D30-A7C0-2FA07A7A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/>
              <a:t>What Evidence to Gather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681F4C-F109-457B-6090-5B97DC3C8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/>
              <a:t>Evidence is used to answer investigation questions</a:t>
            </a:r>
          </a:p>
          <a:p>
            <a:pPr>
              <a:lnSpc>
                <a:spcPct val="90000"/>
              </a:lnSpc>
            </a:pPr>
            <a:r>
              <a:rPr lang="en-US" sz="2400"/>
              <a:t>Evidence is primarily testimony</a:t>
            </a:r>
          </a:p>
          <a:p>
            <a:pPr lvl="1">
              <a:lnSpc>
                <a:spcPct val="90000"/>
              </a:lnSpc>
            </a:pPr>
            <a:r>
              <a:rPr lang="en-US"/>
              <a:t>Intake and interview with the Complainant</a:t>
            </a:r>
          </a:p>
          <a:p>
            <a:pPr lvl="1">
              <a:lnSpc>
                <a:spcPct val="90000"/>
              </a:lnSpc>
            </a:pPr>
            <a:r>
              <a:rPr lang="en-US"/>
              <a:t>Interviews with witnesses</a:t>
            </a:r>
          </a:p>
          <a:p>
            <a:pPr lvl="1">
              <a:lnSpc>
                <a:spcPct val="90000"/>
              </a:lnSpc>
            </a:pPr>
            <a:r>
              <a:rPr lang="en-US"/>
              <a:t>Interviews with content experts</a:t>
            </a:r>
          </a:p>
          <a:p>
            <a:pPr lvl="1">
              <a:lnSpc>
                <a:spcPct val="90000"/>
              </a:lnSpc>
            </a:pPr>
            <a:r>
              <a:rPr lang="en-US"/>
              <a:t>Response from the Respondent</a:t>
            </a:r>
          </a:p>
          <a:p>
            <a:pPr>
              <a:lnSpc>
                <a:spcPct val="90000"/>
              </a:lnSpc>
            </a:pPr>
            <a:r>
              <a:rPr lang="en-US" sz="2400"/>
              <a:t>Other evidence: emails, images, videos, schedules, surveillance footage</a:t>
            </a:r>
          </a:p>
        </p:txBody>
      </p:sp>
      <p:pic>
        <p:nvPicPr>
          <p:cNvPr id="3" name="Content Placeholder 2" descr="Teacher outline">
            <a:extLst>
              <a:ext uri="{FF2B5EF4-FFF2-40B4-BE49-F238E27FC236}">
                <a16:creationId xmlns:a16="http://schemas.microsoft.com/office/drawing/2014/main" id="{2A1B6D4B-638E-1304-4BD0-46EA018F72B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6589" y="1825624"/>
            <a:ext cx="4806181" cy="4806181"/>
          </a:xfr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1CA2AE4-2EF2-5CA5-BEFA-12D52A404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2"/>
          <a:stretch>
            <a:fillRect/>
          </a:stretch>
        </p:blipFill>
        <p:spPr bwMode="auto">
          <a:xfrm>
            <a:off x="6466589" y="1933908"/>
            <a:ext cx="533019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239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10A6F0-5A20-38A3-9B4A-495AB70F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1B.3.1/Title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evaluated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C569D1-FAA6-91D4-D33E-87CF046C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1B.3.1/Title IX</a:t>
            </a:r>
          </a:p>
          <a:p>
            <a:r>
              <a:rPr lang="en-US"/>
              <a:t>Evidence of the </a:t>
            </a:r>
            <a:r>
              <a:rPr lang="en-US" b="1"/>
              <a:t>Complainant’s sexual predisposition </a:t>
            </a:r>
            <a:r>
              <a:rPr lang="en-US"/>
              <a:t>is never relevant</a:t>
            </a:r>
          </a:p>
          <a:p>
            <a:pPr marL="457200"/>
            <a:r>
              <a:rPr lang="en-US"/>
              <a:t>Evidence of the </a:t>
            </a:r>
            <a:r>
              <a:rPr lang="en-US" b="1"/>
              <a:t>Complainant’s prior sexual behavior </a:t>
            </a:r>
            <a:r>
              <a:rPr lang="en-US"/>
              <a:t>is not relevant except:</a:t>
            </a:r>
          </a:p>
          <a:p>
            <a:pPr lvl="1"/>
            <a:r>
              <a:rPr lang="en-US"/>
              <a:t>If offered to prove that someone other than the Respondent committed the alleged conduct; or</a:t>
            </a:r>
          </a:p>
          <a:p>
            <a:pPr lvl="1"/>
            <a:r>
              <a:rPr lang="en-US"/>
              <a:t>Specific incidents of the Complainant’s prior sexual behavior with respect to the Respondent offered to prove consent</a:t>
            </a:r>
          </a:p>
          <a:p>
            <a:r>
              <a:rPr lang="en-US"/>
              <a:t>Exclusions apply even if admitted or introduced by the Complainant</a:t>
            </a:r>
          </a:p>
          <a:p>
            <a:pPr marL="457200"/>
            <a:r>
              <a:rPr lang="en-US"/>
              <a:t>Exclusions do </a:t>
            </a:r>
            <a:r>
              <a:rPr lang="en-US" b="1"/>
              <a:t>not</a:t>
            </a:r>
            <a:r>
              <a:rPr lang="en-US"/>
              <a:t> apply to the Respondent’s prior sexual behavior or predisposition, which are admissible if relevant (e.g. pattern behavior)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97939-3D70-88E2-7E17-998B5C2C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BA1A0-4BA9-8473-D5D2-BED04A1ED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Timeline is a great tool to help find gaps in information</a:t>
            </a:r>
          </a:p>
          <a:p>
            <a:r>
              <a:rPr lang="en-US"/>
              <a:t>May present areas for questions of witnesses</a:t>
            </a:r>
          </a:p>
          <a:p>
            <a:r>
              <a:rPr lang="en-US"/>
              <a:t>May be for investigator only; may be included in report</a:t>
            </a:r>
          </a:p>
          <a:p>
            <a:r>
              <a:rPr lang="en-US"/>
              <a:t>Table</a:t>
            </a:r>
          </a:p>
          <a:p>
            <a:pPr lvl="1"/>
            <a:r>
              <a:rPr lang="en-US"/>
              <a:t>Date</a:t>
            </a:r>
          </a:p>
          <a:p>
            <a:pPr lvl="1"/>
            <a:r>
              <a:rPr lang="en-US"/>
              <a:t>What happened</a:t>
            </a:r>
          </a:p>
          <a:p>
            <a:pPr lvl="1"/>
            <a:r>
              <a:rPr lang="en-US"/>
              <a:t>Who was involved or present</a:t>
            </a:r>
          </a:p>
          <a:p>
            <a:pPr lvl="1"/>
            <a:r>
              <a:rPr lang="en-US"/>
              <a:t>Any evidence</a:t>
            </a:r>
          </a:p>
        </p:txBody>
      </p:sp>
    </p:spTree>
    <p:extLst>
      <p:ext uri="{BB962C8B-B14F-4D97-AF65-F5344CB8AC3E}">
        <p14:creationId xmlns:p14="http://schemas.microsoft.com/office/powerpoint/2010/main" val="1216727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03CF3E-47B6-9451-B06A-99553D86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Collecting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Initial evidence to collect and review </a:t>
            </a:r>
            <a:endParaRPr lang="en-US"/>
          </a:p>
          <a:p>
            <a:pPr lvl="1"/>
            <a:r>
              <a:rPr lang="en-US">
                <a:cs typeface="Calibri"/>
              </a:rPr>
              <a:t>Time sensitive evidence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Security footage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Keycard access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University owned devices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Initial records to review </a:t>
            </a:r>
          </a:p>
          <a:p>
            <a:pPr lvl="2"/>
            <a:r>
              <a:rPr lang="en-US">
                <a:cs typeface="Calibri"/>
              </a:rPr>
              <a:t>Internal past 1B.1/1B.3 records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Personnel files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Conduct records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Reports: security, residential life, etc.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Org. Charts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Create a timeline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 sz="2400">
                <a:ea typeface="Calibri"/>
                <a:cs typeface="Calibri"/>
              </a:rPr>
              <a:t>Continue to grow as more information is gathered</a:t>
            </a:r>
          </a:p>
          <a:p>
            <a:pPr lvl="1"/>
            <a:r>
              <a:rPr lang="en-US">
                <a:ea typeface="Calibri"/>
                <a:cs typeface="Calibri"/>
              </a:rPr>
              <a:t>Tracking</a:t>
            </a:r>
          </a:p>
          <a:p>
            <a:pPr lvl="2"/>
            <a:r>
              <a:rPr lang="en-US">
                <a:ea typeface="Calibri"/>
                <a:cs typeface="Calibri"/>
              </a:rPr>
              <a:t>Who provided what and/or where it was found</a:t>
            </a: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2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F552B-4EE7-8F55-A546-E4E40051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/>
              <a:t>Direct Evidence</a:t>
            </a:r>
          </a:p>
          <a:p>
            <a:pPr lvl="1"/>
            <a:r>
              <a:rPr lang="en-US"/>
              <a:t>Evidence based on personal knowledge or observation of a fact (can include documentary evidence)</a:t>
            </a:r>
          </a:p>
          <a:p>
            <a:r>
              <a:rPr lang="en-US"/>
              <a:t>Documentary Evidence </a:t>
            </a:r>
          </a:p>
          <a:p>
            <a:pPr lvl="1"/>
            <a:r>
              <a:rPr lang="en-US"/>
              <a:t>Written or recorded material used to prove its contents</a:t>
            </a:r>
          </a:p>
          <a:p>
            <a:r>
              <a:rPr lang="en-US"/>
              <a:t>Circumstantial Evidence</a:t>
            </a:r>
          </a:p>
          <a:p>
            <a:pPr lvl="1"/>
            <a:r>
              <a:rPr lang="en-US"/>
              <a:t>Direct evidence of a fact from which a person may reasonably infer the existence of another fact </a:t>
            </a:r>
          </a:p>
          <a:p>
            <a:pPr lvl="1"/>
            <a:r>
              <a:rPr lang="en-US"/>
              <a:t>Statements or behavior in other situations that support or refute alleged conduct </a:t>
            </a:r>
          </a:p>
          <a:p>
            <a:r>
              <a:rPr lang="en-US"/>
              <a:t>Character Evidence </a:t>
            </a:r>
          </a:p>
          <a:p>
            <a:r>
              <a:rPr lang="en-US"/>
              <a:t>Corroborating evidence</a:t>
            </a:r>
          </a:p>
          <a:p>
            <a:pPr lvl="1"/>
            <a:r>
              <a:rPr lang="en-US"/>
              <a:t>any admission or rationalizing of conduct; specific denial; witnesses with the opportunity to observe, recognize, or understand the situation</a:t>
            </a:r>
          </a:p>
          <a:p>
            <a:r>
              <a:rPr lang="en-US"/>
              <a:t>Hearsay Evidence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75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5AA60-8264-CC34-8778-535D7A936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Evidence, cont.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Hearsay Evidence</a:t>
            </a:r>
          </a:p>
          <a:p>
            <a:pPr lvl="1"/>
            <a:r>
              <a:rPr lang="en-US"/>
              <a:t>Information received from someone other than the interviewee 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/>
              <a:t>Offered to prove the truth of matter asserted </a:t>
            </a:r>
            <a:endParaRPr lang="en-US">
              <a:cs typeface="Calibri"/>
            </a:endParaRPr>
          </a:p>
          <a:p>
            <a:r>
              <a:rPr lang="en-US"/>
              <a:t>Exceptions to hearsay</a:t>
            </a:r>
            <a:endParaRPr lang="en-US">
              <a:cs typeface="Calibri"/>
            </a:endParaRPr>
          </a:p>
          <a:p>
            <a:pPr lvl="1"/>
            <a:r>
              <a:rPr lang="en-US"/>
              <a:t>Excited utterance </a:t>
            </a:r>
            <a:endParaRPr lang="en-US">
              <a:cs typeface="Calibri"/>
            </a:endParaRPr>
          </a:p>
          <a:p>
            <a:pPr lvl="1"/>
            <a:r>
              <a:rPr lang="en-US"/>
              <a:t>Present sense impressions</a:t>
            </a:r>
            <a:endParaRPr lang="en-US">
              <a:cs typeface="Calibri"/>
            </a:endParaRPr>
          </a:p>
          <a:p>
            <a:pPr lvl="1"/>
            <a:r>
              <a:rPr lang="en-US"/>
              <a:t>Recorded recollection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regularly conducted business activity </a:t>
            </a:r>
            <a:endParaRPr lang="en-US">
              <a:cs typeface="Calibri"/>
            </a:endParaRPr>
          </a:p>
          <a:p>
            <a:pPr lvl="1"/>
            <a:r>
              <a:rPr lang="en-US"/>
              <a:t>Public records and reports 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vital statistics 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Then existing Mental, emotional, physical condition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>
              <a:cs typeface="Calibri" panose="020F0502020204030204"/>
            </a:endParaRPr>
          </a:p>
          <a:p>
            <a:pPr lvl="2"/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916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A58D6F-52DE-475B-33DD-DEF464CF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of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Personnel files/conduct records</a:t>
            </a:r>
          </a:p>
          <a:p>
            <a:r>
              <a:rPr lang="en-US">
                <a:ea typeface="Calibri"/>
                <a:cs typeface="Calibri"/>
              </a:rPr>
              <a:t>Meeting minutes</a:t>
            </a:r>
          </a:p>
          <a:p>
            <a:r>
              <a:rPr lang="en-US">
                <a:ea typeface="Calibri"/>
                <a:cs typeface="Calibri"/>
              </a:rPr>
              <a:t>Emails, voicemails, text messages. Etc. </a:t>
            </a:r>
          </a:p>
          <a:p>
            <a:r>
              <a:rPr lang="en-US">
                <a:ea typeface="Calibri"/>
                <a:cs typeface="Calibri"/>
              </a:rPr>
              <a:t>Security or Residential life report</a:t>
            </a:r>
          </a:p>
          <a:p>
            <a:r>
              <a:rPr lang="en-US">
                <a:ea typeface="Calibri"/>
                <a:cs typeface="Calibri"/>
              </a:rPr>
              <a:t>Social media records</a:t>
            </a:r>
          </a:p>
          <a:p>
            <a:r>
              <a:rPr lang="en-US">
                <a:ea typeface="Calibri"/>
                <a:cs typeface="Calibri"/>
              </a:rPr>
              <a:t>Supervisory notes</a:t>
            </a:r>
          </a:p>
          <a:p>
            <a:r>
              <a:rPr lang="en-US">
                <a:ea typeface="Calibri"/>
                <a:cs typeface="Calibri"/>
              </a:rPr>
              <a:t>Grading data </a:t>
            </a:r>
          </a:p>
          <a:p>
            <a:r>
              <a:rPr lang="en-US">
                <a:ea typeface="Calibri"/>
                <a:cs typeface="Calibri"/>
              </a:rPr>
              <a:t>D2L records </a:t>
            </a:r>
          </a:p>
          <a:p>
            <a:endParaRPr lang="en-US">
              <a:ea typeface="Calibri"/>
              <a:cs typeface="Calibri"/>
            </a:endParaRPr>
          </a:p>
          <a:p>
            <a:pPr lvl="1"/>
            <a:endParaRPr lang="en-US" sz="2200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6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defTabSz="685800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Training Overview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fontAlgn="base"/>
            <a:r>
              <a:rPr lang="en-US">
                <a:solidFill>
                  <a:srgbClr val="002060"/>
                </a:solidFill>
              </a:rPr>
              <a:t>Brief review</a:t>
            </a:r>
          </a:p>
          <a:p>
            <a:pPr fontAlgn="base"/>
            <a:r>
              <a:rPr lang="en-US">
                <a:solidFill>
                  <a:srgbClr val="002060"/>
                </a:solidFill>
              </a:rPr>
              <a:t>Investigator Techniques​</a:t>
            </a:r>
          </a:p>
        </p:txBody>
      </p:sp>
    </p:spTree>
    <p:extLst>
      <p:ext uri="{BB962C8B-B14F-4D97-AF65-F5344CB8AC3E}">
        <p14:creationId xmlns:p14="http://schemas.microsoft.com/office/powerpoint/2010/main" val="81075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A6E3A9-6E19-8AD7-BA46-2D4E0ADB2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Partnerships to Obtain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Calibri"/>
                <a:cs typeface="Calibri"/>
              </a:rPr>
              <a:t>Security</a:t>
            </a:r>
          </a:p>
          <a:p>
            <a:r>
              <a:rPr lang="en-US">
                <a:ea typeface="Calibri"/>
                <a:cs typeface="Calibri"/>
              </a:rPr>
              <a:t>Student Conduct/Student Affairs</a:t>
            </a:r>
          </a:p>
          <a:p>
            <a:r>
              <a:rPr lang="en-US">
                <a:ea typeface="Calibri"/>
                <a:cs typeface="Calibri"/>
              </a:rPr>
              <a:t>Human Resources </a:t>
            </a:r>
          </a:p>
          <a:p>
            <a:r>
              <a:rPr lang="en-US">
                <a:ea typeface="Calibri"/>
                <a:cs typeface="Calibri"/>
              </a:rPr>
              <a:t>Residential Life</a:t>
            </a:r>
          </a:p>
          <a:p>
            <a:r>
              <a:rPr lang="en-US">
                <a:ea typeface="Calibri"/>
                <a:cs typeface="Calibri"/>
              </a:rPr>
              <a:t>Athletics</a:t>
            </a:r>
          </a:p>
          <a:p>
            <a:r>
              <a:rPr lang="en-US">
                <a:ea typeface="Calibri"/>
                <a:cs typeface="Calibri"/>
              </a:rPr>
              <a:t>Other campus processes</a:t>
            </a:r>
          </a:p>
          <a:p>
            <a:r>
              <a:rPr lang="en-US">
                <a:ea typeface="Calibri"/>
                <a:cs typeface="Calibri"/>
              </a:rPr>
              <a:t>Ombudsperson</a:t>
            </a:r>
          </a:p>
          <a:p>
            <a:r>
              <a:rPr lang="en-US">
                <a:ea typeface="Calibri"/>
                <a:cs typeface="Calibri"/>
              </a:rPr>
              <a:t>Campus advocate </a:t>
            </a:r>
          </a:p>
          <a:p>
            <a:r>
              <a:rPr lang="en-US">
                <a:ea typeface="Calibri"/>
                <a:cs typeface="Calibri"/>
              </a:rPr>
              <a:t>Law enforcement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636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C6723-625F-A6D4-27D4-62EF225F2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Organizing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56451-EFF6-DA3F-63C0-66D062FAC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1B.3.1/Title IX</a:t>
            </a:r>
          </a:p>
          <a:p>
            <a:r>
              <a:rPr lang="en-US"/>
              <a:t>Review by parties and advisors</a:t>
            </a:r>
          </a:p>
          <a:p>
            <a:pPr lvl="1"/>
            <a:r>
              <a:rPr lang="en-US"/>
              <a:t>Investigation report draft, including relevant evidence</a:t>
            </a:r>
          </a:p>
          <a:p>
            <a:pPr lvl="1"/>
            <a:r>
              <a:rPr lang="en-US"/>
              <a:t>Evidence file, including relevant and directly related evidence</a:t>
            </a:r>
          </a:p>
          <a:p>
            <a:r>
              <a:rPr lang="en-US"/>
              <a:t>Directly related evidence</a:t>
            </a:r>
          </a:p>
          <a:p>
            <a:pPr lvl="1"/>
            <a:r>
              <a:rPr lang="en-US"/>
              <a:t>Not defined BUT explicitly excluded by the Title IX regulations</a:t>
            </a:r>
          </a:p>
          <a:p>
            <a:pPr lvl="1"/>
            <a:r>
              <a:rPr lang="en-US"/>
              <a:t>It is not inculpatory or exculpatory</a:t>
            </a:r>
          </a:p>
          <a:p>
            <a:pPr lvl="1"/>
            <a:r>
              <a:rPr lang="en-US"/>
              <a:t>Include in evidence file; exclude from investigation report</a:t>
            </a:r>
          </a:p>
          <a:p>
            <a:pPr lvl="1"/>
            <a:r>
              <a:rPr lang="en-US"/>
              <a:t>Store and organize in a manner to distinguish for all participants</a:t>
            </a:r>
          </a:p>
        </p:txBody>
      </p:sp>
    </p:spTree>
    <p:extLst>
      <p:ext uri="{BB962C8B-B14F-4D97-AF65-F5344CB8AC3E}">
        <p14:creationId xmlns:p14="http://schemas.microsoft.com/office/powerpoint/2010/main" val="380655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4340DE-9C3D-7D0A-CEE7-51958491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Who to Interview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Complainant &amp; Respondent</a:t>
            </a:r>
          </a:p>
          <a:p>
            <a:r>
              <a:rPr lang="en-US">
                <a:cs typeface="Calibri"/>
              </a:rPr>
              <a:t>Witnesses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present in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Outcry witnesses – administrators, friends, family complainant/respondent shared with about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involved in documenting incident or process/response - security, other administrators, etc.</a:t>
            </a:r>
          </a:p>
          <a:p>
            <a:pPr lvl="1"/>
            <a:r>
              <a:rPr lang="en-US">
                <a:cs typeface="Calibri"/>
              </a:rPr>
              <a:t>Focus on witnesses that have knowledge of the incident rather than the character of the individual</a:t>
            </a:r>
          </a:p>
          <a:p>
            <a:r>
              <a:rPr lang="en-US">
                <a:cs typeface="Calibri"/>
              </a:rPr>
              <a:t>Document interview decisions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Who is doing the interview and why</a:t>
            </a:r>
          </a:p>
          <a:p>
            <a:pPr lvl="1"/>
            <a:r>
              <a:rPr lang="en-US">
                <a:ea typeface="Calibri"/>
                <a:cs typeface="Calibri"/>
              </a:rPr>
              <a:t>Why was someone not interviewed</a:t>
            </a:r>
          </a:p>
        </p:txBody>
      </p:sp>
    </p:spTree>
    <p:extLst>
      <p:ext uri="{BB962C8B-B14F-4D97-AF65-F5344CB8AC3E}">
        <p14:creationId xmlns:p14="http://schemas.microsoft.com/office/powerpoint/2010/main" val="855321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1F888C-8A33-F7E1-632E-79307E069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Scheduling Interviews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Order of interviews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Strategy – different order for different situations</a:t>
            </a:r>
            <a:endParaRPr lang="en-US" sz="2000"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>
                <a:ea typeface="+mn-lt"/>
                <a:cs typeface="+mn-lt"/>
              </a:rPr>
              <a:t>Witnesses – may be helpful to start w/ "neutral persons"</a:t>
            </a:r>
          </a:p>
          <a:p>
            <a:r>
              <a:rPr lang="en-US" sz="2200">
                <a:ea typeface="+mn-lt"/>
                <a:cs typeface="+mn-lt"/>
              </a:rPr>
              <a:t>Timing 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Set aside enough time: prep, interview, notes/reflection time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Consider past interactions with party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Consult interview outline 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Flexibility – timing and location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Provide location options but be sensitive to different needs.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i.e., - Zoom requires technology, internet, etc.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Accommodations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Know who/what departments to partner</a:t>
            </a: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78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193E50-1530-52C8-AFB4-A4AEED124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Meetings and Interviews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>
                <a:ea typeface="Calibri"/>
                <a:cs typeface="Calibri"/>
              </a:rPr>
              <a:t>Intake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  <a:p>
            <a:r>
              <a:rPr lang="en-US" sz="3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40301E-D16A-D04F-D79D-492D241A8D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sz="3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>
                <a:ea typeface="Calibri"/>
                <a:cs typeface="Calibri"/>
              </a:rPr>
              <a:t>Initial meeting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  <a:p>
            <a:r>
              <a:rPr lang="en-US" sz="3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</p:txBody>
      </p:sp>
    </p:spTree>
    <p:extLst>
      <p:ext uri="{BB962C8B-B14F-4D97-AF65-F5344CB8AC3E}">
        <p14:creationId xmlns:p14="http://schemas.microsoft.com/office/powerpoint/2010/main" val="258891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C6CBE0-6AC1-5A8F-9797-6FD258935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Notice of Meetings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Outreach letter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formal investigation – Notice of Informal Resolution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investigation and decline to file letter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reassignment</a:t>
            </a:r>
          </a:p>
          <a:p>
            <a:r>
              <a:rPr lang="en-US" sz="24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review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investigation (formal or informal) and allegations</a:t>
            </a:r>
            <a:endParaRPr lang="en-US" sz="2800"/>
          </a:p>
          <a:p>
            <a:pPr lvl="1"/>
            <a:r>
              <a:rPr lang="en-US" sz="2000">
                <a:ea typeface="Calibri"/>
                <a:cs typeface="Calibri"/>
              </a:rPr>
              <a:t>Notice of reassignment</a:t>
            </a:r>
          </a:p>
          <a:p>
            <a:r>
              <a:rPr lang="en-US" sz="24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Witness Pre-interview letter</a:t>
            </a:r>
          </a:p>
          <a:p>
            <a:pPr lvl="1"/>
            <a:endParaRPr lang="en-US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611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24F9C2-7F70-0E2F-537F-35BAF05FD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Meeting Structure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600">
                <a:ea typeface="+mn-lt"/>
                <a:cs typeface="+mn-lt"/>
              </a:rPr>
              <a:t>Interview structure consistent for all parties</a:t>
            </a:r>
            <a:endParaRPr lang="en-US" sz="26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"speeches" - overview of meeting, about role/office, policy, procedure, flowchart; advisory notice, waiver of union, privacy of interview' recording/note taking timing of interview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Review allegations – respondent meetings</a:t>
            </a:r>
          </a:p>
          <a:p>
            <a:pPr lvl="1"/>
            <a:r>
              <a:rPr lang="en-US" sz="2200">
                <a:ea typeface="Calibri"/>
                <a:cs typeface="Calibri"/>
              </a:rPr>
              <a:t>Background – name, title/year, start date, major, involvement in extracurriculars/committees, explanation of role, where they live on campus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Interim actions and supportive measures 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Resources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Next steps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Reminder about retaliation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732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749287"/>
          </a:xfrm>
        </p:spPr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2: Strategies for managing investigation-based challenges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2DC0C5-B65B-D6AA-DA86-04311C2CC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68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BCFA-4435-BC46-F1E3-7A11698BE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Communication styles</a:t>
            </a:r>
          </a:p>
          <a:p>
            <a:r>
              <a:rPr lang="en-US"/>
              <a:t>Attitudes toward conflict</a:t>
            </a:r>
          </a:p>
          <a:p>
            <a:r>
              <a:rPr lang="en-US"/>
              <a:t>Approaches toward completing tasks</a:t>
            </a:r>
          </a:p>
          <a:p>
            <a:r>
              <a:rPr lang="en-US"/>
              <a:t>Decision-making styles</a:t>
            </a:r>
          </a:p>
          <a:p>
            <a:r>
              <a:rPr lang="en-US"/>
              <a:t>Approaches to knowing</a:t>
            </a:r>
          </a:p>
          <a:p>
            <a:r>
              <a:rPr lang="en-US"/>
              <a:t>Attitudes toward disclosure</a:t>
            </a:r>
          </a:p>
          <a:p>
            <a:pPr lvl="1"/>
            <a:r>
              <a:rPr lang="en-US"/>
              <a:t>Appropriate to share emotions, reasons for conflict</a:t>
            </a:r>
          </a:p>
          <a:p>
            <a:pPr marL="2743200" lvl="8" indent="0">
              <a:buNone/>
            </a:pPr>
            <a:r>
              <a:rPr lang="en-US" sz="975"/>
              <a:t>	--Sue Ann Van Dermyden, 2017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7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3B7A61-246F-BBE9-2385-8615AA38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Bias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A disproportionate prominence in favor of or against an idea or thing, usually in a way that is closeminded, prejudicial, or unfair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be innate or learned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Bias can be for or against an individual, group, or belief</a:t>
            </a:r>
          </a:p>
          <a:p>
            <a:r>
              <a:rPr lang="en-US">
                <a:ea typeface="Calibri"/>
                <a:cs typeface="Calibri"/>
              </a:rPr>
              <a:t>Title IX requires a college or university to conduct a “prompt, thorough and impartial inquiry.” ​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281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5DC69-96A1-AD2A-C99D-BD64963E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Investigator Decisions</a:t>
            </a:r>
            <a:endParaRPr kumimoji="0" lang="en-US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6" name="Content Placeholder 1" descr="Four items for investigator decisions: 1) interviewing parties and witnesses, 2) include evidence and present credibility factors, 3) create context by presenting the totality of the circumstances, and 4) focus on gathering evidence as a neutral fact finder.">
            <a:extLst>
              <a:ext uri="{FF2B5EF4-FFF2-40B4-BE49-F238E27FC236}">
                <a16:creationId xmlns:a16="http://schemas.microsoft.com/office/drawing/2014/main" id="{E23F4925-29B6-C736-074B-1FB2C3EAB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82330"/>
              </p:ext>
            </p:extLst>
          </p:nvPr>
        </p:nvGraphicFramePr>
        <p:xfrm>
          <a:off x="838200" y="1825624"/>
          <a:ext cx="10515599" cy="4806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30886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4EE9B1-961B-96F7-0A02-213A36387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Types of Bias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Calibri"/>
                <a:cs typeface="Calibri"/>
              </a:rPr>
              <a:t>First Impression Bias</a:t>
            </a:r>
          </a:p>
          <a:p>
            <a:r>
              <a:rPr lang="en-US">
                <a:ea typeface="Calibri"/>
                <a:cs typeface="Calibri"/>
              </a:rPr>
              <a:t>Affinity Bias</a:t>
            </a:r>
          </a:p>
          <a:p>
            <a:r>
              <a:rPr lang="en-US">
                <a:ea typeface="Calibri"/>
                <a:cs typeface="Calibri"/>
              </a:rPr>
              <a:t>Confirmation Bias</a:t>
            </a:r>
          </a:p>
          <a:p>
            <a:r>
              <a:rPr lang="en-US">
                <a:ea typeface="Calibri"/>
                <a:cs typeface="Calibri"/>
              </a:rPr>
              <a:t>Attribution Bias</a:t>
            </a:r>
          </a:p>
          <a:p>
            <a:r>
              <a:rPr lang="en-US">
                <a:ea typeface="Calibri"/>
                <a:cs typeface="Calibri"/>
              </a:rPr>
              <a:t>Characteristic based bias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Race, ethnicity, gender, religion, sexual orientation, socioeconomic, educational, etc. </a:t>
            </a:r>
          </a:p>
          <a:p>
            <a:r>
              <a:rPr lang="en-US">
                <a:ea typeface="Calibri"/>
                <a:cs typeface="Calibri"/>
              </a:rPr>
              <a:t>Anchoring bias </a:t>
            </a:r>
          </a:p>
          <a:p>
            <a:r>
              <a:rPr lang="en-US">
                <a:ea typeface="Calibri"/>
                <a:cs typeface="Calibri"/>
              </a:rPr>
              <a:t>Beauty Bias </a:t>
            </a: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75645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EF1DE-488F-DE40-CE35-364EA12BF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Investigator-Specific Biases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Complainant/Respondent is likeable/sympathetic</a:t>
            </a:r>
          </a:p>
          <a:p>
            <a:r>
              <a:rPr lang="en-US"/>
              <a:t>Complainant/Respondent is not likeable/sympathetic</a:t>
            </a:r>
          </a:p>
          <a:p>
            <a:r>
              <a:rPr lang="en-US"/>
              <a:t>Repeat Complainant/Respondent</a:t>
            </a:r>
          </a:p>
          <a:p>
            <a:r>
              <a:rPr lang="en-US"/>
              <a:t>Fact pattern similar to a prior, unrelated investigation</a:t>
            </a:r>
          </a:p>
          <a:p>
            <a:r>
              <a:rPr lang="en-US"/>
              <a:t>Complainant/Respondent behavior patterns</a:t>
            </a:r>
          </a:p>
        </p:txBody>
      </p:sp>
    </p:spTree>
    <p:extLst>
      <p:ext uri="{BB962C8B-B14F-4D97-AF65-F5344CB8AC3E}">
        <p14:creationId xmlns:p14="http://schemas.microsoft.com/office/powerpoint/2010/main" val="1632589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EF6B-BD6D-A1AD-9D7B-0973D9A0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Bias Impact on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/>
            <a:r>
              <a:rPr lang="en-US"/>
              <a:t>Priming – Your pre-investigation or mid-investigation thoughts about the case</a:t>
            </a:r>
          </a:p>
          <a:p>
            <a:pPr lvl="1"/>
            <a:r>
              <a:rPr lang="en-US"/>
              <a:t>“This is a really bad case.”</a:t>
            </a:r>
          </a:p>
          <a:p>
            <a:pPr lvl="1"/>
            <a:r>
              <a:rPr lang="en-US"/>
              <a:t>“This person has complained three times before.”</a:t>
            </a:r>
          </a:p>
          <a:p>
            <a:pPr lvl="1"/>
            <a:r>
              <a:rPr lang="en-US"/>
              <a:t>“This is low level.”</a:t>
            </a:r>
          </a:p>
          <a:p>
            <a:pPr marL="457200"/>
            <a:r>
              <a:rPr lang="en-US"/>
              <a:t>Phrasing – The way you ask a question can influence the answer – The misinformation effect</a:t>
            </a:r>
          </a:p>
          <a:p>
            <a:pPr lvl="1"/>
            <a:r>
              <a:rPr lang="en-US"/>
              <a:t>Do you get headaches frequently, and if so, how often? 2.2/week</a:t>
            </a:r>
          </a:p>
          <a:p>
            <a:pPr lvl="1"/>
            <a:r>
              <a:rPr lang="en-US"/>
              <a:t>Do you get headaches occasionally, and if so, how often? 0.7/week</a:t>
            </a:r>
          </a:p>
          <a:p>
            <a:pPr lvl="1"/>
            <a:r>
              <a:rPr lang="en-US"/>
              <a:t>How long was the movie? 130 minutes</a:t>
            </a:r>
          </a:p>
          <a:p>
            <a:pPr lvl="1"/>
            <a:r>
              <a:rPr lang="en-US"/>
              <a:t>How short was the movie? 100 minutes</a:t>
            </a:r>
          </a:p>
          <a:p>
            <a:pPr marL="1371600" lvl="4" indent="0">
              <a:buNone/>
            </a:pPr>
            <a:r>
              <a:rPr lang="en-US"/>
              <a:t>	</a:t>
            </a:r>
          </a:p>
          <a:p>
            <a:pPr marL="1371600" lvl="4" indent="0">
              <a:buNone/>
            </a:pPr>
            <a:r>
              <a:rPr lang="en-US"/>
              <a:t>	Headaches: Elizabeth Loftus (1975); Movie: Richard Harris (1973)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56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B52C4-A603-E79D-60E0-0EAFF304C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Neurobiology of Trauma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97DA9-1CA7-C1A2-E717-CC104DF4D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>
                <a:solidFill>
                  <a:srgbClr val="008042"/>
                </a:solidFill>
                <a:sym typeface="Wingdings" panose="05000000000000000000" pitchFamily="2" charset="2"/>
              </a:rPr>
              <a:t></a:t>
            </a:r>
            <a:r>
              <a:rPr lang="en-US" b="1">
                <a:solidFill>
                  <a:srgbClr val="008042"/>
                </a:solidFill>
              </a:rPr>
              <a:t>Stress – Fear/Trauma – Terror </a:t>
            </a:r>
            <a:r>
              <a:rPr lang="en-US" b="1">
                <a:solidFill>
                  <a:srgbClr val="008042"/>
                </a:solidFill>
                <a:sym typeface="Wingdings" panose="05000000000000000000" pitchFamily="2" charset="2"/>
              </a:rPr>
              <a:t></a:t>
            </a:r>
            <a:endParaRPr lang="en-US" b="1">
              <a:solidFill>
                <a:srgbClr val="008042"/>
              </a:solidFill>
            </a:endParaRPr>
          </a:p>
          <a:p>
            <a:pPr marL="457200"/>
            <a:r>
              <a:rPr lang="en-US"/>
              <a:t>Responses vary</a:t>
            </a:r>
          </a:p>
          <a:p>
            <a:pPr marL="457200"/>
            <a:r>
              <a:rPr lang="en-US"/>
              <a:t>Hormonal soup (brain)</a:t>
            </a:r>
          </a:p>
          <a:p>
            <a:pPr marL="914400" lvl="1"/>
            <a:r>
              <a:rPr lang="en-US"/>
              <a:t>Hypothalamus secretes hormones in response to trauma</a:t>
            </a:r>
          </a:p>
          <a:p>
            <a:pPr marL="914400" lvl="1"/>
            <a:r>
              <a:rPr lang="en-US"/>
              <a:t>Amygdala ignited</a:t>
            </a:r>
          </a:p>
          <a:p>
            <a:pPr marL="1280160" lvl="2"/>
            <a:r>
              <a:rPr lang="en-US"/>
              <a:t>Degrades capacity to reason and process circumstances</a:t>
            </a:r>
          </a:p>
          <a:p>
            <a:pPr marL="1280160" lvl="2"/>
            <a:r>
              <a:rPr lang="en-US"/>
              <a:t>Affects memories: coding, sequencing, and context storing</a:t>
            </a:r>
          </a:p>
          <a:p>
            <a:pPr marL="457200"/>
            <a:r>
              <a:rPr lang="en-US"/>
              <a:t>Autonomic responses (brain and body)</a:t>
            </a:r>
          </a:p>
          <a:p>
            <a:pPr marL="914400" lvl="1"/>
            <a:r>
              <a:rPr lang="en-US"/>
              <a:t>Tonic immobility: frozen; increased breathing, eye closure, and paralysis</a:t>
            </a:r>
          </a:p>
          <a:p>
            <a:pPr marL="914400" lvl="1"/>
            <a:r>
              <a:rPr lang="en-US"/>
              <a:t>Dissociation: mind disconnects from body; spaced out or eyes glazed over</a:t>
            </a:r>
          </a:p>
        </p:txBody>
      </p:sp>
    </p:spTree>
    <p:extLst>
      <p:ext uri="{BB962C8B-B14F-4D97-AF65-F5344CB8AC3E}">
        <p14:creationId xmlns:p14="http://schemas.microsoft.com/office/powerpoint/2010/main" val="1851941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44720-B1BB-B645-943A-2A8E97C53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C463-916E-5387-D3FD-75A8685CF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solidFill>
                  <a:schemeClr val="accent1"/>
                </a:solidFill>
              </a:rPr>
              <a:t>Trauma-Informed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8AD0F-935F-22A6-8E6F-1F555664E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Commit to not re-traumatizing victims</a:t>
            </a:r>
          </a:p>
          <a:p>
            <a:r>
              <a:rPr lang="en-US"/>
              <a:t>Recognize the impact of trauma on victims</a:t>
            </a:r>
          </a:p>
          <a:p>
            <a:pPr lvl="1"/>
            <a:r>
              <a:rPr lang="en-US"/>
              <a:t>Hormones</a:t>
            </a:r>
          </a:p>
          <a:p>
            <a:pPr lvl="1"/>
            <a:r>
              <a:rPr lang="en-US"/>
              <a:t>Memory encoding</a:t>
            </a:r>
          </a:p>
          <a:p>
            <a:pPr lvl="1"/>
            <a:r>
              <a:rPr lang="en-US"/>
              <a:t>Limits to context, chronology, and time sequencing</a:t>
            </a:r>
          </a:p>
          <a:p>
            <a:r>
              <a:rPr lang="en-US"/>
              <a:t>Apply this knowledge to guide effective responses</a:t>
            </a:r>
          </a:p>
          <a:p>
            <a:pPr lvl="1"/>
            <a:r>
              <a:rPr lang="en-US"/>
              <a:t>Perceptive listening</a:t>
            </a:r>
          </a:p>
          <a:p>
            <a:pPr lvl="1"/>
            <a:r>
              <a:rPr lang="en-US"/>
              <a:t>Facilitating memory retrieval and disclosure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8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B12B4-75C2-670A-662B-194A4119F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37BCE-7B41-54B5-D72C-3E007BB82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solidFill>
                  <a:schemeClr val="accent1"/>
                </a:solidFill>
              </a:rPr>
              <a:t>Trauma-Informed Approach: Victim’s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11AC0-A460-3F54-1A25-378EB5753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Sexual Misconduct, including Sexual Harassment</a:t>
            </a:r>
          </a:p>
          <a:p>
            <a:r>
              <a:rPr lang="en-US"/>
              <a:t>Mn sect. 135A.15, Subd. 2: Victims’ rights</a:t>
            </a:r>
          </a:p>
          <a:p>
            <a:pPr lvl="1"/>
            <a:r>
              <a:rPr lang="en-US"/>
              <a:t>#2: prompt assistance of campus authorities</a:t>
            </a:r>
          </a:p>
          <a:p>
            <a:pPr lvl="1"/>
            <a:r>
              <a:rPr lang="en-US"/>
              <a:t>#3: allowing victim to decide about reporting- on and off campus</a:t>
            </a:r>
          </a:p>
          <a:p>
            <a:pPr lvl="1"/>
            <a:r>
              <a:rPr lang="en-US"/>
              <a:t>#6 &amp; 7: campus authorities shall not suggest victim’s fault nor suggest victim should have acted in a different matter to avoid incident</a:t>
            </a:r>
          </a:p>
          <a:p>
            <a:pPr lvl="1"/>
            <a:r>
              <a:rPr lang="en-US"/>
              <a:t>#11: victim decides when to repeat description of incident</a:t>
            </a:r>
          </a:p>
          <a:p>
            <a:pPr lvl="1"/>
            <a:r>
              <a:rPr lang="en-US"/>
              <a:t>#15: assist victim in preserving materials</a:t>
            </a:r>
          </a:p>
          <a:p>
            <a:pPr lvl="1"/>
            <a:r>
              <a:rPr lang="en-US"/>
              <a:t>#16: assist shielding victim from unwanted contact with alleged assailant</a:t>
            </a:r>
          </a:p>
        </p:txBody>
      </p:sp>
    </p:spTree>
    <p:extLst>
      <p:ext uri="{BB962C8B-B14F-4D97-AF65-F5344CB8AC3E}">
        <p14:creationId xmlns:p14="http://schemas.microsoft.com/office/powerpoint/2010/main" val="26898081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C89FD-54F6-3F5A-AA7C-8E33B9C87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solidFill>
                  <a:schemeClr val="accent1"/>
                </a:solidFill>
              </a:rPr>
              <a:t>Trauma-Informed Interviewing Techniques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6B347-4F0C-7E9B-049A-3F6AD3444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Gather all available information</a:t>
            </a:r>
          </a:p>
          <a:p>
            <a:pPr lvl="1"/>
            <a:r>
              <a:rPr lang="en-US"/>
              <a:t>Draft and practice interview questions</a:t>
            </a:r>
          </a:p>
          <a:p>
            <a:pPr lvl="1"/>
            <a:r>
              <a:rPr lang="en-US"/>
              <a:t>Replace, frame “why” questions to understand experience and responses</a:t>
            </a:r>
          </a:p>
          <a:p>
            <a:r>
              <a:rPr lang="en-US"/>
              <a:t>Consider identities of complainant</a:t>
            </a:r>
          </a:p>
          <a:p>
            <a:pPr lvl="1"/>
            <a:r>
              <a:rPr lang="en-US"/>
              <a:t>Religious and cultural beliefs</a:t>
            </a:r>
          </a:p>
          <a:p>
            <a:pPr lvl="1"/>
            <a:r>
              <a:rPr lang="en-US"/>
              <a:t>Privacy and safety concerns</a:t>
            </a:r>
          </a:p>
          <a:p>
            <a:pPr lvl="1"/>
            <a:r>
              <a:rPr lang="en-US"/>
              <a:t>Campus vs. criminal process</a:t>
            </a:r>
          </a:p>
          <a:p>
            <a:pPr lvl="1"/>
            <a:r>
              <a:rPr lang="en-US"/>
              <a:t>Additional steps to self-educate</a:t>
            </a:r>
          </a:p>
          <a:p>
            <a:r>
              <a:rPr lang="en-US"/>
              <a:t>Accommodations</a:t>
            </a:r>
          </a:p>
        </p:txBody>
      </p:sp>
    </p:spTree>
    <p:extLst>
      <p:ext uri="{BB962C8B-B14F-4D97-AF65-F5344CB8AC3E}">
        <p14:creationId xmlns:p14="http://schemas.microsoft.com/office/powerpoint/2010/main" val="41464223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07737-2F9B-3431-DF1D-8D47B79E8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solidFill>
                  <a:schemeClr val="accent1"/>
                </a:solidFill>
              </a:rPr>
              <a:t>Interviewing Techniques,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7903F-CF49-5F80-F2EB-4FDB0CE34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Sincerely establish trust and rapport</a:t>
            </a:r>
          </a:p>
          <a:p>
            <a:r>
              <a:rPr lang="en-US"/>
              <a:t>Encourage providing information they are able “at this time”</a:t>
            </a:r>
          </a:p>
          <a:p>
            <a:r>
              <a:rPr lang="en-US"/>
              <a:t>Use non-leading questions and other open-ended prompts</a:t>
            </a:r>
          </a:p>
          <a:p>
            <a:r>
              <a:rPr lang="en-US"/>
              <a:t>Encourage narrative responses and active generation of information</a:t>
            </a:r>
          </a:p>
          <a:p>
            <a:r>
              <a:rPr lang="en-US"/>
              <a:t>Do not rush or interrupt; express patience and understanding</a:t>
            </a:r>
          </a:p>
          <a:p>
            <a:r>
              <a:rPr lang="en-US"/>
              <a:t>Focus on victim’s thinking and feeling through the experience</a:t>
            </a:r>
          </a:p>
          <a:p>
            <a:r>
              <a:rPr lang="en-US"/>
              <a:t>Accommodate non-sequential or “illogical” conversational flow</a:t>
            </a:r>
          </a:p>
          <a:p>
            <a:r>
              <a:rPr lang="en-US"/>
              <a:t>Prompt victim not to guess; encourage “I don’t know” or “I don’t remember” when appropriate</a:t>
            </a:r>
          </a:p>
          <a:p>
            <a:r>
              <a:rPr lang="en-US"/>
              <a:t>Acknowledge recall of information as time passes</a:t>
            </a:r>
          </a:p>
        </p:txBody>
      </p:sp>
    </p:spTree>
    <p:extLst>
      <p:ext uri="{BB962C8B-B14F-4D97-AF65-F5344CB8AC3E}">
        <p14:creationId xmlns:p14="http://schemas.microsoft.com/office/powerpoint/2010/main" val="601954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926BF1-1987-B935-6236-9088FDAB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Parallel Proceedings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Calibri"/>
                <a:cs typeface="Calibri"/>
              </a:rPr>
              <a:t>Independent from any civil or criminal proceeding</a:t>
            </a:r>
          </a:p>
          <a:p>
            <a:pPr marL="457200"/>
            <a:r>
              <a:rPr lang="en-US">
                <a:ea typeface="Calibri"/>
                <a:cs typeface="Calibri"/>
              </a:rPr>
              <a:t>Not required to delay, and in most cases should not delay due to other proceedings</a:t>
            </a:r>
          </a:p>
          <a:p>
            <a:pPr marL="457200"/>
            <a:r>
              <a:rPr lang="en-US">
                <a:ea typeface="Calibri"/>
                <a:cs typeface="Calibri"/>
              </a:rPr>
              <a:t>May contact prosecutor/law enforcement to coordinator when feasible </a:t>
            </a:r>
          </a:p>
          <a:p>
            <a:pPr marL="457200"/>
            <a:r>
              <a:rPr lang="en-US">
                <a:ea typeface="Calibri"/>
                <a:cs typeface="Calibri"/>
              </a:rPr>
              <a:t>Gather available information: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Police Report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Court records </a:t>
            </a:r>
          </a:p>
        </p:txBody>
      </p:sp>
    </p:spTree>
    <p:extLst>
      <p:ext uri="{BB962C8B-B14F-4D97-AF65-F5344CB8AC3E}">
        <p14:creationId xmlns:p14="http://schemas.microsoft.com/office/powerpoint/2010/main" val="3287926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435A20-1C7B-D7B5-2173-6FDF2DDB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Best Practices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C1B563-2828-2B3B-5149-B1ADDD496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/>
              <a:t>Rely on the policy and procedure</a:t>
            </a:r>
          </a:p>
          <a:p>
            <a:pPr marL="457200"/>
            <a:r>
              <a:rPr lang="en-US"/>
              <a:t>Adhere to the policy and procedure</a:t>
            </a:r>
          </a:p>
          <a:p>
            <a:pPr marL="457200"/>
            <a:r>
              <a:rPr lang="en-US"/>
              <a:t>Let the evidence lead you</a:t>
            </a:r>
          </a:p>
        </p:txBody>
      </p:sp>
      <p:pic>
        <p:nvPicPr>
          <p:cNvPr id="1026" name="Picture 2" descr="Keys PNG Transparent Images Free Download | Vector Files | Pngtree">
            <a:extLst>
              <a:ext uri="{FF2B5EF4-FFF2-40B4-BE49-F238E27FC236}">
                <a16:creationId xmlns:a16="http://schemas.microsoft.com/office/drawing/2014/main" id="{0E5BC5D8-A8A2-3218-FBF8-2D5AFDB38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335" y="1825625"/>
            <a:ext cx="4248933" cy="42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926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C46D67-D93A-CC5A-044A-E156AA20E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0"/>
              <a:t>Investigation: Revisited</a:t>
            </a:r>
          </a:p>
        </p:txBody>
      </p:sp>
      <p:graphicFrame>
        <p:nvGraphicFramePr>
          <p:cNvPr id="9" name="Content Placeholder 4" descr="Three items that reflect the overview of an investigation: 1) allegations if true woudl be a policy violation, which is the scope and elements of the policy and guided by the policy; 2) investigation to gather available and relevant evidence through the complaint, response from the resopndent, witnesses, and guided by the procedure; and finally 3) an investigation report that fairly summarizes gathered information, including exhibits and attachments.">
            <a:extLst>
              <a:ext uri="{FF2B5EF4-FFF2-40B4-BE49-F238E27FC236}">
                <a16:creationId xmlns:a16="http://schemas.microsoft.com/office/drawing/2014/main" id="{18BB9C1E-8DEC-D1A4-04B6-8169A7B236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291858"/>
              </p:ext>
            </p:extLst>
          </p:nvPr>
        </p:nvGraphicFramePr>
        <p:xfrm>
          <a:off x="838200" y="1825624"/>
          <a:ext cx="10515600" cy="4575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98073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3: Interviewing Approaches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87B3F6-3403-9E1C-42D8-C1BAA2A4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147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A57477-17DE-03AC-090F-3266EDF7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Investigator Preparation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+mn-lt"/>
                <a:cs typeface="+mn-lt"/>
              </a:rPr>
              <a:t>Developing questions in a way that does not assign responsibility, blame, or guilt</a:t>
            </a:r>
          </a:p>
          <a:p>
            <a:r>
              <a:rPr lang="en-US">
                <a:ea typeface="+mn-lt"/>
                <a:cs typeface="+mn-lt"/>
              </a:rPr>
              <a:t>Educate self about identities of the parties</a:t>
            </a:r>
          </a:p>
          <a:p>
            <a:r>
              <a:rPr lang="en-US">
                <a:ea typeface="+mn-lt"/>
                <a:cs typeface="+mn-lt"/>
              </a:rPr>
              <a:t>Creating comfortable interview environment/setting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Check your bias especially when reflecting credibility</a:t>
            </a:r>
          </a:p>
          <a:p>
            <a:r>
              <a:rPr lang="en-US"/>
              <a:t>Framing and phrasing meeting invitations, email communications</a:t>
            </a:r>
          </a:p>
          <a:p>
            <a:r>
              <a:rPr lang="en-US" sz="2800"/>
              <a:t>Understand and attend to your own reactions or triggers</a:t>
            </a:r>
            <a:endParaRPr lang="en-US" sz="2800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39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C0A2B0-3BE8-F236-4696-48E89A24A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Human Centered Approach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83E7C-F0C6-7A8F-F270-C951533E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Empathy and validation</a:t>
            </a:r>
          </a:p>
          <a:p>
            <a:r>
              <a:rPr lang="en-US"/>
              <a:t>Reinforce agency and choice to the interviewee</a:t>
            </a:r>
          </a:p>
          <a:p>
            <a:r>
              <a:rPr lang="en-US"/>
              <a:t>Set clear boundaries</a:t>
            </a:r>
          </a:p>
          <a:p>
            <a:r>
              <a:rPr lang="en-US"/>
              <a:t>Consider the centrality of identity</a:t>
            </a:r>
          </a:p>
          <a:p>
            <a:r>
              <a:rPr lang="en-US"/>
              <a:t>Be mindful of cultural differences</a:t>
            </a:r>
          </a:p>
          <a:p>
            <a:pPr lvl="1"/>
            <a:r>
              <a:rPr lang="en-US"/>
              <a:t>Continuum of honesty and face-saving</a:t>
            </a:r>
          </a:p>
          <a:p>
            <a:pPr lvl="1"/>
            <a:r>
              <a:rPr lang="en-US"/>
              <a:t>In-group vs. out-group</a:t>
            </a:r>
          </a:p>
          <a:p>
            <a:pPr lvl="1"/>
            <a:r>
              <a:rPr lang="en-US"/>
              <a:t>Linear vs. non-linear narrative</a:t>
            </a:r>
          </a:p>
        </p:txBody>
      </p:sp>
    </p:spTree>
    <p:extLst>
      <p:ext uri="{BB962C8B-B14F-4D97-AF65-F5344CB8AC3E}">
        <p14:creationId xmlns:p14="http://schemas.microsoft.com/office/powerpoint/2010/main" val="14932322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74224E-2C44-30E6-3C76-C077D280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Investigation Clarification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1AFCEE-C3D9-5B6C-77E9-EE44C1A0F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/>
              <a:t>Policy elements</a:t>
            </a:r>
          </a:p>
          <a:p>
            <a:pPr marL="914400" lvl="1"/>
            <a:r>
              <a:rPr lang="en-US"/>
              <a:t>Components defined</a:t>
            </a:r>
          </a:p>
          <a:p>
            <a:pPr marL="914400" lvl="1"/>
            <a:r>
              <a:rPr lang="en-US"/>
              <a:t>Evaluation considerations</a:t>
            </a:r>
          </a:p>
          <a:p>
            <a:pPr marL="457200"/>
            <a:r>
              <a:rPr lang="en-US"/>
              <a:t>Evidence and credibility</a:t>
            </a:r>
          </a:p>
          <a:p>
            <a:pPr marL="457200"/>
            <a:r>
              <a:rPr lang="en-US"/>
              <a:t>For 1B.3.1 (Title IX) Consent construct </a:t>
            </a:r>
          </a:p>
          <a:p>
            <a:pPr marL="914400" lvl="1"/>
            <a:r>
              <a:rPr lang="en-US"/>
              <a:t>Force</a:t>
            </a:r>
          </a:p>
          <a:p>
            <a:pPr marL="914400" lvl="1"/>
            <a:r>
              <a:rPr lang="en-US"/>
              <a:t>Incapacity</a:t>
            </a:r>
          </a:p>
          <a:p>
            <a:pPr marL="914400" lvl="1"/>
            <a:r>
              <a:rPr lang="en-US"/>
              <a:t>Consent</a:t>
            </a:r>
          </a:p>
        </p:txBody>
      </p:sp>
    </p:spTree>
    <p:extLst>
      <p:ext uri="{BB962C8B-B14F-4D97-AF65-F5344CB8AC3E}">
        <p14:creationId xmlns:p14="http://schemas.microsoft.com/office/powerpoint/2010/main" val="3636985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BF6683-EBEA-3411-5591-4EC916F7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Determine Goals of Questions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Who, what, where, when, why, how</a:t>
            </a:r>
          </a:p>
          <a:p>
            <a:r>
              <a:rPr lang="en-US">
                <a:cs typeface="Calibri"/>
              </a:rPr>
              <a:t>Intake meeting vs. Investigatory interview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Refine scope</a:t>
            </a:r>
          </a:p>
          <a:p>
            <a:r>
              <a:rPr lang="en-US">
                <a:cs typeface="Calibri"/>
              </a:rPr>
              <a:t>What information are you missing or have questions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Read through reports/complaints and note any questions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Policy elements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Policy element handout</a:t>
            </a:r>
          </a:p>
        </p:txBody>
      </p:sp>
    </p:spTree>
    <p:extLst>
      <p:ext uri="{BB962C8B-B14F-4D97-AF65-F5344CB8AC3E}">
        <p14:creationId xmlns:p14="http://schemas.microsoft.com/office/powerpoint/2010/main" val="24530434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92A449-416D-CFB7-5080-88DF02C28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How to Structure Questions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>
                <a:cs typeface="Calibri"/>
              </a:rPr>
              <a:t>Start with broad/open ended questions</a:t>
            </a:r>
          </a:p>
          <a:p>
            <a:r>
              <a:rPr lang="en-US">
                <a:cs typeface="Calibri"/>
              </a:rPr>
              <a:t>Allow to tell their story/experience however they choose</a:t>
            </a:r>
          </a:p>
          <a:p>
            <a:pPr lvl="1"/>
            <a:r>
              <a:rPr lang="en-US">
                <a:cs typeface="Calibri"/>
              </a:rPr>
              <a:t>Note where they start/end their story and what they emphasize</a:t>
            </a:r>
          </a:p>
          <a:p>
            <a:pPr lvl="1"/>
            <a:r>
              <a:rPr lang="en-US">
                <a:cs typeface="Calibri"/>
              </a:rPr>
              <a:t>Take notes; do not interrupt</a:t>
            </a:r>
          </a:p>
          <a:p>
            <a:r>
              <a:rPr lang="en-US">
                <a:cs typeface="Calibri"/>
              </a:rPr>
              <a:t>Clarifying questions</a:t>
            </a:r>
          </a:p>
          <a:p>
            <a:pPr lvl="1"/>
            <a:r>
              <a:rPr lang="en-US">
                <a:cs typeface="Calibri"/>
              </a:rPr>
              <a:t>Funnel approach</a:t>
            </a:r>
          </a:p>
          <a:p>
            <a:pPr lvl="1"/>
            <a:r>
              <a:rPr lang="en-US">
                <a:cs typeface="Calibri"/>
              </a:rPr>
              <a:t>Ask to clarify meaning of words/descriptors </a:t>
            </a:r>
          </a:p>
          <a:p>
            <a:r>
              <a:rPr lang="en-US">
                <a:cs typeface="Calibri"/>
              </a:rPr>
              <a:t>Allow for Silence </a:t>
            </a:r>
          </a:p>
          <a:p>
            <a:r>
              <a:rPr lang="en-US">
                <a:cs typeface="Calibri"/>
              </a:rPr>
              <a:t>Additional questions/things left unanswered</a:t>
            </a:r>
            <a:endParaRPr lang="en-US"/>
          </a:p>
          <a:p>
            <a:r>
              <a:rPr lang="en-US">
                <a:cs typeface="Calibri"/>
              </a:rPr>
              <a:t>Closing questions</a:t>
            </a:r>
          </a:p>
          <a:p>
            <a:pPr lvl="1"/>
            <a:r>
              <a:rPr lang="en-US">
                <a:cs typeface="Calibri"/>
              </a:rPr>
              <a:t>Is there anything else you think I should know?</a:t>
            </a:r>
          </a:p>
          <a:p>
            <a:pPr lvl="1"/>
            <a:r>
              <a:rPr lang="en-US">
                <a:cs typeface="Calibri"/>
              </a:rPr>
              <a:t>Anything I didn't ask that you thought I would ask about?</a:t>
            </a:r>
          </a:p>
          <a:p>
            <a:pPr lvl="1"/>
            <a:r>
              <a:rPr lang="en-US">
                <a:cs typeface="Calibri"/>
              </a:rPr>
              <a:t>Is there anyone that you think I should talk to? Why?</a:t>
            </a:r>
          </a:p>
        </p:txBody>
      </p:sp>
    </p:spTree>
    <p:extLst>
      <p:ext uri="{BB962C8B-B14F-4D97-AF65-F5344CB8AC3E}">
        <p14:creationId xmlns:p14="http://schemas.microsoft.com/office/powerpoint/2010/main" val="34620830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ABD013-9459-6342-80EA-9CE5AE743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Questions for All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 questions for all parties</a:t>
            </a:r>
          </a:p>
          <a:p>
            <a:pPr lvl="1"/>
            <a:r>
              <a:rPr lang="en-US">
                <a:ea typeface="+mn-lt"/>
                <a:cs typeface="+mn-lt"/>
              </a:rPr>
              <a:t>Allow them chance to share their story/experience</a:t>
            </a:r>
          </a:p>
          <a:p>
            <a:pPr lvl="2"/>
            <a:r>
              <a:rPr lang="en-US">
                <a:ea typeface="+mn-lt"/>
                <a:cs typeface="+mn-lt"/>
              </a:rPr>
              <a:t>"Tell me about your experience" - "do you know why I asked to meet with you"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Prepare what information willing/able to share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the who/what/where/when/how questions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Summarize information back</a:t>
            </a:r>
          </a:p>
          <a:p>
            <a:pPr lvl="1"/>
            <a:r>
              <a:rPr lang="en-US">
                <a:ea typeface="+mn-lt"/>
                <a:cs typeface="+mn-lt"/>
              </a:rPr>
              <a:t>Focus on policy elements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Make note of effect/impact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241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853703-2F92-9CCF-CAB7-726369A5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Questions, cont.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Interviewee specific questions</a:t>
            </a:r>
          </a:p>
          <a:p>
            <a:pPr lvl="1"/>
            <a:r>
              <a:rPr lang="en-US">
                <a:ea typeface="+mn-lt"/>
                <a:cs typeface="+mn-lt"/>
              </a:rPr>
              <a:t>Complainant – clarify protected class and identity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Respondent – make sure to review allegations before questions</a:t>
            </a:r>
            <a:endParaRPr lang="en-US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>
                <a:ea typeface="+mn-lt"/>
                <a:cs typeface="+mn-lt"/>
              </a:rPr>
              <a:t>“This is your opportunity to respond to the allegations" 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>
                <a:ea typeface="+mn-lt"/>
                <a:cs typeface="+mn-lt"/>
              </a:rPr>
              <a:t>Make sure the respondent has an opportunity to speak to each individual allegation</a:t>
            </a:r>
          </a:p>
          <a:p>
            <a:pPr lvl="1"/>
            <a:r>
              <a:rPr lang="en-US">
                <a:ea typeface="+mn-lt"/>
                <a:cs typeface="+mn-lt"/>
              </a:rPr>
              <a:t>What they observed/their perspective of incident(s)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about evidence: what they have, might have seen/been part of, etc.</a:t>
            </a:r>
          </a:p>
          <a:p>
            <a:pPr lvl="1"/>
            <a:r>
              <a:rPr lang="en-US">
                <a:ea typeface="+mn-lt"/>
                <a:cs typeface="+mn-lt"/>
              </a:rPr>
              <a:t>Ask about witnesses they believe you should interview and why</a:t>
            </a:r>
          </a:p>
          <a:p>
            <a:pPr lvl="1"/>
            <a:r>
              <a:rPr lang="en-US">
                <a:cs typeface="Calibri"/>
              </a:rPr>
              <a:t>Complainant: desired outcome/resolution</a:t>
            </a:r>
          </a:p>
        </p:txBody>
      </p:sp>
    </p:spTree>
    <p:extLst>
      <p:ext uri="{BB962C8B-B14F-4D97-AF65-F5344CB8AC3E}">
        <p14:creationId xmlns:p14="http://schemas.microsoft.com/office/powerpoint/2010/main" val="29121607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665355-1352-9C5D-19AD-06E5206A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all">
                <a:solidFill>
                  <a:srgbClr val="0C2340"/>
                </a:solidFill>
              </a:rPr>
              <a:t>Assessing Credibility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4E7AA5-E6D4-0674-AD3A-1EE5AF692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6142303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C4D5-6632-9D8E-D77F-69CF7865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BDAC9D-EE37-D84C-A7A8-6CDC3BAD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Analyzing Qualities &amp; Factors</a:t>
            </a: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73F4F0A-130F-A576-3F9F-652939E75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defRPr/>
            </a:pPr>
            <a:r>
              <a:rPr lang="en-US" altLang="en-US" sz="2400"/>
              <a:t>Demeanor: noted reactions to allegations or information shared; behaviors or feelings shared with others</a:t>
            </a:r>
          </a:p>
          <a:p>
            <a:pPr marL="342900" indent="-342900">
              <a:defRPr/>
            </a:pPr>
            <a:r>
              <a:rPr lang="en-US" altLang="en-US" sz="2400"/>
              <a:t>Logic and consistency: consistency with what others shared (including possible witnesses); plausible explanations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Corroborating evidence: any admission or rationalizing of conduct; specific denial; witnesses with the opportunity to observe, recognize, or understand the situation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Circumstantial evidence: statements or behavior in other situations that support or refute alleged conduct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Trauma-informed approach: note that trauma itself is not evidence to support or not support</a:t>
            </a:r>
          </a:p>
        </p:txBody>
      </p:sp>
    </p:spTree>
    <p:extLst>
      <p:ext uri="{BB962C8B-B14F-4D97-AF65-F5344CB8AC3E}">
        <p14:creationId xmlns:p14="http://schemas.microsoft.com/office/powerpoint/2010/main" val="103892110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1532E-ECD7-674E-5385-AAF00E323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34C9D-48B3-DFE7-E6D5-EE968DF86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Investigator Skills &amp; Techniques</a:t>
            </a:r>
          </a:p>
        </p:txBody>
      </p:sp>
    </p:spTree>
    <p:extLst>
      <p:ext uri="{BB962C8B-B14F-4D97-AF65-F5344CB8AC3E}">
        <p14:creationId xmlns:p14="http://schemas.microsoft.com/office/powerpoint/2010/main" val="28471124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F656D-8D58-1692-BC30-487D9B0DB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Challenging a Witness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6A7C1-0F10-E1C8-EFA5-082CA2C24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+mn-lt"/>
                <a:cs typeface="+mn-lt"/>
              </a:rPr>
              <a:t>Indicate when information seems implausible</a:t>
            </a:r>
          </a:p>
          <a:p>
            <a:r>
              <a:rPr lang="en-US">
                <a:ea typeface="+mn-lt"/>
                <a:cs typeface="+mn-lt"/>
              </a:rPr>
              <a:t>Indicate inconsistencies with other parties/witnesses</a:t>
            </a:r>
          </a:p>
          <a:p>
            <a:r>
              <a:rPr lang="en-US">
                <a:ea typeface="+mn-lt"/>
                <a:cs typeface="+mn-lt"/>
              </a:rPr>
              <a:t>Ask witness to explain</a:t>
            </a:r>
          </a:p>
          <a:p>
            <a:pPr lvl="1"/>
            <a:r>
              <a:rPr lang="en-US">
                <a:ea typeface="+mn-lt"/>
                <a:cs typeface="+mn-lt"/>
              </a:rPr>
              <a:t>That doesn’t sound right. Can you repeat that?</a:t>
            </a:r>
          </a:p>
          <a:p>
            <a:pPr lvl="1"/>
            <a:r>
              <a:rPr lang="en-US">
                <a:ea typeface="+mn-lt"/>
                <a:cs typeface="+mn-lt"/>
              </a:rPr>
              <a:t>That is different from how another witness described it for me. Why do you think someone else might have provided a different description?</a:t>
            </a:r>
          </a:p>
          <a:p>
            <a:pPr lvl="1"/>
            <a:r>
              <a:rPr lang="en-US">
                <a:ea typeface="+mn-lt"/>
                <a:cs typeface="+mn-lt"/>
              </a:rPr>
              <a:t>Are there any relationships (i.e. friendships, former friendships, past conflicts or disputes) that could be affecting this situation?</a:t>
            </a:r>
          </a:p>
          <a:p>
            <a:pPr lvl="1"/>
            <a:r>
              <a:rPr lang="en-US">
                <a:ea typeface="+mn-lt"/>
                <a:cs typeface="+mn-lt"/>
              </a:rPr>
              <a:t>I’m not sure I understand that. Can you explain that again?</a:t>
            </a:r>
            <a:endParaRPr lang="en-US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669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C21BA-8EBC-C655-51DE-CFA3014C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Credibility per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98B8C-FA3E-45FF-80B0-992F31CF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Helpful for 1B.1.1</a:t>
            </a:r>
          </a:p>
          <a:p>
            <a:r>
              <a:rPr lang="en-US"/>
              <a:t>Required for 1B.3.1</a:t>
            </a:r>
          </a:p>
          <a:p>
            <a:pPr lvl="1"/>
            <a:r>
              <a:rPr lang="en-US"/>
              <a:t>Initial assessment by investigator</a:t>
            </a:r>
          </a:p>
          <a:p>
            <a:pPr lvl="1"/>
            <a:r>
              <a:rPr lang="en-US"/>
              <a:t>Final assessment by decision-maker</a:t>
            </a:r>
          </a:p>
          <a:p>
            <a:r>
              <a:rPr lang="en-US"/>
              <a:t>If done right:</a:t>
            </a:r>
          </a:p>
          <a:p>
            <a:pPr lvl="1"/>
            <a:r>
              <a:rPr lang="en-US"/>
              <a:t>Helpful for decision-maker</a:t>
            </a:r>
          </a:p>
          <a:p>
            <a:pPr lvl="1"/>
            <a:r>
              <a:rPr lang="en-US"/>
              <a:t>Adds value to the report</a:t>
            </a:r>
          </a:p>
          <a:p>
            <a:pPr lvl="1"/>
            <a:r>
              <a:rPr lang="en-US"/>
              <a:t>Provides detail</a:t>
            </a:r>
          </a:p>
          <a:p>
            <a:pPr lvl="1"/>
            <a:r>
              <a:rPr lang="en-US"/>
              <a:t>Assists the decision-maker’s role</a:t>
            </a:r>
          </a:p>
        </p:txBody>
      </p:sp>
    </p:spTree>
    <p:extLst>
      <p:ext uri="{BB962C8B-B14F-4D97-AF65-F5344CB8AC3E}">
        <p14:creationId xmlns:p14="http://schemas.microsoft.com/office/powerpoint/2010/main" val="10624378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A0759-3445-D393-C180-A8235FE7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Credibility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DA727-B85F-39B6-3662-A10FA9A26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Clearly articulate the reasons for your assessment</a:t>
            </a:r>
          </a:p>
          <a:p>
            <a:r>
              <a:rPr lang="en-US"/>
              <a:t>Investigator: expert with first-person knowledge of witness and facts of the case</a:t>
            </a:r>
          </a:p>
          <a:p>
            <a:r>
              <a:rPr lang="en-US"/>
              <a:t>Well-articulated statement will be trusted by decision-maker</a:t>
            </a:r>
          </a:p>
          <a:p>
            <a:r>
              <a:rPr lang="en-US"/>
              <a:t>Examples</a:t>
            </a:r>
          </a:p>
          <a:p>
            <a:pPr lvl="1"/>
            <a:r>
              <a:rPr lang="en-US"/>
              <a:t>NAME was more credible on the issue of _____. This is because: detail 1, detail 2, and detail 3. </a:t>
            </a:r>
          </a:p>
          <a:p>
            <a:pPr lvl="1"/>
            <a:r>
              <a:rPr lang="en-US"/>
              <a:t>By contrast, NAME lacked credibility because: detail 1, detail 2, and detail 3. </a:t>
            </a:r>
          </a:p>
        </p:txBody>
      </p:sp>
    </p:spTree>
    <p:extLst>
      <p:ext uri="{BB962C8B-B14F-4D97-AF65-F5344CB8AC3E}">
        <p14:creationId xmlns:p14="http://schemas.microsoft.com/office/powerpoint/2010/main" val="11781290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73E160-E1B6-F978-1B06-B63C064B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CONDUCTING INTERVIEWS</a:t>
            </a:r>
          </a:p>
        </p:txBody>
      </p:sp>
      <p:sp>
        <p:nvSpPr>
          <p:cNvPr id="2" name="Content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551778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B941AD-627B-A842-D908-D2FC6C1E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Variations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Emotion – crying, anger, indifference, being conflicted, shock, trauma,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Timing – short answers, decisions to make, communication styles,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How you ask questions: tone, phrasing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Credibility concerns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Effort needed to structure interview – redirect, diffuse conversation, bring back to the topic, etc.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59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E2032B-BD50-3E22-3CEC-F42D7507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Rapport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144797-401E-39A3-3E1F-7361A2D9A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Rapport is meant to create a level of transparency and trust</a:t>
            </a:r>
          </a:p>
          <a:p>
            <a:pPr lvl="1"/>
            <a:r>
              <a:rPr lang="en-US"/>
              <a:t>Reinforce neutrality and impartiality with authenticity</a:t>
            </a:r>
          </a:p>
          <a:p>
            <a:pPr lvl="1"/>
            <a:r>
              <a:rPr lang="en-US"/>
              <a:t>Set the tone for the interview</a:t>
            </a:r>
          </a:p>
          <a:p>
            <a:pPr lvl="1"/>
            <a:r>
              <a:rPr lang="en-US"/>
              <a:t>Establish expectations</a:t>
            </a:r>
          </a:p>
          <a:p>
            <a:pPr lvl="1"/>
            <a:r>
              <a:rPr lang="en-US"/>
              <a:t>Can reduce resistance and establish a supportive environment</a:t>
            </a:r>
          </a:p>
          <a:p>
            <a:r>
              <a:rPr lang="en-US"/>
              <a:t>Rapport building occurs throughout the interview, not just in the first five minutes</a:t>
            </a:r>
          </a:p>
          <a:p>
            <a:pPr lvl="1"/>
            <a:r>
              <a:rPr lang="en-US"/>
              <a:t>Ongoing effort to build and maintain rapport</a:t>
            </a:r>
          </a:p>
          <a:p>
            <a:r>
              <a:rPr lang="en-US"/>
              <a:t>Do not sacrifice professionalism or neutrality to build rapport</a:t>
            </a:r>
          </a:p>
        </p:txBody>
      </p:sp>
    </p:spTree>
    <p:extLst>
      <p:ext uri="{BB962C8B-B14F-4D97-AF65-F5344CB8AC3E}">
        <p14:creationId xmlns:p14="http://schemas.microsoft.com/office/powerpoint/2010/main" val="15694394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9078B3-3942-C602-B50E-7D570EAAC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Maintaining Control of Interview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+mn-lt"/>
                <a:cs typeface="+mn-lt"/>
              </a:rPr>
              <a:t>Provide outline for interview </a:t>
            </a:r>
          </a:p>
          <a:p>
            <a:r>
              <a:rPr lang="en-US">
                <a:ea typeface="+mn-lt"/>
                <a:cs typeface="+mn-lt"/>
              </a:rPr>
              <a:t>Safety – Think about how you have arranged the room, security, etc.</a:t>
            </a:r>
            <a:endParaRPr lang="en-US"/>
          </a:p>
          <a:p>
            <a:r>
              <a:rPr lang="en-US">
                <a:ea typeface="+mn-lt"/>
                <a:cs typeface="+mn-lt"/>
              </a:rPr>
              <a:t>Union reps/ support persons/ parents/ lawyers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Be clear about what their role is [ I.e., don't ask interview questions and don't answer questions) from the very beginning (include in letters; share in speech)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Communicate to party and support person (if appropriate)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 for time and space for them to meet away from investigator (separate room; breakout room, etc.)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Give reminders/warnings if necessary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Don’t be afraid to end a meeting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Difference between control and parties not cooperating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86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1AB5E-4835-8CBB-5D3B-875AC2F9F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 Detours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36144-FA58-FE0C-E9F2-0452506CE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Counter claims</a:t>
            </a:r>
          </a:p>
          <a:p>
            <a:r>
              <a:rPr lang="en-US"/>
              <a:t>Allegations outside the scope of 1B policy</a:t>
            </a:r>
          </a:p>
          <a:p>
            <a:r>
              <a:rPr lang="en-US"/>
              <a:t>Persisting/ ongoing concerns</a:t>
            </a:r>
          </a:p>
          <a:p>
            <a:r>
              <a:rPr lang="en-US"/>
              <a:t>Party disclosure of investigation details</a:t>
            </a:r>
          </a:p>
          <a:p>
            <a:r>
              <a:rPr lang="en-US"/>
              <a:t>Party proposed informal resolution</a:t>
            </a:r>
          </a:p>
        </p:txBody>
      </p:sp>
    </p:spTree>
    <p:extLst>
      <p:ext uri="{BB962C8B-B14F-4D97-AF65-F5344CB8AC3E}">
        <p14:creationId xmlns:p14="http://schemas.microsoft.com/office/powerpoint/2010/main" val="12299271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75C38A-61D7-82EA-9E99-142B9D740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RECORDING &amp; NOTE TAKING</a:t>
            </a:r>
          </a:p>
        </p:txBody>
      </p:sp>
      <p:sp>
        <p:nvSpPr>
          <p:cNvPr id="2" name="Content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7432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863D69-CA21-35FD-9833-E80E9403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Note Taking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Handwritten, typed</a:t>
            </a:r>
          </a:p>
          <a:p>
            <a:r>
              <a:rPr lang="en-US">
                <a:ea typeface="+mn-lt"/>
                <a:cs typeface="+mn-lt"/>
              </a:rPr>
              <a:t>Some of this is a personal preference – be consistent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Have outline of meeting/interview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Consider a notetaker for support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Model notes after investigation report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Make notations where you still have questions for follow up or for other parties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10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7889F-9FAF-925C-0C8C-4C7F21AF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Investigation “Table Setting” &amp; 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7B9F6-1193-16DB-FEB7-93C1FB278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Data privacy </a:t>
            </a:r>
          </a:p>
          <a:p>
            <a:r>
              <a:rPr lang="en-US"/>
              <a:t>Notetaking/recordkeeping</a:t>
            </a:r>
          </a:p>
          <a:p>
            <a:r>
              <a:rPr lang="en-US"/>
              <a:t>Investigation strategy</a:t>
            </a:r>
          </a:p>
          <a:p>
            <a:pPr lvl="1"/>
            <a:r>
              <a:rPr lang="en-US"/>
              <a:t>Allegations</a:t>
            </a:r>
          </a:p>
          <a:p>
            <a:pPr lvl="1"/>
            <a:r>
              <a:rPr lang="en-US"/>
              <a:t>Application of policy</a:t>
            </a:r>
          </a:p>
          <a:p>
            <a:pPr lvl="1"/>
            <a:r>
              <a:rPr lang="en-US"/>
              <a:t>Parties</a:t>
            </a:r>
          </a:p>
          <a:p>
            <a:pPr lvl="1"/>
            <a:r>
              <a:rPr lang="en-US"/>
              <a:t>Witnesses</a:t>
            </a:r>
          </a:p>
          <a:p>
            <a:r>
              <a:rPr lang="en-US" i="1"/>
              <a:t>Good investigations are methodical</a:t>
            </a:r>
          </a:p>
          <a:p>
            <a:endParaRPr lang="en-US"/>
          </a:p>
        </p:txBody>
      </p:sp>
      <p:pic>
        <p:nvPicPr>
          <p:cNvPr id="6" name="Content Placeholder 5" descr="Folder Search outline">
            <a:extLst>
              <a:ext uri="{FF2B5EF4-FFF2-40B4-BE49-F238E27FC236}">
                <a16:creationId xmlns:a16="http://schemas.microsoft.com/office/drawing/2014/main" id="{ED91A592-B55C-B89A-CB23-ECFBE3557F9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5411" y="1443713"/>
            <a:ext cx="2426970" cy="2426970"/>
          </a:xfrm>
        </p:spPr>
      </p:pic>
      <p:pic>
        <p:nvPicPr>
          <p:cNvPr id="10" name="Graphic 9" descr="Treasure Map outline">
            <a:extLst>
              <a:ext uri="{FF2B5EF4-FFF2-40B4-BE49-F238E27FC236}">
                <a16:creationId xmlns:a16="http://schemas.microsoft.com/office/drawing/2014/main" id="{352EF1DE-7E05-24DC-371B-FA3E4407BD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18922" y="2346087"/>
            <a:ext cx="2165825" cy="2165825"/>
          </a:xfrm>
          <a:prstGeom prst="rect">
            <a:avLst/>
          </a:prstGeom>
        </p:spPr>
      </p:pic>
      <p:pic>
        <p:nvPicPr>
          <p:cNvPr id="16" name="Graphic 15" descr="Table with solid fill">
            <a:extLst>
              <a:ext uri="{FF2B5EF4-FFF2-40B4-BE49-F238E27FC236}">
                <a16:creationId xmlns:a16="http://schemas.microsoft.com/office/drawing/2014/main" id="{0624D8E9-2DAB-969B-AE85-E5ED7A060A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0731" y="3806674"/>
            <a:ext cx="1972334" cy="19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80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681ADF-9D36-F9AC-B77E-9C25FFEB9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Common Challenges and Tips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Common challenges </a:t>
            </a:r>
          </a:p>
          <a:p>
            <a:pPr lvl="1"/>
            <a:r>
              <a:rPr lang="en-US">
                <a:ea typeface="+mn-lt"/>
                <a:cs typeface="+mn-lt"/>
              </a:rPr>
              <a:t>parties talk fast or talk in circles/share repetitive information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interviews are long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prioritizing typing notes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Self-care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Tips 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type notes/update as soon as possible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document thoughts for follow up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have a notetaker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encourage all to submit a written statement 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035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DD0160-48BB-1A01-340D-6B47E1F8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Recording Interviews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>
                <a:ea typeface="+mn-lt"/>
                <a:cs typeface="+mn-lt"/>
              </a:rPr>
              <a:t>Allows the investigator to focus on content/information and being present during the interview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ensure that all data and information is accurate.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Provides for use of direct quotes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Allows for investigator to review/reflect to determine what gaps still exist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Provides investigator an opportunity to refine investigation skills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be taken in multiple ways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Zoom (to computer), Teams (consider security), handheld,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 ALL the interview - including opening information, data privacy review (ask for verbal acceptance), all "housekeeping" information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691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B4B2ED-97A6-6283-C1C2-90DF9FB3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Recording Interviews, cont.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+mn-lt"/>
                <a:cs typeface="+mn-lt"/>
              </a:rPr>
              <a:t>There are additional nuances of recording that are different from standard interviewing.</a:t>
            </a:r>
          </a:p>
          <a:p>
            <a:pPr lvl="1"/>
            <a:r>
              <a:rPr lang="en-US">
                <a:ea typeface="+mn-lt"/>
                <a:cs typeface="+mn-lt"/>
              </a:rPr>
              <a:t>Open recording stating date, time, and introduction of parties (including spelling of names). End recording with time.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Audio recordings do not pick up on non-verbal (head nods, etc.) – prepare parties at beginning of interview and clarify during interview if needed.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Develop a plan for your recording - send for transcription, etc.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This provides a typed/hard copy of the interview.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Transcription review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Determine if you want to add this as a part of your process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Who can attend to complete the review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8393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6EADD5-2A46-94BC-6F8C-C15A2C84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Recording Considerations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Contracts for transcription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REV.com, other transcription services. </a:t>
            </a:r>
          </a:p>
          <a:p>
            <a:r>
              <a:rPr lang="en-US">
                <a:ea typeface="+mn-lt"/>
                <a:cs typeface="+mn-lt"/>
              </a:rPr>
              <a:t>Access to transcripts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Who, when, why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Storage of recordings and transcripts</a:t>
            </a:r>
            <a:endParaRPr lang="en-US"/>
          </a:p>
          <a:p>
            <a:r>
              <a:rPr lang="en-US">
                <a:ea typeface="+mn-lt"/>
                <a:cs typeface="+mn-lt"/>
              </a:rPr>
              <a:t>Data retention policies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93851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4: Components of Investigation Reports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9E447-CE2B-0A99-D76F-D56D616B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314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817C15-E0D5-A82A-06DD-1CD33646E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Goals of Investigation Report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Present summary of investigation in a well-written and well-organized format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steps taken during the investigation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evidence collected and reviewed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Provide a clear, objective picture of investigation to the DM</a:t>
            </a:r>
          </a:p>
          <a:p>
            <a:r>
              <a:rPr lang="en-US">
                <a:ea typeface="Calibri"/>
                <a:cs typeface="Calibri"/>
              </a:rPr>
              <a:t>Should contain all information a DM needs to make their decision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4924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3CAE3A-D08A-1E43-0340-9D4DB7AA6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Technical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explaining complex concepts clearly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Instructional, procedural, and often involves guidelines/manuals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Primary goal is to make technical information easy to understand and use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specific audience</a:t>
            </a:r>
          </a:p>
        </p:txBody>
      </p:sp>
    </p:spTree>
    <p:extLst>
      <p:ext uri="{BB962C8B-B14F-4D97-AF65-F5344CB8AC3E}">
        <p14:creationId xmlns:p14="http://schemas.microsoft.com/office/powerpoint/2010/main" val="1556016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0819EA-EC75-D872-C833-44EA1404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Objective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Impersonal and factual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Focuses on being neutral and informative, ensuring the reader can make their own judgments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Focuses on credibility but avoids overt persuasions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Presenting facts without bias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Written for a general audience</a:t>
            </a:r>
          </a:p>
        </p:txBody>
      </p:sp>
    </p:spTree>
    <p:extLst>
      <p:ext uri="{BB962C8B-B14F-4D97-AF65-F5344CB8AC3E}">
        <p14:creationId xmlns:p14="http://schemas.microsoft.com/office/powerpoint/2010/main" val="10958076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753593-8B2E-5FE7-5A36-8305CD4E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Technical vs Objective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Comparing technical and objective writing: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Both require clarity, structure, and accuracy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Both are focused on fact-based and credible information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Share a purpose to explain or instruct without bias</a:t>
            </a:r>
          </a:p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Best practices: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Be concise and avoid unnecessary complexity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Stick to facts and connect to relevant exhibits attached to investigatory report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Avoid language that can be misinterpreted 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1267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AC4F3D-8E3B-BE15-240C-922308E8E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Do’s and Don’ts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DFA01-F9A8-9AFC-61B8-26D904053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</a:t>
            </a:r>
          </a:p>
          <a:p>
            <a:r>
              <a:rPr lang="en-US" dirty="0"/>
              <a:t>Use consistent verb tense</a:t>
            </a:r>
          </a:p>
          <a:p>
            <a:r>
              <a:rPr lang="en-US" dirty="0"/>
              <a:t>Use concise unbiased language “said” or “stated”</a:t>
            </a:r>
          </a:p>
          <a:p>
            <a:r>
              <a:rPr lang="en-US" dirty="0"/>
              <a:t>Use repeated names or labels instead of pronouns</a:t>
            </a:r>
          </a:p>
          <a:p>
            <a:r>
              <a:rPr lang="en-US" dirty="0"/>
              <a:t>Include direct quotations when available and intentional</a:t>
            </a:r>
          </a:p>
        </p:txBody>
      </p:sp>
    </p:spTree>
    <p:extLst>
      <p:ext uri="{BB962C8B-B14F-4D97-AF65-F5344CB8AC3E}">
        <p14:creationId xmlns:p14="http://schemas.microsoft.com/office/powerpoint/2010/main" val="32318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4000">
                <a:latin typeface="+mn-lt"/>
                <a:ea typeface="+mn-ea"/>
                <a:cs typeface="Calibri"/>
              </a:rPr>
              <a:t>Investigation Skill-building</a:t>
            </a:r>
            <a:endParaRPr lang="en-US" sz="4000">
              <a:solidFill>
                <a:srgbClr val="0C2340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D824BD1-7EBF-28C6-F4B5-95316A336C7A}"/>
              </a:ext>
            </a:extLst>
          </p:cNvPr>
          <p:cNvSpPr txBox="1">
            <a:spLocks/>
          </p:cNvSpPr>
          <p:nvPr/>
        </p:nvSpPr>
        <p:spPr>
          <a:xfrm>
            <a:off x="1212575" y="4552123"/>
            <a:ext cx="4124738" cy="1330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None/>
              <a:defRPr sz="2000" b="1" kern="1200">
                <a:solidFill>
                  <a:srgbClr val="009F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8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cs typeface="Calibri"/>
              </a:rPr>
              <a:t>Content collaborator credit:</a:t>
            </a:r>
          </a:p>
          <a:p>
            <a:r>
              <a:rPr lang="en-US" sz="1800" b="0">
                <a:cs typeface="Calibri"/>
              </a:rPr>
              <a:t>Maegen Sincleair Usher, JD (she/her)</a:t>
            </a:r>
          </a:p>
          <a:p>
            <a:r>
              <a:rPr lang="en-US" sz="1400" b="0">
                <a:cs typeface="Calibri"/>
              </a:rPr>
              <a:t>Investigation Specialist &amp; Lead Deputy Title IX Coordinator</a:t>
            </a:r>
            <a:endParaRPr lang="en-US" sz="1400" b="0">
              <a:ea typeface="Calibri"/>
              <a:cs typeface="Calibri"/>
            </a:endParaRPr>
          </a:p>
          <a:p>
            <a:r>
              <a:rPr lang="en-US" sz="1400" b="0">
                <a:cs typeface="Calibri"/>
              </a:rPr>
              <a:t>Metro State University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160749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050C9-C8F9-2147-9C0F-7986E2BBE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839013-606B-C140-8286-001AEB7A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Do’s and Don’ts, cont.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E4418D-5808-A29C-6F55-23FDF5FE3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Do NOT/avoid</a:t>
            </a:r>
          </a:p>
          <a:p>
            <a:pPr marL="457200"/>
            <a:r>
              <a:rPr lang="en-US"/>
              <a:t>Biased language</a:t>
            </a:r>
          </a:p>
          <a:p>
            <a:pPr marL="457200"/>
            <a:r>
              <a:rPr lang="en-US"/>
              <a:t>Creative writing (you do not need a thesaurus)</a:t>
            </a:r>
          </a:p>
          <a:p>
            <a:pPr marL="457200"/>
            <a:r>
              <a:rPr lang="en-US"/>
              <a:t>Present duplicated information</a:t>
            </a:r>
          </a:p>
          <a:p>
            <a:pPr marL="457200"/>
            <a:r>
              <a:rPr lang="en-US"/>
              <a:t>Overly complicate the context building</a:t>
            </a:r>
          </a:p>
          <a:p>
            <a:pPr marL="457200"/>
            <a:r>
              <a:rPr lang="en-US"/>
              <a:t>Use AI- recent testing has indicated false creation of information</a:t>
            </a:r>
          </a:p>
        </p:txBody>
      </p:sp>
    </p:spTree>
    <p:extLst>
      <p:ext uri="{BB962C8B-B14F-4D97-AF65-F5344CB8AC3E}">
        <p14:creationId xmlns:p14="http://schemas.microsoft.com/office/powerpoint/2010/main" val="39849285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1050E0-491C-F185-012E-0835F6D0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Investigation Report Components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Transmittal letter &amp; Cover Sheet/Disclosure Notice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Investigation report cover page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Table of contents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Introduction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Scope &amp; Methodology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Policies &amp; Definitions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Statements &amp; Evidence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Synthesis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Exhibit Index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2589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04F08D-D26E-B81C-901A-5CA257205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Assignment to Decision-maker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DM Assignment Memo - Introduction of the investigation to DM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Investigators contact information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Parties' contact information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DM Checklist </a:t>
            </a:r>
          </a:p>
          <a:p>
            <a:pPr>
              <a:spcBef>
                <a:spcPts val="20"/>
              </a:spcBef>
            </a:pPr>
            <a:r>
              <a:rPr lang="en-US" err="1">
                <a:ea typeface="Calibri"/>
                <a:cs typeface="Calibri"/>
              </a:rPr>
              <a:t>MoveIT</a:t>
            </a:r>
            <a:r>
              <a:rPr lang="en-US">
                <a:ea typeface="Calibri"/>
                <a:cs typeface="Calibri"/>
              </a:rPr>
              <a:t> Securely Instructions 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Investigation report and exhibits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Notice of DM Assignment sent to Complainant(s) and Respondent(s)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Update internal tracking</a:t>
            </a:r>
            <a:endParaRPr lang="en-US"/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Copies to Office of General Council</a:t>
            </a: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47136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7F4F9-67DF-F9D8-7DCC-899BD71A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DDA57-9EF9-F10A-F7D5-6E5B15FF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 stated timeframe in policy or procedure</a:t>
            </a:r>
          </a:p>
          <a:p>
            <a:r>
              <a:rPr lang="en-US"/>
              <a:t>Common for target; delays should be documented</a:t>
            </a:r>
          </a:p>
          <a:p>
            <a:r>
              <a:rPr lang="en-US"/>
              <a:t>Important to provide brief updates to parties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380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1: Investigation Strategy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B50A0-D240-EE6E-92FB-FF34435E4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10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A5F44F-318D-3EA1-F1E5-3127F0D9A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Investigation S</a:t>
            </a:r>
            <a:r>
              <a:rPr lang="en-US"/>
              <a:t>cope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Scope of Investigation</a:t>
            </a:r>
          </a:p>
          <a:p>
            <a:pPr lvl="1"/>
            <a:r>
              <a:rPr lang="en-US"/>
              <a:t>What are the allegations?</a:t>
            </a:r>
          </a:p>
          <a:p>
            <a:pPr lvl="2"/>
            <a:r>
              <a:rPr lang="en-US"/>
              <a:t>1B.1, 1B.3, RWP, Code of conduct, etc.</a:t>
            </a:r>
          </a:p>
          <a:p>
            <a:pPr lvl="2"/>
            <a:r>
              <a:rPr lang="en-US"/>
              <a:t>What are sub-elements</a:t>
            </a:r>
          </a:p>
          <a:p>
            <a:pPr lvl="2"/>
            <a:r>
              <a:rPr lang="en-US"/>
              <a:t>Partnership w/ other departments</a:t>
            </a:r>
          </a:p>
          <a:p>
            <a:pPr lvl="1"/>
            <a:r>
              <a:rPr lang="en-US"/>
              <a:t>Who are the involved parties?</a:t>
            </a:r>
          </a:p>
          <a:p>
            <a:pPr lvl="2"/>
            <a:r>
              <a:rPr lang="en-US"/>
              <a:t>Multiple respondents; multiple complainants – may consider splitting</a:t>
            </a:r>
          </a:p>
          <a:p>
            <a:pPr lvl="1"/>
            <a:r>
              <a:rPr lang="en-US"/>
              <a:t>Do the allegations arise out of same set of facts</a:t>
            </a:r>
          </a:p>
          <a:p>
            <a:pPr lvl="2"/>
            <a:r>
              <a:rPr lang="en-US"/>
              <a:t>If not, consider splitting or referring non 1B.1/1B.3 matters</a:t>
            </a:r>
          </a:p>
          <a:p>
            <a:pPr lvl="2"/>
            <a:r>
              <a:rPr lang="en-US"/>
              <a:t>Allegations for each specific Respondent</a:t>
            </a:r>
          </a:p>
          <a:p>
            <a:pPr lvl="1"/>
            <a:r>
              <a:rPr lang="en-US"/>
              <a:t>Why is scope important?</a:t>
            </a:r>
          </a:p>
          <a:p>
            <a:pPr lvl="2"/>
            <a:r>
              <a:rPr lang="en-US"/>
              <a:t>Prevents Scope creep i.e., getting lost/sidetracked</a:t>
            </a:r>
          </a:p>
          <a:p>
            <a:pPr lvl="2"/>
            <a:r>
              <a:rPr lang="en-US"/>
              <a:t>Can help structure interviews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627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F3B480C-9619-4AB6-B48F-D41D2AC7218D}" vid="{A00E7711-B8B3-4798-9DA2-B9B2938822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03CB1D-B863-4022-A21B-EC7859623F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383F70-072A-4E7B-B374-5A43710DE8A6}">
  <ds:schemaRefs>
    <ds:schemaRef ds:uri="http://schemas.microsoft.com/office/2006/metadata/properties"/>
    <ds:schemaRef ds:uri="http://schemas.microsoft.com/office/infopath/2007/PartnerControls"/>
    <ds:schemaRef ds:uri="fa5a1719-2628-434b-92be-b92bf2aa51f9"/>
    <ds:schemaRef ds:uri="b8742ead-eb69-4e30-b8d3-5c6af35e7d0d"/>
  </ds:schemaRefs>
</ds:datastoreItem>
</file>

<file path=customXml/itemProps3.xml><?xml version="1.0" encoding="utf-8"?>
<ds:datastoreItem xmlns:ds="http://schemas.openxmlformats.org/officeDocument/2006/customXml" ds:itemID="{512DA5E5-7DDE-4447-907E-57E723D9BD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5a1719-2628-434b-92be-b92bf2aa51f9"/>
    <ds:schemaRef ds:uri="b8742ead-eb69-4e30-b8d3-5c6af35e7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011c7c6-0ab4-46ab-9ef4-fae74a921a7f}" enabled="0" method="" siteId="{5011c7c6-0ab4-46ab-9ef4-fae74a921a7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6</TotalTime>
  <Words>3881</Words>
  <Application>Microsoft Office PowerPoint</Application>
  <PresentationFormat>Widescreen</PresentationFormat>
  <Paragraphs>664</Paragraphs>
  <Slides>74</Slides>
  <Notes>65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Minnesota State Theme</vt:lpstr>
      <vt:lpstr>Equal Opportunity &amp; Nondiscrimination</vt:lpstr>
      <vt:lpstr>Training Overview</vt:lpstr>
      <vt:lpstr>Investigator Decisions</vt:lpstr>
      <vt:lpstr>Investigation: Revisited</vt:lpstr>
      <vt:lpstr>Practice</vt:lpstr>
      <vt:lpstr>Investigation “Table Setting” &amp; Roadmap</vt:lpstr>
      <vt:lpstr>Investigation Skill-building</vt:lpstr>
      <vt:lpstr>Part 1: Investigation Strategy</vt:lpstr>
      <vt:lpstr>Investigation Scope</vt:lpstr>
      <vt:lpstr>Creating Investigation Plan</vt:lpstr>
      <vt:lpstr>Investigation vs. Interview Questions</vt:lpstr>
      <vt:lpstr>What Evidence to Gather</vt:lpstr>
      <vt:lpstr>Relevant Evidence </vt:lpstr>
      <vt:lpstr>Relevant Evidence Exclusions</vt:lpstr>
      <vt:lpstr>Create a Timeline</vt:lpstr>
      <vt:lpstr>Collecting Evidence</vt:lpstr>
      <vt:lpstr>Types of Evidence</vt:lpstr>
      <vt:lpstr>Types of Evidence, cont. </vt:lpstr>
      <vt:lpstr>Examples of Evidence</vt:lpstr>
      <vt:lpstr>Partnerships to Obtain Evidence</vt:lpstr>
      <vt:lpstr>Organizing Evidence</vt:lpstr>
      <vt:lpstr>Who to Interview</vt:lpstr>
      <vt:lpstr>Scheduling Interviews</vt:lpstr>
      <vt:lpstr>Types of Meetings and Interviews</vt:lpstr>
      <vt:lpstr>Notice of Meetings</vt:lpstr>
      <vt:lpstr>Meeting Structure </vt:lpstr>
      <vt:lpstr>Part 2: Strategies for managing investigation-based challenges </vt:lpstr>
      <vt:lpstr>Cultural Considerations</vt:lpstr>
      <vt:lpstr>What is Bias</vt:lpstr>
      <vt:lpstr>Types of Bias</vt:lpstr>
      <vt:lpstr>Investigator-Specific Biases</vt:lpstr>
      <vt:lpstr>Bias Impact on Investigation</vt:lpstr>
      <vt:lpstr>Neurobiology of Trauma</vt:lpstr>
      <vt:lpstr>Trauma-Informed Approach</vt:lpstr>
      <vt:lpstr>Trauma-Informed Approach: Victim’s Rights</vt:lpstr>
      <vt:lpstr>Trauma-Informed Interviewing Techniques</vt:lpstr>
      <vt:lpstr>Interviewing Techniques, continued</vt:lpstr>
      <vt:lpstr>Parallel Proceedings</vt:lpstr>
      <vt:lpstr>Best Practices</vt:lpstr>
      <vt:lpstr>Part 3: Interviewing Approaches</vt:lpstr>
      <vt:lpstr>Investigator Preparation</vt:lpstr>
      <vt:lpstr>Human Centered Approach</vt:lpstr>
      <vt:lpstr>Investigation Clarification</vt:lpstr>
      <vt:lpstr>Determine Goals of Questions</vt:lpstr>
      <vt:lpstr>How to Structure Questions</vt:lpstr>
      <vt:lpstr>Interview Questions for All</vt:lpstr>
      <vt:lpstr>Interview Questions, cont.</vt:lpstr>
      <vt:lpstr>Assessing Credibility</vt:lpstr>
      <vt:lpstr>Analyzing Qualities &amp; Factors</vt:lpstr>
      <vt:lpstr>Challenging a Witness</vt:lpstr>
      <vt:lpstr>Credibility per Investigation</vt:lpstr>
      <vt:lpstr>Credibility Statements</vt:lpstr>
      <vt:lpstr>CONDUCTING INTERVIEWS</vt:lpstr>
      <vt:lpstr>Interview Variations</vt:lpstr>
      <vt:lpstr>Building Rapport</vt:lpstr>
      <vt:lpstr>Maintaining Control of Interview</vt:lpstr>
      <vt:lpstr>Investigation Detours</vt:lpstr>
      <vt:lpstr>RECORDING &amp; NOTE TAKING</vt:lpstr>
      <vt:lpstr>Note Taking</vt:lpstr>
      <vt:lpstr>Common Challenges and Tips</vt:lpstr>
      <vt:lpstr>Recording Interviews</vt:lpstr>
      <vt:lpstr>Recording Interviews, cont.</vt:lpstr>
      <vt:lpstr>Recording Considerations</vt:lpstr>
      <vt:lpstr>Part 4: Components of Investigation Reports </vt:lpstr>
      <vt:lpstr>Goals of Investigation Report</vt:lpstr>
      <vt:lpstr>Technical Writing</vt:lpstr>
      <vt:lpstr>Objective Writing</vt:lpstr>
      <vt:lpstr>Technical vs Objective Writing</vt:lpstr>
      <vt:lpstr>Do’s and Don’ts</vt:lpstr>
      <vt:lpstr>Do’s and Don’ts, cont.</vt:lpstr>
      <vt:lpstr>Investigation Report Components</vt:lpstr>
      <vt:lpstr>Assignment to Decision-maker</vt:lpstr>
      <vt:lpstr>Investigation Timeline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EON Investigator August 2026</dc:title>
  <dc:creator>Atteberry, Ashley J</dc:creator>
  <cp:keywords>Resolution Personnel</cp:keywords>
  <cp:lastModifiedBy>Atteberry, Ashley J</cp:lastModifiedBy>
  <cp:revision>4</cp:revision>
  <dcterms:created xsi:type="dcterms:W3CDTF">2024-11-06T21:17:43Z</dcterms:created>
  <dcterms:modified xsi:type="dcterms:W3CDTF">2026-08-28T19:08:29Z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