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34"/>
  </p:notesMasterIdLst>
  <p:sldIdLst>
    <p:sldId id="343" r:id="rId2"/>
    <p:sldId id="342" r:id="rId3"/>
    <p:sldId id="325" r:id="rId4"/>
    <p:sldId id="321" r:id="rId5"/>
    <p:sldId id="341" r:id="rId6"/>
    <p:sldId id="340" r:id="rId7"/>
    <p:sldId id="339" r:id="rId8"/>
    <p:sldId id="349" r:id="rId9"/>
    <p:sldId id="338" r:id="rId10"/>
    <p:sldId id="350" r:id="rId11"/>
    <p:sldId id="348" r:id="rId12"/>
    <p:sldId id="347" r:id="rId13"/>
    <p:sldId id="346" r:id="rId14"/>
    <p:sldId id="345" r:id="rId15"/>
    <p:sldId id="344" r:id="rId16"/>
    <p:sldId id="337" r:id="rId17"/>
    <p:sldId id="336" r:id="rId18"/>
    <p:sldId id="334" r:id="rId19"/>
    <p:sldId id="333" r:id="rId20"/>
    <p:sldId id="298" r:id="rId21"/>
    <p:sldId id="365" r:id="rId22"/>
    <p:sldId id="364" r:id="rId23"/>
    <p:sldId id="363" r:id="rId24"/>
    <p:sldId id="362" r:id="rId25"/>
    <p:sldId id="361" r:id="rId26"/>
    <p:sldId id="360" r:id="rId27"/>
    <p:sldId id="359" r:id="rId28"/>
    <p:sldId id="358" r:id="rId29"/>
    <p:sldId id="357" r:id="rId30"/>
    <p:sldId id="356" r:id="rId31"/>
    <p:sldId id="369" r:id="rId32"/>
    <p:sldId id="371" r:id="rId3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F4D"/>
    <a:srgbClr val="DB7C1B"/>
    <a:srgbClr val="003C66"/>
    <a:srgbClr val="0C2340"/>
    <a:srgbClr val="ACA3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64" autoAdjust="0"/>
    <p:restoredTop sz="86429" autoAdjust="0"/>
  </p:normalViewPr>
  <p:slideViewPr>
    <p:cSldViewPr>
      <p:cViewPr varScale="1">
        <p:scale>
          <a:sx n="80" d="100"/>
          <a:sy n="80" d="100"/>
        </p:scale>
        <p:origin x="90" y="114"/>
      </p:cViewPr>
      <p:guideLst>
        <p:guide orient="horz" pos="2160"/>
        <p:guide pos="2880"/>
      </p:guideLst>
    </p:cSldViewPr>
  </p:slideViewPr>
  <p:outlineViewPr>
    <p:cViewPr>
      <p:scale>
        <a:sx n="33" d="100"/>
        <a:sy n="33" d="100"/>
      </p:scale>
      <p:origin x="0" y="-28812"/>
    </p:cViewPr>
  </p:outlineViewPr>
  <p:notesTextViewPr>
    <p:cViewPr>
      <p:scale>
        <a:sx n="3" d="2"/>
        <a:sy n="3" d="2"/>
      </p:scale>
      <p:origin x="0" y="0"/>
    </p:cViewPr>
  </p:notesTextViewPr>
  <p:sorterViewPr>
    <p:cViewPr>
      <p:scale>
        <a:sx n="100" d="100"/>
        <a:sy n="100" d="100"/>
      </p:scale>
      <p:origin x="0" y="0"/>
    </p:cViewPr>
  </p:sorterViewPr>
  <p:notesViewPr>
    <p:cSldViewPr showGuides="1">
      <p:cViewPr varScale="1">
        <p:scale>
          <a:sx n="85" d="100"/>
          <a:sy n="85" d="100"/>
        </p:scale>
        <p:origin x="-3834" y="-9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79298DE0-82A0-4347-B77C-8670F34C814F}" type="datetimeFigureOut">
              <a:rPr lang="en-US" smtClean="0"/>
              <a:t>2/27/2026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B937F48-D485-49AB-BF6E-DE5EA95E8848}" type="slidenum">
              <a:rPr lang="en-US" smtClean="0"/>
              <a:t>‹#›</a:t>
            </a:fld>
            <a:endParaRPr lang="en-US"/>
          </a:p>
        </p:txBody>
      </p:sp>
      <p:sp>
        <p:nvSpPr>
          <p:cNvPr id="8" name="Notes Placeholder 7"/>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2279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3" name="Picture 2" title="Minnesota State logo"/>
          <p:cNvPicPr>
            <a:picLocks noChangeAspect="1"/>
          </p:cNvPicPr>
          <p:nvPr userDrawn="1"/>
        </p:nvPicPr>
        <p:blipFill rotWithShape="1">
          <a:blip r:embed="rId2">
            <a:extLst>
              <a:ext uri="{28A0092B-C50C-407E-A947-70E740481C1C}">
                <a14:useLocalDpi xmlns:a14="http://schemas.microsoft.com/office/drawing/2010/main" val="0"/>
              </a:ext>
            </a:extLst>
          </a:blip>
          <a:srcRect l="5000" t="36298" r="5000"/>
          <a:stretch/>
        </p:blipFill>
        <p:spPr>
          <a:xfrm>
            <a:off x="457200" y="1219200"/>
            <a:ext cx="8229600" cy="2139696"/>
          </a:xfrm>
          <a:prstGeom prst="rect">
            <a:avLst/>
          </a:prstGeom>
        </p:spPr>
      </p:pic>
      <p:pic>
        <p:nvPicPr>
          <p:cNvPr id="4" name="Picture 3" title="Blue line"/>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0">
                <a:solidFill>
                  <a:srgbClr val="003C66"/>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0">
                <a:solidFill>
                  <a:srgbClr val="003C66"/>
                </a:solidFill>
              </a:defRPr>
            </a:lvl1pPr>
          </a:lstStyle>
          <a:p>
            <a:pPr lvl="0"/>
            <a:r>
              <a:rPr lang="en-US" dirty="0"/>
              <a:t>Click to edit DEPARMENT NAME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sp>
        <p:nvSpPr>
          <p:cNvPr id="5" name="Text Placeholder 4" title="Text Box with MINNESOTA STATE typed in gray"/>
          <p:cNvSpPr>
            <a:spLocks noGrp="1"/>
          </p:cNvSpPr>
          <p:nvPr>
            <p:ph type="body" sz="quarter" idx="14"/>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Edit Master text styles</a:t>
            </a:r>
          </a:p>
        </p:txBody>
      </p:sp>
      <p:sp>
        <p:nvSpPr>
          <p:cNvPr id="2" name="Title 1"/>
          <p:cNvSpPr>
            <a:spLocks noGrp="1"/>
          </p:cNvSpPr>
          <p:nvPr>
            <p:ph type="title"/>
          </p:nvPr>
        </p:nvSpPr>
        <p:spPr>
          <a:xfrm>
            <a:off x="990600" y="3779839"/>
            <a:ext cx="7886700" cy="1325563"/>
          </a:xfrm>
        </p:spPr>
        <p:txBody>
          <a:bodyPr>
            <a:normAutofit/>
          </a:bodyPr>
          <a:lstStyle>
            <a:lvl1pPr>
              <a:defRPr sz="4000" b="1"/>
            </a:lvl1pPr>
          </a:lstStyle>
          <a:p>
            <a:r>
              <a:rPr lang="en-US"/>
              <a:t>Click to edit Master title style</a:t>
            </a:r>
            <a:endParaRPr lang="en-US" dirty="0"/>
          </a:p>
        </p:txBody>
      </p:sp>
    </p:spTree>
    <p:extLst>
      <p:ext uri="{BB962C8B-B14F-4D97-AF65-F5344CB8AC3E}">
        <p14:creationId xmlns:p14="http://schemas.microsoft.com/office/powerpoint/2010/main" val="17672805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1667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5"/>
            <a:ext cx="9144000" cy="108065"/>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rgbClr val="009F4D"/>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rgbClr val="009F4D"/>
                </a:solidFill>
              </a:defRPr>
            </a:lvl1pPr>
          </a:lstStyle>
          <a:p>
            <a:pPr lvl="0"/>
            <a:r>
              <a:rPr lang="en-US" dirty="0"/>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rgbClr val="0C2340"/>
                </a:solidFill>
              </a:defRPr>
            </a:lvl1pPr>
          </a:lstStyle>
          <a:p>
            <a:pPr lvl="0"/>
            <a:r>
              <a:rPr lang="en-US" dirty="0"/>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sp>
        <p:nvSpPr>
          <p:cNvPr id="5" name="Text Placeholder 4"/>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rgbClr val="ACA39A"/>
                </a:solidFill>
                <a:latin typeface="+mn-lt"/>
              </a:defRPr>
            </a:lvl1pPr>
          </a:lstStyle>
          <a:p>
            <a:pPr lvl="0"/>
            <a:r>
              <a:rPr lang="en-US" dirty="0"/>
              <a:t>MINNESOTA STATE</a:t>
            </a:r>
          </a:p>
        </p:txBody>
      </p:sp>
    </p:spTree>
    <p:extLst>
      <p:ext uri="{BB962C8B-B14F-4D97-AF65-F5344CB8AC3E}">
        <p14:creationId xmlns:p14="http://schemas.microsoft.com/office/powerpoint/2010/main" val="1773689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b="1"/>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8" name="Picture 7"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4" name="Group 13" title="Blue and green decorative border"/>
          <p:cNvGrpSpPr/>
          <p:nvPr userDrawn="1"/>
        </p:nvGrpSpPr>
        <p:grpSpPr>
          <a:xfrm>
            <a:off x="0" y="-76200"/>
            <a:ext cx="304800" cy="6934200"/>
            <a:chOff x="0" y="-76200"/>
            <a:chExt cx="304800" cy="6934200"/>
          </a:xfrm>
        </p:grpSpPr>
        <p:sp>
          <p:nvSpPr>
            <p:cNvPr id="15" name="Rectangle 14"/>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6" name="Straight Connector 15"/>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36619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8" name="Picture 7"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4" name="Group 13" title="Blue and green decorative border"/>
          <p:cNvGrpSpPr/>
          <p:nvPr userDrawn="1"/>
        </p:nvGrpSpPr>
        <p:grpSpPr>
          <a:xfrm>
            <a:off x="0" y="-76200"/>
            <a:ext cx="304800" cy="6934200"/>
            <a:chOff x="0" y="-76200"/>
            <a:chExt cx="304800" cy="6934200"/>
          </a:xfrm>
        </p:grpSpPr>
        <p:sp>
          <p:nvSpPr>
            <p:cNvPr id="15" name="Rectangle 14"/>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6" name="Straight Connector 15"/>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013903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0"/>
            <a:ext cx="7886700" cy="2852737"/>
          </a:xfrm>
        </p:spPr>
        <p:txBody>
          <a:bodyPr anchor="b"/>
          <a:lstStyle>
            <a:lvl1pPr>
              <a:defRPr sz="6000" b="1"/>
            </a:lvl1pPr>
          </a:lstStyle>
          <a:p>
            <a:r>
              <a:rPr lang="en-US"/>
              <a:t>Click to edit Master title style</a:t>
            </a:r>
            <a:endParaRPr lang="en-US" dirty="0"/>
          </a:p>
        </p:txBody>
      </p:sp>
      <p:sp>
        <p:nvSpPr>
          <p:cNvPr id="3" name="Text Placeholder 2"/>
          <p:cNvSpPr>
            <a:spLocks noGrp="1"/>
          </p:cNvSpPr>
          <p:nvPr>
            <p:ph type="body" idx="1"/>
          </p:nvPr>
        </p:nvSpPr>
        <p:spPr>
          <a:xfrm>
            <a:off x="623888" y="4589465"/>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TextBox 6"/>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8" name="Picture 7"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1" name="Group 10" title="Blue and green decorative border"/>
          <p:cNvGrpSpPr/>
          <p:nvPr userDrawn="1"/>
        </p:nvGrpSpPr>
        <p:grpSpPr>
          <a:xfrm>
            <a:off x="0" y="-76200"/>
            <a:ext cx="304800" cy="6934200"/>
            <a:chOff x="0" y="-76200"/>
            <a:chExt cx="304800" cy="6934200"/>
          </a:xfrm>
        </p:grpSpPr>
        <p:sp>
          <p:nvSpPr>
            <p:cNvPr id="12" name="Rectangle 11"/>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3" name="Straight Connector 12"/>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90622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US" dirty="0"/>
          </a:p>
        </p:txBody>
      </p:sp>
      <p:sp>
        <p:nvSpPr>
          <p:cNvPr id="3" name="Content Placeholder 2"/>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9" name="Picture 8"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5" name="Group 14" title="Blue and green decorative border"/>
          <p:cNvGrpSpPr/>
          <p:nvPr userDrawn="1"/>
        </p:nvGrpSpPr>
        <p:grpSpPr>
          <a:xfrm>
            <a:off x="0" y="-76200"/>
            <a:ext cx="304800" cy="6934200"/>
            <a:chOff x="0" y="-76200"/>
            <a:chExt cx="304800" cy="6934200"/>
          </a:xfrm>
        </p:grpSpPr>
        <p:sp>
          <p:nvSpPr>
            <p:cNvPr id="16" name="Rectangle 15"/>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7" name="Straight Connector 16"/>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44324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7"/>
            <a:ext cx="7886700" cy="1325563"/>
          </a:xfrm>
        </p:spPr>
        <p:txBody>
          <a:bodyPr/>
          <a:lstStyle>
            <a:lvl1pPr>
              <a:defRPr b="1"/>
            </a:lvl1pPr>
          </a:lstStyle>
          <a:p>
            <a:r>
              <a:rPr lang="en-US"/>
              <a:t>Click to edit Master title style</a:t>
            </a:r>
            <a:endParaRPr lang="en-US" dirty="0"/>
          </a:p>
        </p:txBody>
      </p:sp>
      <p:sp>
        <p:nvSpPr>
          <p:cNvPr id="3" name="Text Placeholder 2"/>
          <p:cNvSpPr>
            <a:spLocks noGrp="1"/>
          </p:cNvSpPr>
          <p:nvPr>
            <p:ph type="body" idx="1"/>
          </p:nvPr>
        </p:nvSpPr>
        <p:spPr>
          <a:xfrm>
            <a:off x="630239"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30239"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Box 9"/>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11" name="Picture 10"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9" name="Group 8" title="Blue and green decorative border"/>
          <p:cNvGrpSpPr/>
          <p:nvPr userDrawn="1"/>
        </p:nvGrpSpPr>
        <p:grpSpPr>
          <a:xfrm>
            <a:off x="0" y="-76200"/>
            <a:ext cx="304800" cy="6934200"/>
            <a:chOff x="0" y="-76200"/>
            <a:chExt cx="304800" cy="6934200"/>
          </a:xfrm>
        </p:grpSpPr>
        <p:sp>
          <p:nvSpPr>
            <p:cNvPr id="12" name="Rectangle 11"/>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3" name="Straight Connector 12"/>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65099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a:t>Click to edit Master title style</a:t>
            </a:r>
            <a:endParaRPr lang="en-US" dirty="0"/>
          </a:p>
        </p:txBody>
      </p:sp>
      <p:sp>
        <p:nvSpPr>
          <p:cNvPr id="6" name="TextBox 5"/>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7" name="Picture 6"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0" name="Group 9" title="Blue and green decorative border"/>
          <p:cNvGrpSpPr/>
          <p:nvPr userDrawn="1"/>
        </p:nvGrpSpPr>
        <p:grpSpPr>
          <a:xfrm>
            <a:off x="0" y="-76200"/>
            <a:ext cx="304800" cy="6934200"/>
            <a:chOff x="0" y="-76200"/>
            <a:chExt cx="304800" cy="6934200"/>
          </a:xfrm>
        </p:grpSpPr>
        <p:sp>
          <p:nvSpPr>
            <p:cNvPr id="11" name="Rectangle 10"/>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2" name="Straight Connector 11"/>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33471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3887788" y="987427"/>
            <a:ext cx="4629150" cy="4873625"/>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9" name="Picture 8"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2"/>
            <a:ext cx="1188720" cy="402335"/>
          </a:xfrm>
          <a:prstGeom prst="rect">
            <a:avLst/>
          </a:prstGeom>
        </p:spPr>
      </p:pic>
      <p:grpSp>
        <p:nvGrpSpPr>
          <p:cNvPr id="15" name="Group 14" title="Blue and green decorative border"/>
          <p:cNvGrpSpPr/>
          <p:nvPr userDrawn="1"/>
        </p:nvGrpSpPr>
        <p:grpSpPr>
          <a:xfrm>
            <a:off x="0" y="-76200"/>
            <a:ext cx="304800" cy="6934200"/>
            <a:chOff x="0" y="-76200"/>
            <a:chExt cx="304800" cy="6934200"/>
          </a:xfrm>
        </p:grpSpPr>
        <p:sp>
          <p:nvSpPr>
            <p:cNvPr id="16" name="Rectangle 15"/>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7" name="Straight Connector 16"/>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002241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9" y="457200"/>
            <a:ext cx="2949575" cy="1600200"/>
          </a:xfrm>
        </p:spPr>
        <p:txBody>
          <a:bodyPr anchor="b"/>
          <a:lstStyle>
            <a:lvl1pPr>
              <a:defRPr sz="3200" b="1"/>
            </a:lvl1pPr>
          </a:lstStyle>
          <a:p>
            <a:r>
              <a:rPr lang="en-US"/>
              <a:t>Click to edit Master title style</a:t>
            </a:r>
            <a:endParaRPr lang="en-US" dirty="0"/>
          </a:p>
        </p:txBody>
      </p:sp>
      <p:sp>
        <p:nvSpPr>
          <p:cNvPr id="3" name="Picture Placeholder 2"/>
          <p:cNvSpPr>
            <a:spLocks noGrp="1"/>
          </p:cNvSpPr>
          <p:nvPr>
            <p:ph type="pic" idx="1"/>
          </p:nvPr>
        </p:nvSpPr>
        <p:spPr>
          <a:xfrm>
            <a:off x="3887788" y="987427"/>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30239"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grpSp>
        <p:nvGrpSpPr>
          <p:cNvPr id="6" name="Group 5"/>
          <p:cNvGrpSpPr/>
          <p:nvPr userDrawn="1"/>
        </p:nvGrpSpPr>
        <p:grpSpPr>
          <a:xfrm>
            <a:off x="8001000" y="6172200"/>
            <a:ext cx="1188720" cy="533400"/>
            <a:chOff x="8001000" y="6172200"/>
            <a:chExt cx="1188720" cy="533400"/>
          </a:xfrm>
        </p:grpSpPr>
        <p:sp>
          <p:nvSpPr>
            <p:cNvPr id="8" name="TextBox 7"/>
            <p:cNvSpPr txBox="1"/>
            <p:nvPr userDrawn="1"/>
          </p:nvSpPr>
          <p:spPr>
            <a:xfrm>
              <a:off x="8382000" y="6520934"/>
              <a:ext cx="457200" cy="184666"/>
            </a:xfrm>
            <a:prstGeom prst="rect">
              <a:avLst/>
            </a:prstGeom>
            <a:noFill/>
          </p:spPr>
          <p:txBody>
            <a:bodyPr wrap="square" rtlCol="0">
              <a:spAutoFit/>
            </a:bodyPr>
            <a:lstStyle/>
            <a:p>
              <a:pPr algn="ctr"/>
              <a:fld id="{BB705689-6DE3-4ABD-A330-F43849DB3358}" type="slidenum">
                <a:rPr lang="en-US" sz="600" b="1" smtClean="0">
                  <a:solidFill>
                    <a:srgbClr val="003C66"/>
                  </a:solidFill>
                </a:rPr>
                <a:pPr algn="ctr"/>
                <a:t>‹#›</a:t>
              </a:fld>
              <a:endParaRPr lang="en-US" sz="700" b="1" dirty="0">
                <a:solidFill>
                  <a:srgbClr val="003C66"/>
                </a:solidFill>
              </a:endParaRPr>
            </a:p>
          </p:txBody>
        </p:sp>
        <p:pic>
          <p:nvPicPr>
            <p:cNvPr id="9" name="Picture 8" title="Minnesota State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01000" y="6172200"/>
              <a:ext cx="1188720" cy="402335"/>
            </a:xfrm>
            <a:prstGeom prst="rect">
              <a:avLst/>
            </a:prstGeom>
          </p:spPr>
        </p:pic>
      </p:grpSp>
      <p:grpSp>
        <p:nvGrpSpPr>
          <p:cNvPr id="12" name="Group 11" title="Blue and green decorative border"/>
          <p:cNvGrpSpPr/>
          <p:nvPr userDrawn="1"/>
        </p:nvGrpSpPr>
        <p:grpSpPr>
          <a:xfrm>
            <a:off x="0" y="-76200"/>
            <a:ext cx="304800" cy="6934200"/>
            <a:chOff x="0" y="-76200"/>
            <a:chExt cx="304800" cy="6934200"/>
          </a:xfrm>
        </p:grpSpPr>
        <p:sp>
          <p:nvSpPr>
            <p:cNvPr id="13" name="Rectangle 12"/>
            <p:cNvSpPr/>
            <p:nvPr userDrawn="1"/>
          </p:nvSpPr>
          <p:spPr>
            <a:xfrm>
              <a:off x="0" y="0"/>
              <a:ext cx="304800" cy="6858000"/>
            </a:xfrm>
            <a:prstGeom prst="rect">
              <a:avLst/>
            </a:prstGeom>
            <a:solidFill>
              <a:srgbClr val="003C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14" name="Straight Connector 13"/>
            <p:cNvCxnSpPr/>
            <p:nvPr userDrawn="1"/>
          </p:nvCxnSpPr>
          <p:spPr>
            <a:xfrm>
              <a:off x="304800" y="-76200"/>
              <a:ext cx="0" cy="6934200"/>
            </a:xfrm>
            <a:prstGeom prst="line">
              <a:avLst/>
            </a:prstGeom>
            <a:ln w="57150">
              <a:solidFill>
                <a:srgbClr val="009F4D"/>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93535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7"/>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09967960"/>
      </p:ext>
    </p:extLst>
  </p:cSld>
  <p:clrMap bg1="lt1" tx1="dk1" bg2="lt2" tx2="dk2" accent1="accent1" accent2="accent2" accent3="accent3" accent4="accent4" accent5="accent5" accent6="accent6" hlink="hlink" folHlink="folHlink"/>
  <p:sldLayoutIdLst>
    <p:sldLayoutId id="2147483675" r:id="rId1"/>
    <p:sldLayoutId id="2147483680" r:id="rId2"/>
    <p:sldLayoutId id="2147483681" r:id="rId3"/>
    <p:sldLayoutId id="2147483682" r:id="rId4"/>
    <p:sldLayoutId id="2147483683" r:id="rId5"/>
    <p:sldLayoutId id="2147483684" r:id="rId6"/>
    <p:sldLayoutId id="2147483685" r:id="rId7"/>
    <p:sldLayoutId id="2147483687" r:id="rId8"/>
    <p:sldLayoutId id="2147483688" r:id="rId9"/>
    <p:sldLayoutId id="2147483686" r:id="rId10"/>
    <p:sldLayoutId id="2147483689" r:id="rId11"/>
  </p:sldLayoutIdLst>
  <p:txStyles>
    <p:titleStyle>
      <a:lvl1pPr algn="l" defTabSz="914400" rtl="0" eaLnBrk="1" latinLnBrk="0" hangingPunct="1">
        <a:lnSpc>
          <a:spcPct val="90000"/>
        </a:lnSpc>
        <a:spcBef>
          <a:spcPct val="0"/>
        </a:spcBef>
        <a:buNone/>
        <a:defRPr sz="4400" b="0" kern="1200">
          <a:solidFill>
            <a:srgbClr val="003C66"/>
          </a:solidFill>
          <a:latin typeface="+mn-lt"/>
          <a:ea typeface="+mj-ea"/>
          <a:cs typeface="+mj-cs"/>
        </a:defRPr>
      </a:lvl1pPr>
    </p:titleStyle>
    <p:bodyStyle>
      <a:lvl1pPr marL="0" indent="0" algn="l" defTabSz="914400" rtl="0" eaLnBrk="1" latinLnBrk="0" hangingPunct="1">
        <a:lnSpc>
          <a:spcPct val="90000"/>
        </a:lnSpc>
        <a:spcBef>
          <a:spcPts val="1000"/>
        </a:spcBef>
        <a:buClr>
          <a:srgbClr val="009F4D"/>
        </a:buClr>
        <a:buFont typeface="Arial" panose="020B0604020202020204" pitchFamily="34" charset="0"/>
        <a:buNone/>
        <a:defRPr sz="2800" kern="1200">
          <a:solidFill>
            <a:srgbClr val="003C66"/>
          </a:solidFill>
          <a:latin typeface="+mn-lt"/>
          <a:ea typeface="+mn-ea"/>
          <a:cs typeface="+mn-cs"/>
        </a:defRPr>
      </a:lvl1pPr>
      <a:lvl2pPr marL="685800" indent="-228600" algn="l" defTabSz="914400" rtl="0" eaLnBrk="1" latinLnBrk="0" hangingPunct="1">
        <a:lnSpc>
          <a:spcPct val="90000"/>
        </a:lnSpc>
        <a:spcBef>
          <a:spcPts val="500"/>
        </a:spcBef>
        <a:buClr>
          <a:srgbClr val="009F4D"/>
        </a:buClr>
        <a:buFont typeface="Arial" panose="020B0604020202020204" pitchFamily="34" charset="0"/>
        <a:buChar char="•"/>
        <a:defRPr sz="2400" kern="1200">
          <a:solidFill>
            <a:srgbClr val="003C66"/>
          </a:solidFill>
          <a:latin typeface="+mn-lt"/>
          <a:ea typeface="+mn-ea"/>
          <a:cs typeface="+mn-cs"/>
        </a:defRPr>
      </a:lvl2pPr>
      <a:lvl3pPr marL="1143000" indent="-228600" algn="l" defTabSz="914400" rtl="0" eaLnBrk="1" latinLnBrk="0" hangingPunct="1">
        <a:lnSpc>
          <a:spcPct val="90000"/>
        </a:lnSpc>
        <a:spcBef>
          <a:spcPts val="500"/>
        </a:spcBef>
        <a:buClr>
          <a:srgbClr val="009F4D"/>
        </a:buClr>
        <a:buFont typeface="Arial" panose="020B0604020202020204" pitchFamily="34" charset="0"/>
        <a:buChar char="•"/>
        <a:defRPr sz="2000" kern="1200">
          <a:solidFill>
            <a:srgbClr val="003C66"/>
          </a:solidFill>
          <a:latin typeface="+mn-lt"/>
          <a:ea typeface="+mn-ea"/>
          <a:cs typeface="+mn-cs"/>
        </a:defRPr>
      </a:lvl3pPr>
      <a:lvl4pPr marL="1600200" indent="-228600" algn="l" defTabSz="914400" rtl="0" eaLnBrk="1" latinLnBrk="0" hangingPunct="1">
        <a:lnSpc>
          <a:spcPct val="90000"/>
        </a:lnSpc>
        <a:spcBef>
          <a:spcPts val="500"/>
        </a:spcBef>
        <a:buClr>
          <a:srgbClr val="009F4D"/>
        </a:buClr>
        <a:buFont typeface="Arial" panose="020B0604020202020204" pitchFamily="34" charset="0"/>
        <a:buChar char="•"/>
        <a:defRPr sz="1800" kern="1200">
          <a:solidFill>
            <a:srgbClr val="003C66"/>
          </a:solidFill>
          <a:latin typeface="+mn-lt"/>
          <a:ea typeface="+mn-ea"/>
          <a:cs typeface="+mn-cs"/>
        </a:defRPr>
      </a:lvl4pPr>
      <a:lvl5pPr marL="2057400" indent="-228600" algn="l" defTabSz="914400" rtl="0" eaLnBrk="1" latinLnBrk="0" hangingPunct="1">
        <a:lnSpc>
          <a:spcPct val="90000"/>
        </a:lnSpc>
        <a:spcBef>
          <a:spcPts val="500"/>
        </a:spcBef>
        <a:buClr>
          <a:srgbClr val="009F4D"/>
        </a:buClr>
        <a:buFont typeface="Arial" panose="020B0604020202020204" pitchFamily="34" charset="0"/>
        <a:buChar char="•"/>
        <a:defRPr sz="1800" kern="1200">
          <a:solidFill>
            <a:srgbClr val="003C6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hyperlink" Target="http://www.minnstate.edu/system/og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1066800" y="3962400"/>
            <a:ext cx="70104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rgbClr val="002060"/>
                </a:solidFill>
                <a:effectLst/>
                <a:uLnTx/>
                <a:uFillTx/>
                <a:latin typeface="+mn-lt"/>
                <a:ea typeface="+mn-ea"/>
                <a:cs typeface="+mn-cs"/>
              </a:rPr>
              <a:t>Fall 2020 Competency Series:</a:t>
            </a:r>
          </a:p>
          <a:p>
            <a:pPr marL="0" marR="0" lvl="0" indent="0" algn="l" defTabSz="914400" rtl="0" eaLnBrk="1" fontAlgn="auto" latinLnBrk="0" hangingPunct="1">
              <a:lnSpc>
                <a:spcPct val="100000"/>
              </a:lnSpc>
              <a:spcBef>
                <a:spcPts val="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rgbClr val="002060"/>
                </a:solidFill>
                <a:effectLst/>
                <a:uLnTx/>
                <a:uFillTx/>
                <a:latin typeface="+mn-lt"/>
                <a:ea typeface="+mn-ea"/>
                <a:cs typeface="+mn-cs"/>
              </a:rPr>
              <a:t>Compliance and Title IX Update</a:t>
            </a:r>
          </a:p>
        </p:txBody>
      </p:sp>
      <p:sp>
        <p:nvSpPr>
          <p:cNvPr id="2" name="Text Placeholder 1"/>
          <p:cNvSpPr>
            <a:spLocks noGrp="1"/>
          </p:cNvSpPr>
          <p:nvPr>
            <p:ph type="body" sz="quarter" idx="10"/>
          </p:nvPr>
        </p:nvSpPr>
        <p:spPr>
          <a:xfrm>
            <a:off x="5410200" y="2895600"/>
            <a:ext cx="2667000" cy="304800"/>
          </a:xfrm>
        </p:spPr>
        <p:txBody>
          <a:bodyPr>
            <a:normAutofit fontScale="92500" lnSpcReduction="10000"/>
          </a:bodyPr>
          <a:lstStyle/>
          <a:p>
            <a:r>
              <a:rPr lang="en-US" dirty="0"/>
              <a:t>October 27, 2020</a:t>
            </a:r>
          </a:p>
        </p:txBody>
      </p:sp>
      <p:sp>
        <p:nvSpPr>
          <p:cNvPr id="5" name="Text Placeholder 4"/>
          <p:cNvSpPr>
            <a:spLocks noGrp="1"/>
          </p:cNvSpPr>
          <p:nvPr>
            <p:ph type="body" sz="quarter" idx="13"/>
          </p:nvPr>
        </p:nvSpPr>
        <p:spPr>
          <a:xfrm>
            <a:off x="990600" y="5181600"/>
            <a:ext cx="3124200" cy="685800"/>
          </a:xfrm>
        </p:spPr>
        <p:txBody>
          <a:bodyPr>
            <a:normAutofit/>
          </a:bodyPr>
          <a:lstStyle/>
          <a:p>
            <a:pPr>
              <a:lnSpc>
                <a:spcPct val="100000"/>
              </a:lnSpc>
              <a:spcBef>
                <a:spcPts val="0"/>
              </a:spcBef>
            </a:pPr>
            <a:r>
              <a:rPr lang="en-US" sz="1600" dirty="0"/>
              <a:t>Andriel Dees</a:t>
            </a:r>
          </a:p>
          <a:p>
            <a:pPr>
              <a:lnSpc>
                <a:spcPct val="100000"/>
              </a:lnSpc>
              <a:spcBef>
                <a:spcPts val="0"/>
              </a:spcBef>
            </a:pPr>
            <a:r>
              <a:rPr lang="en-US" sz="1600" dirty="0"/>
              <a:t>Office of Equity and Inclusion</a:t>
            </a:r>
          </a:p>
          <a:p>
            <a:endParaRPr lang="en-US" sz="1600" dirty="0"/>
          </a:p>
          <a:p>
            <a:endParaRPr lang="en-US" sz="1600" dirty="0"/>
          </a:p>
        </p:txBody>
      </p:sp>
      <p:sp>
        <p:nvSpPr>
          <p:cNvPr id="7" name="TextBox 6"/>
          <p:cNvSpPr txBox="1"/>
          <p:nvPr/>
        </p:nvSpPr>
        <p:spPr>
          <a:xfrm>
            <a:off x="4648200" y="5181600"/>
            <a:ext cx="3429000" cy="584775"/>
          </a:xfrm>
          <a:prstGeom prst="rect">
            <a:avLst/>
          </a:prstGeom>
          <a:noFill/>
        </p:spPr>
        <p:txBody>
          <a:bodyPr wrap="square" rtlCol="0">
            <a:spAutoFit/>
          </a:bodyPr>
          <a:lstStyle/>
          <a:p>
            <a:r>
              <a:rPr lang="en-US" sz="1600" b="1" dirty="0">
                <a:solidFill>
                  <a:srgbClr val="00B050"/>
                </a:solidFill>
              </a:rPr>
              <a:t>Scott Goings</a:t>
            </a:r>
          </a:p>
          <a:p>
            <a:r>
              <a:rPr lang="en-US" sz="1600" b="1" dirty="0">
                <a:solidFill>
                  <a:srgbClr val="00B050"/>
                </a:solidFill>
              </a:rPr>
              <a:t>Office of General Counsel</a:t>
            </a:r>
          </a:p>
        </p:txBody>
      </p:sp>
      <p:sp>
        <p:nvSpPr>
          <p:cNvPr id="6" name="Text Placeholder 5"/>
          <p:cNvSpPr>
            <a:spLocks noGrp="1"/>
          </p:cNvSpPr>
          <p:nvPr>
            <p:ph type="body" sz="quarter" idx="14"/>
          </p:nvPr>
        </p:nvSpPr>
        <p:spPr>
          <a:xfrm>
            <a:off x="990600" y="5943600"/>
            <a:ext cx="2819400" cy="381000"/>
          </a:xfrm>
        </p:spPr>
        <p:txBody>
          <a:bodyPr/>
          <a:lstStyle/>
          <a:p>
            <a:endParaRPr lang="en-US" dirty="0"/>
          </a:p>
        </p:txBody>
      </p:sp>
    </p:spTree>
    <p:extLst>
      <p:ext uri="{BB962C8B-B14F-4D97-AF65-F5344CB8AC3E}">
        <p14:creationId xmlns:p14="http://schemas.microsoft.com/office/powerpoint/2010/main" val="3838240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Key Elements of the New Procedure</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909482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Definition of Title IX Sexual Harassment</a:t>
            </a:r>
          </a:p>
        </p:txBody>
      </p:sp>
      <p:sp>
        <p:nvSpPr>
          <p:cNvPr id="2" name="Content Placeholder 1"/>
          <p:cNvSpPr>
            <a:spLocks noGrp="1"/>
          </p:cNvSpPr>
          <p:nvPr>
            <p:ph idx="1"/>
          </p:nvPr>
        </p:nvSpPr>
        <p:spPr>
          <a:xfrm>
            <a:off x="762000" y="1655200"/>
            <a:ext cx="7886700" cy="4351338"/>
          </a:xfrm>
        </p:spPr>
        <p:txBody>
          <a:bodyPr>
            <a:normAutofit fontScale="92500"/>
          </a:bodyPr>
          <a:lstStyle/>
          <a:p>
            <a:pPr marL="457200" indent="-457200">
              <a:buFont typeface="Arial" panose="020B0604020202020204" pitchFamily="34" charset="0"/>
              <a:buChar char="•"/>
            </a:pPr>
            <a:r>
              <a:rPr lang="en-US" dirty="0">
                <a:solidFill>
                  <a:srgbClr val="002060"/>
                </a:solidFill>
              </a:rPr>
              <a:t>Conduct based on sex that occurs in a college or university’s program or activity in the United States that satisfies one or more of the following: </a:t>
            </a:r>
          </a:p>
          <a:p>
            <a:pPr lvl="1">
              <a:spcAft>
                <a:spcPts val="600"/>
              </a:spcAft>
              <a:buFont typeface="Wingdings" panose="05000000000000000000" pitchFamily="2" charset="2"/>
              <a:buChar char="§"/>
            </a:pPr>
            <a:r>
              <a:rPr lang="en-US" dirty="0">
                <a:solidFill>
                  <a:srgbClr val="002060"/>
                </a:solidFill>
              </a:rPr>
              <a:t>An employee of the college or university conditioning the provision of an aid, benefit, or service of the recipient on an individual’s participation in unwelcome sexual conduct;</a:t>
            </a:r>
          </a:p>
          <a:p>
            <a:pPr lvl="1">
              <a:spcAft>
                <a:spcPts val="600"/>
              </a:spcAft>
              <a:buFont typeface="Wingdings" panose="05000000000000000000" pitchFamily="2" charset="2"/>
              <a:buChar char="§"/>
            </a:pPr>
            <a:r>
              <a:rPr lang="en-US" dirty="0">
                <a:solidFill>
                  <a:srgbClr val="002060"/>
                </a:solidFill>
              </a:rPr>
              <a:t>Unwelcome conduct determined by a reasonable person to be so severe, pervasive and objectively offensive that it effectively denies a person equal access to the college or university’s education program or activity; or </a:t>
            </a:r>
          </a:p>
          <a:p>
            <a:pPr lvl="1">
              <a:buFont typeface="Wingdings" panose="05000000000000000000" pitchFamily="2" charset="2"/>
              <a:buChar char="§"/>
            </a:pPr>
            <a:r>
              <a:rPr lang="en-US" dirty="0">
                <a:solidFill>
                  <a:srgbClr val="002060"/>
                </a:solidFill>
              </a:rPr>
              <a:t>Sexual assault, dating, intimate partner, and relationship violence; and stalking as defined in Board Policy 1B.3.</a:t>
            </a:r>
          </a:p>
        </p:txBody>
      </p:sp>
    </p:spTree>
    <p:extLst>
      <p:ext uri="{BB962C8B-B14F-4D97-AF65-F5344CB8AC3E}">
        <p14:creationId xmlns:p14="http://schemas.microsoft.com/office/powerpoint/2010/main" val="40444573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Formal Complaint</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Defined as:</a:t>
            </a:r>
          </a:p>
          <a:p>
            <a:pPr lvl="1">
              <a:buFont typeface="Wingdings" panose="05000000000000000000" pitchFamily="2" charset="2"/>
              <a:buChar char="§"/>
            </a:pPr>
            <a:r>
              <a:rPr lang="en-US" dirty="0">
                <a:solidFill>
                  <a:srgbClr val="002060"/>
                </a:solidFill>
              </a:rPr>
              <a:t>Document filed by a complainant or signed by the Title IX Coordinator alleging Title IX sexual harassment against a respondent and requesting investigation.  </a:t>
            </a:r>
          </a:p>
          <a:p>
            <a:pPr lvl="1">
              <a:buFont typeface="Wingdings" panose="05000000000000000000" pitchFamily="2" charset="2"/>
              <a:buChar char="§"/>
            </a:pPr>
            <a:r>
              <a:rPr lang="en-US" dirty="0">
                <a:solidFill>
                  <a:srgbClr val="002060"/>
                </a:solidFill>
              </a:rPr>
              <a:t>At the time of filing a formal complaint of Title IX sexual harassment, a complainant must be participating in or attempting to participate in the education program or activity of the college or university with which the formal complaint is filed.  </a:t>
            </a:r>
          </a:p>
          <a:p>
            <a:pPr marL="457200" indent="-457200">
              <a:buFont typeface="Arial" panose="020B0604020202020204" pitchFamily="34" charset="0"/>
              <a:buChar char="•"/>
            </a:pPr>
            <a:r>
              <a:rPr lang="en-US" dirty="0">
                <a:solidFill>
                  <a:srgbClr val="002060"/>
                </a:solidFill>
              </a:rPr>
              <a:t>See template  </a:t>
            </a:r>
          </a:p>
        </p:txBody>
      </p:sp>
    </p:spTree>
    <p:extLst>
      <p:ext uri="{BB962C8B-B14F-4D97-AF65-F5344CB8AC3E}">
        <p14:creationId xmlns:p14="http://schemas.microsoft.com/office/powerpoint/2010/main" val="3240159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Educational Program or Activity</a:t>
            </a:r>
          </a:p>
        </p:txBody>
      </p:sp>
      <p:sp>
        <p:nvSpPr>
          <p:cNvPr id="2" name="Content Placeholder 1"/>
          <p:cNvSpPr>
            <a:spLocks noGrp="1"/>
          </p:cNvSpPr>
          <p:nvPr>
            <p:ph idx="1"/>
          </p:nvPr>
        </p:nvSpPr>
        <p:spPr/>
        <p:txBody>
          <a:bodyPr/>
          <a:lstStyle/>
          <a:p>
            <a:r>
              <a:rPr lang="en-US" dirty="0">
                <a:solidFill>
                  <a:srgbClr val="002060"/>
                </a:solidFill>
              </a:rPr>
              <a:t>Includes locations, events, or circumstances over which the college or university exercises substantial control over both the respondent and the context in which the Title IX sexual harassment occurred, and also includes any building owned or controlled by any officially recognized student organization of the college or university.  </a:t>
            </a:r>
          </a:p>
        </p:txBody>
      </p:sp>
    </p:spTree>
    <p:extLst>
      <p:ext uri="{BB962C8B-B14F-4D97-AF65-F5344CB8AC3E}">
        <p14:creationId xmlns:p14="http://schemas.microsoft.com/office/powerpoint/2010/main" val="2345406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Title IX Coordinator</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Employee designated by the president to coordinate the college or university’s efforts to comply with its Title IX responsibilities and Board Policies 1B.1 and 1B.3  </a:t>
            </a:r>
          </a:p>
          <a:p>
            <a:pPr marL="457200" indent="-457200">
              <a:buFont typeface="Arial" panose="020B0604020202020204" pitchFamily="34" charset="0"/>
              <a:buChar char="•"/>
            </a:pPr>
            <a:r>
              <a:rPr lang="en-US" dirty="0">
                <a:solidFill>
                  <a:srgbClr val="002060"/>
                </a:solidFill>
              </a:rPr>
              <a:t>This does not have to be one person – can have deputy Title IX Coordinators, Investigators, </a:t>
            </a:r>
            <a:r>
              <a:rPr lang="en-US" dirty="0" err="1">
                <a:solidFill>
                  <a:srgbClr val="002060"/>
                </a:solidFill>
              </a:rPr>
              <a:t>etc</a:t>
            </a:r>
            <a:endParaRPr lang="en-US" dirty="0">
              <a:solidFill>
                <a:srgbClr val="002060"/>
              </a:solidFill>
            </a:endParaRPr>
          </a:p>
        </p:txBody>
      </p:sp>
    </p:spTree>
    <p:extLst>
      <p:ext uri="{BB962C8B-B14F-4D97-AF65-F5344CB8AC3E}">
        <p14:creationId xmlns:p14="http://schemas.microsoft.com/office/powerpoint/2010/main" val="37067578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Supportive Measures</a:t>
            </a:r>
          </a:p>
        </p:txBody>
      </p:sp>
      <p:sp>
        <p:nvSpPr>
          <p:cNvPr id="2" name="Content Placeholder 1"/>
          <p:cNvSpPr>
            <a:spLocks noGrp="1"/>
          </p:cNvSpPr>
          <p:nvPr>
            <p:ph idx="1"/>
          </p:nvPr>
        </p:nvSpPr>
        <p:spPr/>
        <p:txBody>
          <a:bodyPr>
            <a:normAutofit fontScale="92500" lnSpcReduction="10000"/>
          </a:bodyPr>
          <a:lstStyle/>
          <a:p>
            <a:pPr marL="457200" indent="-457200">
              <a:buFont typeface="Arial" panose="020B0604020202020204" pitchFamily="34" charset="0"/>
              <a:buChar char="•"/>
            </a:pPr>
            <a:r>
              <a:rPr lang="en-US" dirty="0">
                <a:solidFill>
                  <a:srgbClr val="002060"/>
                </a:solidFill>
              </a:rPr>
              <a:t>Designed to preserve or restore a student’s access to the education program or activity, with or without a formal complaint (“non-disciplinary, non-punitive individualized services” available to both complainant and respondent).  </a:t>
            </a:r>
          </a:p>
          <a:p>
            <a:pPr marL="457200" indent="-457200">
              <a:buFont typeface="Arial" panose="020B0604020202020204" pitchFamily="34" charset="0"/>
              <a:buChar char="•"/>
            </a:pPr>
            <a:r>
              <a:rPr lang="en-US" dirty="0">
                <a:solidFill>
                  <a:srgbClr val="002060"/>
                </a:solidFill>
              </a:rPr>
              <a:t>Examples</a:t>
            </a:r>
          </a:p>
          <a:p>
            <a:pPr lvl="1">
              <a:buFont typeface="Wingdings" panose="05000000000000000000" pitchFamily="2" charset="2"/>
              <a:buChar char="§"/>
            </a:pPr>
            <a:r>
              <a:rPr lang="en-US" dirty="0">
                <a:solidFill>
                  <a:srgbClr val="002060"/>
                </a:solidFill>
              </a:rPr>
              <a:t>Academic course adjustments.</a:t>
            </a:r>
          </a:p>
          <a:p>
            <a:pPr lvl="1">
              <a:buFont typeface="Wingdings" panose="05000000000000000000" pitchFamily="2" charset="2"/>
              <a:buChar char="§"/>
            </a:pPr>
            <a:r>
              <a:rPr lang="en-US" dirty="0">
                <a:solidFill>
                  <a:srgbClr val="002060"/>
                </a:solidFill>
              </a:rPr>
              <a:t>Counseling.</a:t>
            </a:r>
          </a:p>
          <a:p>
            <a:pPr lvl="1">
              <a:buFont typeface="Wingdings" panose="05000000000000000000" pitchFamily="2" charset="2"/>
              <a:buChar char="§"/>
            </a:pPr>
            <a:r>
              <a:rPr lang="en-US" dirty="0">
                <a:solidFill>
                  <a:srgbClr val="002060"/>
                </a:solidFill>
              </a:rPr>
              <a:t>No-contact orders (mutual).</a:t>
            </a:r>
          </a:p>
          <a:p>
            <a:pPr lvl="1">
              <a:buFont typeface="Wingdings" panose="05000000000000000000" pitchFamily="2" charset="2"/>
              <a:buChar char="§"/>
            </a:pPr>
            <a:r>
              <a:rPr lang="en-US" dirty="0">
                <a:solidFill>
                  <a:srgbClr val="002060"/>
                </a:solidFill>
              </a:rPr>
              <a:t>Dorm room reassignments.</a:t>
            </a:r>
          </a:p>
          <a:p>
            <a:pPr lvl="1">
              <a:buFont typeface="Wingdings" panose="05000000000000000000" pitchFamily="2" charset="2"/>
              <a:buChar char="§"/>
            </a:pPr>
            <a:r>
              <a:rPr lang="en-US" dirty="0">
                <a:solidFill>
                  <a:srgbClr val="002060"/>
                </a:solidFill>
              </a:rPr>
              <a:t>Leaves of absences.</a:t>
            </a:r>
          </a:p>
          <a:p>
            <a:pPr lvl="1">
              <a:buFont typeface="Wingdings" panose="05000000000000000000" pitchFamily="2" charset="2"/>
              <a:buChar char="§"/>
            </a:pPr>
            <a:r>
              <a:rPr lang="en-US" dirty="0">
                <a:solidFill>
                  <a:srgbClr val="002060"/>
                </a:solidFill>
              </a:rPr>
              <a:t>Class Schedule changes.</a:t>
            </a:r>
          </a:p>
        </p:txBody>
      </p:sp>
    </p:spTree>
    <p:extLst>
      <p:ext uri="{BB962C8B-B14F-4D97-AF65-F5344CB8AC3E}">
        <p14:creationId xmlns:p14="http://schemas.microsoft.com/office/powerpoint/2010/main" val="18795953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Reporting</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Internal Reporting = New Procedure is the same as Old Procedure (3 buckets)</a:t>
            </a:r>
          </a:p>
          <a:p>
            <a:pPr lvl="1">
              <a:buFont typeface="Wingdings" panose="05000000000000000000" pitchFamily="2" charset="2"/>
              <a:buChar char="§"/>
            </a:pPr>
            <a:r>
              <a:rPr lang="en-US" dirty="0">
                <a:solidFill>
                  <a:srgbClr val="002060"/>
                </a:solidFill>
              </a:rPr>
              <a:t>Required Reporters.</a:t>
            </a:r>
          </a:p>
          <a:p>
            <a:pPr lvl="1">
              <a:buFont typeface="Wingdings" panose="05000000000000000000" pitchFamily="2" charset="2"/>
              <a:buChar char="§"/>
            </a:pPr>
            <a:r>
              <a:rPr lang="en-US" dirty="0">
                <a:solidFill>
                  <a:srgbClr val="002060"/>
                </a:solidFill>
              </a:rPr>
              <a:t>Confidential Resources (not required to internally report).</a:t>
            </a:r>
          </a:p>
          <a:p>
            <a:pPr lvl="1">
              <a:buFont typeface="Wingdings" panose="05000000000000000000" pitchFamily="2" charset="2"/>
              <a:buChar char="§"/>
            </a:pPr>
            <a:r>
              <a:rPr lang="en-US" dirty="0">
                <a:solidFill>
                  <a:srgbClr val="002060"/>
                </a:solidFill>
              </a:rPr>
              <a:t>Encouraged Reporters.  </a:t>
            </a:r>
          </a:p>
          <a:p>
            <a:pPr marL="457200" indent="-457200">
              <a:buFont typeface="Arial" panose="020B0604020202020204" pitchFamily="34" charset="0"/>
              <a:buChar char="•"/>
            </a:pPr>
            <a:r>
              <a:rPr lang="en-US" dirty="0">
                <a:solidFill>
                  <a:srgbClr val="002060"/>
                </a:solidFill>
              </a:rPr>
              <a:t>Clarifies that reporting is to Title IX Coordinator</a:t>
            </a:r>
          </a:p>
          <a:p>
            <a:pPr marL="457200" indent="-457200">
              <a:buFont typeface="Arial" panose="020B0604020202020204" pitchFamily="34" charset="0"/>
              <a:buChar char="•"/>
            </a:pPr>
            <a:r>
              <a:rPr lang="en-US" dirty="0">
                <a:solidFill>
                  <a:srgbClr val="002060"/>
                </a:solidFill>
              </a:rPr>
              <a:t>New Information on External Mandatory Reporting</a:t>
            </a:r>
            <a:endParaRPr lang="en-US" dirty="0"/>
          </a:p>
        </p:txBody>
      </p:sp>
    </p:spTree>
    <p:extLst>
      <p:ext uri="{BB962C8B-B14F-4D97-AF65-F5344CB8AC3E}">
        <p14:creationId xmlns:p14="http://schemas.microsoft.com/office/powerpoint/2010/main" val="3936213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Investigation and Resolution</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Title IX Coordinator </a:t>
            </a:r>
          </a:p>
          <a:p>
            <a:pPr lvl="1">
              <a:spcAft>
                <a:spcPts val="600"/>
              </a:spcAft>
              <a:buFont typeface="Wingdings" panose="05000000000000000000" pitchFamily="2" charset="2"/>
              <a:buChar char="§"/>
            </a:pPr>
            <a:r>
              <a:rPr lang="en-US" dirty="0">
                <a:solidFill>
                  <a:srgbClr val="002060"/>
                </a:solidFill>
              </a:rPr>
              <a:t>Discuss options with complainant – supportive measures, referral to law enforcement, filing a formal complaint, pursuing other policy processes (1B1, student conduct, etc.) </a:t>
            </a:r>
          </a:p>
          <a:p>
            <a:pPr lvl="1">
              <a:buFont typeface="Wingdings" panose="05000000000000000000" pitchFamily="2" charset="2"/>
              <a:buChar char="§"/>
            </a:pPr>
            <a:r>
              <a:rPr lang="en-US" dirty="0">
                <a:solidFill>
                  <a:srgbClr val="002060"/>
                </a:solidFill>
              </a:rPr>
              <a:t>If formal complaint:</a:t>
            </a:r>
          </a:p>
          <a:p>
            <a:pPr lvl="2"/>
            <a:r>
              <a:rPr lang="en-US" dirty="0">
                <a:solidFill>
                  <a:srgbClr val="002060"/>
                </a:solidFill>
              </a:rPr>
              <a:t>Determine Jurisdiction.</a:t>
            </a:r>
          </a:p>
          <a:p>
            <a:pPr lvl="2"/>
            <a:r>
              <a:rPr lang="en-US" dirty="0">
                <a:solidFill>
                  <a:srgbClr val="002060"/>
                </a:solidFill>
              </a:rPr>
              <a:t>Conflicts. </a:t>
            </a:r>
          </a:p>
          <a:p>
            <a:pPr lvl="2"/>
            <a:r>
              <a:rPr lang="en-US" dirty="0">
                <a:solidFill>
                  <a:srgbClr val="002060"/>
                </a:solidFill>
              </a:rPr>
              <a:t>Information to complainant and respondent (see form notice of allegations).</a:t>
            </a:r>
          </a:p>
        </p:txBody>
      </p:sp>
    </p:spTree>
    <p:extLst>
      <p:ext uri="{BB962C8B-B14F-4D97-AF65-F5344CB8AC3E}">
        <p14:creationId xmlns:p14="http://schemas.microsoft.com/office/powerpoint/2010/main" val="18442575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Informal Resolution</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School may facilitate an informal resolution process at any time before reaching a determination regarding responsibility provided that each party provides their voluntary, written consent to the process.  </a:t>
            </a:r>
          </a:p>
          <a:p>
            <a:pPr marL="457200" indent="-457200">
              <a:buFont typeface="Arial" panose="020B0604020202020204" pitchFamily="34" charset="0"/>
              <a:buChar char="•"/>
            </a:pPr>
            <a:r>
              <a:rPr lang="en-US" dirty="0">
                <a:solidFill>
                  <a:srgbClr val="002060"/>
                </a:solidFill>
              </a:rPr>
              <a:t>Any party may withdraw from informal resolution process and return to formal complaint process. </a:t>
            </a:r>
          </a:p>
          <a:p>
            <a:pPr marL="457200" indent="-457200">
              <a:buFont typeface="Arial" panose="020B0604020202020204" pitchFamily="34" charset="0"/>
              <a:buChar char="•"/>
            </a:pPr>
            <a:r>
              <a:rPr lang="en-US" dirty="0">
                <a:solidFill>
                  <a:srgbClr val="002060"/>
                </a:solidFill>
              </a:rPr>
              <a:t>Informal resolution shall not be used to resolve allegations that an employee sexually harassed or assaulted a student.  </a:t>
            </a:r>
          </a:p>
        </p:txBody>
      </p:sp>
    </p:spTree>
    <p:extLst>
      <p:ext uri="{BB962C8B-B14F-4D97-AF65-F5344CB8AC3E}">
        <p14:creationId xmlns:p14="http://schemas.microsoft.com/office/powerpoint/2010/main" val="2739888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Interim Actions</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Employee reassignment or administrative leave</a:t>
            </a:r>
          </a:p>
          <a:p>
            <a:pPr lvl="1">
              <a:buFont typeface="Wingdings" panose="05000000000000000000" pitchFamily="2" charset="2"/>
              <a:buChar char="§"/>
            </a:pPr>
            <a:r>
              <a:rPr lang="en-US" dirty="0">
                <a:solidFill>
                  <a:srgbClr val="002060"/>
                </a:solidFill>
              </a:rPr>
              <a:t>Discuss with HR/LR  </a:t>
            </a:r>
          </a:p>
          <a:p>
            <a:pPr marL="457200" indent="-457200">
              <a:buFont typeface="Arial" panose="020B0604020202020204" pitchFamily="34" charset="0"/>
              <a:buChar char="•"/>
            </a:pPr>
            <a:r>
              <a:rPr lang="en-US" dirty="0">
                <a:solidFill>
                  <a:srgbClr val="002060"/>
                </a:solidFill>
              </a:rPr>
              <a:t>Student summary suspension</a:t>
            </a:r>
          </a:p>
          <a:p>
            <a:pPr marL="457200" indent="-457200">
              <a:buFont typeface="Arial" panose="020B0604020202020204" pitchFamily="34" charset="0"/>
              <a:buChar char="•"/>
            </a:pPr>
            <a:r>
              <a:rPr lang="en-US" dirty="0">
                <a:solidFill>
                  <a:srgbClr val="002060"/>
                </a:solidFill>
              </a:rPr>
              <a:t>No real change to prior practice = note that the regulations use the term “emergency removal.”   </a:t>
            </a:r>
          </a:p>
        </p:txBody>
      </p:sp>
    </p:spTree>
    <p:extLst>
      <p:ext uri="{BB962C8B-B14F-4D97-AF65-F5344CB8AC3E}">
        <p14:creationId xmlns:p14="http://schemas.microsoft.com/office/powerpoint/2010/main" val="1859898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Outline of Today’s Presentation</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sz="2600" dirty="0">
                <a:solidFill>
                  <a:srgbClr val="002060"/>
                </a:solidFill>
              </a:rPr>
              <a:t>Review key changes to System Procedure 1B.3.1 made to comply with the new Title IX regulations </a:t>
            </a:r>
          </a:p>
          <a:p>
            <a:pPr lvl="1">
              <a:buFont typeface="Wingdings" panose="05000000000000000000" pitchFamily="2" charset="2"/>
              <a:buChar char="§"/>
            </a:pPr>
            <a:r>
              <a:rPr lang="en-US" sz="2200" dirty="0">
                <a:solidFill>
                  <a:srgbClr val="002060"/>
                </a:solidFill>
              </a:rPr>
              <a:t>Key definitions.</a:t>
            </a:r>
          </a:p>
          <a:p>
            <a:pPr lvl="1">
              <a:buFont typeface="Wingdings" panose="05000000000000000000" pitchFamily="2" charset="2"/>
              <a:buChar char="§"/>
            </a:pPr>
            <a:r>
              <a:rPr lang="en-US" sz="2200" dirty="0">
                <a:solidFill>
                  <a:srgbClr val="002060"/>
                </a:solidFill>
              </a:rPr>
              <a:t>Intake and Determining what Policy and Procedure to use.</a:t>
            </a:r>
          </a:p>
          <a:p>
            <a:pPr lvl="1">
              <a:buFont typeface="Wingdings" panose="05000000000000000000" pitchFamily="2" charset="2"/>
              <a:buChar char="§"/>
            </a:pPr>
            <a:r>
              <a:rPr lang="en-US" sz="2200" dirty="0">
                <a:solidFill>
                  <a:srgbClr val="002060"/>
                </a:solidFill>
              </a:rPr>
              <a:t>Supportive Measures. </a:t>
            </a:r>
          </a:p>
          <a:p>
            <a:pPr lvl="1">
              <a:buFont typeface="Wingdings" panose="05000000000000000000" pitchFamily="2" charset="2"/>
              <a:buChar char="§"/>
            </a:pPr>
            <a:r>
              <a:rPr lang="en-US" sz="2200" dirty="0">
                <a:solidFill>
                  <a:srgbClr val="002060"/>
                </a:solidFill>
              </a:rPr>
              <a:t>Some new Investigatory Requirements.</a:t>
            </a:r>
          </a:p>
          <a:p>
            <a:pPr lvl="1">
              <a:buFont typeface="Wingdings" panose="05000000000000000000" pitchFamily="2" charset="2"/>
              <a:buChar char="§"/>
            </a:pPr>
            <a:r>
              <a:rPr lang="en-US" sz="2200" dirty="0">
                <a:solidFill>
                  <a:srgbClr val="002060"/>
                </a:solidFill>
              </a:rPr>
              <a:t>Live Hearing Preparation and Process</a:t>
            </a:r>
          </a:p>
          <a:p>
            <a:pPr lvl="1">
              <a:buFont typeface="Wingdings" panose="05000000000000000000" pitchFamily="2" charset="2"/>
              <a:buChar char="§"/>
            </a:pPr>
            <a:r>
              <a:rPr lang="en-US" sz="2200" dirty="0">
                <a:solidFill>
                  <a:srgbClr val="002060"/>
                </a:solidFill>
              </a:rPr>
              <a:t>Decision-maker role.</a:t>
            </a:r>
          </a:p>
          <a:p>
            <a:pPr lvl="1">
              <a:buFont typeface="Wingdings" panose="05000000000000000000" pitchFamily="2" charset="2"/>
              <a:buChar char="§"/>
            </a:pPr>
            <a:r>
              <a:rPr lang="en-US" sz="2200" dirty="0">
                <a:solidFill>
                  <a:srgbClr val="002060"/>
                </a:solidFill>
              </a:rPr>
              <a:t>Advisors.  </a:t>
            </a:r>
            <a:endParaRPr lang="en-US" sz="2600" dirty="0">
              <a:solidFill>
                <a:srgbClr val="002060"/>
              </a:solidFill>
            </a:endParaRPr>
          </a:p>
          <a:p>
            <a:pPr marL="457200" indent="-457200">
              <a:buFont typeface="Arial" panose="020B0604020202020204" pitchFamily="34" charset="0"/>
              <a:buChar char="•"/>
            </a:pPr>
            <a:r>
              <a:rPr lang="en-US" sz="2600" dirty="0">
                <a:solidFill>
                  <a:srgbClr val="002060"/>
                </a:solidFill>
              </a:rPr>
              <a:t>Questions/Discussion</a:t>
            </a:r>
          </a:p>
        </p:txBody>
      </p:sp>
    </p:spTree>
    <p:extLst>
      <p:ext uri="{BB962C8B-B14F-4D97-AF65-F5344CB8AC3E}">
        <p14:creationId xmlns:p14="http://schemas.microsoft.com/office/powerpoint/2010/main" val="3202560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dirty="0">
                <a:solidFill>
                  <a:srgbClr val="002060"/>
                </a:solidFill>
              </a:rPr>
              <a:t>No Basis to Proceed Determinations: Title IX Sexual Harassment</a:t>
            </a:r>
          </a:p>
        </p:txBody>
      </p:sp>
      <p:sp>
        <p:nvSpPr>
          <p:cNvPr id="2" name="Content Placeholder 1"/>
          <p:cNvSpPr>
            <a:spLocks noGrp="1"/>
          </p:cNvSpPr>
          <p:nvPr>
            <p:ph idx="1"/>
          </p:nvPr>
        </p:nvSpPr>
        <p:spPr>
          <a:xfrm>
            <a:off x="628650" y="1905000"/>
            <a:ext cx="7886700" cy="4495799"/>
          </a:xfrm>
        </p:spPr>
        <p:txBody>
          <a:bodyPr>
            <a:normAutofit fontScale="92500" lnSpcReduction="20000"/>
          </a:bodyPr>
          <a:lstStyle/>
          <a:p>
            <a:pPr marL="457200" indent="-457200">
              <a:buFont typeface="Arial" panose="020B0604020202020204" pitchFamily="34" charset="0"/>
              <a:buChar char="•"/>
            </a:pPr>
            <a:r>
              <a:rPr lang="en-US" dirty="0">
                <a:solidFill>
                  <a:srgbClr val="009F4D"/>
                </a:solidFill>
              </a:rPr>
              <a:t>Must dismiss formal complaint if:</a:t>
            </a:r>
          </a:p>
          <a:p>
            <a:pPr lvl="1">
              <a:buFont typeface="Wingdings" panose="05000000000000000000" pitchFamily="2" charset="2"/>
              <a:buChar char="§"/>
            </a:pPr>
            <a:r>
              <a:rPr lang="en-US" dirty="0">
                <a:solidFill>
                  <a:srgbClr val="002060"/>
                </a:solidFill>
              </a:rPr>
              <a:t>The conduct would not constitute Title IX Sexual Harassment, even if proved;</a:t>
            </a:r>
          </a:p>
          <a:p>
            <a:pPr lvl="1">
              <a:buFont typeface="Wingdings" panose="05000000000000000000" pitchFamily="2" charset="2"/>
              <a:buChar char="§"/>
            </a:pPr>
            <a:r>
              <a:rPr lang="en-US" dirty="0">
                <a:solidFill>
                  <a:srgbClr val="002060"/>
                </a:solidFill>
              </a:rPr>
              <a:t>The conduct alleged did not occur in the college or university’s educational program or activity;</a:t>
            </a:r>
          </a:p>
          <a:p>
            <a:pPr lvl="1">
              <a:buFont typeface="Wingdings" panose="05000000000000000000" pitchFamily="2" charset="2"/>
              <a:buChar char="§"/>
            </a:pPr>
            <a:r>
              <a:rPr lang="en-US" dirty="0">
                <a:solidFill>
                  <a:srgbClr val="002060"/>
                </a:solidFill>
              </a:rPr>
              <a:t>The conduct did not occur against a person in the United States</a:t>
            </a:r>
          </a:p>
          <a:p>
            <a:pPr marL="457200" indent="-457200">
              <a:buFont typeface="Arial" panose="020B0604020202020204" pitchFamily="34" charset="0"/>
              <a:buChar char="•"/>
            </a:pPr>
            <a:r>
              <a:rPr lang="en-US" dirty="0">
                <a:solidFill>
                  <a:srgbClr val="009F4D"/>
                </a:solidFill>
              </a:rPr>
              <a:t>May dismiss formal complaint if:</a:t>
            </a:r>
          </a:p>
          <a:p>
            <a:pPr lvl="1">
              <a:buFont typeface="Wingdings" panose="05000000000000000000" pitchFamily="2" charset="2"/>
              <a:buChar char="§"/>
            </a:pPr>
            <a:r>
              <a:rPr lang="en-US" dirty="0">
                <a:solidFill>
                  <a:srgbClr val="002060"/>
                </a:solidFill>
              </a:rPr>
              <a:t>The complainant, at any time, notifies the Title IX Coordinator that they would like to withdraw the formal complaint;</a:t>
            </a:r>
          </a:p>
          <a:p>
            <a:pPr lvl="1">
              <a:buFont typeface="Wingdings" panose="05000000000000000000" pitchFamily="2" charset="2"/>
              <a:buChar char="§"/>
            </a:pPr>
            <a:r>
              <a:rPr lang="en-US" dirty="0">
                <a:solidFill>
                  <a:srgbClr val="002060"/>
                </a:solidFill>
              </a:rPr>
              <a:t>The respondent is no longer enrolled or employed by the institution; or </a:t>
            </a:r>
          </a:p>
          <a:p>
            <a:pPr lvl="1">
              <a:buFont typeface="Wingdings" panose="05000000000000000000" pitchFamily="2" charset="2"/>
              <a:buChar char="§"/>
            </a:pPr>
            <a:r>
              <a:rPr lang="en-US" dirty="0">
                <a:solidFill>
                  <a:srgbClr val="002060"/>
                </a:solidFill>
              </a:rPr>
              <a:t>Specific circumstances prevent the college or university from gathering evidence sufficient to reach a determination as to the formal complaint or allegations therein.  </a:t>
            </a:r>
          </a:p>
        </p:txBody>
      </p:sp>
    </p:spTree>
    <p:extLst>
      <p:ext uri="{BB962C8B-B14F-4D97-AF65-F5344CB8AC3E}">
        <p14:creationId xmlns:p14="http://schemas.microsoft.com/office/powerpoint/2010/main" val="29525967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365127"/>
            <a:ext cx="7886700" cy="1387473"/>
          </a:xfrm>
        </p:spPr>
        <p:txBody>
          <a:bodyPr>
            <a:normAutofit/>
          </a:bodyPr>
          <a:lstStyle/>
          <a:p>
            <a:pPr algn="ctr"/>
            <a:r>
              <a:rPr lang="en-US" dirty="0">
                <a:solidFill>
                  <a:srgbClr val="002060"/>
                </a:solidFill>
              </a:rPr>
              <a:t>Dismissals, continued</a:t>
            </a:r>
            <a:br>
              <a:rPr lang="en-US" dirty="0">
                <a:solidFill>
                  <a:srgbClr val="002060"/>
                </a:solidFill>
              </a:rPr>
            </a:br>
            <a:endParaRPr lang="en-US" dirty="0">
              <a:solidFill>
                <a:srgbClr val="002060"/>
              </a:solidFill>
            </a:endParaRPr>
          </a:p>
        </p:txBody>
      </p:sp>
      <p:sp>
        <p:nvSpPr>
          <p:cNvPr id="2" name="Content Placeholder 1"/>
          <p:cNvSpPr>
            <a:spLocks noGrp="1"/>
          </p:cNvSpPr>
          <p:nvPr>
            <p:ph idx="1"/>
          </p:nvPr>
        </p:nvSpPr>
        <p:spPr>
          <a:xfrm>
            <a:off x="628650" y="1524001"/>
            <a:ext cx="7886700" cy="4652962"/>
          </a:xfrm>
        </p:spPr>
        <p:txBody>
          <a:bodyPr>
            <a:normAutofit/>
          </a:bodyPr>
          <a:lstStyle/>
          <a:p>
            <a:pPr marL="569913" indent="-457200">
              <a:buFont typeface="Arial" panose="020B0604020202020204" pitchFamily="34" charset="0"/>
              <a:buChar char="•"/>
            </a:pPr>
            <a:r>
              <a:rPr lang="en-US" dirty="0">
                <a:solidFill>
                  <a:srgbClr val="002060"/>
                </a:solidFill>
              </a:rPr>
              <a:t>And remember -- at the time of filing a formal complaint of Title IX sexual harassment, a complainant must be participating in or attempting to participate in the education program or activity of the college or university with which the formal complaint is filed.  </a:t>
            </a:r>
          </a:p>
          <a:p>
            <a:pPr marL="457200" indent="-457200">
              <a:buFont typeface="Arial" panose="020B0604020202020204" pitchFamily="34" charset="0"/>
              <a:buChar char="•"/>
            </a:pPr>
            <a:r>
              <a:rPr lang="en-US" dirty="0">
                <a:solidFill>
                  <a:srgbClr val="002060"/>
                </a:solidFill>
              </a:rPr>
              <a:t>Must promptly notify both the complainant and the respondent of any dismissal.</a:t>
            </a:r>
          </a:p>
          <a:p>
            <a:pPr marL="457200" indent="-457200">
              <a:buFont typeface="Arial" panose="020B0604020202020204" pitchFamily="34" charset="0"/>
              <a:buChar char="•"/>
            </a:pPr>
            <a:r>
              <a:rPr lang="en-US" dirty="0">
                <a:solidFill>
                  <a:srgbClr val="002060"/>
                </a:solidFill>
              </a:rPr>
              <a:t>May consider other policy avenues (1B.1, student conduct, etc.).  </a:t>
            </a:r>
          </a:p>
          <a:p>
            <a:pPr marL="112713"/>
            <a:endParaRPr lang="en-US" dirty="0">
              <a:solidFill>
                <a:srgbClr val="002060"/>
              </a:solidFill>
            </a:endParaRPr>
          </a:p>
          <a:p>
            <a:pPr marL="1371600" lvl="2"/>
            <a:endParaRPr lang="en-US" dirty="0"/>
          </a:p>
        </p:txBody>
      </p:sp>
    </p:spTree>
    <p:extLst>
      <p:ext uri="{BB962C8B-B14F-4D97-AF65-F5344CB8AC3E}">
        <p14:creationId xmlns:p14="http://schemas.microsoft.com/office/powerpoint/2010/main" val="27403837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Investigatory Process</a:t>
            </a:r>
          </a:p>
        </p:txBody>
      </p:sp>
      <p:sp>
        <p:nvSpPr>
          <p:cNvPr id="2" name="Content Placeholder 1"/>
          <p:cNvSpPr>
            <a:spLocks noGrp="1"/>
          </p:cNvSpPr>
          <p:nvPr>
            <p:ph idx="1"/>
          </p:nvPr>
        </p:nvSpPr>
        <p:spPr/>
        <p:txBody>
          <a:bodyPr>
            <a:normAutofit lnSpcReduction="10000"/>
          </a:bodyPr>
          <a:lstStyle/>
          <a:p>
            <a:pPr marL="457200" indent="-457200">
              <a:buFont typeface="Arial" panose="020B0604020202020204" pitchFamily="34" charset="0"/>
              <a:buChar char="•"/>
            </a:pPr>
            <a:r>
              <a:rPr lang="en-US" dirty="0">
                <a:solidFill>
                  <a:srgbClr val="002060"/>
                </a:solidFill>
              </a:rPr>
              <a:t>Essentially the same as the 1B.1.1 investigatory process, </a:t>
            </a:r>
            <a:r>
              <a:rPr lang="en-US" b="1" dirty="0">
                <a:solidFill>
                  <a:srgbClr val="009F4D"/>
                </a:solidFill>
              </a:rPr>
              <a:t>BUT:</a:t>
            </a:r>
          </a:p>
          <a:p>
            <a:pPr lvl="1">
              <a:buFont typeface="Wingdings" panose="05000000000000000000" pitchFamily="2" charset="2"/>
              <a:buChar char="§"/>
            </a:pPr>
            <a:r>
              <a:rPr lang="en-US" dirty="0">
                <a:solidFill>
                  <a:srgbClr val="002060"/>
                </a:solidFill>
              </a:rPr>
              <a:t>Required presumption of innocence notice in notice of allegations (see template).</a:t>
            </a:r>
          </a:p>
          <a:p>
            <a:pPr lvl="1">
              <a:buFont typeface="Wingdings" panose="05000000000000000000" pitchFamily="2" charset="2"/>
              <a:buChar char="§"/>
            </a:pPr>
            <a:r>
              <a:rPr lang="en-US" dirty="0">
                <a:solidFill>
                  <a:srgbClr val="002060"/>
                </a:solidFill>
              </a:rPr>
              <a:t>Consider both </a:t>
            </a:r>
            <a:r>
              <a:rPr lang="en-US" dirty="0" err="1">
                <a:solidFill>
                  <a:srgbClr val="002060"/>
                </a:solidFill>
              </a:rPr>
              <a:t>inculpatory</a:t>
            </a:r>
            <a:r>
              <a:rPr lang="en-US" dirty="0">
                <a:solidFill>
                  <a:srgbClr val="002060"/>
                </a:solidFill>
              </a:rPr>
              <a:t> and exculpatory evidence.</a:t>
            </a:r>
          </a:p>
          <a:p>
            <a:pPr lvl="1">
              <a:buFont typeface="Wingdings" panose="05000000000000000000" pitchFamily="2" charset="2"/>
              <a:buChar char="§"/>
            </a:pPr>
            <a:r>
              <a:rPr lang="en-US" dirty="0">
                <a:solidFill>
                  <a:srgbClr val="002060"/>
                </a:solidFill>
              </a:rPr>
              <a:t>Not use questions or evidence that involve a legally recognized privilege.</a:t>
            </a:r>
          </a:p>
          <a:p>
            <a:pPr lvl="1">
              <a:buFont typeface="Wingdings" panose="05000000000000000000" pitchFamily="2" charset="2"/>
              <a:buChar char="§"/>
            </a:pPr>
            <a:r>
              <a:rPr lang="en-US" dirty="0">
                <a:solidFill>
                  <a:srgbClr val="002060"/>
                </a:solidFill>
              </a:rPr>
              <a:t>Before completing investigation report – send to both the complainant and respondent and their advisors, if any, the evidence subject for inspection and review.  Both parties must have at least 10 calendar days to submit a written response to the evidence, which must be considered before completing the report.</a:t>
            </a:r>
          </a:p>
        </p:txBody>
      </p:sp>
    </p:spTree>
    <p:extLst>
      <p:ext uri="{BB962C8B-B14F-4D97-AF65-F5344CB8AC3E}">
        <p14:creationId xmlns:p14="http://schemas.microsoft.com/office/powerpoint/2010/main" val="12091806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Timely Completion</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Timely completion after a complaint = no strict timeline</a:t>
            </a:r>
          </a:p>
          <a:p>
            <a:pPr marL="457200" indent="-457200">
              <a:buFont typeface="Arial" panose="020B0604020202020204" pitchFamily="34" charset="0"/>
              <a:buChar char="•"/>
            </a:pPr>
            <a:r>
              <a:rPr lang="en-US" dirty="0">
                <a:solidFill>
                  <a:srgbClr val="002060"/>
                </a:solidFill>
              </a:rPr>
              <a:t>Reasonable cause for delay includes considerations such as:</a:t>
            </a:r>
          </a:p>
          <a:p>
            <a:pPr lvl="1">
              <a:buFont typeface="Wingdings" panose="05000000000000000000" pitchFamily="2" charset="2"/>
              <a:buChar char="§"/>
            </a:pPr>
            <a:r>
              <a:rPr lang="en-US" dirty="0">
                <a:solidFill>
                  <a:srgbClr val="002060"/>
                </a:solidFill>
              </a:rPr>
              <a:t>Absence of a party, an advisor, or a witness;</a:t>
            </a:r>
          </a:p>
          <a:p>
            <a:pPr lvl="1">
              <a:buFont typeface="Wingdings" panose="05000000000000000000" pitchFamily="2" charset="2"/>
              <a:buChar char="§"/>
            </a:pPr>
            <a:r>
              <a:rPr lang="en-US" dirty="0">
                <a:solidFill>
                  <a:srgbClr val="002060"/>
                </a:solidFill>
              </a:rPr>
              <a:t>Concurrent law enforcement activity;</a:t>
            </a:r>
          </a:p>
          <a:p>
            <a:pPr lvl="1">
              <a:buFont typeface="Wingdings" panose="05000000000000000000" pitchFamily="2" charset="2"/>
              <a:buChar char="§"/>
            </a:pPr>
            <a:r>
              <a:rPr lang="en-US" dirty="0">
                <a:solidFill>
                  <a:srgbClr val="002060"/>
                </a:solidFill>
              </a:rPr>
              <a:t>The need for language assistance or accommodation of disabilities.</a:t>
            </a:r>
          </a:p>
        </p:txBody>
      </p:sp>
    </p:spTree>
    <p:extLst>
      <p:ext uri="{BB962C8B-B14F-4D97-AF65-F5344CB8AC3E}">
        <p14:creationId xmlns:p14="http://schemas.microsoft.com/office/powerpoint/2010/main" val="19051018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Formal Hearing</a:t>
            </a:r>
          </a:p>
        </p:txBody>
      </p:sp>
      <p:sp>
        <p:nvSpPr>
          <p:cNvPr id="2" name="Content Placeholder 1"/>
          <p:cNvSpPr>
            <a:spLocks noGrp="1"/>
          </p:cNvSpPr>
          <p:nvPr>
            <p:ph idx="1"/>
          </p:nvPr>
        </p:nvSpPr>
        <p:spPr>
          <a:xfrm>
            <a:off x="609600" y="1825625"/>
            <a:ext cx="7886700" cy="4351338"/>
          </a:xfrm>
        </p:spPr>
        <p:txBody>
          <a:bodyPr>
            <a:normAutofit fontScale="85000" lnSpcReduction="10000"/>
          </a:bodyPr>
          <a:lstStyle/>
          <a:p>
            <a:r>
              <a:rPr lang="en-US" b="1" dirty="0">
                <a:solidFill>
                  <a:srgbClr val="009F4D"/>
                </a:solidFill>
              </a:rPr>
              <a:t>If complaint not resolved then:</a:t>
            </a:r>
          </a:p>
          <a:p>
            <a:pPr lvl="1">
              <a:buFont typeface="Wingdings" panose="05000000000000000000" pitchFamily="2" charset="2"/>
              <a:buChar char="§"/>
            </a:pPr>
            <a:r>
              <a:rPr lang="en-US" dirty="0">
                <a:solidFill>
                  <a:srgbClr val="002060"/>
                </a:solidFill>
              </a:rPr>
              <a:t>Prepare investigation report; and </a:t>
            </a:r>
          </a:p>
          <a:p>
            <a:pPr lvl="1">
              <a:buFont typeface="Wingdings" panose="05000000000000000000" pitchFamily="2" charset="2"/>
              <a:buChar char="§"/>
            </a:pPr>
            <a:r>
              <a:rPr lang="en-US" dirty="0">
                <a:solidFill>
                  <a:srgbClr val="002060"/>
                </a:solidFill>
              </a:rPr>
              <a:t>Refer the matter for a formal hearing.</a:t>
            </a:r>
          </a:p>
          <a:p>
            <a:pPr lvl="1">
              <a:buFont typeface="Wingdings" panose="05000000000000000000" pitchFamily="2" charset="2"/>
              <a:buChar char="§"/>
            </a:pPr>
            <a:r>
              <a:rPr lang="en-US" dirty="0">
                <a:solidFill>
                  <a:srgbClr val="002060"/>
                </a:solidFill>
              </a:rPr>
              <a:t>At least ten (10) days prior to formal hearing, parties and advisors, receive the investigation report for their review and response (consult AAG as this should be done through the Ch. 14 process).  </a:t>
            </a:r>
          </a:p>
          <a:p>
            <a:r>
              <a:rPr lang="en-US" b="1" dirty="0">
                <a:solidFill>
                  <a:srgbClr val="009F4D"/>
                </a:solidFill>
              </a:rPr>
              <a:t>Formal Hearings for Title IX sexual harassment complaints conducted by the Office of Administrative Hearings.</a:t>
            </a:r>
          </a:p>
          <a:p>
            <a:pPr lvl="1">
              <a:buFont typeface="Wingdings" panose="05000000000000000000" pitchFamily="2" charset="2"/>
              <a:buChar char="§"/>
            </a:pPr>
            <a:r>
              <a:rPr lang="en-US" dirty="0">
                <a:solidFill>
                  <a:srgbClr val="002060"/>
                </a:solidFill>
              </a:rPr>
              <a:t>Notify assigned Assistant Attorney General or OGC that Ch. 14 required.</a:t>
            </a:r>
          </a:p>
          <a:p>
            <a:pPr lvl="1">
              <a:buFont typeface="Wingdings" panose="05000000000000000000" pitchFamily="2" charset="2"/>
              <a:buChar char="§"/>
            </a:pPr>
            <a:r>
              <a:rPr lang="en-US" dirty="0">
                <a:solidFill>
                  <a:srgbClr val="002060"/>
                </a:solidFill>
              </a:rPr>
              <a:t>Assigned Assistant Attorney General will initiate and arrange for the Ch. 14. </a:t>
            </a:r>
          </a:p>
          <a:p>
            <a:pPr lvl="1">
              <a:buFont typeface="Wingdings" panose="05000000000000000000" pitchFamily="2" charset="2"/>
              <a:buChar char="§"/>
            </a:pPr>
            <a:r>
              <a:rPr lang="en-US" dirty="0">
                <a:solidFill>
                  <a:srgbClr val="002060"/>
                </a:solidFill>
              </a:rPr>
              <a:t>See information sheet on Ch. 14 hearings. </a:t>
            </a:r>
          </a:p>
          <a:p>
            <a:pPr lvl="1">
              <a:buFont typeface="Wingdings" panose="05000000000000000000" pitchFamily="2" charset="2"/>
              <a:buChar char="§"/>
            </a:pPr>
            <a:r>
              <a:rPr lang="en-US" dirty="0">
                <a:solidFill>
                  <a:srgbClr val="002060"/>
                </a:solidFill>
              </a:rPr>
              <a:t>Costs. </a:t>
            </a:r>
          </a:p>
          <a:p>
            <a:pPr marL="1371600" lvl="2"/>
            <a:endParaRPr lang="en-US" dirty="0"/>
          </a:p>
        </p:txBody>
      </p:sp>
    </p:spTree>
    <p:extLst>
      <p:ext uri="{BB962C8B-B14F-4D97-AF65-F5344CB8AC3E}">
        <p14:creationId xmlns:p14="http://schemas.microsoft.com/office/powerpoint/2010/main" val="6361589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Standard of Evidence</a:t>
            </a:r>
          </a:p>
        </p:txBody>
      </p:sp>
      <p:sp>
        <p:nvSpPr>
          <p:cNvPr id="5" name="Content Placeholder 1"/>
          <p:cNvSpPr>
            <a:spLocks noGrp="1"/>
          </p:cNvSpPr>
          <p:nvPr>
            <p:ph idx="1"/>
          </p:nvPr>
        </p:nvSpPr>
        <p:spPr/>
        <p:txBody>
          <a:bodyPr>
            <a:normAutofit/>
          </a:bodyPr>
          <a:lstStyle/>
          <a:p>
            <a:pPr marL="457200" indent="-457200">
              <a:buFont typeface="Arial" panose="020B0604020202020204" pitchFamily="34" charset="0"/>
              <a:buChar char="•"/>
            </a:pPr>
            <a:r>
              <a:rPr lang="en-US" dirty="0">
                <a:solidFill>
                  <a:srgbClr val="002060"/>
                </a:solidFill>
              </a:rPr>
              <a:t>Remains preponderance of the evidence.  </a:t>
            </a:r>
          </a:p>
        </p:txBody>
      </p:sp>
    </p:spTree>
    <p:extLst>
      <p:ext uri="{BB962C8B-B14F-4D97-AF65-F5344CB8AC3E}">
        <p14:creationId xmlns:p14="http://schemas.microsoft.com/office/powerpoint/2010/main" val="2263140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Decision-maker</a:t>
            </a:r>
          </a:p>
        </p:txBody>
      </p:sp>
      <p:sp>
        <p:nvSpPr>
          <p:cNvPr id="2" name="Content Placeholder 1"/>
          <p:cNvSpPr>
            <a:spLocks noGrp="1"/>
          </p:cNvSpPr>
          <p:nvPr>
            <p:ph idx="1"/>
          </p:nvPr>
        </p:nvSpPr>
        <p:spPr/>
        <p:txBody>
          <a:bodyPr>
            <a:normAutofit fontScale="92500" lnSpcReduction="10000"/>
          </a:bodyPr>
          <a:lstStyle/>
          <a:p>
            <a:pPr marL="457200" indent="-457200">
              <a:buFont typeface="Arial" panose="020B0604020202020204" pitchFamily="34" charset="0"/>
              <a:buChar char="•"/>
            </a:pPr>
            <a:r>
              <a:rPr lang="en-US" dirty="0">
                <a:solidFill>
                  <a:srgbClr val="002060"/>
                </a:solidFill>
              </a:rPr>
              <a:t>ALJ prepares report and recommendation</a:t>
            </a:r>
          </a:p>
          <a:p>
            <a:pPr marL="457200" indent="-457200">
              <a:buFont typeface="Arial" panose="020B0604020202020204" pitchFamily="34" charset="0"/>
              <a:buChar char="•"/>
            </a:pPr>
            <a:r>
              <a:rPr lang="en-US" dirty="0">
                <a:solidFill>
                  <a:srgbClr val="002060"/>
                </a:solidFill>
              </a:rPr>
              <a:t>Decision-maker receives report and recommendation and decides:</a:t>
            </a:r>
          </a:p>
          <a:p>
            <a:pPr lvl="1">
              <a:buFont typeface="Wingdings" panose="05000000000000000000" pitchFamily="2" charset="2"/>
              <a:buChar char="§"/>
            </a:pPr>
            <a:r>
              <a:rPr lang="en-US" dirty="0">
                <a:solidFill>
                  <a:srgbClr val="002060"/>
                </a:solidFill>
              </a:rPr>
              <a:t>Whether the policy has been violated; and</a:t>
            </a:r>
          </a:p>
          <a:p>
            <a:pPr lvl="1">
              <a:buFont typeface="Wingdings" panose="05000000000000000000" pitchFamily="2" charset="2"/>
              <a:buChar char="§"/>
            </a:pPr>
            <a:r>
              <a:rPr lang="en-US" dirty="0">
                <a:solidFill>
                  <a:srgbClr val="002060"/>
                </a:solidFill>
              </a:rPr>
              <a:t>On appropriate sanctions if the policy has been violated.</a:t>
            </a:r>
          </a:p>
          <a:p>
            <a:pPr lvl="1">
              <a:buFont typeface="Wingdings" panose="05000000000000000000" pitchFamily="2" charset="2"/>
              <a:buChar char="§"/>
            </a:pPr>
            <a:r>
              <a:rPr lang="en-US" dirty="0">
                <a:solidFill>
                  <a:srgbClr val="002060"/>
                </a:solidFill>
              </a:rPr>
              <a:t>Issues a written determination that includes:</a:t>
            </a:r>
          </a:p>
          <a:p>
            <a:pPr lvl="2"/>
            <a:r>
              <a:rPr lang="en-US" dirty="0">
                <a:solidFill>
                  <a:srgbClr val="002060"/>
                </a:solidFill>
              </a:rPr>
              <a:t>Identification of allegations;</a:t>
            </a:r>
          </a:p>
          <a:p>
            <a:pPr lvl="2"/>
            <a:r>
              <a:rPr lang="en-US" dirty="0">
                <a:solidFill>
                  <a:srgbClr val="002060"/>
                </a:solidFill>
              </a:rPr>
              <a:t>Description of procedural steps;</a:t>
            </a:r>
          </a:p>
          <a:p>
            <a:pPr lvl="2"/>
            <a:r>
              <a:rPr lang="en-US" dirty="0">
                <a:solidFill>
                  <a:srgbClr val="002060"/>
                </a:solidFill>
              </a:rPr>
              <a:t>Findings of fact supporting the determination;</a:t>
            </a:r>
          </a:p>
          <a:p>
            <a:pPr lvl="2"/>
            <a:r>
              <a:rPr lang="en-US" dirty="0">
                <a:solidFill>
                  <a:srgbClr val="002060"/>
                </a:solidFill>
              </a:rPr>
              <a:t>Conclusions as to responsibility and any sanctions;</a:t>
            </a:r>
          </a:p>
          <a:p>
            <a:pPr lvl="2"/>
            <a:r>
              <a:rPr lang="en-US" dirty="0">
                <a:solidFill>
                  <a:srgbClr val="002060"/>
                </a:solidFill>
              </a:rPr>
              <a:t>Procedures for appeal.</a:t>
            </a:r>
          </a:p>
          <a:p>
            <a:pPr lvl="1">
              <a:buFont typeface="Wingdings" panose="05000000000000000000" pitchFamily="2" charset="2"/>
              <a:buChar char="§"/>
            </a:pPr>
            <a:r>
              <a:rPr lang="en-US" dirty="0">
                <a:solidFill>
                  <a:srgbClr val="002060"/>
                </a:solidFill>
              </a:rPr>
              <a:t>The required elements may be satisfied by adopting all or portions of the report and recommendation.  </a:t>
            </a:r>
          </a:p>
          <a:p>
            <a:pPr marL="1371600" lvl="2"/>
            <a:endParaRPr lang="en-US" dirty="0"/>
          </a:p>
        </p:txBody>
      </p:sp>
    </p:spTree>
    <p:extLst>
      <p:ext uri="{BB962C8B-B14F-4D97-AF65-F5344CB8AC3E}">
        <p14:creationId xmlns:p14="http://schemas.microsoft.com/office/powerpoint/2010/main" val="148801584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Appeals</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Within ten (10) calendar days</a:t>
            </a:r>
          </a:p>
          <a:p>
            <a:pPr marL="457200" indent="-457200">
              <a:buFont typeface="Arial" panose="020B0604020202020204" pitchFamily="34" charset="0"/>
              <a:buChar char="•"/>
            </a:pPr>
            <a:r>
              <a:rPr lang="en-US" dirty="0">
                <a:solidFill>
                  <a:srgbClr val="002060"/>
                </a:solidFill>
              </a:rPr>
              <a:t>Both parties may appeal final decision and an appeal of a dismissal of a formal complaint</a:t>
            </a:r>
          </a:p>
          <a:p>
            <a:pPr marL="457200" indent="-457200">
              <a:buFont typeface="Arial" panose="020B0604020202020204" pitchFamily="34" charset="0"/>
              <a:buChar char="•"/>
            </a:pPr>
            <a:r>
              <a:rPr lang="en-US" dirty="0">
                <a:solidFill>
                  <a:srgbClr val="002060"/>
                </a:solidFill>
              </a:rPr>
              <a:t>Grounds for appeal</a:t>
            </a:r>
          </a:p>
          <a:p>
            <a:pPr lvl="1">
              <a:buFont typeface="Wingdings" panose="05000000000000000000" pitchFamily="2" charset="2"/>
              <a:buChar char="§"/>
            </a:pPr>
            <a:r>
              <a:rPr lang="en-US" dirty="0">
                <a:solidFill>
                  <a:srgbClr val="002060"/>
                </a:solidFill>
              </a:rPr>
              <a:t>Procedural irregularity;</a:t>
            </a:r>
          </a:p>
          <a:p>
            <a:pPr lvl="1">
              <a:buFont typeface="Wingdings" panose="05000000000000000000" pitchFamily="2" charset="2"/>
              <a:buChar char="§"/>
            </a:pPr>
            <a:r>
              <a:rPr lang="en-US" dirty="0">
                <a:solidFill>
                  <a:srgbClr val="002060"/>
                </a:solidFill>
              </a:rPr>
              <a:t>New evidence;</a:t>
            </a:r>
          </a:p>
          <a:p>
            <a:pPr lvl="1">
              <a:buFont typeface="Wingdings" panose="05000000000000000000" pitchFamily="2" charset="2"/>
              <a:buChar char="§"/>
            </a:pPr>
            <a:r>
              <a:rPr lang="en-US" dirty="0">
                <a:solidFill>
                  <a:srgbClr val="002060"/>
                </a:solidFill>
              </a:rPr>
              <a:t>Conflict of interest. </a:t>
            </a:r>
          </a:p>
          <a:p>
            <a:pPr marL="1371600" lvl="2"/>
            <a:endParaRPr lang="en-US" dirty="0"/>
          </a:p>
        </p:txBody>
      </p:sp>
    </p:spTree>
    <p:extLst>
      <p:ext uri="{BB962C8B-B14F-4D97-AF65-F5344CB8AC3E}">
        <p14:creationId xmlns:p14="http://schemas.microsoft.com/office/powerpoint/2010/main" val="36086191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When Student Discipline Final</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Either</a:t>
            </a:r>
          </a:p>
          <a:p>
            <a:pPr lvl="1">
              <a:buFont typeface="Wingdings" panose="05000000000000000000" pitchFamily="2" charset="2"/>
              <a:buChar char="§"/>
            </a:pPr>
            <a:r>
              <a:rPr lang="en-US" dirty="0">
                <a:solidFill>
                  <a:srgbClr val="002060"/>
                </a:solidFill>
              </a:rPr>
              <a:t>Date of written determination on appeal; or</a:t>
            </a:r>
          </a:p>
          <a:p>
            <a:pPr lvl="1">
              <a:buFont typeface="Wingdings" panose="05000000000000000000" pitchFamily="2" charset="2"/>
              <a:buChar char="§"/>
            </a:pPr>
            <a:r>
              <a:rPr lang="en-US" dirty="0">
                <a:solidFill>
                  <a:srgbClr val="002060"/>
                </a:solidFill>
              </a:rPr>
              <a:t>If no appeal, the date on which the appeal would no longer be timely.</a:t>
            </a:r>
          </a:p>
          <a:p>
            <a:pPr marL="1371600" lvl="2"/>
            <a:endParaRPr lang="en-US" dirty="0"/>
          </a:p>
        </p:txBody>
      </p:sp>
    </p:spTree>
    <p:extLst>
      <p:ext uri="{BB962C8B-B14F-4D97-AF65-F5344CB8AC3E}">
        <p14:creationId xmlns:p14="http://schemas.microsoft.com/office/powerpoint/2010/main" val="5869260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Advisors</a:t>
            </a:r>
          </a:p>
        </p:txBody>
      </p:sp>
      <p:sp>
        <p:nvSpPr>
          <p:cNvPr id="2" name="Content Placeholder 1"/>
          <p:cNvSpPr>
            <a:spLocks noGrp="1"/>
          </p:cNvSpPr>
          <p:nvPr>
            <p:ph idx="1"/>
          </p:nvPr>
        </p:nvSpPr>
        <p:spPr>
          <a:xfrm>
            <a:off x="628650" y="1524000"/>
            <a:ext cx="7886700" cy="4652963"/>
          </a:xfrm>
        </p:spPr>
        <p:txBody>
          <a:bodyPr>
            <a:normAutofit lnSpcReduction="10000"/>
          </a:bodyPr>
          <a:lstStyle/>
          <a:p>
            <a:pPr marL="457200" indent="-457200">
              <a:buFont typeface="Arial" panose="020B0604020202020204" pitchFamily="34" charset="0"/>
              <a:buChar char="•"/>
            </a:pPr>
            <a:r>
              <a:rPr lang="en-US" dirty="0">
                <a:solidFill>
                  <a:srgbClr val="002060"/>
                </a:solidFill>
              </a:rPr>
              <a:t>Process Advisors</a:t>
            </a:r>
          </a:p>
          <a:p>
            <a:pPr lvl="1">
              <a:buFont typeface="Wingdings" panose="05000000000000000000" pitchFamily="2" charset="2"/>
              <a:buChar char="§"/>
            </a:pPr>
            <a:r>
              <a:rPr lang="en-US" dirty="0">
                <a:solidFill>
                  <a:srgbClr val="002060"/>
                </a:solidFill>
              </a:rPr>
              <a:t>Available to provide guidance on hearing process</a:t>
            </a:r>
          </a:p>
          <a:p>
            <a:pPr lvl="1">
              <a:buFont typeface="Wingdings" panose="05000000000000000000" pitchFamily="2" charset="2"/>
              <a:buChar char="§"/>
            </a:pPr>
            <a:r>
              <a:rPr lang="en-US" dirty="0">
                <a:solidFill>
                  <a:srgbClr val="002060"/>
                </a:solidFill>
              </a:rPr>
              <a:t>Both complainant and respondent may have an advisor of their choice;</a:t>
            </a:r>
          </a:p>
          <a:p>
            <a:pPr lvl="1">
              <a:buFont typeface="Wingdings" panose="05000000000000000000" pitchFamily="2" charset="2"/>
              <a:buChar char="§"/>
            </a:pPr>
            <a:r>
              <a:rPr lang="en-US" dirty="0">
                <a:solidFill>
                  <a:srgbClr val="002060"/>
                </a:solidFill>
              </a:rPr>
              <a:t>Campus will provide if either party does not have their own.</a:t>
            </a:r>
          </a:p>
          <a:p>
            <a:pPr lvl="1">
              <a:buFont typeface="Wingdings" panose="05000000000000000000" pitchFamily="2" charset="2"/>
              <a:buChar char="§"/>
            </a:pPr>
            <a:r>
              <a:rPr lang="en-US" dirty="0">
                <a:solidFill>
                  <a:srgbClr val="002060"/>
                </a:solidFill>
              </a:rPr>
              <a:t>Can be but not required to be an attorney </a:t>
            </a:r>
          </a:p>
          <a:p>
            <a:pPr marL="457200" indent="-457200">
              <a:buFont typeface="Arial" panose="020B0604020202020204" pitchFamily="34" charset="0"/>
              <a:buChar char="•"/>
            </a:pPr>
            <a:r>
              <a:rPr lang="en-US" dirty="0">
                <a:solidFill>
                  <a:srgbClr val="002060"/>
                </a:solidFill>
              </a:rPr>
              <a:t>Advisors at the Ch. 14 Hearing. </a:t>
            </a:r>
          </a:p>
          <a:p>
            <a:pPr lvl="1">
              <a:buFont typeface="Wingdings" panose="05000000000000000000" pitchFamily="2" charset="2"/>
              <a:buChar char="§"/>
            </a:pPr>
            <a:r>
              <a:rPr lang="en-US" dirty="0">
                <a:solidFill>
                  <a:srgbClr val="002060"/>
                </a:solidFill>
              </a:rPr>
              <a:t>May also be the process advisor?</a:t>
            </a:r>
          </a:p>
          <a:p>
            <a:pPr lvl="1">
              <a:buFont typeface="Wingdings" panose="05000000000000000000" pitchFamily="2" charset="2"/>
              <a:buChar char="§"/>
            </a:pPr>
            <a:r>
              <a:rPr lang="en-US" dirty="0">
                <a:solidFill>
                  <a:srgbClr val="002060"/>
                </a:solidFill>
              </a:rPr>
              <a:t>Both complainant and respondent may have an advisor of their choice. </a:t>
            </a:r>
          </a:p>
          <a:p>
            <a:pPr lvl="1">
              <a:buFont typeface="Wingdings" panose="05000000000000000000" pitchFamily="2" charset="2"/>
              <a:buChar char="§"/>
            </a:pPr>
            <a:r>
              <a:rPr lang="en-US" dirty="0">
                <a:solidFill>
                  <a:srgbClr val="002060"/>
                </a:solidFill>
              </a:rPr>
              <a:t>Campus will provide if either party does not have their own. </a:t>
            </a:r>
          </a:p>
        </p:txBody>
      </p:sp>
    </p:spTree>
    <p:extLst>
      <p:ext uri="{BB962C8B-B14F-4D97-AF65-F5344CB8AC3E}">
        <p14:creationId xmlns:p14="http://schemas.microsoft.com/office/powerpoint/2010/main" val="1985891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2060"/>
                </a:solidFill>
              </a:rPr>
              <a:t>What Is Title IX?</a:t>
            </a:r>
          </a:p>
        </p:txBody>
      </p:sp>
      <p:sp>
        <p:nvSpPr>
          <p:cNvPr id="3" name="Content Placeholder 2"/>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Title IX is a federal civil rights law enacted to eradicate sex discrimination, in general, in all facets of the educational setting</a:t>
            </a:r>
          </a:p>
          <a:p>
            <a:pPr marL="457200" indent="-457200">
              <a:buFont typeface="Arial" panose="020B0604020202020204" pitchFamily="34" charset="0"/>
              <a:buChar char="•"/>
            </a:pPr>
            <a:r>
              <a:rPr lang="en-US" dirty="0">
                <a:solidFill>
                  <a:srgbClr val="002060"/>
                </a:solidFill>
              </a:rPr>
              <a:t>By accepting federal funds, institutions agree not to discriminate on the basis of sex or allow the separation of the sexes in curriculum and extracurricular activities, unless permitted by the statute</a:t>
            </a:r>
          </a:p>
          <a:p>
            <a:pPr marL="457200" indent="-457200">
              <a:buFont typeface="Arial" panose="020B0604020202020204" pitchFamily="34" charset="0"/>
              <a:buChar char="•"/>
            </a:pPr>
            <a:r>
              <a:rPr lang="en-US" dirty="0">
                <a:solidFill>
                  <a:srgbClr val="002060"/>
                </a:solidFill>
              </a:rPr>
              <a:t>Failure to comply may result in liability on the part of the institution</a:t>
            </a:r>
          </a:p>
        </p:txBody>
      </p:sp>
    </p:spTree>
    <p:extLst>
      <p:ext uri="{BB962C8B-B14F-4D97-AF65-F5344CB8AC3E}">
        <p14:creationId xmlns:p14="http://schemas.microsoft.com/office/powerpoint/2010/main" val="36411280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Education and Training</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Any materials used to train Title IX Coordinators, investigators, decision-makers, and any person who facilitates an informal resolution process, must be made publically available on the college or university’s website.  </a:t>
            </a:r>
          </a:p>
          <a:p>
            <a:pPr marL="1371600" lvl="2"/>
            <a:endParaRPr lang="en-US" dirty="0"/>
          </a:p>
        </p:txBody>
      </p:sp>
    </p:spTree>
    <p:extLst>
      <p:ext uri="{BB962C8B-B14F-4D97-AF65-F5344CB8AC3E}">
        <p14:creationId xmlns:p14="http://schemas.microsoft.com/office/powerpoint/2010/main" val="14500838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solidFill>
                  <a:srgbClr val="002060"/>
                </a:solidFill>
              </a:rPr>
              <a:t>Questions &amp; Answers</a:t>
            </a:r>
          </a:p>
        </p:txBody>
      </p:sp>
      <p:sp>
        <p:nvSpPr>
          <p:cNvPr id="3" name="Content Placeholder 2"/>
          <p:cNvSpPr>
            <a:spLocks noGrp="1"/>
          </p:cNvSpPr>
          <p:nvPr>
            <p:ph idx="1"/>
          </p:nvPr>
        </p:nvSpPr>
        <p:spPr/>
        <p:txBody>
          <a:bodyPr/>
          <a:lstStyle/>
          <a:p>
            <a:r>
              <a:rPr lang="en-US" dirty="0">
                <a:solidFill>
                  <a:srgbClr val="002060"/>
                </a:solidFill>
                <a:cs typeface="Arial" pitchFamily="34" charset="0"/>
              </a:rPr>
              <a:t>Please Chat in your questions to the host or the panelists.  </a:t>
            </a:r>
            <a:endParaRPr lang="en-US" dirty="0">
              <a:solidFill>
                <a:srgbClr val="002060"/>
              </a:solidFill>
            </a:endParaRPr>
          </a:p>
          <a:p>
            <a:endParaRPr lang="en-US" dirty="0"/>
          </a:p>
        </p:txBody>
      </p:sp>
    </p:spTree>
    <p:extLst>
      <p:ext uri="{BB962C8B-B14F-4D97-AF65-F5344CB8AC3E}">
        <p14:creationId xmlns:p14="http://schemas.microsoft.com/office/powerpoint/2010/main" val="14219345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381000"/>
            <a:ext cx="7831138" cy="1219201"/>
          </a:xfrm>
        </p:spPr>
        <p:txBody>
          <a:bodyPr anchor="t">
            <a:normAutofit fontScale="90000"/>
          </a:bodyPr>
          <a:lstStyle/>
          <a:p>
            <a:r>
              <a:rPr lang="en-US" dirty="0">
                <a:solidFill>
                  <a:srgbClr val="002060"/>
                </a:solidFill>
              </a:rPr>
              <a:t>Minnesota State</a:t>
            </a:r>
            <a:br>
              <a:rPr lang="en-US" dirty="0">
                <a:solidFill>
                  <a:srgbClr val="002060"/>
                </a:solidFill>
              </a:rPr>
            </a:br>
            <a:r>
              <a:rPr lang="en-US" dirty="0">
                <a:solidFill>
                  <a:srgbClr val="002060"/>
                </a:solidFill>
              </a:rPr>
              <a:t>Contact Information</a:t>
            </a:r>
            <a:br>
              <a:rPr lang="en-US" dirty="0"/>
            </a:br>
            <a:endParaRPr lang="en-US" dirty="0"/>
          </a:p>
        </p:txBody>
      </p:sp>
      <p:sp>
        <p:nvSpPr>
          <p:cNvPr id="6" name="Content Placeholder 5"/>
          <p:cNvSpPr>
            <a:spLocks noGrp="1"/>
          </p:cNvSpPr>
          <p:nvPr>
            <p:ph sz="half" idx="2"/>
          </p:nvPr>
        </p:nvSpPr>
        <p:spPr>
          <a:xfrm>
            <a:off x="630238" y="1752600"/>
            <a:ext cx="7886700" cy="4132263"/>
          </a:xfrm>
        </p:spPr>
        <p:txBody>
          <a:bodyPr>
            <a:normAutofit/>
          </a:bodyPr>
          <a:lstStyle/>
          <a:p>
            <a:pPr marL="0" indent="0" algn="ctr">
              <a:spcBef>
                <a:spcPts val="0"/>
              </a:spcBef>
              <a:buNone/>
            </a:pPr>
            <a:r>
              <a:rPr lang="en-US" dirty="0"/>
              <a:t>Office of Equity and Inclusion (OEI)</a:t>
            </a:r>
          </a:p>
          <a:p>
            <a:pPr marL="0" indent="0" algn="ctr">
              <a:spcBef>
                <a:spcPts val="0"/>
              </a:spcBef>
              <a:buNone/>
            </a:pPr>
            <a:r>
              <a:rPr lang="en-US" i="1" spc="100" dirty="0">
                <a:cs typeface="Arial" pitchFamily="34" charset="0"/>
                <a:hlinkClick r:id="rId2"/>
              </a:rPr>
              <a:t>http://www.minnstate.edu/system/equity/</a:t>
            </a:r>
            <a:r>
              <a:rPr lang="en-US" i="1" spc="100" dirty="0">
                <a:cs typeface="Arial" pitchFamily="34" charset="0"/>
              </a:rPr>
              <a:t> </a:t>
            </a:r>
            <a:br>
              <a:rPr lang="en-US" i="1" spc="100" dirty="0">
                <a:cs typeface="Arial" pitchFamily="34" charset="0"/>
              </a:rPr>
            </a:br>
            <a:br>
              <a:rPr lang="en-US" i="1" spc="100" dirty="0">
                <a:cs typeface="Arial" pitchFamily="34" charset="0"/>
              </a:rPr>
            </a:br>
            <a:r>
              <a:rPr lang="en-US" dirty="0"/>
              <a:t>Office of General Counsel (OGC)</a:t>
            </a:r>
          </a:p>
          <a:p>
            <a:pPr marL="0" indent="0" algn="ctr">
              <a:spcBef>
                <a:spcPts val="0"/>
              </a:spcBef>
              <a:buNone/>
            </a:pPr>
            <a:r>
              <a:rPr lang="en-US" i="1" spc="100" dirty="0">
                <a:cs typeface="Arial" pitchFamily="34" charset="0"/>
                <a:hlinkClick r:id="rId2"/>
              </a:rPr>
              <a:t>http://www.minnstate.edu/system/ogc/</a:t>
            </a:r>
            <a:endParaRPr lang="en-US" dirty="0">
              <a:solidFill>
                <a:srgbClr val="002060"/>
              </a:solidFill>
            </a:endParaRPr>
          </a:p>
          <a:p>
            <a:pPr marL="0" indent="0">
              <a:buNone/>
            </a:pPr>
            <a:endParaRPr lang="en-US" dirty="0"/>
          </a:p>
        </p:txBody>
      </p:sp>
    </p:spTree>
    <p:extLst>
      <p:ext uri="{BB962C8B-B14F-4D97-AF65-F5344CB8AC3E}">
        <p14:creationId xmlns:p14="http://schemas.microsoft.com/office/powerpoint/2010/main" val="3060026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Title IX</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No person in the United States shall, on the basis of sex, be excluded from participation in, be denied the benefits of, or be subjected to discrimination under any education program or activity receiving federal financial assistance.</a:t>
            </a:r>
          </a:p>
          <a:p>
            <a:pPr lvl="4">
              <a:buFont typeface="Wingdings" panose="05000000000000000000" pitchFamily="2" charset="2"/>
              <a:buChar char="§"/>
            </a:pPr>
            <a:r>
              <a:rPr lang="en-US" sz="2400" i="1" dirty="0">
                <a:solidFill>
                  <a:srgbClr val="002060"/>
                </a:solidFill>
              </a:rPr>
              <a:t>20 U.S.C. §1681 (1972)</a:t>
            </a:r>
            <a:endParaRPr lang="en-US" sz="2400" dirty="0">
              <a:solidFill>
                <a:srgbClr val="002060"/>
              </a:solidFill>
            </a:endParaRPr>
          </a:p>
        </p:txBody>
      </p:sp>
    </p:spTree>
    <p:extLst>
      <p:ext uri="{BB962C8B-B14F-4D97-AF65-F5344CB8AC3E}">
        <p14:creationId xmlns:p14="http://schemas.microsoft.com/office/powerpoint/2010/main" val="338217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Timeline</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November 16, 2018 US Department of Education (DOE) Notice of Proposed Rule-making</a:t>
            </a:r>
          </a:p>
          <a:p>
            <a:pPr marL="457200" indent="-457200">
              <a:buFont typeface="Arial" panose="020B0604020202020204" pitchFamily="34" charset="0"/>
              <a:buChar char="•"/>
            </a:pPr>
            <a:r>
              <a:rPr lang="en-US" dirty="0">
                <a:solidFill>
                  <a:srgbClr val="002060"/>
                </a:solidFill>
              </a:rPr>
              <a:t>Proposed rule officially published in the federal register on November 29, 2018  </a:t>
            </a:r>
          </a:p>
          <a:p>
            <a:pPr marL="457200" indent="-457200">
              <a:buFont typeface="Arial" panose="020B0604020202020204" pitchFamily="34" charset="0"/>
              <a:buChar char="•"/>
            </a:pPr>
            <a:r>
              <a:rPr lang="en-US" dirty="0">
                <a:solidFill>
                  <a:srgbClr val="002060"/>
                </a:solidFill>
              </a:rPr>
              <a:t>60 Day Comment Period = January 28, 2019 </a:t>
            </a:r>
          </a:p>
          <a:p>
            <a:pPr marL="457200" indent="-457200">
              <a:buFont typeface="Arial" panose="020B0604020202020204" pitchFamily="34" charset="0"/>
              <a:buChar char="•"/>
            </a:pPr>
            <a:r>
              <a:rPr lang="en-US" dirty="0">
                <a:solidFill>
                  <a:srgbClr val="002060"/>
                </a:solidFill>
              </a:rPr>
              <a:t>Final Rule = May 6, 2020</a:t>
            </a:r>
          </a:p>
          <a:p>
            <a:pPr marL="457200" indent="-457200">
              <a:buFont typeface="Arial" panose="020B0604020202020204" pitchFamily="34" charset="0"/>
              <a:buChar char="•"/>
            </a:pPr>
            <a:r>
              <a:rPr lang="en-US" dirty="0">
                <a:solidFill>
                  <a:srgbClr val="002060"/>
                </a:solidFill>
              </a:rPr>
              <a:t>Effective Date = August 14, 2020 (to incidents occurring on or after that date)</a:t>
            </a:r>
          </a:p>
          <a:p>
            <a:pPr marL="457200" indent="-457200">
              <a:buFont typeface="Arial" panose="020B0604020202020204" pitchFamily="34" charset="0"/>
              <a:buChar char="•"/>
            </a:pPr>
            <a:r>
              <a:rPr lang="en-US" dirty="0">
                <a:solidFill>
                  <a:srgbClr val="002060"/>
                </a:solidFill>
              </a:rPr>
              <a:t>Response = revised System Procedure 1B.3.1</a:t>
            </a:r>
            <a:endParaRPr lang="en-US" dirty="0"/>
          </a:p>
        </p:txBody>
      </p:sp>
    </p:spTree>
    <p:extLst>
      <p:ext uri="{BB962C8B-B14F-4D97-AF65-F5344CB8AC3E}">
        <p14:creationId xmlns:p14="http://schemas.microsoft.com/office/powerpoint/2010/main" val="17351313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Overall Process Map</a:t>
            </a:r>
          </a:p>
        </p:txBody>
      </p:sp>
      <p:sp>
        <p:nvSpPr>
          <p:cNvPr id="2" name="Content Placeholder 1"/>
          <p:cNvSpPr>
            <a:spLocks noGrp="1"/>
          </p:cNvSpPr>
          <p:nvPr>
            <p:ph idx="1"/>
          </p:nvPr>
        </p:nvSpPr>
        <p:spPr>
          <a:xfrm>
            <a:off x="762000" y="1690690"/>
            <a:ext cx="7886700" cy="4641848"/>
          </a:xfrm>
        </p:spPr>
        <p:txBody>
          <a:bodyPr>
            <a:normAutofit/>
          </a:bodyPr>
          <a:lstStyle/>
          <a:p>
            <a:pPr marL="457200" indent="-457200">
              <a:buFont typeface="Arial" panose="020B0604020202020204" pitchFamily="34" charset="0"/>
              <a:buChar char="•"/>
            </a:pPr>
            <a:r>
              <a:rPr lang="en-US" dirty="0">
                <a:solidFill>
                  <a:srgbClr val="002060"/>
                </a:solidFill>
              </a:rPr>
              <a:t>Old 1B.3.1 Procedure </a:t>
            </a:r>
          </a:p>
          <a:p>
            <a:pPr lvl="1">
              <a:buFont typeface="Wingdings" panose="05000000000000000000" pitchFamily="2" charset="2"/>
              <a:buChar char="§"/>
            </a:pPr>
            <a:r>
              <a:rPr lang="en-US" dirty="0">
                <a:solidFill>
                  <a:srgbClr val="002060"/>
                </a:solidFill>
              </a:rPr>
              <a:t>Complaint, Investigation, Decision-maker, internal appeal, Ch. 14 if serious student sanction.</a:t>
            </a:r>
          </a:p>
          <a:p>
            <a:pPr marL="457200" indent="-457200">
              <a:buFont typeface="Arial" panose="020B0604020202020204" pitchFamily="34" charset="0"/>
              <a:buChar char="•"/>
            </a:pPr>
            <a:r>
              <a:rPr lang="en-US" dirty="0">
                <a:solidFill>
                  <a:srgbClr val="002060"/>
                </a:solidFill>
              </a:rPr>
              <a:t>New 1B.3.1 Procedure</a:t>
            </a:r>
          </a:p>
          <a:p>
            <a:pPr lvl="1">
              <a:buFont typeface="Wingdings" panose="05000000000000000000" pitchFamily="2" charset="2"/>
              <a:buChar char="§"/>
            </a:pPr>
            <a:r>
              <a:rPr lang="en-US" dirty="0">
                <a:solidFill>
                  <a:srgbClr val="002060"/>
                </a:solidFill>
              </a:rPr>
              <a:t>Formal Complaint, Investigation (with enhanced requirements), Ch. 14, Decision-maker, internal appeal. </a:t>
            </a:r>
          </a:p>
          <a:p>
            <a:pPr marL="457200" indent="-457200">
              <a:buFont typeface="Arial" panose="020B0604020202020204" pitchFamily="34" charset="0"/>
              <a:buChar char="•"/>
            </a:pPr>
            <a:r>
              <a:rPr lang="en-US" dirty="0">
                <a:solidFill>
                  <a:srgbClr val="002060"/>
                </a:solidFill>
              </a:rPr>
              <a:t>Also consider Policy 1B.1 and student conduct processes for non-Title IX sexual harassment and jurisdiction </a:t>
            </a:r>
          </a:p>
          <a:p>
            <a:pPr marL="457200" indent="-457200">
              <a:buFont typeface="Arial" panose="020B0604020202020204" pitchFamily="34" charset="0"/>
              <a:buChar char="•"/>
            </a:pPr>
            <a:r>
              <a:rPr lang="en-US" dirty="0">
                <a:solidFill>
                  <a:srgbClr val="002060"/>
                </a:solidFill>
              </a:rPr>
              <a:t>Basic legal responsibility = deliberate indifference standard </a:t>
            </a:r>
          </a:p>
        </p:txBody>
      </p:sp>
    </p:spTree>
    <p:extLst>
      <p:ext uri="{BB962C8B-B14F-4D97-AF65-F5344CB8AC3E}">
        <p14:creationId xmlns:p14="http://schemas.microsoft.com/office/powerpoint/2010/main" val="1759753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Three Quick Deliverables </a:t>
            </a:r>
            <a:br>
              <a:rPr lang="en-US" dirty="0">
                <a:solidFill>
                  <a:srgbClr val="002060"/>
                </a:solidFill>
              </a:rPr>
            </a:br>
            <a:r>
              <a:rPr lang="en-US" dirty="0">
                <a:solidFill>
                  <a:srgbClr val="002060"/>
                </a:solidFill>
              </a:rPr>
              <a:t>(or To Do’s)</a:t>
            </a:r>
            <a:endParaRPr lang="en-US" dirty="0"/>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Update your web-sites and information to the new System Procedure 1B.3.1</a:t>
            </a:r>
          </a:p>
          <a:p>
            <a:pPr marL="457200" indent="-457200">
              <a:buFont typeface="Arial" panose="020B0604020202020204" pitchFamily="34" charset="0"/>
              <a:buChar char="•"/>
            </a:pPr>
            <a:r>
              <a:rPr lang="en-US" dirty="0">
                <a:solidFill>
                  <a:srgbClr val="002060"/>
                </a:solidFill>
              </a:rPr>
              <a:t>Notice of Title IX Coordinator</a:t>
            </a:r>
          </a:p>
          <a:p>
            <a:pPr marL="457200" indent="-457200">
              <a:buFont typeface="Arial" panose="020B0604020202020204" pitchFamily="34" charset="0"/>
              <a:buChar char="•"/>
            </a:pPr>
            <a:r>
              <a:rPr lang="en-US" dirty="0">
                <a:solidFill>
                  <a:srgbClr val="002060"/>
                </a:solidFill>
              </a:rPr>
              <a:t>Notice of Non-Discrimination</a:t>
            </a:r>
            <a:r>
              <a:rPr lang="en-US" dirty="0"/>
              <a:t>  </a:t>
            </a:r>
          </a:p>
          <a:p>
            <a:endParaRPr lang="en-US" dirty="0"/>
          </a:p>
        </p:txBody>
      </p:sp>
    </p:spTree>
    <p:extLst>
      <p:ext uri="{BB962C8B-B14F-4D97-AF65-F5344CB8AC3E}">
        <p14:creationId xmlns:p14="http://schemas.microsoft.com/office/powerpoint/2010/main" val="4045137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Notice of Non-Discrimination</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Each college and university must notify applicants for admission and employment, students, employees and all unions holding collective bargaining agreements with the college and university that the college or university does not discriminate on the basis of sex in the education program or activity that it operates, and that it is required by Title IX not to discriminate in such a manner.  Inquiries about the application of Title IX may be referred to the Title IX Coordinator and/or the United States Department of Education.  </a:t>
            </a:r>
          </a:p>
        </p:txBody>
      </p:sp>
    </p:spTree>
    <p:extLst>
      <p:ext uri="{BB962C8B-B14F-4D97-AF65-F5344CB8AC3E}">
        <p14:creationId xmlns:p14="http://schemas.microsoft.com/office/powerpoint/2010/main" val="41498437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solidFill>
                  <a:srgbClr val="002060"/>
                </a:solidFill>
              </a:rPr>
              <a:t>Notice of Title IX Coordinator</a:t>
            </a:r>
          </a:p>
        </p:txBody>
      </p:sp>
      <p:sp>
        <p:nvSpPr>
          <p:cNvPr id="2" name="Content Placeholder 1"/>
          <p:cNvSpPr>
            <a:spLocks noGrp="1"/>
          </p:cNvSpPr>
          <p:nvPr>
            <p:ph idx="1"/>
          </p:nvPr>
        </p:nvSpPr>
        <p:spPr/>
        <p:txBody>
          <a:bodyPr/>
          <a:lstStyle/>
          <a:p>
            <a:pPr marL="457200" indent="-457200">
              <a:buFont typeface="Arial" panose="020B0604020202020204" pitchFamily="34" charset="0"/>
              <a:buChar char="•"/>
            </a:pPr>
            <a:r>
              <a:rPr lang="en-US" dirty="0">
                <a:solidFill>
                  <a:srgbClr val="002060"/>
                </a:solidFill>
              </a:rPr>
              <a:t>Each college and university must notify applicants for admission and employment, students, employees, and all unions holding collective bargaining agreements with the college or university of the name or title, office address, electronic mail address and telephone number of the employee or employees designated at the Title IX Coordinator</a:t>
            </a:r>
            <a:endParaRPr lang="en-US" dirty="0"/>
          </a:p>
        </p:txBody>
      </p:sp>
    </p:spTree>
    <p:extLst>
      <p:ext uri="{BB962C8B-B14F-4D97-AF65-F5344CB8AC3E}">
        <p14:creationId xmlns:p14="http://schemas.microsoft.com/office/powerpoint/2010/main" val="714674012"/>
      </p:ext>
    </p:extLst>
  </p:cSld>
  <p:clrMapOvr>
    <a:masterClrMapping/>
  </p:clrMapOvr>
</p:sld>
</file>

<file path=ppt/theme/theme1.xml><?xml version="1.0" encoding="utf-8"?>
<a:theme xmlns:a="http://schemas.openxmlformats.org/drawingml/2006/main" name="1_Custom Design">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1F3864"/>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Gloss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late_powerpoint_standard" id="{7A7041E5-2767-4C0C-9AC2-DC7AAF0432C1}" vid="{43853E72-77B5-4FDC-A143-D13F6EF3FC9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6A197A02-BDD8-4184-B064-B6C1FAB54640}"/>
</file>

<file path=customXml/itemProps2.xml><?xml version="1.0" encoding="utf-8"?>
<ds:datastoreItem xmlns:ds="http://schemas.openxmlformats.org/officeDocument/2006/customXml" ds:itemID="{3ED6640A-CAE8-4A97-AC29-75EC6BF4C2C6}"/>
</file>

<file path=customXml/itemProps3.xml><?xml version="1.0" encoding="utf-8"?>
<ds:datastoreItem xmlns:ds="http://schemas.openxmlformats.org/officeDocument/2006/customXml" ds:itemID="{8CE7D23A-45E9-40B8-8B08-633A039AACCC}"/>
</file>

<file path=docProps/app.xml><?xml version="1.0" encoding="utf-8"?>
<Properties xmlns="http://schemas.openxmlformats.org/officeDocument/2006/extended-properties" xmlns:vt="http://schemas.openxmlformats.org/officeDocument/2006/docPropsVTypes">
  <Template>PowerPoint Template</Template>
  <TotalTime>155</TotalTime>
  <Words>1914</Words>
  <Application>Microsoft Office PowerPoint</Application>
  <PresentationFormat>On-screen Show (4:3)</PresentationFormat>
  <Paragraphs>172</Paragraphs>
  <Slides>32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Wingdings</vt:lpstr>
      <vt:lpstr>1_Custom Design</vt:lpstr>
      <vt:lpstr>Fall 2020 Competency Series: Compliance and Title IX Update</vt:lpstr>
      <vt:lpstr>Outline of Today’s Presentation</vt:lpstr>
      <vt:lpstr>What Is Title IX?</vt:lpstr>
      <vt:lpstr>Title IX</vt:lpstr>
      <vt:lpstr>Timeline</vt:lpstr>
      <vt:lpstr>Overall Process Map</vt:lpstr>
      <vt:lpstr>Three Quick Deliverables  (or To Do’s)</vt:lpstr>
      <vt:lpstr>Notice of Non-Discrimination</vt:lpstr>
      <vt:lpstr>Notice of Title IX Coordinator</vt:lpstr>
      <vt:lpstr>Key Elements of the New Procedure</vt:lpstr>
      <vt:lpstr>Definition of Title IX Sexual Harassment</vt:lpstr>
      <vt:lpstr>Formal Complaint</vt:lpstr>
      <vt:lpstr>Educational Program or Activity</vt:lpstr>
      <vt:lpstr>Title IX Coordinator</vt:lpstr>
      <vt:lpstr>Supportive Measures</vt:lpstr>
      <vt:lpstr>Reporting</vt:lpstr>
      <vt:lpstr>Investigation and Resolution</vt:lpstr>
      <vt:lpstr>Informal Resolution</vt:lpstr>
      <vt:lpstr>Interim Actions</vt:lpstr>
      <vt:lpstr>No Basis to Proceed Determinations: Title IX Sexual Harassment</vt:lpstr>
      <vt:lpstr>Dismissals, continued </vt:lpstr>
      <vt:lpstr>Investigatory Process</vt:lpstr>
      <vt:lpstr>Timely Completion</vt:lpstr>
      <vt:lpstr>Formal Hearing</vt:lpstr>
      <vt:lpstr>Standard of Evidence</vt:lpstr>
      <vt:lpstr>Decision-maker</vt:lpstr>
      <vt:lpstr>Appeals</vt:lpstr>
      <vt:lpstr>When Student Discipline Final</vt:lpstr>
      <vt:lpstr>Advisors</vt:lpstr>
      <vt:lpstr>Education and Training</vt:lpstr>
      <vt:lpstr>Questions &amp; Answers</vt:lpstr>
      <vt:lpstr>Minnesota State Contact Information </vt:lpstr>
    </vt:vector>
  </TitlesOfParts>
  <Manager>Minnesota State</Manager>
  <Company>Minnesota State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Fall 2020 Compliance and Title 9 Update October 2020</dc:title>
  <dc:creator>Liz Hegman</dc:creator>
  <cp:keywords>Title 9 personnel</cp:keywords>
  <cp:lastModifiedBy>Atteberry, Ashley J</cp:lastModifiedBy>
  <cp:revision>26</cp:revision>
  <cp:lastPrinted>2019-03-22T17:16:22Z</cp:lastPrinted>
  <dcterms:created xsi:type="dcterms:W3CDTF">2020-08-25T18:08:06Z</dcterms:created>
  <dcterms:modified xsi:type="dcterms:W3CDTF">2026-02-27T15:38:37Z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axKeyword">
    <vt:lpwstr/>
  </property>
  <property fmtid="{D5CDD505-2E9C-101B-9397-08002B2CF9AE}" pid="3" name="ContentTypeId">
    <vt:lpwstr>0x010100B6070959C8B68E4C8E049C3DC8D02402</vt:lpwstr>
  </property>
  <property fmtid="{D5CDD505-2E9C-101B-9397-08002B2CF9AE}" pid="4" name="Division">
    <vt:lpwstr>3;#Advancement|d7809cf3-7ceb-465e-92ea-59cbc20ee0a1</vt:lpwstr>
  </property>
  <property fmtid="{D5CDD505-2E9C-101B-9397-08002B2CF9AE}" pid="5" name="Unit">
    <vt:lpwstr>6;#Communications|9c0f9c96-c80b-487b-ba5f-a0d3f6db2610</vt:lpwstr>
  </property>
  <property fmtid="{D5CDD505-2E9C-101B-9397-08002B2CF9AE}" pid="6" name="MediaServiceImageTags">
    <vt:lpwstr/>
  </property>
</Properties>
</file>