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</p:sldMasterIdLst>
  <p:notesMasterIdLst>
    <p:notesMasterId r:id="rId19"/>
  </p:notesMasterIdLst>
  <p:handoutMasterIdLst>
    <p:handoutMasterId r:id="rId20"/>
  </p:handoutMasterIdLst>
  <p:sldIdLst>
    <p:sldId id="336" r:id="rId2"/>
    <p:sldId id="384" r:id="rId3"/>
    <p:sldId id="385" r:id="rId4"/>
    <p:sldId id="386" r:id="rId5"/>
    <p:sldId id="387" r:id="rId6"/>
    <p:sldId id="388" r:id="rId7"/>
    <p:sldId id="389" r:id="rId8"/>
    <p:sldId id="390" r:id="rId9"/>
    <p:sldId id="391" r:id="rId10"/>
    <p:sldId id="392" r:id="rId11"/>
    <p:sldId id="393" r:id="rId12"/>
    <p:sldId id="394" r:id="rId13"/>
    <p:sldId id="395" r:id="rId14"/>
    <p:sldId id="396" r:id="rId15"/>
    <p:sldId id="397" r:id="rId16"/>
    <p:sldId id="398" r:id="rId17"/>
    <p:sldId id="381" r:id="rId18"/>
  </p:sldIdLst>
  <p:sldSz cx="9144000" cy="6858000" type="screen4x3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4953" userDrawn="1">
          <p15:clr>
            <a:srgbClr val="A4A3A4"/>
          </p15:clr>
        </p15:guide>
        <p15:guide id="2" pos="249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F4D"/>
    <a:srgbClr val="003C66"/>
    <a:srgbClr val="FF9900"/>
    <a:srgbClr val="DA5800"/>
    <a:srgbClr val="EB67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5" autoAdjust="0"/>
    <p:restoredTop sz="86411" autoAdjust="0"/>
  </p:normalViewPr>
  <p:slideViewPr>
    <p:cSldViewPr snapToGrid="0">
      <p:cViewPr varScale="1">
        <p:scale>
          <a:sx n="80" d="100"/>
          <a:sy n="80" d="100"/>
        </p:scale>
        <p:origin x="9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1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14953"/>
        <p:guide pos="249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6909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3"/>
            <a:ext cx="3430451" cy="2374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7603" tIns="93776" rIns="187603" bIns="93776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484142" y="3"/>
            <a:ext cx="3430451" cy="2374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7603" tIns="93776" rIns="187603" bIns="93776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-7907338" y="3560763"/>
            <a:ext cx="23733126" cy="17799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ftr" idx="11"/>
          </p:nvPr>
        </p:nvSpPr>
        <p:spPr>
          <a:xfrm>
            <a:off x="1" y="45101379"/>
            <a:ext cx="3430451" cy="2374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7603" tIns="93776" rIns="187603" bIns="93776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sldNum" idx="12"/>
          </p:nvPr>
        </p:nvSpPr>
        <p:spPr>
          <a:xfrm>
            <a:off x="4484142" y="45101379"/>
            <a:ext cx="3430451" cy="2374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7603" tIns="93776" rIns="187603" bIns="93776" anchor="b" anchorCtr="0">
            <a:noAutofit/>
          </a:bodyPr>
          <a:lstStyle/>
          <a:p>
            <a:pPr algn="r"/>
            <a:fld id="{00000000-1234-1234-1234-123412341234}" type="slidenum">
              <a:rPr lang="en-US" sz="2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‹#›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n"/>
          <p:cNvSpPr txBox="1">
            <a:spLocks noGrp="1"/>
          </p:cNvSpPr>
          <p:nvPr>
            <p:ph type="body" idx="1"/>
          </p:nvPr>
        </p:nvSpPr>
        <p:spPr>
          <a:xfrm>
            <a:off x="791642" y="22554814"/>
            <a:ext cx="6333140" cy="21367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7603" tIns="93776" rIns="187603" bIns="93776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0324935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70850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10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57542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11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9808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12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28025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13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27898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14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30720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15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21399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16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0494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17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0823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2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5407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3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9314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4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9788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5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1911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6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47805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7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65737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8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96191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9</a:t>
            </a:fld>
            <a:endParaRPr lang="en-US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45154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title="Minnesota State logo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" t="36298" r="5000"/>
          <a:stretch/>
        </p:blipFill>
        <p:spPr>
          <a:xfrm>
            <a:off x="457200" y="1336929"/>
            <a:ext cx="8229600" cy="2139696"/>
          </a:xfrm>
          <a:prstGeom prst="rect">
            <a:avLst/>
          </a:prstGeom>
        </p:spPr>
      </p:pic>
      <p:pic>
        <p:nvPicPr>
          <p:cNvPr id="4" name="Picture 3" title="Blue line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78134"/>
            <a:ext cx="9144000" cy="115824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410200" y="3124200"/>
            <a:ext cx="2667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350" b="0">
                <a:solidFill>
                  <a:srgbClr val="003C66"/>
                </a:solidFill>
              </a:defRPr>
            </a:lvl1pPr>
          </a:lstStyle>
          <a:p>
            <a:pPr lvl="0"/>
            <a:r>
              <a:rPr lang="en-US"/>
              <a:t>Click to edit Date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724400" y="3468688"/>
            <a:ext cx="3352800" cy="4175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200" b="0">
                <a:solidFill>
                  <a:srgbClr val="003C66"/>
                </a:solidFill>
              </a:defRPr>
            </a:lvl1pPr>
          </a:lstStyle>
          <a:p>
            <a:pPr lvl="0"/>
            <a:r>
              <a:rPr lang="en-US"/>
              <a:t>Click to edit DEPARMENT NAME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990600" y="5105400"/>
            <a:ext cx="2667000" cy="533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500" b="1">
                <a:solidFill>
                  <a:srgbClr val="009F4D"/>
                </a:solidFill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5" name="Text Placeholder 4" title="Text Box with MINNESOTA STATE typed in gray"/>
          <p:cNvSpPr>
            <a:spLocks noGrp="1"/>
          </p:cNvSpPr>
          <p:nvPr>
            <p:ph type="body" sz="quarter" idx="14"/>
          </p:nvPr>
        </p:nvSpPr>
        <p:spPr>
          <a:xfrm>
            <a:off x="990600" y="5715000"/>
            <a:ext cx="2819400" cy="381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 b="1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779841"/>
            <a:ext cx="7886700" cy="1325563"/>
          </a:xfrm>
        </p:spPr>
        <p:txBody>
          <a:bodyPr>
            <a:normAutofit/>
          </a:bodyPr>
          <a:lstStyle>
            <a:lvl1pPr>
              <a:defRPr sz="3000" b="1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1235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40" y="457200"/>
            <a:ext cx="2949575" cy="1600200"/>
          </a:xfrm>
        </p:spPr>
        <p:txBody>
          <a:bodyPr anchor="b"/>
          <a:lstStyle>
            <a:lvl1pPr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9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40" y="2057400"/>
            <a:ext cx="294957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8001000" y="6172201"/>
            <a:ext cx="1188720" cy="510317"/>
            <a:chOff x="8001000" y="6172200"/>
            <a:chExt cx="1188720" cy="510317"/>
          </a:xfrm>
        </p:grpSpPr>
        <p:sp>
          <p:nvSpPr>
            <p:cNvPr id="8" name="TextBox 7"/>
            <p:cNvSpPr txBox="1"/>
            <p:nvPr userDrawn="1"/>
          </p:nvSpPr>
          <p:spPr>
            <a:xfrm>
              <a:off x="8382000" y="6520934"/>
              <a:ext cx="457200" cy="161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fld id="{BB705689-6DE3-4ABD-A330-F43849DB3358}" type="slidenum">
                <a:rPr lang="en-US" sz="450" b="1" smtClean="0">
                  <a:solidFill>
                    <a:srgbClr val="003C66"/>
                  </a:solidFill>
                </a:rPr>
                <a:pPr algn="ctr"/>
                <a:t>‹#›</a:t>
              </a:fld>
              <a:endParaRPr lang="en-US" sz="525" b="1">
                <a:solidFill>
                  <a:srgbClr val="003C66"/>
                </a:solidFill>
              </a:endParaRPr>
            </a:p>
          </p:txBody>
        </p:sp>
        <p:pic>
          <p:nvPicPr>
            <p:cNvPr id="9" name="Picture 8" title="Minnesota State logo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1000" y="6172200"/>
              <a:ext cx="1188720" cy="402335"/>
            </a:xfrm>
            <a:prstGeom prst="rect">
              <a:avLst/>
            </a:prstGeom>
          </p:spPr>
        </p:pic>
      </p:grpSp>
      <p:grpSp>
        <p:nvGrpSpPr>
          <p:cNvPr id="12" name="Group 11" title="Blue and green decorative border"/>
          <p:cNvGrpSpPr/>
          <p:nvPr userDrawn="1"/>
        </p:nvGrpSpPr>
        <p:grpSpPr>
          <a:xfrm>
            <a:off x="0" y="-76200"/>
            <a:ext cx="304800" cy="6934200"/>
            <a:chOff x="0" y="-76200"/>
            <a:chExt cx="304800" cy="69342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0"/>
              <a:ext cx="304800" cy="6858000"/>
            </a:xfrm>
            <a:prstGeom prst="rect">
              <a:avLst/>
            </a:prstGeom>
            <a:solidFill>
              <a:srgbClr val="003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4" name="Straight Connector 13"/>
            <p:cNvCxnSpPr/>
            <p:nvPr userDrawn="1"/>
          </p:nvCxnSpPr>
          <p:spPr>
            <a:xfrm>
              <a:off x="304800" y="-76200"/>
              <a:ext cx="0" cy="6934200"/>
            </a:xfrm>
            <a:prstGeom prst="line">
              <a:avLst/>
            </a:prstGeom>
            <a:ln w="57150">
              <a:solidFill>
                <a:srgbClr val="009F4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15851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0640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800">
                <a:solidFill>
                  <a:srgbClr val="0C2340"/>
                </a:solidFill>
              </a:defRPr>
            </a:lvl1pPr>
            <a:lvl2pPr>
              <a:buClr>
                <a:srgbClr val="009F4D"/>
              </a:buClr>
              <a:defRPr sz="2400">
                <a:solidFill>
                  <a:srgbClr val="0C2340"/>
                </a:solidFill>
              </a:defRPr>
            </a:lvl2pPr>
            <a:lvl3pPr>
              <a:buClr>
                <a:srgbClr val="009F4D"/>
              </a:buClr>
              <a:defRPr sz="2200">
                <a:solidFill>
                  <a:srgbClr val="0C2340"/>
                </a:solidFill>
              </a:defRPr>
            </a:lvl3pPr>
            <a:lvl4pPr>
              <a:buClr>
                <a:srgbClr val="009F4D"/>
              </a:buClr>
              <a:defRPr>
                <a:solidFill>
                  <a:srgbClr val="0C2340"/>
                </a:solidFill>
              </a:defRPr>
            </a:lvl4pPr>
            <a:lvl5pPr marL="2057400" indent="-22860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rgbClr val="0C234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57200" y="533401"/>
            <a:ext cx="3657600" cy="609599"/>
          </a:xfrm>
        </p:spPr>
        <p:txBody>
          <a:bodyPr anchor="b">
            <a:normAutofit/>
          </a:bodyPr>
          <a:lstStyle>
            <a:lvl1pPr marL="0" indent="0" algn="l">
              <a:buNone/>
              <a:defRPr sz="1400" b="1" cap="all" baseline="0">
                <a:solidFill>
                  <a:srgbClr val="0C234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SECTION TITLE </a:t>
            </a:r>
          </a:p>
          <a:p>
            <a:pPr lvl="0"/>
            <a:r>
              <a:rPr lang="en-US"/>
              <a:t>(WHICH can RUN OVER two lines)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096000"/>
            <a:ext cx="1981200" cy="66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901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800">
                <a:solidFill>
                  <a:srgbClr val="0C2340"/>
                </a:solidFill>
              </a:defRPr>
            </a:lvl1pPr>
            <a:lvl2pPr>
              <a:buClr>
                <a:srgbClr val="009F4D"/>
              </a:buClr>
              <a:defRPr sz="2400">
                <a:solidFill>
                  <a:srgbClr val="0C2340"/>
                </a:solidFill>
              </a:defRPr>
            </a:lvl2pPr>
            <a:lvl3pPr>
              <a:buClr>
                <a:srgbClr val="009F4D"/>
              </a:buClr>
              <a:defRPr sz="2200">
                <a:solidFill>
                  <a:srgbClr val="0C2340"/>
                </a:solidFill>
              </a:defRPr>
            </a:lvl3pPr>
            <a:lvl4pPr>
              <a:buClr>
                <a:srgbClr val="009F4D"/>
              </a:buClr>
              <a:defRPr>
                <a:solidFill>
                  <a:srgbClr val="0C2340"/>
                </a:solidFill>
              </a:defRPr>
            </a:lvl4pPr>
            <a:lvl5pPr marL="2057400" indent="-22860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rgbClr val="0C234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57200" y="533401"/>
            <a:ext cx="3657600" cy="609599"/>
          </a:xfrm>
        </p:spPr>
        <p:txBody>
          <a:bodyPr anchor="b">
            <a:normAutofit/>
          </a:bodyPr>
          <a:lstStyle>
            <a:lvl1pPr marL="0" indent="0" algn="l">
              <a:buNone/>
              <a:defRPr sz="1400" b="1" cap="all" baseline="0">
                <a:solidFill>
                  <a:srgbClr val="0C234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SECTION TITLE </a:t>
            </a:r>
          </a:p>
          <a:p>
            <a:pPr lvl="0"/>
            <a:r>
              <a:rPr lang="en-US"/>
              <a:t>(WHICH can RUN OVER two lines)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096000"/>
            <a:ext cx="1981200" cy="66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705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title="Minnesota State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533400"/>
            <a:ext cx="5334000" cy="1795604"/>
          </a:xfrm>
          <a:prstGeom prst="rect">
            <a:avLst/>
          </a:prstGeom>
        </p:spPr>
      </p:pic>
      <p:sp>
        <p:nvSpPr>
          <p:cNvPr id="14" name="TextBox 13" descr="MINNESOTA STATE IS AN AFFIRMATIVE ACTION, EQUAL OPPORTUNITY EMPLOYER AND EDUCATOR.&#10;" title="EEOE Statement"/>
          <p:cNvSpPr txBox="1"/>
          <p:nvPr userDrawn="1"/>
        </p:nvSpPr>
        <p:spPr>
          <a:xfrm>
            <a:off x="1007408" y="5943600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n-US" sz="10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document is available in alternative formats to individuals with disabilities. </a:t>
            </a:r>
            <a:br>
              <a:rPr lang="en-US" sz="10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0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request an alternate format, contact Human Resources at 651-201-1664.</a:t>
            </a:r>
          </a:p>
          <a:p>
            <a:pPr algn="ctr" rtl="0"/>
            <a:r>
              <a:rPr lang="en-US" sz="10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Individuals with hearing or speech disabilities may contact us via their preferred Telecommunications Relay Service.</a:t>
            </a:r>
          </a:p>
          <a:p>
            <a:pPr algn="ctr" rtl="0"/>
            <a:r>
              <a:rPr lang="en-US" sz="10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Minnesota State is an affirmative action, equal opportunity employer and educator.</a:t>
            </a:r>
          </a:p>
        </p:txBody>
      </p:sp>
      <p:sp>
        <p:nvSpPr>
          <p:cNvPr id="5" name="TextBox 4" descr="30 East 7th Street, Suite 350&#10;St. Paul, MN  55101-7804&#10;&#10;Phone: 651-201-1800&#10;Toll-free: 888-667-2848&#10;&#10;www.mnscu.edu&#10;" title="Text box with Minnesota State address, phone numbers, and website address"/>
          <p:cNvSpPr txBox="1"/>
          <p:nvPr userDrawn="1"/>
        </p:nvSpPr>
        <p:spPr>
          <a:xfrm>
            <a:off x="2345338" y="2807210"/>
            <a:ext cx="41821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0">
                <a:solidFill>
                  <a:srgbClr val="003C66"/>
                </a:solidFill>
                <a:latin typeface="+mn-lt"/>
              </a:rPr>
              <a:t>30 East 7th Street, Suite 350</a:t>
            </a:r>
          </a:p>
          <a:p>
            <a:pPr lvl="0" algn="ctr"/>
            <a:r>
              <a:rPr lang="en-US" sz="2400" b="0">
                <a:solidFill>
                  <a:srgbClr val="003C66"/>
                </a:solidFill>
                <a:latin typeface="+mn-lt"/>
              </a:rPr>
              <a:t>St. Paul, MN  55101-7804</a:t>
            </a:r>
          </a:p>
          <a:p>
            <a:pPr lvl="0" algn="ctr"/>
            <a:endParaRPr lang="en-US" sz="2400" b="0">
              <a:solidFill>
                <a:srgbClr val="003C66"/>
              </a:solidFill>
              <a:latin typeface="+mn-lt"/>
            </a:endParaRPr>
          </a:p>
          <a:p>
            <a:pPr lvl="0" algn="ctr"/>
            <a:r>
              <a:rPr lang="en-US" sz="2400" b="0">
                <a:solidFill>
                  <a:srgbClr val="003C66"/>
                </a:solidFill>
                <a:latin typeface="+mn-lt"/>
              </a:rPr>
              <a:t>651-201-1800</a:t>
            </a:r>
          </a:p>
          <a:p>
            <a:pPr lvl="0" algn="ctr"/>
            <a:r>
              <a:rPr lang="en-US" sz="2400" b="0">
                <a:solidFill>
                  <a:srgbClr val="003C66"/>
                </a:solidFill>
                <a:latin typeface="+mn-lt"/>
              </a:rPr>
              <a:t>888-667-2848</a:t>
            </a:r>
          </a:p>
          <a:p>
            <a:pPr lvl="0" algn="ctr"/>
            <a:endParaRPr lang="en-US" sz="2400" b="0">
              <a:solidFill>
                <a:schemeClr val="bg2"/>
              </a:solidFill>
            </a:endParaRPr>
          </a:p>
          <a:p>
            <a:pPr lvl="0" algn="ctr"/>
            <a:r>
              <a:rPr lang="en-US" sz="2000" b="0" baseline="0">
                <a:solidFill>
                  <a:srgbClr val="009F4D"/>
                </a:solidFill>
                <a:latin typeface="+mn-lt"/>
              </a:rPr>
              <a:t>www.MinnState.edu</a:t>
            </a:r>
          </a:p>
        </p:txBody>
      </p:sp>
    </p:spTree>
    <p:extLst>
      <p:ext uri="{BB962C8B-B14F-4D97-AF65-F5344CB8AC3E}">
        <p14:creationId xmlns:p14="http://schemas.microsoft.com/office/powerpoint/2010/main" val="2327299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467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8382000" y="6520935"/>
            <a:ext cx="457200" cy="161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BB705689-6DE3-4ABD-A330-F43849DB3358}" type="slidenum">
              <a:rPr lang="en-US" sz="450" b="1" smtClean="0">
                <a:solidFill>
                  <a:srgbClr val="003C66"/>
                </a:solidFill>
              </a:rPr>
              <a:pPr algn="ctr"/>
              <a:t>‹#›</a:t>
            </a:fld>
            <a:endParaRPr lang="en-US" sz="525" b="1">
              <a:solidFill>
                <a:srgbClr val="003C66"/>
              </a:solidFill>
            </a:endParaRPr>
          </a:p>
        </p:txBody>
      </p:sp>
      <p:pic>
        <p:nvPicPr>
          <p:cNvPr id="8" name="Picture 7" title="Minnesota State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6172204"/>
            <a:ext cx="1188720" cy="402335"/>
          </a:xfrm>
          <a:prstGeom prst="rect">
            <a:avLst/>
          </a:prstGeom>
        </p:spPr>
      </p:pic>
      <p:grpSp>
        <p:nvGrpSpPr>
          <p:cNvPr id="14" name="Group 13" title="Blue and green decorative border"/>
          <p:cNvGrpSpPr/>
          <p:nvPr userDrawn="1"/>
        </p:nvGrpSpPr>
        <p:grpSpPr>
          <a:xfrm>
            <a:off x="0" y="-76200"/>
            <a:ext cx="304800" cy="6934200"/>
            <a:chOff x="0" y="-76200"/>
            <a:chExt cx="304800" cy="6934200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0"/>
              <a:ext cx="304800" cy="6858000"/>
            </a:xfrm>
            <a:prstGeom prst="rect">
              <a:avLst/>
            </a:prstGeom>
            <a:solidFill>
              <a:srgbClr val="003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6" name="Straight Connector 15"/>
            <p:cNvCxnSpPr/>
            <p:nvPr userDrawn="1"/>
          </p:nvCxnSpPr>
          <p:spPr>
            <a:xfrm>
              <a:off x="304800" y="-76200"/>
              <a:ext cx="0" cy="6934200"/>
            </a:xfrm>
            <a:prstGeom prst="line">
              <a:avLst/>
            </a:prstGeom>
            <a:ln w="57150">
              <a:solidFill>
                <a:srgbClr val="009F4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50881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8382000" y="6520935"/>
            <a:ext cx="457200" cy="161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BB705689-6DE3-4ABD-A330-F43849DB3358}" type="slidenum">
              <a:rPr lang="en-US" sz="450" b="1" smtClean="0">
                <a:solidFill>
                  <a:srgbClr val="003C66"/>
                </a:solidFill>
              </a:rPr>
              <a:pPr algn="ctr"/>
              <a:t>‹#›</a:t>
            </a:fld>
            <a:endParaRPr lang="en-US" sz="525" b="1">
              <a:solidFill>
                <a:srgbClr val="003C66"/>
              </a:solidFill>
            </a:endParaRPr>
          </a:p>
        </p:txBody>
      </p:sp>
      <p:pic>
        <p:nvPicPr>
          <p:cNvPr id="8" name="Picture 7" title="Minnesota State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6172204"/>
            <a:ext cx="1188720" cy="402335"/>
          </a:xfrm>
          <a:prstGeom prst="rect">
            <a:avLst/>
          </a:prstGeom>
        </p:spPr>
      </p:pic>
      <p:grpSp>
        <p:nvGrpSpPr>
          <p:cNvPr id="14" name="Group 13" title="Blue and green decorative border"/>
          <p:cNvGrpSpPr/>
          <p:nvPr userDrawn="1"/>
        </p:nvGrpSpPr>
        <p:grpSpPr>
          <a:xfrm>
            <a:off x="0" y="-76200"/>
            <a:ext cx="304800" cy="6934200"/>
            <a:chOff x="0" y="-76200"/>
            <a:chExt cx="304800" cy="6934200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0"/>
              <a:ext cx="304800" cy="6858000"/>
            </a:xfrm>
            <a:prstGeom prst="rect">
              <a:avLst/>
            </a:prstGeom>
            <a:solidFill>
              <a:srgbClr val="003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6" name="Straight Connector 15"/>
            <p:cNvCxnSpPr/>
            <p:nvPr userDrawn="1"/>
          </p:nvCxnSpPr>
          <p:spPr>
            <a:xfrm>
              <a:off x="304800" y="-76200"/>
              <a:ext cx="0" cy="6934200"/>
            </a:xfrm>
            <a:prstGeom prst="line">
              <a:avLst/>
            </a:prstGeom>
            <a:ln w="57150">
              <a:solidFill>
                <a:srgbClr val="009F4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74322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2"/>
            <a:ext cx="7886700" cy="2852737"/>
          </a:xfrm>
        </p:spPr>
        <p:txBody>
          <a:bodyPr anchor="b"/>
          <a:lstStyle>
            <a:lvl1pPr>
              <a:defRPr sz="4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7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8382000" y="6520935"/>
            <a:ext cx="457200" cy="161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BB705689-6DE3-4ABD-A330-F43849DB3358}" type="slidenum">
              <a:rPr lang="en-US" sz="450" b="1" smtClean="0">
                <a:solidFill>
                  <a:srgbClr val="003C66"/>
                </a:solidFill>
              </a:rPr>
              <a:pPr algn="ctr"/>
              <a:t>‹#›</a:t>
            </a:fld>
            <a:endParaRPr lang="en-US" sz="525" b="1">
              <a:solidFill>
                <a:srgbClr val="003C66"/>
              </a:solidFill>
            </a:endParaRPr>
          </a:p>
        </p:txBody>
      </p:sp>
      <p:pic>
        <p:nvPicPr>
          <p:cNvPr id="8" name="Picture 7" title="Minnesota State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6172204"/>
            <a:ext cx="1188720" cy="402335"/>
          </a:xfrm>
          <a:prstGeom prst="rect">
            <a:avLst/>
          </a:prstGeom>
        </p:spPr>
      </p:pic>
      <p:grpSp>
        <p:nvGrpSpPr>
          <p:cNvPr id="11" name="Group 10" title="Blue and green decorative border"/>
          <p:cNvGrpSpPr/>
          <p:nvPr userDrawn="1"/>
        </p:nvGrpSpPr>
        <p:grpSpPr>
          <a:xfrm>
            <a:off x="0" y="-76200"/>
            <a:ext cx="304800" cy="6934200"/>
            <a:chOff x="0" y="-76200"/>
            <a:chExt cx="304800" cy="6934200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0"/>
              <a:ext cx="304800" cy="6858000"/>
            </a:xfrm>
            <a:prstGeom prst="rect">
              <a:avLst/>
            </a:prstGeom>
            <a:solidFill>
              <a:srgbClr val="003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3" name="Straight Connector 12"/>
            <p:cNvCxnSpPr/>
            <p:nvPr userDrawn="1"/>
          </p:nvCxnSpPr>
          <p:spPr>
            <a:xfrm>
              <a:off x="304800" y="-76200"/>
              <a:ext cx="0" cy="6934200"/>
            </a:xfrm>
            <a:prstGeom prst="line">
              <a:avLst/>
            </a:prstGeom>
            <a:ln w="57150">
              <a:solidFill>
                <a:srgbClr val="009F4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1211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8382000" y="6520935"/>
            <a:ext cx="457200" cy="161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BB705689-6DE3-4ABD-A330-F43849DB3358}" type="slidenum">
              <a:rPr lang="en-US" sz="450" b="1" smtClean="0">
                <a:solidFill>
                  <a:srgbClr val="003C66"/>
                </a:solidFill>
              </a:rPr>
              <a:pPr algn="ctr"/>
              <a:t>‹#›</a:t>
            </a:fld>
            <a:endParaRPr lang="en-US" sz="525" b="1">
              <a:solidFill>
                <a:srgbClr val="003C66"/>
              </a:solidFill>
            </a:endParaRPr>
          </a:p>
        </p:txBody>
      </p:sp>
      <p:pic>
        <p:nvPicPr>
          <p:cNvPr id="9" name="Picture 8" title="Minnesota State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6172204"/>
            <a:ext cx="1188720" cy="402335"/>
          </a:xfrm>
          <a:prstGeom prst="rect">
            <a:avLst/>
          </a:prstGeom>
        </p:spPr>
      </p:pic>
      <p:grpSp>
        <p:nvGrpSpPr>
          <p:cNvPr id="15" name="Group 14" title="Blue and green decorative border"/>
          <p:cNvGrpSpPr/>
          <p:nvPr userDrawn="1"/>
        </p:nvGrpSpPr>
        <p:grpSpPr>
          <a:xfrm>
            <a:off x="0" y="-76200"/>
            <a:ext cx="304800" cy="6934200"/>
            <a:chOff x="0" y="-76200"/>
            <a:chExt cx="304800" cy="6934200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0"/>
              <a:ext cx="304800" cy="6858000"/>
            </a:xfrm>
            <a:prstGeom prst="rect">
              <a:avLst/>
            </a:prstGeom>
            <a:solidFill>
              <a:srgbClr val="003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7" name="Straight Connector 16"/>
            <p:cNvCxnSpPr/>
            <p:nvPr userDrawn="1"/>
          </p:nvCxnSpPr>
          <p:spPr>
            <a:xfrm>
              <a:off x="304800" y="-76200"/>
              <a:ext cx="0" cy="6934200"/>
            </a:xfrm>
            <a:prstGeom prst="line">
              <a:avLst/>
            </a:prstGeom>
            <a:ln w="57150">
              <a:solidFill>
                <a:srgbClr val="009F4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14895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9"/>
            <a:ext cx="78867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8382000" y="6520935"/>
            <a:ext cx="457200" cy="161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BB705689-6DE3-4ABD-A330-F43849DB3358}" type="slidenum">
              <a:rPr lang="en-US" sz="450" b="1" smtClean="0">
                <a:solidFill>
                  <a:srgbClr val="003C66"/>
                </a:solidFill>
              </a:rPr>
              <a:pPr algn="ctr"/>
              <a:t>‹#›</a:t>
            </a:fld>
            <a:endParaRPr lang="en-US" sz="525" b="1">
              <a:solidFill>
                <a:srgbClr val="003C66"/>
              </a:solidFill>
            </a:endParaRPr>
          </a:p>
        </p:txBody>
      </p:sp>
      <p:pic>
        <p:nvPicPr>
          <p:cNvPr id="11" name="Picture 10" title="Minnesota State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6172204"/>
            <a:ext cx="1188720" cy="402335"/>
          </a:xfrm>
          <a:prstGeom prst="rect">
            <a:avLst/>
          </a:prstGeom>
        </p:spPr>
      </p:pic>
      <p:grpSp>
        <p:nvGrpSpPr>
          <p:cNvPr id="9" name="Group 8" title="Blue and green decorative border"/>
          <p:cNvGrpSpPr/>
          <p:nvPr userDrawn="1"/>
        </p:nvGrpSpPr>
        <p:grpSpPr>
          <a:xfrm>
            <a:off x="0" y="-76200"/>
            <a:ext cx="304800" cy="6934200"/>
            <a:chOff x="0" y="-76200"/>
            <a:chExt cx="304800" cy="6934200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0"/>
              <a:ext cx="304800" cy="6858000"/>
            </a:xfrm>
            <a:prstGeom prst="rect">
              <a:avLst/>
            </a:prstGeom>
            <a:solidFill>
              <a:srgbClr val="003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3" name="Straight Connector 12"/>
            <p:cNvCxnSpPr/>
            <p:nvPr userDrawn="1"/>
          </p:nvCxnSpPr>
          <p:spPr>
            <a:xfrm>
              <a:off x="304800" y="-76200"/>
              <a:ext cx="0" cy="6934200"/>
            </a:xfrm>
            <a:prstGeom prst="line">
              <a:avLst/>
            </a:prstGeom>
            <a:ln w="57150">
              <a:solidFill>
                <a:srgbClr val="009F4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9717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8382000" y="6520935"/>
            <a:ext cx="457200" cy="161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BB705689-6DE3-4ABD-A330-F43849DB3358}" type="slidenum">
              <a:rPr lang="en-US" sz="450" b="1" smtClean="0">
                <a:solidFill>
                  <a:srgbClr val="003C66"/>
                </a:solidFill>
              </a:rPr>
              <a:pPr algn="ctr"/>
              <a:t>‹#›</a:t>
            </a:fld>
            <a:endParaRPr lang="en-US" sz="525" b="1">
              <a:solidFill>
                <a:srgbClr val="003C66"/>
              </a:solidFill>
            </a:endParaRPr>
          </a:p>
        </p:txBody>
      </p:sp>
      <p:pic>
        <p:nvPicPr>
          <p:cNvPr id="7" name="Picture 6" title="Minnesota State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6172204"/>
            <a:ext cx="1188720" cy="402335"/>
          </a:xfrm>
          <a:prstGeom prst="rect">
            <a:avLst/>
          </a:prstGeom>
        </p:spPr>
      </p:pic>
      <p:grpSp>
        <p:nvGrpSpPr>
          <p:cNvPr id="10" name="Group 9" title="Blue and green decorative border"/>
          <p:cNvGrpSpPr/>
          <p:nvPr userDrawn="1"/>
        </p:nvGrpSpPr>
        <p:grpSpPr>
          <a:xfrm>
            <a:off x="0" y="-76200"/>
            <a:ext cx="304800" cy="6934200"/>
            <a:chOff x="0" y="-76200"/>
            <a:chExt cx="304800" cy="693420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0" y="0"/>
              <a:ext cx="304800" cy="6858000"/>
            </a:xfrm>
            <a:prstGeom prst="rect">
              <a:avLst/>
            </a:prstGeom>
            <a:solidFill>
              <a:srgbClr val="003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2" name="Straight Connector 11"/>
            <p:cNvCxnSpPr/>
            <p:nvPr userDrawn="1"/>
          </p:nvCxnSpPr>
          <p:spPr>
            <a:xfrm>
              <a:off x="304800" y="-76200"/>
              <a:ext cx="0" cy="6934200"/>
            </a:xfrm>
            <a:prstGeom prst="line">
              <a:avLst/>
            </a:prstGeom>
            <a:ln w="57150">
              <a:solidFill>
                <a:srgbClr val="009F4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208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40" y="457200"/>
            <a:ext cx="2949575" cy="1600200"/>
          </a:xfrm>
        </p:spPr>
        <p:txBody>
          <a:bodyPr anchor="b"/>
          <a:lstStyle>
            <a:lvl1pPr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9"/>
            <a:ext cx="4629150" cy="4873625"/>
          </a:xfrm>
        </p:spPr>
        <p:txBody>
          <a:bodyPr/>
          <a:lstStyle>
            <a:lvl1pPr>
              <a:defRPr sz="2400" b="1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40" y="2057400"/>
            <a:ext cx="294957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8382000" y="6520935"/>
            <a:ext cx="457200" cy="161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BB705689-6DE3-4ABD-A330-F43849DB3358}" type="slidenum">
              <a:rPr lang="en-US" sz="450" b="1" smtClean="0">
                <a:solidFill>
                  <a:srgbClr val="003C66"/>
                </a:solidFill>
              </a:rPr>
              <a:pPr algn="ctr"/>
              <a:t>‹#›</a:t>
            </a:fld>
            <a:endParaRPr lang="en-US" sz="525" b="1">
              <a:solidFill>
                <a:srgbClr val="003C66"/>
              </a:solidFill>
            </a:endParaRPr>
          </a:p>
        </p:txBody>
      </p:sp>
      <p:pic>
        <p:nvPicPr>
          <p:cNvPr id="9" name="Picture 8" title="Minnesota State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6172204"/>
            <a:ext cx="1188720" cy="402335"/>
          </a:xfrm>
          <a:prstGeom prst="rect">
            <a:avLst/>
          </a:prstGeom>
        </p:spPr>
      </p:pic>
      <p:grpSp>
        <p:nvGrpSpPr>
          <p:cNvPr id="15" name="Group 14" title="Blue and green decorative border"/>
          <p:cNvGrpSpPr/>
          <p:nvPr userDrawn="1"/>
        </p:nvGrpSpPr>
        <p:grpSpPr>
          <a:xfrm>
            <a:off x="0" y="-76200"/>
            <a:ext cx="304800" cy="6934200"/>
            <a:chOff x="0" y="-76200"/>
            <a:chExt cx="304800" cy="6934200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0"/>
              <a:ext cx="304800" cy="6858000"/>
            </a:xfrm>
            <a:prstGeom prst="rect">
              <a:avLst/>
            </a:prstGeom>
            <a:solidFill>
              <a:srgbClr val="003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7" name="Straight Connector 16"/>
            <p:cNvCxnSpPr/>
            <p:nvPr userDrawn="1"/>
          </p:nvCxnSpPr>
          <p:spPr>
            <a:xfrm>
              <a:off x="304800" y="-76200"/>
              <a:ext cx="0" cy="6934200"/>
            </a:xfrm>
            <a:prstGeom prst="line">
              <a:avLst/>
            </a:prstGeom>
            <a:ln w="57150">
              <a:solidFill>
                <a:srgbClr val="009F4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99048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7561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8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64" r:id="rId12"/>
    <p:sldLayoutId id="2147483665" r:id="rId13"/>
    <p:sldLayoutId id="2147483683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kern="1200">
          <a:solidFill>
            <a:srgbClr val="003C66"/>
          </a:solidFill>
          <a:latin typeface="+mn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Clr>
          <a:srgbClr val="009F4D"/>
        </a:buClr>
        <a:buFont typeface="Arial" panose="020B0604020202020204" pitchFamily="34" charset="0"/>
        <a:buNone/>
        <a:defRPr sz="2100" kern="1200">
          <a:solidFill>
            <a:srgbClr val="003C66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9F4D"/>
        </a:buClr>
        <a:buFont typeface="Arial" panose="020B0604020202020204" pitchFamily="34" charset="0"/>
        <a:buChar char="•"/>
        <a:defRPr sz="1800" kern="1200">
          <a:solidFill>
            <a:srgbClr val="003C66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9F4D"/>
        </a:buClr>
        <a:buFont typeface="Arial" panose="020B0604020202020204" pitchFamily="34" charset="0"/>
        <a:buChar char="•"/>
        <a:defRPr sz="1500" kern="1200">
          <a:solidFill>
            <a:srgbClr val="003C66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9F4D"/>
        </a:buClr>
        <a:buFont typeface="Arial" panose="020B0604020202020204" pitchFamily="34" charset="0"/>
        <a:buChar char="•"/>
        <a:defRPr sz="1350" kern="1200">
          <a:solidFill>
            <a:srgbClr val="003C66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9F4D"/>
        </a:buClr>
        <a:buFont typeface="Arial" panose="020B0604020202020204" pitchFamily="34" charset="0"/>
        <a:buChar char="•"/>
        <a:defRPr sz="1350" kern="1200">
          <a:solidFill>
            <a:srgbClr val="003C66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779841"/>
            <a:ext cx="7022184" cy="1325563"/>
          </a:xfrm>
        </p:spPr>
        <p:txBody>
          <a:bodyPr>
            <a:normAutofit/>
          </a:bodyPr>
          <a:lstStyle/>
          <a:p>
            <a:r>
              <a:rPr lang="en-US" sz="3700" dirty="0"/>
              <a:t>Student Informal Resolution </a:t>
            </a:r>
            <a:br>
              <a:rPr lang="en-US" sz="3700" dirty="0"/>
            </a:br>
            <a:r>
              <a:rPr lang="en-US" sz="2500" dirty="0"/>
              <a:t>For Sexual Misconduct (including Title IX) Matters</a:t>
            </a:r>
            <a:endParaRPr lang="en-US" sz="370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5970639" y="2560645"/>
            <a:ext cx="2667000" cy="4572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b="1" dirty="0"/>
              <a:t>June 24, 2021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75440" y="5016453"/>
            <a:ext cx="7268497" cy="7620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600" dirty="0"/>
              <a:t>Laura Zeiher, M State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600" dirty="0"/>
              <a:t>Ashley Atteberry, Minnesota State University Moorhead 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075440" y="6051927"/>
            <a:ext cx="2819400" cy="381000"/>
          </a:xfrm>
        </p:spPr>
        <p:txBody>
          <a:bodyPr/>
          <a:lstStyle/>
          <a:p>
            <a:r>
              <a:rPr lang="en-US" dirty="0"/>
              <a:t>MINNESOTA STATE</a:t>
            </a:r>
          </a:p>
        </p:txBody>
      </p:sp>
    </p:spTree>
    <p:extLst>
      <p:ext uri="{BB962C8B-B14F-4D97-AF65-F5344CB8AC3E}">
        <p14:creationId xmlns:p14="http://schemas.microsoft.com/office/powerpoint/2010/main" val="4044221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2A415-C24A-EDF1-85B9-62DC59AB0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6136"/>
            <a:ext cx="7886700" cy="8294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/>
              <a:t>Voluntary Agreement: Respondent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538867"/>
            <a:ext cx="7886700" cy="4795025"/>
          </a:xfrm>
        </p:spPr>
        <p:txBody>
          <a:bodyPr>
            <a:normAutofit/>
          </a:bodyPr>
          <a:lstStyle/>
          <a:p>
            <a:r>
              <a:rPr lang="en-US" sz="3200" dirty="0"/>
              <a:t>Meet with accused student/respondent</a:t>
            </a:r>
          </a:p>
          <a:p>
            <a:pPr lvl="1"/>
            <a:r>
              <a:rPr lang="en-US" sz="2800" dirty="0"/>
              <a:t>Provide information regarding report</a:t>
            </a:r>
          </a:p>
          <a:p>
            <a:pPr lvl="1"/>
            <a:r>
              <a:rPr lang="en-US" sz="2800" dirty="0"/>
              <a:t>Discuss/offer supportive measures</a:t>
            </a:r>
          </a:p>
          <a:p>
            <a:pPr lvl="1"/>
            <a:r>
              <a:rPr lang="en-US" sz="2800" dirty="0"/>
              <a:t>Introduce informal resolution process</a:t>
            </a:r>
          </a:p>
          <a:p>
            <a:pPr lvl="1"/>
            <a:r>
              <a:rPr lang="en-US" sz="2800" dirty="0"/>
              <a:t>Answer questions</a:t>
            </a:r>
          </a:p>
          <a:p>
            <a:pPr lvl="1"/>
            <a:r>
              <a:rPr lang="en-US" sz="2800" dirty="0"/>
              <a:t>Explain next steps</a:t>
            </a:r>
          </a:p>
        </p:txBody>
      </p:sp>
      <p:sp>
        <p:nvSpPr>
          <p:cNvPr id="7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47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192B1-3F5F-A9C2-4F1A-6605B5063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6136"/>
            <a:ext cx="7886700" cy="829490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Facilitator Assignment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538867"/>
            <a:ext cx="7886700" cy="4795025"/>
          </a:xfrm>
        </p:spPr>
        <p:txBody>
          <a:bodyPr>
            <a:normAutofit/>
          </a:bodyPr>
          <a:lstStyle/>
          <a:p>
            <a:r>
              <a:rPr lang="en-US" sz="2400" dirty="0"/>
              <a:t>Person conducting intake </a:t>
            </a:r>
            <a:r>
              <a:rPr lang="en-US" sz="2400" dirty="0">
                <a:sym typeface="Wingdings" panose="05000000000000000000" pitchFamily="2" charset="2"/>
              </a:rPr>
              <a:t> facilitator?</a:t>
            </a:r>
          </a:p>
          <a:p>
            <a:r>
              <a:rPr lang="en-US" sz="2400" dirty="0">
                <a:sym typeface="Wingdings" panose="05000000000000000000" pitchFamily="2" charset="2"/>
              </a:rPr>
              <a:t>Individually: facilitator meets with complainant, meets with respondent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Build rapport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Participation agreement, review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Dialogue: behavior in question, impact, harm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Motivational interviewing re: repairing the harm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Draft Resolution Agreement</a:t>
            </a:r>
          </a:p>
        </p:txBody>
      </p:sp>
      <p:sp>
        <p:nvSpPr>
          <p:cNvPr id="7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8519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47DF-ED96-4648-902A-E930FA62F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6136"/>
            <a:ext cx="7886700" cy="829490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cs typeface="Calibri Light"/>
              </a:rPr>
              <a:t>5 Questions – Complainant </a:t>
            </a:r>
            <a:endParaRPr lang="en-US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538867"/>
            <a:ext cx="7886700" cy="47950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cs typeface="Calibri"/>
              </a:rPr>
              <a:t> What happened?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>
                <a:cs typeface="Calibri"/>
              </a:rPr>
              <a:t>What was going through your mind at the time? or What where you thinking when you realized what happened?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cs typeface="Calibri"/>
              </a:rPr>
              <a:t>What's been on your mind since? Has anything been showing up for you or have any new thoughts or feelings surfaced?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cs typeface="Calibri"/>
              </a:rPr>
              <a:t>Describe ways this has impacted you? Who/what else may have been impacted or affected?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>
                <a:cs typeface="Calibri"/>
              </a:rPr>
              <a:t>In what ways might some of these harms begin to be repaired?</a:t>
            </a:r>
          </a:p>
        </p:txBody>
      </p:sp>
      <p:sp>
        <p:nvSpPr>
          <p:cNvPr id="7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318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47DF-ED96-4648-902A-E930FA62F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6136"/>
            <a:ext cx="7886700" cy="829490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5 Questions – Respondent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538867"/>
            <a:ext cx="7886700" cy="4795025"/>
          </a:xfrm>
        </p:spPr>
        <p:txBody>
          <a:bodyPr>
            <a:normAutofit/>
          </a:bodyPr>
          <a:lstStyle/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cs typeface="Calibri"/>
              </a:rPr>
              <a:t>What happened?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cs typeface="Calibri"/>
              </a:rPr>
              <a:t>What were you thinking at the time?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cs typeface="Calibri"/>
              </a:rPr>
              <a:t>What have you thought about since?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cs typeface="Calibri"/>
              </a:rPr>
              <a:t>Who/what was affected and how were they affected?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cs typeface="Calibri"/>
              </a:rPr>
              <a:t>How can harm be repaired? What needs to happen to make things right?</a:t>
            </a:r>
          </a:p>
        </p:txBody>
      </p:sp>
      <p:sp>
        <p:nvSpPr>
          <p:cNvPr id="7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77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47DF-ED96-4648-902A-E930FA62F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6136"/>
            <a:ext cx="7886700" cy="829490"/>
          </a:xfrm>
        </p:spPr>
        <p:txBody>
          <a:bodyPr>
            <a:normAutofit/>
          </a:bodyPr>
          <a:lstStyle/>
          <a:p>
            <a:pPr algn="ctr"/>
            <a:r>
              <a:rPr lang="en-US" sz="4400" i="1" dirty="0"/>
              <a:t>Possible</a:t>
            </a:r>
            <a:r>
              <a:rPr lang="en-US" sz="4400" dirty="0"/>
              <a:t> Outcomes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135626"/>
            <a:ext cx="7886700" cy="4795025"/>
          </a:xfrm>
        </p:spPr>
        <p:txBody>
          <a:bodyPr>
            <a:norm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Mutual no contact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Harmed party shares “impact statement”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Required referral to alcohol and other drug education/counseling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Required referral to counseling services for shared mental health concern(s)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Participation in training (offered by </a:t>
            </a:r>
            <a:r>
              <a:rPr lang="en-US" sz="2400" dirty="0" err="1"/>
              <a:t>MinnSt</a:t>
            </a:r>
            <a:r>
              <a:rPr lang="en-US" sz="2400" dirty="0"/>
              <a:t>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Facilitated dialogue between both parties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Creative options</a:t>
            </a:r>
          </a:p>
        </p:txBody>
      </p:sp>
      <p:sp>
        <p:nvSpPr>
          <p:cNvPr id="7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951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47DF-ED96-4648-902A-E930FA62F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6136"/>
            <a:ext cx="7886700" cy="829490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Facilitator Guide 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538867"/>
            <a:ext cx="7886700" cy="479502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TEMPLATE</a:t>
            </a:r>
          </a:p>
        </p:txBody>
      </p:sp>
      <p:sp>
        <p:nvSpPr>
          <p:cNvPr id="7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416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47DF-ED96-4648-902A-E930FA62F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6136"/>
            <a:ext cx="7886700" cy="829490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References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538867"/>
            <a:ext cx="7886700" cy="4795025"/>
          </a:xfrm>
        </p:spPr>
        <p:txBody>
          <a:bodyPr>
            <a:norm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Jacoby &amp; Gall (2021). “Who SAID harm can’t be repaired through informal resolution? Creating restorative and educational learning environments for students accused of sexual misconduct.” Presented at NASPA Annual Conference.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Miller &amp; Rollnick (2013). </a:t>
            </a:r>
            <a:r>
              <a:rPr lang="en-US" i="1" dirty="0"/>
              <a:t>Motivational interviewing: Helping people change.</a:t>
            </a:r>
            <a:endParaRPr lang="en-US" dirty="0"/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Schrage &amp; Giacomini (Eds.) (2009). </a:t>
            </a:r>
            <a:r>
              <a:rPr lang="en-US" i="1" dirty="0"/>
              <a:t>Reframing campus conflict: Student conduct practice through a social justice lens</a:t>
            </a:r>
            <a:r>
              <a:rPr lang="en-US" dirty="0"/>
              <a:t>.</a:t>
            </a:r>
          </a:p>
        </p:txBody>
      </p:sp>
      <p:sp>
        <p:nvSpPr>
          <p:cNvPr id="7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1606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77D8D-F46D-3DD3-CD42-4529E08C175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2462354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47DF-ED96-4648-902A-E930FA62F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6136"/>
            <a:ext cx="7886700" cy="829490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Agenda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538867"/>
            <a:ext cx="7886700" cy="4795025"/>
          </a:xfrm>
        </p:spPr>
        <p:txBody>
          <a:bodyPr>
            <a:normAutofit/>
          </a:bodyPr>
          <a:lstStyle/>
          <a:p>
            <a:pPr marL="857250" lvl="1" indent="-342900"/>
            <a:endParaRPr lang="en-US" sz="2700" dirty="0"/>
          </a:p>
          <a:p>
            <a:pPr marL="857250" lvl="1" indent="-342900"/>
            <a:r>
              <a:rPr lang="en-US" sz="2700" dirty="0"/>
              <a:t>Informal Resolution</a:t>
            </a:r>
          </a:p>
          <a:p>
            <a:pPr marL="857250" lvl="1" indent="-342900"/>
            <a:r>
              <a:rPr lang="en-US" sz="2700" dirty="0"/>
              <a:t>Informal Resolution Foundations </a:t>
            </a:r>
          </a:p>
          <a:p>
            <a:pPr marL="857250" lvl="1" indent="-342900"/>
            <a:r>
              <a:rPr lang="en-US" sz="2700" dirty="0"/>
              <a:t>Resolution Process</a:t>
            </a:r>
          </a:p>
          <a:p>
            <a:pPr marL="857250" lvl="1" indent="-342900"/>
            <a:r>
              <a:rPr lang="en-US" sz="2700" i="1" dirty="0"/>
              <a:t>Possible </a:t>
            </a:r>
            <a:r>
              <a:rPr lang="en-US" sz="2700" dirty="0"/>
              <a:t>Outcomes</a:t>
            </a:r>
          </a:p>
        </p:txBody>
      </p:sp>
      <p:sp>
        <p:nvSpPr>
          <p:cNvPr id="7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097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47DF-ED96-4648-902A-E930FA62F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6136"/>
            <a:ext cx="7886700" cy="829490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Informal Resolution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538867"/>
            <a:ext cx="7886700" cy="4795025"/>
          </a:xfrm>
        </p:spPr>
        <p:txBody>
          <a:bodyPr>
            <a:normAutofit/>
          </a:bodyPr>
          <a:lstStyle/>
          <a:p>
            <a:pPr marL="857250" lvl="1" indent="-342900"/>
            <a:endParaRPr lang="en-US" sz="2700" dirty="0"/>
          </a:p>
          <a:p>
            <a:pPr marL="857250" lvl="1" indent="-342900"/>
            <a:r>
              <a:rPr lang="en-US" sz="2700" dirty="0"/>
              <a:t>Common Concerns</a:t>
            </a:r>
          </a:p>
          <a:p>
            <a:pPr marL="1200150" lvl="2" indent="-342900"/>
            <a:r>
              <a:rPr lang="en-US" sz="2400" dirty="0"/>
              <a:t>Not serious enough</a:t>
            </a:r>
          </a:p>
          <a:p>
            <a:pPr marL="1200150" lvl="2" indent="-342900"/>
            <a:r>
              <a:rPr lang="en-US" sz="2400" dirty="0"/>
              <a:t>Does not send strong message</a:t>
            </a:r>
          </a:p>
          <a:p>
            <a:pPr marL="1200150" lvl="2" indent="-342900"/>
            <a:r>
              <a:rPr lang="en-US" sz="2400" dirty="0"/>
              <a:t>Pressures individuals to participate</a:t>
            </a:r>
          </a:p>
          <a:p>
            <a:pPr marL="1200150" lvl="2" indent="-342900"/>
            <a:r>
              <a:rPr lang="en-US" sz="2400" dirty="0"/>
              <a:t>Not a true form of justice</a:t>
            </a:r>
          </a:p>
        </p:txBody>
      </p:sp>
      <p:sp>
        <p:nvSpPr>
          <p:cNvPr id="7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268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47DF-ED96-4648-902A-E930FA62F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6136"/>
            <a:ext cx="7886700" cy="829490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Brief Introduction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538867"/>
            <a:ext cx="7886700" cy="4795025"/>
          </a:xfrm>
        </p:spPr>
        <p:txBody>
          <a:bodyPr>
            <a:normAutofit/>
          </a:bodyPr>
          <a:lstStyle/>
          <a:p>
            <a:pPr marL="857250" lvl="1" indent="-342900"/>
            <a:endParaRPr lang="en-US" sz="2700" dirty="0"/>
          </a:p>
          <a:p>
            <a:pPr lvl="1"/>
            <a:r>
              <a:rPr lang="en-US" sz="2400" dirty="0"/>
              <a:t>Individuals choose informal because it’s not formal</a:t>
            </a:r>
          </a:p>
          <a:p>
            <a:pPr lvl="2"/>
            <a:r>
              <a:rPr lang="en-US" sz="1800" dirty="0"/>
              <a:t>No live hearing, answering questions with attorneys, etc.</a:t>
            </a:r>
          </a:p>
          <a:p>
            <a:pPr lvl="2"/>
            <a:r>
              <a:rPr lang="en-US" sz="1800" dirty="0"/>
              <a:t>No investigation with detailed sharing</a:t>
            </a:r>
          </a:p>
          <a:p>
            <a:pPr lvl="1"/>
            <a:r>
              <a:rPr lang="en-US" sz="2400" dirty="0"/>
              <a:t>Individuals want to be involved in deciding the outcome</a:t>
            </a:r>
          </a:p>
          <a:p>
            <a:pPr lvl="1"/>
            <a:r>
              <a:rPr lang="en-US" sz="2400" dirty="0"/>
              <a:t>They want a stronger sense of agency</a:t>
            </a:r>
          </a:p>
          <a:p>
            <a:pPr lvl="1"/>
            <a:r>
              <a:rPr lang="en-US" sz="2400" dirty="0"/>
              <a:t>They want the focus on healing from the harm caused</a:t>
            </a:r>
          </a:p>
          <a:p>
            <a:pPr lvl="1"/>
            <a:r>
              <a:rPr lang="en-US" sz="2400" dirty="0"/>
              <a:t>Don’t want the respondent to get in trouble or kicked off campus</a:t>
            </a:r>
            <a:endParaRPr lang="en-US" sz="2400" dirty="0">
              <a:cs typeface="Calibri"/>
            </a:endParaRPr>
          </a:p>
          <a:p>
            <a:pPr lvl="1"/>
            <a:r>
              <a:rPr lang="en-US" sz="2400" dirty="0"/>
              <a:t>Retain their rights to change to formal process</a:t>
            </a:r>
          </a:p>
        </p:txBody>
      </p:sp>
      <p:sp>
        <p:nvSpPr>
          <p:cNvPr id="7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60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47DF-ED96-4648-902A-E930FA62F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6136"/>
            <a:ext cx="7886700" cy="829490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cs typeface="Calibri Light"/>
              </a:rPr>
              <a:t>Punitive vs. Restorative Lens </a:t>
            </a:r>
            <a:endParaRPr lang="en-US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538867"/>
            <a:ext cx="4039603" cy="4795025"/>
          </a:xfrm>
        </p:spPr>
        <p:txBody>
          <a:bodyPr>
            <a:normAutofit/>
          </a:bodyPr>
          <a:lstStyle/>
          <a:p>
            <a:pPr marL="857250" lvl="1" indent="-342900"/>
            <a:endParaRPr lang="en-US" sz="2800" dirty="0"/>
          </a:p>
          <a:p>
            <a:r>
              <a:rPr lang="en-US" sz="2400" u="sng" dirty="0">
                <a:cs typeface="Calibri"/>
              </a:rPr>
              <a:t>Punitive</a:t>
            </a:r>
          </a:p>
          <a:p>
            <a:pPr lvl="1"/>
            <a:r>
              <a:rPr lang="en-US" sz="2000" dirty="0"/>
              <a:t>System is the expert</a:t>
            </a:r>
            <a:endParaRPr lang="en-US" sz="2000" dirty="0">
              <a:cs typeface="Calibri"/>
            </a:endParaRPr>
          </a:p>
          <a:p>
            <a:pPr lvl="1"/>
            <a:r>
              <a:rPr lang="en-US" sz="2000" dirty="0"/>
              <a:t>Focus on authority</a:t>
            </a:r>
            <a:endParaRPr lang="en-US" sz="2000" dirty="0">
              <a:cs typeface="Calibri"/>
            </a:endParaRPr>
          </a:p>
          <a:p>
            <a:pPr lvl="1"/>
            <a:r>
              <a:rPr lang="en-US" sz="2000" dirty="0"/>
              <a:t>Violations</a:t>
            </a:r>
            <a:endParaRPr lang="en-US" sz="2000" dirty="0">
              <a:cs typeface="Calibri"/>
            </a:endParaRPr>
          </a:p>
          <a:p>
            <a:pPr lvl="1"/>
            <a:r>
              <a:rPr lang="en-US" sz="2000" dirty="0"/>
              <a:t>Community as spectator</a:t>
            </a:r>
            <a:endParaRPr lang="en-US" sz="2000" dirty="0">
              <a:cs typeface="Calibri"/>
            </a:endParaRPr>
          </a:p>
          <a:p>
            <a:pPr lvl="1"/>
            <a:r>
              <a:rPr lang="en-US" sz="2000" dirty="0">
                <a:cs typeface="Calibri"/>
              </a:rPr>
              <a:t>Harmed party involvement is limited </a:t>
            </a:r>
          </a:p>
          <a:p>
            <a:pPr lvl="1"/>
            <a:r>
              <a:rPr lang="en-US" sz="2000" dirty="0">
                <a:cs typeface="Calibri"/>
              </a:rPr>
              <a:t>Blame, guilt, shame, &amp; Stigma 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8F24071A-DCF0-4A7B-95FE-E3F79404CB55}"/>
              </a:ext>
            </a:extLst>
          </p:cNvPr>
          <p:cNvSpPr txBox="1">
            <a:spLocks/>
          </p:cNvSpPr>
          <p:nvPr/>
        </p:nvSpPr>
        <p:spPr>
          <a:xfrm>
            <a:off x="4814035" y="1431385"/>
            <a:ext cx="4039603" cy="4795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009F4D"/>
              </a:buClr>
              <a:buFont typeface="Arial" panose="020B0604020202020204" pitchFamily="34" charset="0"/>
              <a:buNone/>
              <a:defRPr sz="2100" kern="1200">
                <a:solidFill>
                  <a:srgbClr val="003C66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9F4D"/>
              </a:buClr>
              <a:buFont typeface="Arial" panose="020B0604020202020204" pitchFamily="34" charset="0"/>
              <a:buChar char="•"/>
              <a:defRPr sz="1800" kern="1200">
                <a:solidFill>
                  <a:srgbClr val="003C66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9F4D"/>
              </a:buClr>
              <a:buFont typeface="Arial" panose="020B0604020202020204" pitchFamily="34" charset="0"/>
              <a:buChar char="•"/>
              <a:defRPr sz="1500" kern="1200">
                <a:solidFill>
                  <a:srgbClr val="003C66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9F4D"/>
              </a:buClr>
              <a:buFont typeface="Arial" panose="020B0604020202020204" pitchFamily="34" charset="0"/>
              <a:buChar char="•"/>
              <a:defRPr sz="1350" kern="1200">
                <a:solidFill>
                  <a:srgbClr val="003C66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9F4D"/>
              </a:buClr>
              <a:buFont typeface="Arial" panose="020B0604020202020204" pitchFamily="34" charset="0"/>
              <a:buChar char="•"/>
              <a:defRPr sz="1350" kern="1200">
                <a:solidFill>
                  <a:srgbClr val="003C66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0" lvl="1" indent="-342900"/>
            <a:endParaRPr lang="en-US" sz="3200" dirty="0"/>
          </a:p>
          <a:p>
            <a:r>
              <a:rPr lang="en-US" sz="2400" u="sng" dirty="0">
                <a:cs typeface="Calibri"/>
              </a:rPr>
              <a:t>Restorative</a:t>
            </a:r>
            <a:endParaRPr lang="en-US" sz="2400" dirty="0">
              <a:cs typeface="Calibri"/>
            </a:endParaRPr>
          </a:p>
          <a:p>
            <a:pPr lvl="1"/>
            <a:r>
              <a:rPr lang="en-US" sz="2000" dirty="0"/>
              <a:t>System is the facilitator </a:t>
            </a:r>
            <a:endParaRPr lang="en-US" sz="2000" dirty="0">
              <a:cs typeface="Calibri"/>
            </a:endParaRPr>
          </a:p>
          <a:p>
            <a:pPr lvl="1"/>
            <a:r>
              <a:rPr lang="en-US" sz="2000" dirty="0"/>
              <a:t>Focus on social support</a:t>
            </a:r>
            <a:endParaRPr lang="en-US" sz="2000" dirty="0">
              <a:cs typeface="Calibri"/>
            </a:endParaRPr>
          </a:p>
          <a:p>
            <a:pPr lvl="1"/>
            <a:r>
              <a:rPr lang="en-US" sz="2000" dirty="0">
                <a:cs typeface="Calibri"/>
              </a:rPr>
              <a:t>Harms</a:t>
            </a:r>
          </a:p>
          <a:p>
            <a:pPr lvl="1"/>
            <a:r>
              <a:rPr lang="en-US" sz="2000" dirty="0"/>
              <a:t>Community as participant </a:t>
            </a:r>
            <a:endParaRPr lang="en-US" sz="2000" dirty="0">
              <a:cs typeface="Calibri"/>
            </a:endParaRPr>
          </a:p>
          <a:p>
            <a:pPr lvl="1"/>
            <a:r>
              <a:rPr lang="en-US" sz="2000" dirty="0">
                <a:cs typeface="Calibri"/>
              </a:rPr>
              <a:t>Harmed party given voice &amp; agency </a:t>
            </a:r>
          </a:p>
          <a:p>
            <a:pPr lvl="1"/>
            <a:r>
              <a:rPr lang="en-US" sz="2000" dirty="0">
                <a:cs typeface="Calibri"/>
              </a:rPr>
              <a:t>Relief, forgiveness, repentance, &amp; closure </a:t>
            </a:r>
          </a:p>
        </p:txBody>
      </p:sp>
      <p:sp>
        <p:nvSpPr>
          <p:cNvPr id="7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185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47DF-ED96-4648-902A-E930FA62F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6136"/>
            <a:ext cx="7886700" cy="829490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Informal Resolution Foundations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538867"/>
            <a:ext cx="7886700" cy="4795025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Facilitator ≠ Investigator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Role shift</a:t>
            </a:r>
          </a:p>
          <a:p>
            <a:pPr lvl="1"/>
            <a:r>
              <a:rPr lang="en-US" sz="2800" dirty="0">
                <a:cs typeface="Calibri"/>
              </a:rPr>
              <a:t>Confidential</a:t>
            </a:r>
            <a:endParaRPr lang="en-US" sz="2800" dirty="0"/>
          </a:p>
          <a:p>
            <a:pPr lvl="1"/>
            <a:r>
              <a:rPr lang="en-US" sz="2800" dirty="0"/>
              <a:t>Dialogue vs. interview</a:t>
            </a:r>
            <a:endParaRPr lang="en-US" sz="2800" dirty="0">
              <a:cs typeface="Calibri" panose="020F0502020204030204"/>
            </a:endParaRPr>
          </a:p>
          <a:p>
            <a:pPr lvl="1"/>
            <a:r>
              <a:rPr lang="en-US" sz="2800" dirty="0" err="1"/>
              <a:t>Multipartial</a:t>
            </a:r>
            <a:r>
              <a:rPr lang="en-US" sz="2800" dirty="0"/>
              <a:t> vs. impartial</a:t>
            </a:r>
          </a:p>
          <a:p>
            <a:pPr lvl="1"/>
            <a:r>
              <a:rPr lang="en-US" sz="2800" dirty="0"/>
              <a:t>Motivational interviewing tenants</a:t>
            </a:r>
          </a:p>
          <a:p>
            <a:pPr lvl="2"/>
            <a:r>
              <a:rPr lang="en-US" sz="2000" dirty="0"/>
              <a:t>Partnership</a:t>
            </a:r>
          </a:p>
          <a:p>
            <a:pPr lvl="2"/>
            <a:r>
              <a:rPr lang="en-US" sz="2000" dirty="0"/>
              <a:t>Acceptance</a:t>
            </a:r>
          </a:p>
          <a:p>
            <a:pPr lvl="2"/>
            <a:r>
              <a:rPr lang="en-US" sz="2000" dirty="0"/>
              <a:t>Compassion</a:t>
            </a:r>
          </a:p>
          <a:p>
            <a:pPr lvl="2"/>
            <a:r>
              <a:rPr lang="en-US" sz="2000" dirty="0"/>
              <a:t>Evocation</a:t>
            </a:r>
          </a:p>
        </p:txBody>
      </p:sp>
      <p:sp>
        <p:nvSpPr>
          <p:cNvPr id="7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474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4539A-E936-2E52-0975-DF2365930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6136"/>
            <a:ext cx="7886700" cy="82949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Facilitating Negotiated Agreement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346886"/>
            <a:ext cx="7886700" cy="416885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dirty="0"/>
              <a:t>Acknowledge privilege-informed thinking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dirty="0"/>
              <a:t>Engage in judgement-free communication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dirty="0"/>
              <a:t>Provide a safe space for parties to express their points of view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dirty="0"/>
              <a:t>Center the voices and harm of the involved parties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dirty="0"/>
              <a:t>Assist in presenting information to the other party that promotes mutual understanding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dirty="0"/>
              <a:t>Seek to help parties identify common interests and outcome(s)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dirty="0"/>
              <a:t>Limit personal/institutional interest in possible outcome(s)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dirty="0"/>
              <a:t>Rely on the involved parties to determine the outcomes</a:t>
            </a:r>
          </a:p>
        </p:txBody>
      </p:sp>
      <p:sp>
        <p:nvSpPr>
          <p:cNvPr id="7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281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47DF-ED96-4648-902A-E930FA62F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6136"/>
            <a:ext cx="7886700" cy="829490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Resolution Process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538867"/>
            <a:ext cx="7886700" cy="4795025"/>
          </a:xfrm>
        </p:spPr>
        <p:txBody>
          <a:bodyPr>
            <a:normAutofit/>
          </a:bodyPr>
          <a:lstStyle/>
          <a:p>
            <a:r>
              <a:rPr lang="en-US" sz="3200" dirty="0"/>
              <a:t>Reporting party/complainant Intake</a:t>
            </a:r>
          </a:p>
          <a:p>
            <a:pPr lvl="1"/>
            <a:r>
              <a:rPr lang="en-US" sz="2800" dirty="0"/>
              <a:t>Initial information</a:t>
            </a:r>
          </a:p>
          <a:p>
            <a:pPr lvl="2"/>
            <a:r>
              <a:rPr lang="en-US" sz="2000" dirty="0"/>
              <a:t>Report</a:t>
            </a:r>
          </a:p>
          <a:p>
            <a:pPr lvl="2"/>
            <a:r>
              <a:rPr lang="en-US" sz="2000" dirty="0"/>
              <a:t>Walk-in</a:t>
            </a:r>
          </a:p>
          <a:p>
            <a:pPr lvl="1"/>
            <a:r>
              <a:rPr lang="en-US" sz="2800" dirty="0"/>
              <a:t>Intake conversation</a:t>
            </a:r>
          </a:p>
          <a:p>
            <a:pPr lvl="2"/>
            <a:r>
              <a:rPr lang="en-US" sz="2000" dirty="0"/>
              <a:t>Present policy, procedure</a:t>
            </a:r>
          </a:p>
          <a:p>
            <a:pPr lvl="2"/>
            <a:r>
              <a:rPr lang="en-US" sz="2000" dirty="0"/>
              <a:t>Discuss supportive measures</a:t>
            </a:r>
          </a:p>
          <a:p>
            <a:pPr lvl="2"/>
            <a:r>
              <a:rPr lang="en-US" sz="2000" dirty="0"/>
              <a:t>Discuss reporting options</a:t>
            </a:r>
          </a:p>
          <a:p>
            <a:pPr lvl="1"/>
            <a:r>
              <a:rPr lang="en-US" sz="2800" i="1" dirty="0"/>
              <a:t>Sexual Misconduct Matrix</a:t>
            </a:r>
          </a:p>
        </p:txBody>
      </p:sp>
      <p:sp>
        <p:nvSpPr>
          <p:cNvPr id="7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971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F2939A25-CF2E-48B2-E78C-62328746ED1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6136"/>
            <a:ext cx="7886700" cy="8294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/>
              <a:t>Voluntary Agreement: Complainant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50031" y="1384863"/>
            <a:ext cx="7886700" cy="4795025"/>
          </a:xfrm>
        </p:spPr>
        <p:txBody>
          <a:bodyPr>
            <a:normAutofit/>
          </a:bodyPr>
          <a:lstStyle/>
          <a:p>
            <a:r>
              <a:rPr lang="en-US" sz="2800" dirty="0"/>
              <a:t>Complainant asks for informal resolution option</a:t>
            </a:r>
          </a:p>
          <a:p>
            <a:pPr lvl="1"/>
            <a:r>
              <a:rPr lang="en-US" sz="2400" dirty="0"/>
              <a:t>Answer questions</a:t>
            </a:r>
          </a:p>
          <a:p>
            <a:pPr lvl="1"/>
            <a:r>
              <a:rPr lang="en-US" sz="2400" dirty="0"/>
              <a:t>Explain next steps</a:t>
            </a:r>
          </a:p>
          <a:p>
            <a:r>
              <a:rPr lang="en-US" sz="2800" dirty="0"/>
              <a:t>Facilitator assigned, as relevant</a:t>
            </a:r>
          </a:p>
          <a:p>
            <a:r>
              <a:rPr lang="en-US" sz="2800" dirty="0"/>
              <a:t>Notice of informal resolution</a:t>
            </a:r>
          </a:p>
          <a:p>
            <a:pPr lvl="1"/>
            <a:r>
              <a:rPr lang="en-US" sz="2400" dirty="0"/>
              <a:t>Information about reported situation</a:t>
            </a:r>
          </a:p>
          <a:p>
            <a:pPr lvl="1"/>
            <a:r>
              <a:rPr lang="en-US" sz="2400" dirty="0"/>
              <a:t>Respondent given opportunity to voluntarily participate</a:t>
            </a:r>
          </a:p>
          <a:p>
            <a:pPr lvl="1"/>
            <a:r>
              <a:rPr lang="en-US" sz="2400" dirty="0"/>
              <a:t>Title IX Coordinator offers meeting to discuss</a:t>
            </a:r>
          </a:p>
        </p:txBody>
      </p:sp>
      <p:sp>
        <p:nvSpPr>
          <p:cNvPr id="7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7479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Custom 10">
      <a:dk1>
        <a:srgbClr val="003C66"/>
      </a:dk1>
      <a:lt1>
        <a:srgbClr val="FFFFFF"/>
      </a:lt1>
      <a:dk2>
        <a:srgbClr val="003C66"/>
      </a:dk2>
      <a:lt2>
        <a:srgbClr val="FFFFFF"/>
      </a:lt2>
      <a:accent1>
        <a:srgbClr val="139445"/>
      </a:accent1>
      <a:accent2>
        <a:srgbClr val="DB7C1B"/>
      </a:accent2>
      <a:accent3>
        <a:srgbClr val="0095DA"/>
      </a:accent3>
      <a:accent4>
        <a:srgbClr val="73CEE4"/>
      </a:accent4>
      <a:accent5>
        <a:srgbClr val="62BB46"/>
      </a:accent5>
      <a:accent6>
        <a:srgbClr val="D3E27E"/>
      </a:accent6>
      <a:hlink>
        <a:srgbClr val="0095DA"/>
      </a:hlink>
      <a:folHlink>
        <a:srgbClr val="9D9FA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dMN Conference 20191019" id="{CAB6EC8E-E834-4751-9A67-5F53FFC1DF16}" vid="{370593C3-AB26-4706-894E-EE356066945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070959C8B68E4C8E049C3DC8D02402" ma:contentTypeVersion="17" ma:contentTypeDescription="Create a new document." ma:contentTypeScope="" ma:versionID="fdce966eb610940623dcc0025566b084">
  <xsd:schema xmlns:xsd="http://www.w3.org/2001/XMLSchema" xmlns:xs="http://www.w3.org/2001/XMLSchema" xmlns:p="http://schemas.microsoft.com/office/2006/metadata/properties" xmlns:ns2="fa5a1719-2628-434b-92be-b92bf2aa51f9" xmlns:ns3="b8742ead-eb69-4e30-b8d3-5c6af35e7d0d" targetNamespace="http://schemas.microsoft.com/office/2006/metadata/properties" ma:root="true" ma:fieldsID="6e2bb2c0aeb9ad48b62e206501bf4709" ns2:_="" ns3:_="">
    <xsd:import namespace="fa5a1719-2628-434b-92be-b92bf2aa51f9"/>
    <xsd:import namespace="b8742ead-eb69-4e30-b8d3-5c6af35e7d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5a1719-2628-434b-92be-b92bf2aa51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95a9afa-61c7-4e96-8bec-901bd18877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742ead-eb69-4e30-b8d3-5c6af35e7d0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3853a25-665a-44b9-a319-5ccdd74cacb0}" ma:internalName="TaxCatchAll" ma:showField="CatchAllData" ma:web="b8742ead-eb69-4e30-b8d3-5c6af35e7d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a5a1719-2628-434b-92be-b92bf2aa51f9">
      <Terms xmlns="http://schemas.microsoft.com/office/infopath/2007/PartnerControls"/>
    </lcf76f155ced4ddcb4097134ff3c332f>
    <TaxCatchAll xmlns="b8742ead-eb69-4e30-b8d3-5c6af35e7d0d" xsi:nil="true"/>
  </documentManagement>
</p:properties>
</file>

<file path=customXml/itemProps1.xml><?xml version="1.0" encoding="utf-8"?>
<ds:datastoreItem xmlns:ds="http://schemas.openxmlformats.org/officeDocument/2006/customXml" ds:itemID="{591CDB37-3C50-4986-9A74-04F4E497A456}"/>
</file>

<file path=customXml/itemProps2.xml><?xml version="1.0" encoding="utf-8"?>
<ds:datastoreItem xmlns:ds="http://schemas.openxmlformats.org/officeDocument/2006/customXml" ds:itemID="{980B62BE-741A-4B05-BA0A-1379172DCB6E}"/>
</file>

<file path=customXml/itemProps3.xml><?xml version="1.0" encoding="utf-8"?>
<ds:datastoreItem xmlns:ds="http://schemas.openxmlformats.org/officeDocument/2006/customXml" ds:itemID="{4322249B-B3F6-41F6-8BC2-BEEE95189B4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4568</TotalTime>
  <Words>703</Words>
  <Application>Microsoft Office PowerPoint</Application>
  <PresentationFormat>On-screen Show (4:3)</PresentationFormat>
  <Paragraphs>143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Wingdings</vt:lpstr>
      <vt:lpstr>1_Custom Design</vt:lpstr>
      <vt:lpstr>Student Informal Resolution  For Sexual Misconduct (including Title IX) Matters</vt:lpstr>
      <vt:lpstr>Agenda</vt:lpstr>
      <vt:lpstr>Informal Resolution</vt:lpstr>
      <vt:lpstr>Brief Introduction</vt:lpstr>
      <vt:lpstr>Punitive vs. Restorative Lens </vt:lpstr>
      <vt:lpstr>Informal Resolution Foundations</vt:lpstr>
      <vt:lpstr>Facilitating Negotiated Agreement</vt:lpstr>
      <vt:lpstr>Resolution Process</vt:lpstr>
      <vt:lpstr>Voluntary Agreement: Complainant</vt:lpstr>
      <vt:lpstr>Voluntary Agreement: Respondent</vt:lpstr>
      <vt:lpstr>Facilitator Assignment</vt:lpstr>
      <vt:lpstr>5 Questions – Complainant </vt:lpstr>
      <vt:lpstr>5 Questions – Respondent</vt:lpstr>
      <vt:lpstr>Possible Outcomes</vt:lpstr>
      <vt:lpstr>Facilitator Guide </vt:lpstr>
      <vt:lpstr>References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informal resolution for Title 9 June 2021</dc:title>
  <dc:creator>Josefina Landrieu</dc:creator>
  <cp:keywords>Title 9 personnel</cp:keywords>
  <cp:lastModifiedBy>Atteberry, Ashley J</cp:lastModifiedBy>
  <cp:revision>313</cp:revision>
  <cp:lastPrinted>2021-06-24T13:09:58Z</cp:lastPrinted>
  <dcterms:modified xsi:type="dcterms:W3CDTF">2026-02-27T15:38:57Z</dcterms:modified>
  <cp:category>SO Training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0x010100B6070959C8B68E4C8E049C3DC8D02402</vt:lpwstr>
  </property>
  <property fmtid="{D5CDD505-2E9C-101B-9397-08002B2CF9AE}" pid="3" name="MediaServiceImageTags">
    <vt:lpwstr/>
  </property>
</Properties>
</file>