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66"/>
    <a:srgbClr val="00A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E813CD-57CF-4ECE-8F9B-50BB72B53B30}" v="1" dt="2021-01-12T15:22:32.3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62" autoAdjust="0"/>
    <p:restoredTop sz="94660"/>
  </p:normalViewPr>
  <p:slideViewPr>
    <p:cSldViewPr>
      <p:cViewPr varScale="1">
        <p:scale>
          <a:sx n="79" d="100"/>
          <a:sy n="79" d="100"/>
        </p:scale>
        <p:origin x="3324"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ingfah Thao" userId="419231e6-9eee-46c0-809e-9a30e040c02b" providerId="ADAL" clId="{B3E813CD-57CF-4ECE-8F9B-50BB72B53B30}"/>
    <pc:docChg chg="addSld modSld">
      <pc:chgData name="Yingfah Thao" userId="419231e6-9eee-46c0-809e-9a30e040c02b" providerId="ADAL" clId="{B3E813CD-57CF-4ECE-8F9B-50BB72B53B30}" dt="2021-01-12T15:22:32.319" v="0"/>
      <pc:docMkLst>
        <pc:docMk/>
      </pc:docMkLst>
      <pc:sldChg chg="add">
        <pc:chgData name="Yingfah Thao" userId="419231e6-9eee-46c0-809e-9a30e040c02b" providerId="ADAL" clId="{B3E813CD-57CF-4ECE-8F9B-50BB72B53B30}" dt="2021-01-12T15:22:32.319" v="0"/>
        <pc:sldMkLst>
          <pc:docMk/>
          <pc:sldMk cId="620424338" sldId="2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3B9F92-4C38-45B6-B0DD-9853EB3AE03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262032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B9F92-4C38-45B6-B0DD-9853EB3AE03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115530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B9F92-4C38-45B6-B0DD-9853EB3AE03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227106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3B9F92-4C38-45B6-B0DD-9853EB3AE03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363450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3B9F92-4C38-45B6-B0DD-9853EB3AE03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34721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3B9F92-4C38-45B6-B0DD-9853EB3AE030}"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110992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3B9F92-4C38-45B6-B0DD-9853EB3AE030}"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73386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3B9F92-4C38-45B6-B0DD-9853EB3AE030}"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149790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B9F92-4C38-45B6-B0DD-9853EB3AE030}"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209420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EA3B9F92-4C38-45B6-B0DD-9853EB3AE030}"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236086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EA3B9F92-4C38-45B6-B0DD-9853EB3AE030}"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DECC6-6D3A-4BAA-8C5C-56B8EF5D821F}" type="slidenum">
              <a:rPr lang="en-US" smtClean="0"/>
              <a:t>‹#›</a:t>
            </a:fld>
            <a:endParaRPr lang="en-US"/>
          </a:p>
        </p:txBody>
      </p:sp>
    </p:spTree>
    <p:extLst>
      <p:ext uri="{BB962C8B-B14F-4D97-AF65-F5344CB8AC3E}">
        <p14:creationId xmlns:p14="http://schemas.microsoft.com/office/powerpoint/2010/main" val="114940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A3B9F92-4C38-45B6-B0DD-9853EB3AE030}" type="datetimeFigureOut">
              <a:rPr lang="en-US" smtClean="0"/>
              <a:t>1/12/2021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68DECC6-6D3A-4BAA-8C5C-56B8EF5D821F}" type="slidenum">
              <a:rPr lang="en-US" smtClean="0"/>
              <a:t>‹#›</a:t>
            </a:fld>
            <a:endParaRPr lang="en-US"/>
          </a:p>
        </p:txBody>
      </p:sp>
    </p:spTree>
    <p:extLst>
      <p:ext uri="{BB962C8B-B14F-4D97-AF65-F5344CB8AC3E}">
        <p14:creationId xmlns:p14="http://schemas.microsoft.com/office/powerpoint/2010/main" val="2019406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jessicamatvey@hibbing.edu" TargetMode="External"/><Relationship Id="rId5" Type="http://schemas.openxmlformats.org/officeDocument/2006/relationships/hyperlink" Target="mailto:carl.sandness@isd701.org" TargetMode="External"/><Relationship Id="rId4" Type="http://schemas.openxmlformats.org/officeDocument/2006/relationships/image" Target="../media/image3.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4EC0615-12A9-1D41-AE80-E3212A537D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04800" y="3429000"/>
            <a:ext cx="7494880" cy="1433231"/>
          </a:xfrm>
          <a:prstGeom prst="rect">
            <a:avLst/>
          </a:prstGeom>
        </p:spPr>
      </p:pic>
      <p:sp>
        <p:nvSpPr>
          <p:cNvPr id="12" name="Subtitle 2"/>
          <p:cNvSpPr txBox="1">
            <a:spLocks/>
          </p:cNvSpPr>
          <p:nvPr/>
        </p:nvSpPr>
        <p:spPr>
          <a:xfrm>
            <a:off x="306705" y="2116052"/>
            <a:ext cx="7111734" cy="405933"/>
          </a:xfrm>
          <a:prstGeom prst="rect">
            <a:avLst/>
          </a:prstGeom>
        </p:spPr>
        <p:txBody>
          <a:bodyPr vert="horz" lIns="91440" tIns="45720" rIns="91440" bIns="45720" rtlCol="0">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endParaRPr lang="en-US" sz="1200" dirty="0">
              <a:latin typeface="Myriad Pro" panose="020B0503030403020204" pitchFamily="34" charset="0"/>
            </a:endParaRPr>
          </a:p>
        </p:txBody>
      </p:sp>
      <p:sp>
        <p:nvSpPr>
          <p:cNvPr id="17" name="Rectangle 16"/>
          <p:cNvSpPr/>
          <p:nvPr/>
        </p:nvSpPr>
        <p:spPr>
          <a:xfrm>
            <a:off x="1600200" y="3592147"/>
            <a:ext cx="5715000" cy="1118896"/>
          </a:xfrm>
          <a:prstGeom prst="rect">
            <a:avLst/>
          </a:prstGeom>
        </p:spPr>
        <p:txBody>
          <a:bodyPr wrap="square" lIns="0">
            <a:spAutoFit/>
          </a:bodyPr>
          <a:lstStyle/>
          <a:p>
            <a:pPr>
              <a:spcAft>
                <a:spcPts val="600"/>
              </a:spcAft>
            </a:pPr>
            <a:r>
              <a:rPr lang="en-US" sz="2000" b="1" dirty="0">
                <a:solidFill>
                  <a:schemeClr val="bg1"/>
                </a:solidFill>
                <a:latin typeface="Archer SSm Medium" pitchFamily="2" charset="0"/>
              </a:rPr>
              <a:t>CONSORTIUM HIGHLIGHT</a:t>
            </a:r>
            <a:endParaRPr lang="en-US" sz="1100" dirty="0">
              <a:solidFill>
                <a:schemeClr val="bg1"/>
              </a:solidFill>
              <a:latin typeface="Archer SSm Medium" pitchFamily="2" charset="0"/>
            </a:endParaRPr>
          </a:p>
          <a:p>
            <a:pPr>
              <a:lnSpc>
                <a:spcPts val="1720"/>
              </a:lnSpc>
            </a:pPr>
            <a:r>
              <a:rPr lang="en-US" sz="1100" i="1" dirty="0">
                <a:solidFill>
                  <a:schemeClr val="bg1"/>
                </a:solidFill>
                <a:latin typeface="Calibri" panose="020F0502020204030204" pitchFamily="34" charset="0"/>
                <a:cs typeface="Calibri" panose="020F0502020204030204" pitchFamily="34" charset="0"/>
              </a:rPr>
              <a:t>Review, update and evaluate the Southwest Metro Program of Study (POS) and Rigorous Program of Study (RPOS) to support initiatives and goals; and to be evaluated for postsecondary credit options, Industry recognized credential or certificate, Associate or Baccalaureate degree.</a:t>
            </a:r>
          </a:p>
        </p:txBody>
      </p:sp>
      <p:sp>
        <p:nvSpPr>
          <p:cNvPr id="4" name="Subtitle 2"/>
          <p:cNvSpPr txBox="1">
            <a:spLocks/>
          </p:cNvSpPr>
          <p:nvPr/>
        </p:nvSpPr>
        <p:spPr>
          <a:xfrm>
            <a:off x="457200" y="380999"/>
            <a:ext cx="6961239" cy="822960"/>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r>
              <a:rPr lang="en-US" sz="3000" b="1" dirty="0">
                <a:solidFill>
                  <a:srgbClr val="00A353"/>
                </a:solidFill>
                <a:latin typeface="Myriad Pro" panose="020B0503030403020204" pitchFamily="34" charset="0"/>
              </a:rPr>
              <a:t>Hibbing-Chisholm Consortium </a:t>
            </a:r>
          </a:p>
        </p:txBody>
      </p:sp>
      <p:sp>
        <p:nvSpPr>
          <p:cNvPr id="23" name="Rectangle 22">
            <a:extLst>
              <a:ext uri="{FF2B5EF4-FFF2-40B4-BE49-F238E27FC236}">
                <a16:creationId xmlns:a16="http://schemas.microsoft.com/office/drawing/2014/main" id="{FD1BDAC5-282D-EB4F-9C59-9FC671067EBD}"/>
              </a:ext>
            </a:extLst>
          </p:cNvPr>
          <p:cNvSpPr/>
          <p:nvPr/>
        </p:nvSpPr>
        <p:spPr>
          <a:xfrm>
            <a:off x="457201" y="1066799"/>
            <a:ext cx="5852160" cy="548640"/>
          </a:xfrm>
          <a:prstGeom prst="rect">
            <a:avLst/>
          </a:prstGeom>
        </p:spPr>
        <p:txBody>
          <a:bodyPr wrap="square" numCol="3">
            <a:spAutoFit/>
          </a:bodyPr>
          <a:lstStyle/>
          <a:p>
            <a:pPr marL="171450" indent="-171450">
              <a:buFont typeface="Wingdings" pitchFamily="2" charset="2"/>
              <a:buChar char="§"/>
            </a:pPr>
            <a:r>
              <a:rPr lang="en-US" sz="1000" b="1" dirty="0">
                <a:solidFill>
                  <a:srgbClr val="00A353"/>
                </a:solidFill>
              </a:rPr>
              <a:t>Hibbing Community College</a:t>
            </a:r>
          </a:p>
          <a:p>
            <a:pPr marL="171450" indent="-171450">
              <a:buFont typeface="Arial" panose="020B0604020202020204" pitchFamily="34" charset="0"/>
              <a:buChar char="•"/>
            </a:pPr>
            <a:r>
              <a:rPr lang="en-US" sz="1000" dirty="0"/>
              <a:t>Chisholm </a:t>
            </a:r>
          </a:p>
          <a:p>
            <a:pPr marL="171450" indent="-171450">
              <a:buFont typeface="Arial" panose="020B0604020202020204" pitchFamily="34" charset="0"/>
              <a:buChar char="•"/>
            </a:pPr>
            <a:r>
              <a:rPr lang="en-US" sz="1000" dirty="0"/>
              <a:t>Hibbing</a:t>
            </a:r>
          </a:p>
        </p:txBody>
      </p:sp>
      <p:sp>
        <p:nvSpPr>
          <p:cNvPr id="26" name="Rectangle 25">
            <a:extLst>
              <a:ext uri="{FF2B5EF4-FFF2-40B4-BE49-F238E27FC236}">
                <a16:creationId xmlns:a16="http://schemas.microsoft.com/office/drawing/2014/main" id="{DF875EF3-A635-194F-84C1-6BF36088B6D4}"/>
              </a:ext>
            </a:extLst>
          </p:cNvPr>
          <p:cNvSpPr/>
          <p:nvPr/>
        </p:nvSpPr>
        <p:spPr>
          <a:xfrm>
            <a:off x="462569" y="8386678"/>
            <a:ext cx="7111734" cy="200055"/>
          </a:xfrm>
          <a:prstGeom prst="rect">
            <a:avLst/>
          </a:prstGeom>
        </p:spPr>
        <p:txBody>
          <a:bodyPr wrap="square">
            <a:spAutoFit/>
          </a:bodyPr>
          <a:lstStyle/>
          <a:p>
            <a:r>
              <a:rPr lang="en-US" sz="700" dirty="0">
                <a:latin typeface="Myriad Pro" panose="020B0503030403020204" pitchFamily="34" charset="0"/>
              </a:rPr>
              <a:t>The Carl D. Perkins Career and Technical Education Act (Perkins) is the principal source of dedicated federal investment in CTE.  </a:t>
            </a:r>
          </a:p>
        </p:txBody>
      </p:sp>
      <p:pic>
        <p:nvPicPr>
          <p:cNvPr id="3" name="Picture 2">
            <a:extLst>
              <a:ext uri="{FF2B5EF4-FFF2-40B4-BE49-F238E27FC236}">
                <a16:creationId xmlns:a16="http://schemas.microsoft.com/office/drawing/2014/main" id="{7C40D1FC-5DC4-2748-9B7A-2A09BE98BE3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152400"/>
            <a:ext cx="7772400" cy="279400"/>
          </a:xfrm>
          <a:prstGeom prst="rect">
            <a:avLst/>
          </a:prstGeom>
        </p:spPr>
      </p:pic>
      <p:pic>
        <p:nvPicPr>
          <p:cNvPr id="21" name="Picture 20">
            <a:extLst>
              <a:ext uri="{FF2B5EF4-FFF2-40B4-BE49-F238E27FC236}">
                <a16:creationId xmlns:a16="http://schemas.microsoft.com/office/drawing/2014/main" id="{AE20F349-D5FE-5247-9C01-786F3F61955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76800" y="5256400"/>
            <a:ext cx="2971800" cy="2426753"/>
          </a:xfrm>
          <a:prstGeom prst="rect">
            <a:avLst/>
          </a:prstGeom>
        </p:spPr>
      </p:pic>
      <p:graphicFrame>
        <p:nvGraphicFramePr>
          <p:cNvPr id="28" name="Table 27">
            <a:extLst>
              <a:ext uri="{FF2B5EF4-FFF2-40B4-BE49-F238E27FC236}">
                <a16:creationId xmlns:a16="http://schemas.microsoft.com/office/drawing/2014/main" id="{9A6C21AA-FA19-A14E-8B6B-F3875E591B90}"/>
              </a:ext>
            </a:extLst>
          </p:cNvPr>
          <p:cNvGraphicFramePr>
            <a:graphicFrameLocks noGrp="1"/>
          </p:cNvGraphicFramePr>
          <p:nvPr>
            <p:extLst>
              <p:ext uri="{D42A27DB-BD31-4B8C-83A1-F6EECF244321}">
                <p14:modId xmlns:p14="http://schemas.microsoft.com/office/powerpoint/2010/main" val="2710934865"/>
              </p:ext>
            </p:extLst>
          </p:nvPr>
        </p:nvGraphicFramePr>
        <p:xfrm>
          <a:off x="5296277" y="5486400"/>
          <a:ext cx="2209800" cy="2538849"/>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3545528939"/>
                    </a:ext>
                  </a:extLst>
                </a:gridCol>
              </a:tblGrid>
              <a:tr h="2538849">
                <a:tc>
                  <a:txBody>
                    <a:bodyPr/>
                    <a:lstStyle/>
                    <a:p>
                      <a:pPr>
                        <a:spcAft>
                          <a:spcPts val="600"/>
                        </a:spcAft>
                      </a:pPr>
                      <a:r>
                        <a:rPr lang="en-US" sz="1400" b="1" dirty="0">
                          <a:solidFill>
                            <a:srgbClr val="003C66"/>
                          </a:solidFill>
                        </a:rPr>
                        <a:t>Contact</a:t>
                      </a:r>
                      <a:r>
                        <a:rPr lang="en-US" sz="1400" b="0" baseline="0" dirty="0">
                          <a:solidFill>
                            <a:srgbClr val="003C66"/>
                          </a:solidFill>
                        </a:rPr>
                        <a:t> </a:t>
                      </a:r>
                      <a:endParaRPr lang="en-US" sz="1400" b="0" dirty="0">
                        <a:solidFill>
                          <a:srgbClr val="003C66"/>
                        </a:solidFill>
                      </a:endParaRPr>
                    </a:p>
                    <a:p>
                      <a:pPr marL="0" indent="0">
                        <a:lnSpc>
                          <a:spcPts val="1260"/>
                        </a:lnSpc>
                        <a:spcBef>
                          <a:spcPts val="0"/>
                        </a:spcBef>
                        <a:spcAft>
                          <a:spcPts val="400"/>
                        </a:spcAft>
                        <a:buFont typeface="Wingdings" panose="05000000000000000000" pitchFamily="2" charset="2"/>
                        <a:buNone/>
                      </a:pPr>
                      <a:r>
                        <a:rPr lang="en-US" sz="1050" b="1" i="0" kern="1200" dirty="0">
                          <a:solidFill>
                            <a:srgbClr val="003C66"/>
                          </a:solidFill>
                          <a:effectLst/>
                          <a:latin typeface="+mn-lt"/>
                          <a:ea typeface="+mn-ea"/>
                          <a:cs typeface="+mn-cs"/>
                        </a:rPr>
                        <a:t>Carl </a:t>
                      </a:r>
                      <a:r>
                        <a:rPr lang="en-US" sz="1050" b="1" i="0" kern="1200" dirty="0" err="1">
                          <a:solidFill>
                            <a:srgbClr val="003C66"/>
                          </a:solidFill>
                          <a:effectLst/>
                          <a:latin typeface="+mn-lt"/>
                          <a:ea typeface="+mn-ea"/>
                          <a:cs typeface="+mn-cs"/>
                        </a:rPr>
                        <a:t>Sandness</a:t>
                      </a:r>
                      <a:br>
                        <a:rPr lang="en-US" sz="1050" b="0" baseline="0" dirty="0">
                          <a:solidFill>
                            <a:srgbClr val="003C66"/>
                          </a:solidFill>
                        </a:rPr>
                      </a:br>
                      <a:r>
                        <a:rPr lang="en-US" sz="1050" b="0" i="1" baseline="0" dirty="0">
                          <a:solidFill>
                            <a:srgbClr val="003C66"/>
                          </a:solidFill>
                          <a:latin typeface="Times New Roman" panose="02020603050405020304" pitchFamily="18" charset="0"/>
                          <a:cs typeface="Times New Roman" panose="02020603050405020304" pitchFamily="18" charset="0"/>
                        </a:rPr>
                        <a:t>Title</a:t>
                      </a:r>
                      <a:br>
                        <a:rPr lang="en-US" sz="1050" b="0" i="1" baseline="0" dirty="0">
                          <a:solidFill>
                            <a:srgbClr val="003C66"/>
                          </a:solidFill>
                          <a:latin typeface="Times New Roman" panose="02020603050405020304" pitchFamily="18" charset="0"/>
                          <a:cs typeface="Times New Roman" panose="02020603050405020304" pitchFamily="18" charset="0"/>
                        </a:rPr>
                      </a:br>
                      <a:r>
                        <a:rPr lang="en-US" sz="1050" b="0" i="0" u="sng" kern="1200" dirty="0">
                          <a:solidFill>
                            <a:schemeClr val="lt1"/>
                          </a:solidFill>
                          <a:effectLst/>
                          <a:latin typeface="+mn-lt"/>
                          <a:ea typeface="+mn-ea"/>
                          <a:cs typeface="+mn-cs"/>
                          <a:hlinkClick r:id="rId5"/>
                        </a:rPr>
                        <a:t>carl.sandness@isd701.org</a:t>
                      </a:r>
                      <a:endParaRPr lang="en-US" sz="1050" b="0" i="0" u="sng" kern="1200" dirty="0">
                        <a:solidFill>
                          <a:schemeClr val="lt1"/>
                        </a:solidFill>
                        <a:effectLst/>
                        <a:latin typeface="+mn-lt"/>
                        <a:ea typeface="+mn-ea"/>
                        <a:cs typeface="+mn-cs"/>
                      </a:endParaRPr>
                    </a:p>
                    <a:p>
                      <a:pPr marL="0" indent="0">
                        <a:lnSpc>
                          <a:spcPts val="1260"/>
                        </a:lnSpc>
                        <a:spcBef>
                          <a:spcPts val="0"/>
                        </a:spcBef>
                        <a:spcAft>
                          <a:spcPts val="800"/>
                        </a:spcAft>
                        <a:buFont typeface="Wingdings" panose="05000000000000000000" pitchFamily="2" charset="2"/>
                        <a:buNone/>
                      </a:pPr>
                      <a:r>
                        <a:rPr lang="en-US" sz="1050" b="0" i="0" kern="1200" dirty="0">
                          <a:solidFill>
                            <a:srgbClr val="003C66"/>
                          </a:solidFill>
                          <a:effectLst/>
                          <a:latin typeface="+mn-lt"/>
                          <a:ea typeface="+mn-ea"/>
                          <a:cs typeface="+mn-cs"/>
                        </a:rPr>
                        <a:t>218.208.0841 </a:t>
                      </a:r>
                      <a:br>
                        <a:rPr lang="en-US" sz="1050" b="0" i="0" kern="1200" dirty="0">
                          <a:solidFill>
                            <a:srgbClr val="003C66"/>
                          </a:solidFill>
                          <a:effectLst/>
                          <a:latin typeface="+mn-lt"/>
                          <a:ea typeface="+mn-ea"/>
                          <a:cs typeface="+mn-cs"/>
                        </a:rPr>
                      </a:br>
                      <a:r>
                        <a:rPr lang="en-US" sz="1050" b="0" i="0" kern="1200" dirty="0" err="1">
                          <a:solidFill>
                            <a:srgbClr val="003C66"/>
                          </a:solidFill>
                          <a:effectLst/>
                          <a:latin typeface="+mn-lt"/>
                          <a:ea typeface="+mn-ea"/>
                          <a:cs typeface="+mn-cs"/>
                        </a:rPr>
                        <a:t>ext</a:t>
                      </a:r>
                      <a:r>
                        <a:rPr lang="en-US" sz="1050" b="0" i="0" kern="1200" dirty="0">
                          <a:solidFill>
                            <a:srgbClr val="003C66"/>
                          </a:solidFill>
                          <a:effectLst/>
                          <a:latin typeface="+mn-lt"/>
                          <a:ea typeface="+mn-ea"/>
                          <a:cs typeface="+mn-cs"/>
                        </a:rPr>
                        <a:t> 11210 (AM) 13120 (PM)</a:t>
                      </a:r>
                    </a:p>
                    <a:p>
                      <a:pPr marL="0" indent="0">
                        <a:lnSpc>
                          <a:spcPts val="1260"/>
                        </a:lnSpc>
                        <a:spcBef>
                          <a:spcPts val="0"/>
                        </a:spcBef>
                        <a:spcAft>
                          <a:spcPts val="400"/>
                        </a:spcAft>
                        <a:buFont typeface="Wingdings" panose="05000000000000000000" pitchFamily="2" charset="2"/>
                        <a:buNone/>
                      </a:pPr>
                      <a:r>
                        <a:rPr lang="en-US" sz="1050" b="1" i="0" kern="1200" dirty="0">
                          <a:solidFill>
                            <a:srgbClr val="003C66"/>
                          </a:solidFill>
                          <a:effectLst/>
                          <a:latin typeface="+mn-lt"/>
                          <a:ea typeface="+mn-ea"/>
                          <a:cs typeface="+mn-cs"/>
                        </a:rPr>
                        <a:t>Jessica Matvey </a:t>
                      </a:r>
                      <a:br>
                        <a:rPr lang="en-US" sz="1050" b="0" baseline="0" dirty="0">
                          <a:solidFill>
                            <a:srgbClr val="003C66"/>
                          </a:solidFill>
                        </a:rPr>
                      </a:br>
                      <a:r>
                        <a:rPr lang="en-US" sz="1050" b="0" i="1" baseline="0" dirty="0">
                          <a:solidFill>
                            <a:srgbClr val="003C66"/>
                          </a:solidFill>
                          <a:latin typeface="Times New Roman" panose="02020603050405020304" pitchFamily="18" charset="0"/>
                          <a:cs typeface="Times New Roman" panose="02020603050405020304" pitchFamily="18" charset="0"/>
                        </a:rPr>
                        <a:t>Title</a:t>
                      </a:r>
                      <a:br>
                        <a:rPr lang="en-US" sz="1050" b="0" i="1" baseline="0" dirty="0">
                          <a:solidFill>
                            <a:srgbClr val="003C66"/>
                          </a:solidFill>
                          <a:latin typeface="Times New Roman" panose="02020603050405020304" pitchFamily="18" charset="0"/>
                          <a:cs typeface="Times New Roman" panose="02020603050405020304" pitchFamily="18" charset="0"/>
                        </a:rPr>
                      </a:br>
                      <a:r>
                        <a:rPr lang="en-US" sz="1050" b="0" i="0" u="sng" kern="1200" dirty="0">
                          <a:solidFill>
                            <a:schemeClr val="lt1"/>
                          </a:solidFill>
                          <a:effectLst/>
                          <a:latin typeface="+mn-lt"/>
                          <a:ea typeface="+mn-ea"/>
                          <a:cs typeface="+mn-cs"/>
                          <a:hlinkClick r:id="rId6"/>
                        </a:rPr>
                        <a:t>jessicamatvey@hibbing.edu</a:t>
                      </a:r>
                      <a:endParaRPr lang="en-US" sz="1050" b="0" i="0" u="sng" kern="1200" dirty="0">
                        <a:solidFill>
                          <a:schemeClr val="lt1"/>
                        </a:solidFill>
                        <a:effectLst/>
                        <a:latin typeface="+mn-lt"/>
                        <a:ea typeface="+mn-ea"/>
                        <a:cs typeface="+mn-cs"/>
                      </a:endParaRPr>
                    </a:p>
                    <a:p>
                      <a:pPr marL="0" indent="0">
                        <a:lnSpc>
                          <a:spcPts val="1260"/>
                        </a:lnSpc>
                        <a:spcBef>
                          <a:spcPts val="0"/>
                        </a:spcBef>
                        <a:spcAft>
                          <a:spcPts val="400"/>
                        </a:spcAft>
                        <a:buFont typeface="Wingdings" panose="05000000000000000000" pitchFamily="2" charset="2"/>
                        <a:buNone/>
                      </a:pPr>
                      <a:r>
                        <a:rPr lang="en-US" sz="1050" b="0" i="0" kern="1200" dirty="0">
                          <a:solidFill>
                            <a:srgbClr val="003C66"/>
                          </a:solidFill>
                          <a:effectLst/>
                          <a:latin typeface="+mn-lt"/>
                          <a:ea typeface="+mn-ea"/>
                          <a:cs typeface="+mn-cs"/>
                        </a:rPr>
                        <a:t>218.262.7384</a:t>
                      </a:r>
                      <a:endParaRPr lang="en-US" sz="1050" b="0" baseline="0" dirty="0">
                        <a:solidFill>
                          <a:srgbClr val="003C66"/>
                        </a:solidFill>
                      </a:endParaRPr>
                    </a:p>
                  </a:txBody>
                  <a:tcPr marL="0" marT="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254115"/>
                  </a:ext>
                </a:extLst>
              </a:tr>
            </a:tbl>
          </a:graphicData>
        </a:graphic>
      </p:graphicFrame>
      <p:sp>
        <p:nvSpPr>
          <p:cNvPr id="29" name="Rectangle 28">
            <a:extLst>
              <a:ext uri="{FF2B5EF4-FFF2-40B4-BE49-F238E27FC236}">
                <a16:creationId xmlns:a16="http://schemas.microsoft.com/office/drawing/2014/main" id="{F4F9DE3A-D122-474A-85FA-1EEA437119D1}"/>
              </a:ext>
            </a:extLst>
          </p:cNvPr>
          <p:cNvSpPr/>
          <p:nvPr/>
        </p:nvSpPr>
        <p:spPr>
          <a:xfrm>
            <a:off x="533576" y="5127194"/>
            <a:ext cx="4038600" cy="3262432"/>
          </a:xfrm>
          <a:prstGeom prst="rect">
            <a:avLst/>
          </a:prstGeom>
        </p:spPr>
        <p:txBody>
          <a:bodyPr wrap="square" lIns="0">
            <a:spAutoFit/>
          </a:bodyPr>
          <a:lstStyle/>
          <a:p>
            <a:pPr>
              <a:spcAft>
                <a:spcPts val="600"/>
              </a:spcAft>
            </a:pPr>
            <a:r>
              <a:rPr lang="en-US" sz="2000" b="1" dirty="0">
                <a:solidFill>
                  <a:srgbClr val="003C66"/>
                </a:solidFill>
                <a:latin typeface="Myriad Pro" panose="020B0503030403020204" pitchFamily="34" charset="0"/>
              </a:rPr>
              <a:t>Consortium Goals 2017–2018 </a:t>
            </a:r>
            <a:endParaRPr lang="en-US" sz="1100" dirty="0">
              <a:solidFill>
                <a:srgbClr val="000000"/>
              </a:solidFill>
              <a:latin typeface="Myriad Pro" panose="020B0503030403020204" pitchFamily="34" charset="0"/>
            </a:endParaRPr>
          </a:p>
          <a:p>
            <a:pPr marL="171450" indent="-171450">
              <a:buFont typeface="Wingdings" pitchFamily="2" charset="2"/>
              <a:buChar char="§"/>
            </a:pPr>
            <a:r>
              <a:rPr lang="en-US" sz="1100" dirty="0">
                <a:solidFill>
                  <a:srgbClr val="000000"/>
                </a:solidFill>
                <a:latin typeface="Myriad Pro" panose="020B0503030403020204" pitchFamily="34" charset="0"/>
              </a:rPr>
              <a:t>Develop and expand a cohort group in Education— Teaching/Training Program of Study—to create a pathway from Child Development and Child Psychology courses. These preparatory classes lead to concurrent enrollment of Introduction To Education and Multicultural Education and Human Relations and will expand and collaborate with the Teacher Cadet program, creating a teaching pathway.</a:t>
            </a:r>
            <a:br>
              <a:rPr lang="en-US" sz="1100" dirty="0">
                <a:solidFill>
                  <a:srgbClr val="000000"/>
                </a:solidFill>
                <a:latin typeface="Myriad Pro" panose="020B0503030403020204" pitchFamily="34" charset="0"/>
              </a:rPr>
            </a:br>
            <a:endParaRPr lang="en-US" sz="1100" dirty="0">
              <a:solidFill>
                <a:srgbClr val="000000"/>
              </a:solidFill>
              <a:latin typeface="Myriad Pro" panose="020B0503030403020204" pitchFamily="34" charset="0"/>
            </a:endParaRPr>
          </a:p>
          <a:p>
            <a:pPr marL="171450" indent="-171450">
              <a:buFont typeface="Wingdings" pitchFamily="2" charset="2"/>
              <a:buChar char="§"/>
            </a:pPr>
            <a:r>
              <a:rPr lang="en-US" sz="1100" dirty="0">
                <a:solidFill>
                  <a:srgbClr val="000000"/>
                </a:solidFill>
                <a:latin typeface="Myriad Pro" panose="020B0503030403020204" pitchFamily="34" charset="0"/>
              </a:rPr>
              <a:t>Develop a cohort group in Hospitality to move the Southwest Metro RPOS forward. Student participation and collaboration with high school Business courses is a goal, as is encouraging access to postsecondary students in tuition free grants.</a:t>
            </a:r>
            <a:br>
              <a:rPr lang="en-US" sz="1100" dirty="0">
                <a:solidFill>
                  <a:srgbClr val="000000"/>
                </a:solidFill>
                <a:latin typeface="Myriad Pro" panose="020B0503030403020204" pitchFamily="34" charset="0"/>
              </a:rPr>
            </a:br>
            <a:endParaRPr lang="en-US" sz="1100" dirty="0">
              <a:solidFill>
                <a:srgbClr val="000000"/>
              </a:solidFill>
              <a:latin typeface="Myriad Pro" panose="020B0503030403020204" pitchFamily="34" charset="0"/>
            </a:endParaRPr>
          </a:p>
          <a:p>
            <a:pPr marL="171450" indent="-171450">
              <a:buFont typeface="Wingdings" pitchFamily="2" charset="2"/>
              <a:buChar char="§"/>
            </a:pPr>
            <a:r>
              <a:rPr lang="en-US" sz="1100" dirty="0">
                <a:solidFill>
                  <a:srgbClr val="000000"/>
                </a:solidFill>
                <a:latin typeface="Myriad Pro" panose="020B0503030403020204" pitchFamily="34" charset="0"/>
              </a:rPr>
              <a:t>Expand Health Sciences Program of Study to include Exercise Science and EMR/EMT to open up new pathways for students.   </a:t>
            </a:r>
          </a:p>
          <a:p>
            <a:endParaRPr lang="en-US" sz="1100" dirty="0">
              <a:latin typeface="Myriad Pro" panose="020B0503030403020204" pitchFamily="34" charset="0"/>
            </a:endParaRPr>
          </a:p>
        </p:txBody>
      </p:sp>
      <p:pic>
        <p:nvPicPr>
          <p:cNvPr id="11" name="Picture 10" descr="A picture containing screenshot, drawing&#10;&#10;Description automatically generated">
            <a:extLst>
              <a:ext uri="{FF2B5EF4-FFF2-40B4-BE49-F238E27FC236}">
                <a16:creationId xmlns:a16="http://schemas.microsoft.com/office/drawing/2014/main" id="{1D55EC4C-0780-3E4A-952D-AF921B5E0B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8645235"/>
            <a:ext cx="7772400" cy="1422400"/>
          </a:xfrm>
          <a:prstGeom prst="rect">
            <a:avLst/>
          </a:prstGeom>
        </p:spPr>
      </p:pic>
      <p:pic>
        <p:nvPicPr>
          <p:cNvPr id="15" name="Picture 14">
            <a:extLst>
              <a:ext uri="{FF2B5EF4-FFF2-40B4-BE49-F238E27FC236}">
                <a16:creationId xmlns:a16="http://schemas.microsoft.com/office/drawing/2014/main" id="{A0FC9893-D4FD-BA48-9EAC-A370215CAA7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3576" y="1917700"/>
            <a:ext cx="1676400" cy="139700"/>
          </a:xfrm>
          <a:prstGeom prst="rect">
            <a:avLst/>
          </a:prstGeom>
        </p:spPr>
      </p:pic>
      <p:pic>
        <p:nvPicPr>
          <p:cNvPr id="16" name="Picture 15">
            <a:extLst>
              <a:ext uri="{FF2B5EF4-FFF2-40B4-BE49-F238E27FC236}">
                <a16:creationId xmlns:a16="http://schemas.microsoft.com/office/drawing/2014/main" id="{28B21C23-15D6-5746-8EC9-51B5E23B1C7E}"/>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5344540" y="914400"/>
            <a:ext cx="2046860" cy="2285999"/>
          </a:xfrm>
          <a:prstGeom prst="rect">
            <a:avLst/>
          </a:prstGeom>
        </p:spPr>
      </p:pic>
    </p:spTree>
    <p:extLst>
      <p:ext uri="{BB962C8B-B14F-4D97-AF65-F5344CB8AC3E}">
        <p14:creationId xmlns:p14="http://schemas.microsoft.com/office/powerpoint/2010/main" val="331875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BF8E99-A123-C340-9D7C-8705D684F7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7772400" cy="1422400"/>
          </a:xfrm>
          <a:prstGeom prst="rect">
            <a:avLst/>
          </a:prstGeom>
        </p:spPr>
      </p:pic>
      <p:sp>
        <p:nvSpPr>
          <p:cNvPr id="4" name="Rectangle 3">
            <a:extLst>
              <a:ext uri="{FF2B5EF4-FFF2-40B4-BE49-F238E27FC236}">
                <a16:creationId xmlns:a16="http://schemas.microsoft.com/office/drawing/2014/main" id="{4D32D804-2948-1C4B-BCFF-EF9D4159FE36}"/>
              </a:ext>
            </a:extLst>
          </p:cNvPr>
          <p:cNvSpPr/>
          <p:nvPr/>
        </p:nvSpPr>
        <p:spPr>
          <a:xfrm>
            <a:off x="457200" y="1752362"/>
            <a:ext cx="6858000" cy="1600438"/>
          </a:xfrm>
          <a:prstGeom prst="rect">
            <a:avLst/>
          </a:prstGeom>
        </p:spPr>
        <p:txBody>
          <a:bodyPr wrap="square" lIns="0" rIns="91440">
            <a:spAutoFit/>
          </a:bodyPr>
          <a:lstStyle/>
          <a:p>
            <a:pPr marL="182880" indent="-457200"/>
            <a:r>
              <a:rPr lang="en-US" sz="2200" dirty="0">
                <a:solidFill>
                  <a:srgbClr val="00A353"/>
                </a:solidFill>
              </a:rPr>
              <a:t>»</a:t>
            </a:r>
            <a:r>
              <a:rPr lang="en-US" dirty="0"/>
              <a:t> </a:t>
            </a:r>
            <a:r>
              <a:rPr lang="en-US" b="1" dirty="0">
                <a:solidFill>
                  <a:srgbClr val="00A353"/>
                </a:solidFill>
                <a:latin typeface="Archer SSm" pitchFamily="2" charset="0"/>
              </a:rPr>
              <a:t>AT THE SECONDARY LEVEL, </a:t>
            </a:r>
            <a:r>
              <a:rPr lang="en-US" sz="1100" dirty="0">
                <a:solidFill>
                  <a:srgbClr val="000000"/>
                </a:solidFill>
                <a:latin typeface="Myriad Pro" panose="020B0503030403020204" pitchFamily="34" charset="0"/>
              </a:rPr>
              <a:t>career and technical education is delivered through comprehensive high schools, cooperatives and centers.</a:t>
            </a:r>
          </a:p>
          <a:p>
            <a:pPr marL="182880" indent="-457200">
              <a:spcBef>
                <a:spcPts val="1200"/>
              </a:spcBef>
            </a:pPr>
            <a:r>
              <a:rPr lang="en-US" sz="2200" dirty="0">
                <a:solidFill>
                  <a:srgbClr val="00A353"/>
                </a:solidFill>
              </a:rPr>
              <a:t>»</a:t>
            </a:r>
            <a:r>
              <a:rPr lang="en-US" dirty="0">
                <a:solidFill>
                  <a:prstClr val="black"/>
                </a:solidFill>
              </a:rPr>
              <a:t> </a:t>
            </a:r>
            <a:r>
              <a:rPr lang="en-US" b="1" dirty="0">
                <a:solidFill>
                  <a:srgbClr val="00A353"/>
                </a:solidFill>
                <a:latin typeface="Archer SSm" pitchFamily="2" charset="0"/>
              </a:rPr>
              <a:t>AT THE POSTSECONDARY LEVEL, </a:t>
            </a:r>
            <a:r>
              <a:rPr lang="en-US" sz="1100" dirty="0">
                <a:solidFill>
                  <a:srgbClr val="000000"/>
                </a:solidFill>
                <a:latin typeface="Myriad Pro" panose="020B0503030403020204" pitchFamily="34" charset="0"/>
              </a:rPr>
              <a:t>Minnesota uses technical and community colleges to deliver career and technical education.</a:t>
            </a:r>
          </a:p>
          <a:p>
            <a:pPr marL="182880" indent="-457200"/>
            <a:endParaRPr lang="en-US" sz="1100" dirty="0">
              <a:solidFill>
                <a:srgbClr val="000000"/>
              </a:solidFill>
              <a:latin typeface="Myriad Pro" panose="020B0503030403020204" pitchFamily="34" charset="0"/>
            </a:endParaRPr>
          </a:p>
          <a:p>
            <a:endParaRPr lang="en-US" sz="1100" dirty="0">
              <a:latin typeface="Myriad Pro" panose="020B0503030403020204" pitchFamily="34" charset="0"/>
            </a:endParaRPr>
          </a:p>
        </p:txBody>
      </p:sp>
      <p:pic>
        <p:nvPicPr>
          <p:cNvPr id="7" name="Picture 6">
            <a:extLst>
              <a:ext uri="{FF2B5EF4-FFF2-40B4-BE49-F238E27FC236}">
                <a16:creationId xmlns:a16="http://schemas.microsoft.com/office/drawing/2014/main" id="{DA914DD0-B30F-BB4E-AC24-B44608C6015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9037" y="3352800"/>
            <a:ext cx="6503400" cy="930879"/>
          </a:xfrm>
          <a:prstGeom prst="rect">
            <a:avLst/>
          </a:prstGeom>
        </p:spPr>
      </p:pic>
      <p:sp>
        <p:nvSpPr>
          <p:cNvPr id="8" name="Rectangle 7">
            <a:extLst>
              <a:ext uri="{FF2B5EF4-FFF2-40B4-BE49-F238E27FC236}">
                <a16:creationId xmlns:a16="http://schemas.microsoft.com/office/drawing/2014/main" id="{24AFF69F-2892-E641-A6B0-24069519E506}"/>
              </a:ext>
            </a:extLst>
          </p:cNvPr>
          <p:cNvSpPr/>
          <p:nvPr/>
        </p:nvSpPr>
        <p:spPr>
          <a:xfrm>
            <a:off x="457200" y="6858000"/>
            <a:ext cx="5321300" cy="2677656"/>
          </a:xfrm>
          <a:prstGeom prst="rect">
            <a:avLst/>
          </a:prstGeom>
        </p:spPr>
        <p:txBody>
          <a:bodyPr wrap="square" lIns="0">
            <a:spAutoFit/>
          </a:bodyPr>
          <a:lstStyle/>
          <a:p>
            <a:pPr>
              <a:spcAft>
                <a:spcPts val="600"/>
              </a:spcAft>
            </a:pPr>
            <a:r>
              <a:rPr lang="en-US" sz="2000" b="1" dirty="0">
                <a:solidFill>
                  <a:srgbClr val="003C66"/>
                </a:solidFill>
                <a:latin typeface="Myriad Pro" panose="020B0503030403020204" pitchFamily="34" charset="0"/>
              </a:rPr>
              <a:t>Exemplary CTE Program</a:t>
            </a:r>
            <a:endParaRPr lang="en-US" sz="1100" dirty="0">
              <a:solidFill>
                <a:srgbClr val="000000"/>
              </a:solidFill>
              <a:latin typeface="Myriad Pro" panose="020B0503030403020204" pitchFamily="34" charset="0"/>
            </a:endParaRPr>
          </a:p>
          <a:p>
            <a:r>
              <a:rPr lang="en-US" sz="1100" dirty="0">
                <a:latin typeface="Myriad Pro" panose="020B0503030403020204" pitchFamily="34" charset="0"/>
              </a:rPr>
              <a:t>Minnetonka Public Schools launched the VANTAGE Program in 2013 as an innovative strategy to provide a learning environment equipped to enrich both the learning process and professional development. This profession-based learning environment integrates AP, IB and Common Core academic content areas while assisting students with the development and/or enhancement of soft skills essential to be successful in the workplace. Along with Minnetonka High School’s licensed teachers, the key components of the program include one on one mentors, guest instructors from professional fields, business projects and site visits. Students are expected to meet the standards for professional conduct while on location, and benefit from the daily interactions with professionals who support the partnership. Courses in the program include Business in a Global Economy, Business Analytics, Digital Journalism, Graphic &amp; Product Design and Healthcare &amp; Sports Exercise Science. </a:t>
            </a:r>
            <a:r>
              <a:rPr lang="en-US" sz="1100" i="1" dirty="0">
                <a:latin typeface="Myriad Pro" panose="020B0503030403020204" pitchFamily="34" charset="0"/>
              </a:rPr>
              <a:t>(Information from </a:t>
            </a:r>
            <a:r>
              <a:rPr lang="en-US" sz="1100" i="1" dirty="0" err="1">
                <a:latin typeface="Myriad Pro" panose="020B0503030403020204" pitchFamily="34" charset="0"/>
              </a:rPr>
              <a:t>MnACTE</a:t>
            </a:r>
            <a:r>
              <a:rPr lang="en-US" sz="1100" i="1" dirty="0">
                <a:latin typeface="Myriad Pro" panose="020B0503030403020204" pitchFamily="34" charset="0"/>
              </a:rPr>
              <a:t>)</a:t>
            </a:r>
            <a:endParaRPr lang="en-US" sz="1100" dirty="0">
              <a:latin typeface="Myriad Pro" panose="020B0503030403020204" pitchFamily="34" charset="0"/>
            </a:endParaRPr>
          </a:p>
          <a:p>
            <a:endParaRPr lang="en-US" sz="1100" dirty="0">
              <a:latin typeface="Myriad Pro" panose="020B0503030403020204" pitchFamily="34" charset="0"/>
            </a:endParaRPr>
          </a:p>
        </p:txBody>
      </p:sp>
      <p:pic>
        <p:nvPicPr>
          <p:cNvPr id="10" name="Picture 9" descr="A close up of a sign&#10;&#10;Description automatically generated">
            <a:extLst>
              <a:ext uri="{FF2B5EF4-FFF2-40B4-BE49-F238E27FC236}">
                <a16:creationId xmlns:a16="http://schemas.microsoft.com/office/drawing/2014/main" id="{71DF2B1A-DC96-7F40-917B-2EA48E5A38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3651" y="7340600"/>
            <a:ext cx="1193800" cy="1803400"/>
          </a:xfrm>
          <a:prstGeom prst="rect">
            <a:avLst/>
          </a:prstGeom>
        </p:spPr>
      </p:pic>
      <p:pic>
        <p:nvPicPr>
          <p:cNvPr id="11" name="Picture 10">
            <a:extLst>
              <a:ext uri="{FF2B5EF4-FFF2-40B4-BE49-F238E27FC236}">
                <a16:creationId xmlns:a16="http://schemas.microsoft.com/office/drawing/2014/main" id="{A794FF88-9B31-1D48-843E-C6C463ADE95E}"/>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28600" y="4648200"/>
            <a:ext cx="7637097" cy="1879698"/>
          </a:xfrm>
          <a:prstGeom prst="rect">
            <a:avLst/>
          </a:prstGeom>
        </p:spPr>
      </p:pic>
      <p:pic>
        <p:nvPicPr>
          <p:cNvPr id="13" name="Picture 12" descr="A close up of a logo&#10;&#10;Description automatically generated">
            <a:extLst>
              <a:ext uri="{FF2B5EF4-FFF2-40B4-BE49-F238E27FC236}">
                <a16:creationId xmlns:a16="http://schemas.microsoft.com/office/drawing/2014/main" id="{926EFC70-0A3D-EC42-B2B5-BA76481C79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 y="5105822"/>
            <a:ext cx="635000" cy="787400"/>
          </a:xfrm>
          <a:prstGeom prst="rect">
            <a:avLst/>
          </a:prstGeom>
        </p:spPr>
      </p:pic>
      <p:sp>
        <p:nvSpPr>
          <p:cNvPr id="14" name="TextBox 13">
            <a:extLst>
              <a:ext uri="{FF2B5EF4-FFF2-40B4-BE49-F238E27FC236}">
                <a16:creationId xmlns:a16="http://schemas.microsoft.com/office/drawing/2014/main" id="{DD5F393C-C413-1C41-BBC9-040BC0A7A346}"/>
              </a:ext>
            </a:extLst>
          </p:cNvPr>
          <p:cNvSpPr txBox="1"/>
          <p:nvPr/>
        </p:nvSpPr>
        <p:spPr>
          <a:xfrm>
            <a:off x="1295400" y="4892040"/>
            <a:ext cx="1371600" cy="1261884"/>
          </a:xfrm>
          <a:prstGeom prst="rect">
            <a:avLst/>
          </a:prstGeom>
          <a:noFill/>
        </p:spPr>
        <p:txBody>
          <a:bodyPr wrap="square" rtlCol="0">
            <a:spAutoFit/>
          </a:bodyPr>
          <a:lstStyle/>
          <a:p>
            <a:r>
              <a:rPr lang="en-US" sz="3600" b="1" dirty="0">
                <a:solidFill>
                  <a:srgbClr val="00A353"/>
                </a:solidFill>
                <a:latin typeface="Myriad Pro" panose="020B0503030403020204" pitchFamily="34" charset="0"/>
              </a:rPr>
              <a:t>92%</a:t>
            </a:r>
            <a:br>
              <a:rPr lang="en-US" sz="1100" b="1" dirty="0">
                <a:solidFill>
                  <a:srgbClr val="00A353"/>
                </a:solidFill>
                <a:latin typeface="Archer SSm" pitchFamily="2" charset="0"/>
              </a:rPr>
            </a:br>
            <a:r>
              <a:rPr lang="en-US" sz="1100" dirty="0">
                <a:solidFill>
                  <a:srgbClr val="003C66"/>
                </a:solidFill>
                <a:latin typeface="Myriad Pro" panose="020B0503030403020204" pitchFamily="34" charset="0"/>
              </a:rPr>
              <a:t>of Minnesota CTE students graduated</a:t>
            </a:r>
          </a:p>
          <a:p>
            <a:endParaRPr lang="en-US" dirty="0"/>
          </a:p>
        </p:txBody>
      </p:sp>
      <p:sp>
        <p:nvSpPr>
          <p:cNvPr id="16" name="TextBox 15">
            <a:extLst>
              <a:ext uri="{FF2B5EF4-FFF2-40B4-BE49-F238E27FC236}">
                <a16:creationId xmlns:a16="http://schemas.microsoft.com/office/drawing/2014/main" id="{084CB10A-A980-0E4B-8084-422BB5E559E7}"/>
              </a:ext>
            </a:extLst>
          </p:cNvPr>
          <p:cNvSpPr txBox="1"/>
          <p:nvPr/>
        </p:nvSpPr>
        <p:spPr>
          <a:xfrm>
            <a:off x="3435604" y="4876800"/>
            <a:ext cx="1593596" cy="1600438"/>
          </a:xfrm>
          <a:prstGeom prst="rect">
            <a:avLst/>
          </a:prstGeom>
          <a:noFill/>
        </p:spPr>
        <p:txBody>
          <a:bodyPr wrap="square" rtlCol="0">
            <a:spAutoFit/>
          </a:bodyPr>
          <a:lstStyle/>
          <a:p>
            <a:r>
              <a:rPr lang="en-US" sz="3600" b="1" dirty="0">
                <a:solidFill>
                  <a:srgbClr val="00A353"/>
                </a:solidFill>
                <a:latin typeface="Myriad Pro" panose="020B0503030403020204" pitchFamily="34" charset="0"/>
              </a:rPr>
              <a:t>82%</a:t>
            </a:r>
            <a:br>
              <a:rPr lang="en-US" b="1" dirty="0">
                <a:solidFill>
                  <a:srgbClr val="00A353"/>
                </a:solidFill>
                <a:latin typeface="Archer SSm" pitchFamily="2" charset="0"/>
              </a:rPr>
            </a:br>
            <a:r>
              <a:rPr lang="en-US" sz="1100" dirty="0">
                <a:solidFill>
                  <a:srgbClr val="003C66"/>
                </a:solidFill>
                <a:latin typeface="Myriad Pro" panose="020B0503030403020204" pitchFamily="34" charset="0"/>
              </a:rPr>
              <a:t>of Minnesota CTE postsecondary students met performance goals for technical skills</a:t>
            </a:r>
          </a:p>
          <a:p>
            <a:endParaRPr lang="en-US" dirty="0"/>
          </a:p>
        </p:txBody>
      </p:sp>
      <p:pic>
        <p:nvPicPr>
          <p:cNvPr id="18" name="Picture 17" descr="A picture containing drawing&#10;&#10;Description automatically generated">
            <a:extLst>
              <a:ext uri="{FF2B5EF4-FFF2-40B4-BE49-F238E27FC236}">
                <a16:creationId xmlns:a16="http://schemas.microsoft.com/office/drawing/2014/main" id="{A788FC51-98A2-064F-9AE4-BB70472B9C1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24404" y="5162972"/>
            <a:ext cx="673100" cy="673100"/>
          </a:xfrm>
          <a:prstGeom prst="rect">
            <a:avLst/>
          </a:prstGeom>
        </p:spPr>
      </p:pic>
      <p:sp>
        <p:nvSpPr>
          <p:cNvPr id="19" name="TextBox 18">
            <a:extLst>
              <a:ext uri="{FF2B5EF4-FFF2-40B4-BE49-F238E27FC236}">
                <a16:creationId xmlns:a16="http://schemas.microsoft.com/office/drawing/2014/main" id="{0245811A-C733-D246-9B53-4A90F0BA8E28}"/>
              </a:ext>
            </a:extLst>
          </p:cNvPr>
          <p:cNvSpPr txBox="1"/>
          <p:nvPr/>
        </p:nvSpPr>
        <p:spPr>
          <a:xfrm>
            <a:off x="5886196" y="4876800"/>
            <a:ext cx="1638300" cy="1431161"/>
          </a:xfrm>
          <a:prstGeom prst="rect">
            <a:avLst/>
          </a:prstGeom>
          <a:noFill/>
        </p:spPr>
        <p:txBody>
          <a:bodyPr wrap="square" rtlCol="0">
            <a:spAutoFit/>
          </a:bodyPr>
          <a:lstStyle/>
          <a:p>
            <a:r>
              <a:rPr lang="en-US" sz="3600" b="1" dirty="0">
                <a:solidFill>
                  <a:srgbClr val="00A353"/>
                </a:solidFill>
                <a:latin typeface="Myriad Pro" panose="020B0503030403020204" pitchFamily="34" charset="0"/>
              </a:rPr>
              <a:t>85%</a:t>
            </a:r>
            <a:br>
              <a:rPr lang="en-US" b="1" dirty="0">
                <a:solidFill>
                  <a:srgbClr val="00A353"/>
                </a:solidFill>
                <a:latin typeface="Archer SSm" pitchFamily="2" charset="0"/>
              </a:rPr>
            </a:br>
            <a:r>
              <a:rPr lang="en-US" sz="1100" dirty="0">
                <a:solidFill>
                  <a:srgbClr val="003C66"/>
                </a:solidFill>
                <a:latin typeface="Myriad Pro" panose="020B0503030403020204" pitchFamily="34" charset="0"/>
              </a:rPr>
              <a:t>went on to the workforce, the military, or an apprenticeship</a:t>
            </a:r>
          </a:p>
          <a:p>
            <a:endParaRPr lang="en-US" dirty="0"/>
          </a:p>
        </p:txBody>
      </p:sp>
      <p:pic>
        <p:nvPicPr>
          <p:cNvPr id="21" name="Picture 20" descr="A close up of a sign&#10;&#10;Description automatically generated">
            <a:extLst>
              <a:ext uri="{FF2B5EF4-FFF2-40B4-BE49-F238E27FC236}">
                <a16:creationId xmlns:a16="http://schemas.microsoft.com/office/drawing/2014/main" id="{9E986AFD-179A-9E4E-B7DE-E4CC275D967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05400" y="5182227"/>
            <a:ext cx="673100" cy="635000"/>
          </a:xfrm>
          <a:prstGeom prst="rect">
            <a:avLst/>
          </a:prstGeom>
        </p:spPr>
      </p:pic>
    </p:spTree>
    <p:extLst>
      <p:ext uri="{BB962C8B-B14F-4D97-AF65-F5344CB8AC3E}">
        <p14:creationId xmlns:p14="http://schemas.microsoft.com/office/powerpoint/2010/main" val="6204243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2927</TotalTime>
  <Words>314</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Archer SSm</vt:lpstr>
      <vt:lpstr>Archer SSm Medium</vt:lpstr>
      <vt:lpstr>Arial</vt:lpstr>
      <vt:lpstr>Calibri</vt:lpstr>
      <vt:lpstr>Calibri Light</vt:lpstr>
      <vt:lpstr>Myriad Pro</vt:lpstr>
      <vt:lpstr>Times New Roman</vt:lpstr>
      <vt:lpstr>Wingdings</vt:lpstr>
      <vt:lpstr>Office Theme</vt:lpstr>
      <vt:lpstr>PowerPoint Presentation</vt:lpstr>
      <vt:lpstr>PowerPoint Presentation</vt:lpstr>
    </vt:vector>
  </TitlesOfParts>
  <Company>MnSCU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State</dc:title>
  <dc:creator>Yingfah Thao</dc:creator>
  <cp:lastModifiedBy>Yingfah Thao</cp:lastModifiedBy>
  <cp:revision>159</cp:revision>
  <cp:lastPrinted>2018-01-22T14:57:00Z</cp:lastPrinted>
  <dcterms:created xsi:type="dcterms:W3CDTF">2018-01-17T18:26:28Z</dcterms:created>
  <dcterms:modified xsi:type="dcterms:W3CDTF">2021-01-12T15:22:34Z</dcterms:modified>
</cp:coreProperties>
</file>